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487"/>
  </p:notesMasterIdLst>
  <p:sldIdLst>
    <p:sldId id="259" r:id="rId2"/>
    <p:sldId id="4147" r:id="rId3"/>
    <p:sldId id="3236" r:id="rId4"/>
    <p:sldId id="3238" r:id="rId5"/>
    <p:sldId id="3237" r:id="rId6"/>
    <p:sldId id="3239" r:id="rId7"/>
    <p:sldId id="2041" r:id="rId8"/>
    <p:sldId id="2036" r:id="rId9"/>
    <p:sldId id="2039" r:id="rId10"/>
    <p:sldId id="3231" r:id="rId11"/>
    <p:sldId id="870" r:id="rId12"/>
    <p:sldId id="3170" r:id="rId13"/>
    <p:sldId id="3171" r:id="rId14"/>
    <p:sldId id="3172" r:id="rId15"/>
    <p:sldId id="3173" r:id="rId16"/>
    <p:sldId id="3174" r:id="rId17"/>
    <p:sldId id="3175" r:id="rId18"/>
    <p:sldId id="3176" r:id="rId19"/>
    <p:sldId id="3177" r:id="rId20"/>
    <p:sldId id="3178" r:id="rId21"/>
    <p:sldId id="3179" r:id="rId22"/>
    <p:sldId id="3180" r:id="rId23"/>
    <p:sldId id="2054" r:id="rId24"/>
    <p:sldId id="2059" r:id="rId25"/>
    <p:sldId id="3292" r:id="rId26"/>
    <p:sldId id="4149" r:id="rId27"/>
    <p:sldId id="2060" r:id="rId28"/>
    <p:sldId id="3256" r:id="rId29"/>
    <p:sldId id="2061" r:id="rId30"/>
    <p:sldId id="3069" r:id="rId31"/>
    <p:sldId id="3070" r:id="rId32"/>
    <p:sldId id="3071" r:id="rId33"/>
    <p:sldId id="3072" r:id="rId34"/>
    <p:sldId id="2062" r:id="rId35"/>
    <p:sldId id="2063" r:id="rId36"/>
    <p:sldId id="4126" r:id="rId37"/>
    <p:sldId id="3073" r:id="rId38"/>
    <p:sldId id="3074" r:id="rId39"/>
    <p:sldId id="2065" r:id="rId40"/>
    <p:sldId id="3076" r:id="rId41"/>
    <p:sldId id="2067" r:id="rId42"/>
    <p:sldId id="2068" r:id="rId43"/>
    <p:sldId id="2069" r:id="rId44"/>
    <p:sldId id="3040" r:id="rId45"/>
    <p:sldId id="2084" r:id="rId46"/>
    <p:sldId id="2086" r:id="rId47"/>
    <p:sldId id="4098" r:id="rId48"/>
    <p:sldId id="2064" r:id="rId49"/>
    <p:sldId id="2066" r:id="rId50"/>
    <p:sldId id="2070" r:id="rId51"/>
    <p:sldId id="2073" r:id="rId52"/>
    <p:sldId id="3167" r:id="rId53"/>
    <p:sldId id="2087" r:id="rId54"/>
    <p:sldId id="3181" r:id="rId55"/>
    <p:sldId id="4099" r:id="rId56"/>
    <p:sldId id="869" r:id="rId57"/>
    <p:sldId id="3041" r:id="rId58"/>
    <p:sldId id="3042" r:id="rId59"/>
    <p:sldId id="2103" r:id="rId60"/>
    <p:sldId id="3953" r:id="rId61"/>
    <p:sldId id="4101" r:id="rId62"/>
    <p:sldId id="4102" r:id="rId63"/>
    <p:sldId id="4103" r:id="rId64"/>
    <p:sldId id="4104" r:id="rId65"/>
    <p:sldId id="4105" r:id="rId66"/>
    <p:sldId id="4106" r:id="rId67"/>
    <p:sldId id="4107" r:id="rId68"/>
    <p:sldId id="4108" r:id="rId69"/>
    <p:sldId id="4109" r:id="rId70"/>
    <p:sldId id="4110" r:id="rId71"/>
    <p:sldId id="4111" r:id="rId72"/>
    <p:sldId id="4112" r:id="rId73"/>
    <p:sldId id="4113" r:id="rId74"/>
    <p:sldId id="4114" r:id="rId75"/>
    <p:sldId id="4115" r:id="rId76"/>
    <p:sldId id="2106" r:id="rId77"/>
    <p:sldId id="890" r:id="rId78"/>
    <p:sldId id="3044" r:id="rId79"/>
    <p:sldId id="2121" r:id="rId80"/>
    <p:sldId id="3043" r:id="rId81"/>
    <p:sldId id="894" r:id="rId82"/>
    <p:sldId id="895" r:id="rId83"/>
    <p:sldId id="3240" r:id="rId84"/>
    <p:sldId id="2123" r:id="rId85"/>
    <p:sldId id="2124" r:id="rId86"/>
    <p:sldId id="2128" r:id="rId87"/>
    <p:sldId id="2126" r:id="rId88"/>
    <p:sldId id="2127" r:id="rId89"/>
    <p:sldId id="3086" r:id="rId90"/>
    <p:sldId id="2125" r:id="rId91"/>
    <p:sldId id="2136" r:id="rId92"/>
    <p:sldId id="2137" r:id="rId93"/>
    <p:sldId id="2130" r:id="rId94"/>
    <p:sldId id="3318" r:id="rId95"/>
    <p:sldId id="2131" r:id="rId96"/>
    <p:sldId id="2132" r:id="rId97"/>
    <p:sldId id="2133" r:id="rId98"/>
    <p:sldId id="2140" r:id="rId99"/>
    <p:sldId id="2141" r:id="rId100"/>
    <p:sldId id="3264" r:id="rId101"/>
    <p:sldId id="3265" r:id="rId102"/>
    <p:sldId id="2142" r:id="rId103"/>
    <p:sldId id="2143" r:id="rId104"/>
    <p:sldId id="2134" r:id="rId105"/>
    <p:sldId id="3266" r:id="rId106"/>
    <p:sldId id="2135" r:id="rId107"/>
    <p:sldId id="3047" r:id="rId108"/>
    <p:sldId id="3048" r:id="rId109"/>
    <p:sldId id="3050" r:id="rId110"/>
    <p:sldId id="3052" r:id="rId111"/>
    <p:sldId id="2162" r:id="rId112"/>
    <p:sldId id="2163" r:id="rId113"/>
    <p:sldId id="2147" r:id="rId114"/>
    <p:sldId id="3053" r:id="rId115"/>
    <p:sldId id="2164" r:id="rId116"/>
    <p:sldId id="3090" r:id="rId117"/>
    <p:sldId id="3091" r:id="rId118"/>
    <p:sldId id="3054" r:id="rId119"/>
    <p:sldId id="2166" r:id="rId120"/>
    <p:sldId id="2167" r:id="rId121"/>
    <p:sldId id="3954" r:id="rId122"/>
    <p:sldId id="4116" r:id="rId123"/>
    <p:sldId id="4118" r:id="rId124"/>
    <p:sldId id="4117" r:id="rId125"/>
    <p:sldId id="4119" r:id="rId126"/>
    <p:sldId id="2171" r:id="rId127"/>
    <p:sldId id="2168" r:id="rId128"/>
    <p:sldId id="2172" r:id="rId129"/>
    <p:sldId id="2173" r:id="rId130"/>
    <p:sldId id="2169" r:id="rId131"/>
    <p:sldId id="2174" r:id="rId132"/>
    <p:sldId id="3956" r:id="rId133"/>
    <p:sldId id="3957" r:id="rId134"/>
    <p:sldId id="3958" r:id="rId135"/>
    <p:sldId id="2176" r:id="rId136"/>
    <p:sldId id="3092" r:id="rId137"/>
    <p:sldId id="3093" r:id="rId138"/>
    <p:sldId id="3094" r:id="rId139"/>
    <p:sldId id="2178" r:id="rId140"/>
    <p:sldId id="3016" r:id="rId141"/>
    <p:sldId id="904" r:id="rId142"/>
    <p:sldId id="3137" r:id="rId143"/>
    <p:sldId id="3138" r:id="rId144"/>
    <p:sldId id="2182" r:id="rId145"/>
    <p:sldId id="2183" r:id="rId146"/>
    <p:sldId id="2635" r:id="rId147"/>
    <p:sldId id="3959" r:id="rId148"/>
    <p:sldId id="2265" r:id="rId149"/>
    <p:sldId id="2266" r:id="rId150"/>
    <p:sldId id="3241" r:id="rId151"/>
    <p:sldId id="4120" r:id="rId152"/>
    <p:sldId id="2268" r:id="rId153"/>
    <p:sldId id="3099" r:id="rId154"/>
    <p:sldId id="2269" r:id="rId155"/>
    <p:sldId id="2270" r:id="rId156"/>
    <p:sldId id="3095" r:id="rId157"/>
    <p:sldId id="2271" r:id="rId158"/>
    <p:sldId id="2272" r:id="rId159"/>
    <p:sldId id="4031" r:id="rId160"/>
    <p:sldId id="4144" r:id="rId161"/>
    <p:sldId id="2273" r:id="rId162"/>
    <p:sldId id="2277" r:id="rId163"/>
    <p:sldId id="2275" r:id="rId164"/>
    <p:sldId id="2276" r:id="rId165"/>
    <p:sldId id="2279" r:id="rId166"/>
    <p:sldId id="2280" r:id="rId167"/>
    <p:sldId id="3187" r:id="rId168"/>
    <p:sldId id="3188" r:id="rId169"/>
    <p:sldId id="3189" r:id="rId170"/>
    <p:sldId id="3191" r:id="rId171"/>
    <p:sldId id="3192" r:id="rId172"/>
    <p:sldId id="3193" r:id="rId173"/>
    <p:sldId id="3194" r:id="rId174"/>
    <p:sldId id="3195" r:id="rId175"/>
    <p:sldId id="3196" r:id="rId176"/>
    <p:sldId id="3246" r:id="rId177"/>
    <p:sldId id="3197" r:id="rId178"/>
    <p:sldId id="3198" r:id="rId179"/>
    <p:sldId id="3199" r:id="rId180"/>
    <p:sldId id="3200" r:id="rId181"/>
    <p:sldId id="2458" r:id="rId182"/>
    <p:sldId id="2459" r:id="rId183"/>
    <p:sldId id="2463" r:id="rId184"/>
    <p:sldId id="2465" r:id="rId185"/>
    <p:sldId id="4028" r:id="rId186"/>
    <p:sldId id="4029" r:id="rId187"/>
    <p:sldId id="2468" r:id="rId188"/>
    <p:sldId id="2467" r:id="rId189"/>
    <p:sldId id="2471" r:id="rId190"/>
    <p:sldId id="2472" r:id="rId191"/>
    <p:sldId id="2473" r:id="rId192"/>
    <p:sldId id="4030" r:id="rId193"/>
    <p:sldId id="3158" r:id="rId194"/>
    <p:sldId id="3294" r:id="rId195"/>
    <p:sldId id="4032" r:id="rId196"/>
    <p:sldId id="4033" r:id="rId197"/>
    <p:sldId id="3161" r:id="rId198"/>
    <p:sldId id="3160" r:id="rId199"/>
    <p:sldId id="2358" r:id="rId200"/>
    <p:sldId id="2359" r:id="rId201"/>
    <p:sldId id="2361" r:id="rId202"/>
    <p:sldId id="2366" r:id="rId203"/>
    <p:sldId id="2372" r:id="rId204"/>
    <p:sldId id="2374" r:id="rId205"/>
    <p:sldId id="2583" r:id="rId206"/>
    <p:sldId id="2584" r:id="rId207"/>
    <p:sldId id="2586" r:id="rId208"/>
    <p:sldId id="2524" r:id="rId209"/>
    <p:sldId id="2525" r:id="rId210"/>
    <p:sldId id="2526" r:id="rId211"/>
    <p:sldId id="2528" r:id="rId212"/>
    <p:sldId id="2529" r:id="rId213"/>
    <p:sldId id="2530" r:id="rId214"/>
    <p:sldId id="2532" r:id="rId215"/>
    <p:sldId id="2534" r:id="rId216"/>
    <p:sldId id="2535" r:id="rId217"/>
    <p:sldId id="4145" r:id="rId218"/>
    <p:sldId id="4071" r:id="rId219"/>
    <p:sldId id="2581" r:id="rId220"/>
    <p:sldId id="3961" r:id="rId221"/>
    <p:sldId id="3962" r:id="rId222"/>
    <p:sldId id="3963" r:id="rId223"/>
    <p:sldId id="3964" r:id="rId224"/>
    <p:sldId id="3965" r:id="rId225"/>
    <p:sldId id="3966" r:id="rId226"/>
    <p:sldId id="3967" r:id="rId227"/>
    <p:sldId id="3968" r:id="rId228"/>
    <p:sldId id="3969" r:id="rId229"/>
    <p:sldId id="3970" r:id="rId230"/>
    <p:sldId id="3971" r:id="rId231"/>
    <p:sldId id="3972" r:id="rId232"/>
    <p:sldId id="3973" r:id="rId233"/>
    <p:sldId id="4076" r:id="rId234"/>
    <p:sldId id="4077" r:id="rId235"/>
    <p:sldId id="4078" r:id="rId236"/>
    <p:sldId id="4079" r:id="rId237"/>
    <p:sldId id="4080" r:id="rId238"/>
    <p:sldId id="4081" r:id="rId239"/>
    <p:sldId id="4082" r:id="rId240"/>
    <p:sldId id="4083" r:id="rId241"/>
    <p:sldId id="4084" r:id="rId242"/>
    <p:sldId id="4085" r:id="rId243"/>
    <p:sldId id="4086" r:id="rId244"/>
    <p:sldId id="3975" r:id="rId245"/>
    <p:sldId id="3976" r:id="rId246"/>
    <p:sldId id="3979" r:id="rId247"/>
    <p:sldId id="3980" r:id="rId248"/>
    <p:sldId id="3981" r:id="rId249"/>
    <p:sldId id="3982" r:id="rId250"/>
    <p:sldId id="3983" r:id="rId251"/>
    <p:sldId id="3985" r:id="rId252"/>
    <p:sldId id="3986" r:id="rId253"/>
    <p:sldId id="3987" r:id="rId254"/>
    <p:sldId id="3988" r:id="rId255"/>
    <p:sldId id="3990" r:id="rId256"/>
    <p:sldId id="3991" r:id="rId257"/>
    <p:sldId id="3992" r:id="rId258"/>
    <p:sldId id="3993" r:id="rId259"/>
    <p:sldId id="4121" r:id="rId260"/>
    <p:sldId id="3995" r:id="rId261"/>
    <p:sldId id="3996" r:id="rId262"/>
    <p:sldId id="3997" r:id="rId263"/>
    <p:sldId id="3998" r:id="rId264"/>
    <p:sldId id="3999" r:id="rId265"/>
    <p:sldId id="4000" r:id="rId266"/>
    <p:sldId id="4001" r:id="rId267"/>
    <p:sldId id="4002" r:id="rId268"/>
    <p:sldId id="4003" r:id="rId269"/>
    <p:sldId id="4004" r:id="rId270"/>
    <p:sldId id="4005" r:id="rId271"/>
    <p:sldId id="4006" r:id="rId272"/>
    <p:sldId id="4007" r:id="rId273"/>
    <p:sldId id="4087" r:id="rId274"/>
    <p:sldId id="4088" r:id="rId275"/>
    <p:sldId id="4009" r:id="rId276"/>
    <p:sldId id="4010" r:id="rId277"/>
    <p:sldId id="4011" r:id="rId278"/>
    <p:sldId id="4012" r:id="rId279"/>
    <p:sldId id="4013" r:id="rId280"/>
    <p:sldId id="4014" r:id="rId281"/>
    <p:sldId id="4015" r:id="rId282"/>
    <p:sldId id="4122" r:id="rId283"/>
    <p:sldId id="4123" r:id="rId284"/>
    <p:sldId id="4124" r:id="rId285"/>
    <p:sldId id="4125" r:id="rId286"/>
    <p:sldId id="4127" r:id="rId287"/>
    <p:sldId id="4089" r:id="rId288"/>
    <p:sldId id="4090" r:id="rId289"/>
    <p:sldId id="4091" r:id="rId290"/>
    <p:sldId id="4092" r:id="rId291"/>
    <p:sldId id="4034" r:id="rId292"/>
    <p:sldId id="4035" r:id="rId293"/>
    <p:sldId id="4036" r:id="rId294"/>
    <p:sldId id="4037" r:id="rId295"/>
    <p:sldId id="4038" r:id="rId296"/>
    <p:sldId id="4039" r:id="rId297"/>
    <p:sldId id="4040" r:id="rId298"/>
    <p:sldId id="4041" r:id="rId299"/>
    <p:sldId id="4042" r:id="rId300"/>
    <p:sldId id="4043" r:id="rId301"/>
    <p:sldId id="4044" r:id="rId302"/>
    <p:sldId id="4045" r:id="rId303"/>
    <p:sldId id="4046" r:id="rId304"/>
    <p:sldId id="4047" r:id="rId305"/>
    <p:sldId id="4049" r:id="rId306"/>
    <p:sldId id="4055" r:id="rId307"/>
    <p:sldId id="4056" r:id="rId308"/>
    <p:sldId id="4057" r:id="rId309"/>
    <p:sldId id="4058" r:id="rId310"/>
    <p:sldId id="4059" r:id="rId311"/>
    <p:sldId id="4060" r:id="rId312"/>
    <p:sldId id="4061" r:id="rId313"/>
    <p:sldId id="4063" r:id="rId314"/>
    <p:sldId id="4064" r:id="rId315"/>
    <p:sldId id="4065" r:id="rId316"/>
    <p:sldId id="4066" r:id="rId317"/>
    <p:sldId id="4067" r:id="rId318"/>
    <p:sldId id="4068" r:id="rId319"/>
    <p:sldId id="4069" r:id="rId320"/>
    <p:sldId id="4070" r:id="rId321"/>
    <p:sldId id="4093" r:id="rId322"/>
    <p:sldId id="4130" r:id="rId323"/>
    <p:sldId id="3213" r:id="rId324"/>
    <p:sldId id="1237" r:id="rId325"/>
    <p:sldId id="3948" r:id="rId326"/>
    <p:sldId id="3021" r:id="rId327"/>
    <p:sldId id="1238" r:id="rId328"/>
    <p:sldId id="1240" r:id="rId329"/>
    <p:sldId id="4143" r:id="rId330"/>
    <p:sldId id="2684" r:id="rId331"/>
    <p:sldId id="2685" r:id="rId332"/>
    <p:sldId id="2687" r:id="rId333"/>
    <p:sldId id="2688" r:id="rId334"/>
    <p:sldId id="2689" r:id="rId335"/>
    <p:sldId id="3101" r:id="rId336"/>
    <p:sldId id="3103" r:id="rId337"/>
    <p:sldId id="3104" r:id="rId338"/>
    <p:sldId id="3106" r:id="rId339"/>
    <p:sldId id="3107" r:id="rId340"/>
    <p:sldId id="3108" r:id="rId341"/>
    <p:sldId id="3110" r:id="rId342"/>
    <p:sldId id="3112" r:id="rId343"/>
    <p:sldId id="3113" r:id="rId344"/>
    <p:sldId id="3215" r:id="rId345"/>
    <p:sldId id="3216" r:id="rId346"/>
    <p:sldId id="3217" r:id="rId347"/>
    <p:sldId id="3218" r:id="rId348"/>
    <p:sldId id="3120" r:id="rId349"/>
    <p:sldId id="3122" r:id="rId350"/>
    <p:sldId id="4136" r:id="rId351"/>
    <p:sldId id="2660" r:id="rId352"/>
    <p:sldId id="3022" r:id="rId353"/>
    <p:sldId id="2661" r:id="rId354"/>
    <p:sldId id="3023" r:id="rId355"/>
    <p:sldId id="2681" r:id="rId356"/>
    <p:sldId id="2662" r:id="rId357"/>
    <p:sldId id="2682" r:id="rId358"/>
    <p:sldId id="2696" r:id="rId359"/>
    <p:sldId id="2694" r:id="rId360"/>
    <p:sldId id="2698" r:id="rId361"/>
    <p:sldId id="2702" r:id="rId362"/>
    <p:sldId id="3025" r:id="rId363"/>
    <p:sldId id="3100" r:id="rId364"/>
    <p:sldId id="2705" r:id="rId365"/>
    <p:sldId id="2709" r:id="rId366"/>
    <p:sldId id="2710" r:id="rId367"/>
    <p:sldId id="2711" r:id="rId368"/>
    <p:sldId id="2716" r:id="rId369"/>
    <p:sldId id="4137" r:id="rId370"/>
    <p:sldId id="4139" r:id="rId371"/>
    <p:sldId id="4138" r:id="rId372"/>
    <p:sldId id="4140" r:id="rId373"/>
    <p:sldId id="4141" r:id="rId374"/>
    <p:sldId id="4142" r:id="rId375"/>
    <p:sldId id="4094" r:id="rId376"/>
    <p:sldId id="3313" r:id="rId377"/>
    <p:sldId id="2721" r:id="rId378"/>
    <p:sldId id="2722" r:id="rId379"/>
    <p:sldId id="2723" r:id="rId380"/>
    <p:sldId id="3949" r:id="rId381"/>
    <p:sldId id="1357" r:id="rId382"/>
    <p:sldId id="1359" r:id="rId383"/>
    <p:sldId id="3130" r:id="rId384"/>
    <p:sldId id="3131" r:id="rId385"/>
    <p:sldId id="3132" r:id="rId386"/>
    <p:sldId id="3133" r:id="rId387"/>
    <p:sldId id="2728" r:id="rId388"/>
    <p:sldId id="2729" r:id="rId389"/>
    <p:sldId id="2730" r:id="rId390"/>
    <p:sldId id="2641" r:id="rId391"/>
    <p:sldId id="3134" r:id="rId392"/>
    <p:sldId id="3135" r:id="rId393"/>
    <p:sldId id="1409" r:id="rId394"/>
    <p:sldId id="2736" r:id="rId395"/>
    <p:sldId id="2737" r:id="rId396"/>
    <p:sldId id="2738" r:id="rId397"/>
    <p:sldId id="3223" r:id="rId398"/>
    <p:sldId id="3224" r:id="rId399"/>
    <p:sldId id="3225" r:id="rId400"/>
    <p:sldId id="4095" r:id="rId401"/>
    <p:sldId id="4096" r:id="rId402"/>
    <p:sldId id="4097" r:id="rId403"/>
    <p:sldId id="3302" r:id="rId404"/>
    <p:sldId id="3303" r:id="rId405"/>
    <p:sldId id="4128" r:id="rId406"/>
    <p:sldId id="4129" r:id="rId407"/>
    <p:sldId id="2746" r:id="rId408"/>
    <p:sldId id="2747" r:id="rId409"/>
    <p:sldId id="2750" r:id="rId410"/>
    <p:sldId id="2745" r:id="rId411"/>
    <p:sldId id="2754" r:id="rId412"/>
    <p:sldId id="2753" r:id="rId413"/>
    <p:sldId id="2755" r:id="rId414"/>
    <p:sldId id="3151" r:id="rId415"/>
    <p:sldId id="2757" r:id="rId416"/>
    <p:sldId id="2762" r:id="rId417"/>
    <p:sldId id="2763" r:id="rId418"/>
    <p:sldId id="2764" r:id="rId419"/>
    <p:sldId id="3065" r:id="rId420"/>
    <p:sldId id="2618" r:id="rId421"/>
    <p:sldId id="2774" r:id="rId422"/>
    <p:sldId id="2802" r:id="rId423"/>
    <p:sldId id="2773" r:id="rId424"/>
    <p:sldId id="2806" r:id="rId425"/>
    <p:sldId id="3306" r:id="rId426"/>
    <p:sldId id="3950" r:id="rId427"/>
    <p:sldId id="2783" r:id="rId428"/>
    <p:sldId id="2785" r:id="rId429"/>
    <p:sldId id="2791" r:id="rId430"/>
    <p:sldId id="3245" r:id="rId431"/>
    <p:sldId id="3226" r:id="rId432"/>
    <p:sldId id="3951" r:id="rId433"/>
    <p:sldId id="2787" r:id="rId434"/>
    <p:sldId id="2790" r:id="rId435"/>
    <p:sldId id="4150" r:id="rId436"/>
    <p:sldId id="3067" r:id="rId437"/>
    <p:sldId id="2798" r:id="rId438"/>
    <p:sldId id="2799" r:id="rId439"/>
    <p:sldId id="2801" r:id="rId440"/>
    <p:sldId id="3152" r:id="rId441"/>
    <p:sldId id="2811" r:id="rId442"/>
    <p:sldId id="2812" r:id="rId443"/>
    <p:sldId id="2814" r:id="rId444"/>
    <p:sldId id="2815" r:id="rId445"/>
    <p:sldId id="2817" r:id="rId446"/>
    <p:sldId id="2818" r:id="rId447"/>
    <p:sldId id="2819" r:id="rId448"/>
    <p:sldId id="2821" r:id="rId449"/>
    <p:sldId id="2822" r:id="rId450"/>
    <p:sldId id="2823" r:id="rId451"/>
    <p:sldId id="3253" r:id="rId452"/>
    <p:sldId id="3255" r:id="rId453"/>
    <p:sldId id="2826" r:id="rId454"/>
    <p:sldId id="2827" r:id="rId455"/>
    <p:sldId id="2828" r:id="rId456"/>
    <p:sldId id="2829" r:id="rId457"/>
    <p:sldId id="3068" r:id="rId458"/>
    <p:sldId id="2831" r:id="rId459"/>
    <p:sldId id="2847" r:id="rId460"/>
    <p:sldId id="2832" r:id="rId461"/>
    <p:sldId id="2833" r:id="rId462"/>
    <p:sldId id="2834" r:id="rId463"/>
    <p:sldId id="3952" r:id="rId464"/>
    <p:sldId id="2836" r:id="rId465"/>
    <p:sldId id="2837" r:id="rId466"/>
    <p:sldId id="2838" r:id="rId467"/>
    <p:sldId id="2841" r:id="rId468"/>
    <p:sldId id="2843" r:id="rId469"/>
    <p:sldId id="2844" r:id="rId470"/>
    <p:sldId id="2845" r:id="rId471"/>
    <p:sldId id="2849" r:id="rId472"/>
    <p:sldId id="2846" r:id="rId473"/>
    <p:sldId id="2848" r:id="rId474"/>
    <p:sldId id="2850" r:id="rId475"/>
    <p:sldId id="2853" r:id="rId476"/>
    <p:sldId id="2854" r:id="rId477"/>
    <p:sldId id="2858" r:id="rId478"/>
    <p:sldId id="2860" r:id="rId479"/>
    <p:sldId id="2861" r:id="rId480"/>
    <p:sldId id="2862" r:id="rId481"/>
    <p:sldId id="2856" r:id="rId482"/>
    <p:sldId id="2863" r:id="rId483"/>
    <p:sldId id="2864" r:id="rId484"/>
    <p:sldId id="2865" r:id="rId485"/>
    <p:sldId id="2866" r:id="rId48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7E41"/>
    <a:srgbClr val="006C39"/>
    <a:srgbClr val="97DBFB"/>
    <a:srgbClr val="FFFFCC"/>
    <a:srgbClr val="0070C0"/>
    <a:srgbClr val="C00000"/>
    <a:srgbClr val="00B050"/>
    <a:srgbClr val="FFFFFF"/>
    <a:srgbClr val="000000"/>
    <a:srgbClr val="1669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68"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86" Type="http://schemas.openxmlformats.org/officeDocument/2006/relationships/slide" Target="slides/slide485.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88" Type="http://schemas.openxmlformats.org/officeDocument/2006/relationships/presProps" Target="presProps.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479" Type="http://schemas.openxmlformats.org/officeDocument/2006/relationships/slide" Target="slides/slide478.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490" Type="http://schemas.openxmlformats.org/officeDocument/2006/relationships/theme" Target="theme/theme1.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481" Type="http://schemas.openxmlformats.org/officeDocument/2006/relationships/slide" Target="slides/slide480.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83" Type="http://schemas.openxmlformats.org/officeDocument/2006/relationships/slide" Target="slides/slide482.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214" Type="http://schemas.openxmlformats.org/officeDocument/2006/relationships/slide" Target="slides/slide213.xml"/><Relationship Id="rId256" Type="http://schemas.openxmlformats.org/officeDocument/2006/relationships/slide" Target="slides/slide255.xml"/><Relationship Id="rId298" Type="http://schemas.openxmlformats.org/officeDocument/2006/relationships/slide" Target="slides/slide297.xml"/><Relationship Id="rId421" Type="http://schemas.openxmlformats.org/officeDocument/2006/relationships/slide" Target="slides/slide420.xml"/><Relationship Id="rId463" Type="http://schemas.openxmlformats.org/officeDocument/2006/relationships/slide" Target="slides/slide462.xml"/><Relationship Id="rId116" Type="http://schemas.openxmlformats.org/officeDocument/2006/relationships/slide" Target="slides/slide115.xml"/><Relationship Id="rId158" Type="http://schemas.openxmlformats.org/officeDocument/2006/relationships/slide" Target="slides/slide157.xml"/><Relationship Id="rId323" Type="http://schemas.openxmlformats.org/officeDocument/2006/relationships/slide" Target="slides/slide32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85" Type="http://schemas.openxmlformats.org/officeDocument/2006/relationships/slide" Target="slides/slide484.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notesMaster" Target="notesMasters/notesMaster1.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slide" Target="slides/slide477.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89" Type="http://schemas.openxmlformats.org/officeDocument/2006/relationships/viewProps" Target="viewProps.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slide" Target="slides/slide479.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491" Type="http://schemas.openxmlformats.org/officeDocument/2006/relationships/tableStyles" Target="tableStyles.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slide" Target="slides/slide481.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72" Type="http://schemas.openxmlformats.org/officeDocument/2006/relationships/slide" Target="slides/slide71.xml"/><Relationship Id="rId375" Type="http://schemas.openxmlformats.org/officeDocument/2006/relationships/slide" Target="slides/slide374.xml"/><Relationship Id="rId3" Type="http://schemas.openxmlformats.org/officeDocument/2006/relationships/slide" Target="slides/slide2.xml"/><Relationship Id="rId235" Type="http://schemas.openxmlformats.org/officeDocument/2006/relationships/slide" Target="slides/slide234.xml"/><Relationship Id="rId277" Type="http://schemas.openxmlformats.org/officeDocument/2006/relationships/slide" Target="slides/slide276.xml"/><Relationship Id="rId400" Type="http://schemas.openxmlformats.org/officeDocument/2006/relationships/slide" Target="slides/slide399.xml"/><Relationship Id="rId442" Type="http://schemas.openxmlformats.org/officeDocument/2006/relationships/slide" Target="slides/slide441.xml"/><Relationship Id="rId484" Type="http://schemas.openxmlformats.org/officeDocument/2006/relationships/slide" Target="slides/slide483.xml"/><Relationship Id="rId137" Type="http://schemas.openxmlformats.org/officeDocument/2006/relationships/slide" Target="slides/slide136.xml"/><Relationship Id="rId302" Type="http://schemas.openxmlformats.org/officeDocument/2006/relationships/slide" Target="slides/slide301.xml"/><Relationship Id="rId344" Type="http://schemas.openxmlformats.org/officeDocument/2006/relationships/slide" Target="slides/slide3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4A6FB2A4-E34C-494C-9F02-EBF8EC9AC675}" type="datetimeFigureOut">
              <a:rPr lang="zh-CN" altLang="en-US" smtClean="0"/>
              <a:pPr/>
              <a:t>2024/11/3</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D0E71529-4883-4F95-9DF7-98A8EF64692A}" type="slidenum">
              <a:rPr lang="zh-CN" altLang="en-US" smtClean="0"/>
              <a:pPr/>
              <a:t>‹#›</a:t>
            </a:fld>
            <a:endParaRPr lang="zh-CN" altLang="en-US" dirty="0"/>
          </a:p>
        </p:txBody>
      </p:sp>
    </p:spTree>
    <p:extLst>
      <p:ext uri="{BB962C8B-B14F-4D97-AF65-F5344CB8AC3E}">
        <p14:creationId xmlns:p14="http://schemas.microsoft.com/office/powerpoint/2010/main" val="2745164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1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1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2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3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3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3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3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38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39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39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2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3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4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4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pPr>
              <a:defRPr/>
            </a:pPr>
            <a:fld id="{47C92CD6-A107-4608-8063-6DF1C860116D}" type="slidenum">
              <a:rPr lang="en-US" altLang="zh-CN" smtClean="0"/>
              <a:pPr>
                <a:defRPr/>
              </a:pPr>
              <a:t>28</a:t>
            </a:fld>
            <a:endParaRPr lang="en-US" altLang="zh-CN"/>
          </a:p>
        </p:txBody>
      </p:sp>
      <p:sp>
        <p:nvSpPr>
          <p:cNvPr id="6" name="页眉占位符 5">
            <a:extLst>
              <a:ext uri="{FF2B5EF4-FFF2-40B4-BE49-F238E27FC236}">
                <a16:creationId xmlns:a16="http://schemas.microsoft.com/office/drawing/2014/main" id="{9511E4A9-E0AD-DF43-CA15-6857B68A7333}"/>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87</a:t>
            </a:fld>
            <a:endParaRPr lang="en-US" altLang="zh-CN"/>
          </a:p>
        </p:txBody>
      </p:sp>
      <p:sp>
        <p:nvSpPr>
          <p:cNvPr id="6" name="页眉占位符 5">
            <a:extLst>
              <a:ext uri="{FF2B5EF4-FFF2-40B4-BE49-F238E27FC236}">
                <a16:creationId xmlns:a16="http://schemas.microsoft.com/office/drawing/2014/main" id="{8E305CAF-1C21-BAE1-6C83-69CBF71A4673}"/>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3551123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91</a:t>
            </a:fld>
            <a:endParaRPr lang="en-US" altLang="zh-CN"/>
          </a:p>
        </p:txBody>
      </p:sp>
      <p:sp>
        <p:nvSpPr>
          <p:cNvPr id="6" name="页眉占位符 5">
            <a:extLst>
              <a:ext uri="{FF2B5EF4-FFF2-40B4-BE49-F238E27FC236}">
                <a16:creationId xmlns:a16="http://schemas.microsoft.com/office/drawing/2014/main" id="{1D6FDD25-5294-45BF-51FA-CFEEF621048E}"/>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678427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92</a:t>
            </a:fld>
            <a:endParaRPr lang="en-US" altLang="zh-CN"/>
          </a:p>
        </p:txBody>
      </p:sp>
      <p:sp>
        <p:nvSpPr>
          <p:cNvPr id="6" name="页眉占位符 5">
            <a:extLst>
              <a:ext uri="{FF2B5EF4-FFF2-40B4-BE49-F238E27FC236}">
                <a16:creationId xmlns:a16="http://schemas.microsoft.com/office/drawing/2014/main" id="{783D0A23-37D3-630F-1C62-1C8D119BFB15}"/>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2596804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95</a:t>
            </a:fld>
            <a:endParaRPr lang="en-US" altLang="zh-CN"/>
          </a:p>
        </p:txBody>
      </p:sp>
      <p:sp>
        <p:nvSpPr>
          <p:cNvPr id="6" name="页眉占位符 5">
            <a:extLst>
              <a:ext uri="{FF2B5EF4-FFF2-40B4-BE49-F238E27FC236}">
                <a16:creationId xmlns:a16="http://schemas.microsoft.com/office/drawing/2014/main" id="{B8518242-29F9-C152-F0B7-6F26A62587A6}"/>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504391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pPr>
              <a:defRPr/>
            </a:pPr>
            <a:fld id="{47C92CD6-A107-4608-8063-6DF1C860116D}" type="slidenum">
              <a:rPr lang="en-US" altLang="zh-CN" smtClean="0"/>
              <a:pPr>
                <a:defRPr/>
              </a:pPr>
              <a:t>107</a:t>
            </a:fld>
            <a:endParaRPr lang="en-US" altLang="zh-CN"/>
          </a:p>
        </p:txBody>
      </p:sp>
      <p:sp>
        <p:nvSpPr>
          <p:cNvPr id="6" name="页眉占位符 5">
            <a:extLst>
              <a:ext uri="{FF2B5EF4-FFF2-40B4-BE49-F238E27FC236}">
                <a16:creationId xmlns:a16="http://schemas.microsoft.com/office/drawing/2014/main" id="{4F6205D0-EE90-59D1-B29F-0F69B47B9053}"/>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111</a:t>
            </a:fld>
            <a:endParaRPr lang="en-US" altLang="zh-CN"/>
          </a:p>
        </p:txBody>
      </p:sp>
      <p:sp>
        <p:nvSpPr>
          <p:cNvPr id="6" name="页眉占位符 5">
            <a:extLst>
              <a:ext uri="{FF2B5EF4-FFF2-40B4-BE49-F238E27FC236}">
                <a16:creationId xmlns:a16="http://schemas.microsoft.com/office/drawing/2014/main" id="{1164E382-8B9E-1DD4-1783-5DDA88997FB3}"/>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3415832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132</a:t>
            </a:fld>
            <a:endParaRPr lang="en-US" altLang="zh-CN"/>
          </a:p>
        </p:txBody>
      </p:sp>
      <p:sp>
        <p:nvSpPr>
          <p:cNvPr id="6" name="页眉占位符 5">
            <a:extLst>
              <a:ext uri="{FF2B5EF4-FFF2-40B4-BE49-F238E27FC236}">
                <a16:creationId xmlns:a16="http://schemas.microsoft.com/office/drawing/2014/main" id="{9268BA44-BA9F-CCCD-2FB3-88D7755113CB}"/>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1101130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134</a:t>
            </a:fld>
            <a:endParaRPr lang="en-US" altLang="zh-CN"/>
          </a:p>
        </p:txBody>
      </p:sp>
      <p:sp>
        <p:nvSpPr>
          <p:cNvPr id="6" name="页眉占位符 5">
            <a:extLst>
              <a:ext uri="{FF2B5EF4-FFF2-40B4-BE49-F238E27FC236}">
                <a16:creationId xmlns:a16="http://schemas.microsoft.com/office/drawing/2014/main" id="{B331CEC0-95B7-8B4A-D456-F247B4F7BAAF}"/>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2944073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135</a:t>
            </a:fld>
            <a:endParaRPr lang="en-US" altLang="zh-CN"/>
          </a:p>
        </p:txBody>
      </p:sp>
      <p:sp>
        <p:nvSpPr>
          <p:cNvPr id="6" name="页眉占位符 5">
            <a:extLst>
              <a:ext uri="{FF2B5EF4-FFF2-40B4-BE49-F238E27FC236}">
                <a16:creationId xmlns:a16="http://schemas.microsoft.com/office/drawing/2014/main" id="{925B210B-5AE7-4515-4398-06AC4C121FBF}"/>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1055899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pPr>
              <a:defRPr/>
            </a:pPr>
            <a:fld id="{47C92CD6-A107-4608-8063-6DF1C860116D}" type="slidenum">
              <a:rPr lang="en-US" altLang="zh-CN" smtClean="0"/>
              <a:pPr>
                <a:defRPr/>
              </a:pPr>
              <a:t>137</a:t>
            </a:fld>
            <a:endParaRPr lang="en-US" altLang="zh-CN"/>
          </a:p>
        </p:txBody>
      </p:sp>
      <p:sp>
        <p:nvSpPr>
          <p:cNvPr id="6" name="页眉占位符 5">
            <a:extLst>
              <a:ext uri="{FF2B5EF4-FFF2-40B4-BE49-F238E27FC236}">
                <a16:creationId xmlns:a16="http://schemas.microsoft.com/office/drawing/2014/main" id="{27823A11-7113-E463-D5DD-2292AFD6B5B5}"/>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pPr>
              <a:defRPr/>
            </a:pPr>
            <a:fld id="{47C92CD6-A107-4608-8063-6DF1C860116D}" type="slidenum">
              <a:rPr lang="en-US" altLang="zh-CN" smtClean="0"/>
              <a:pPr>
                <a:defRPr/>
              </a:pPr>
              <a:t>31</a:t>
            </a:fld>
            <a:endParaRPr lang="en-US" altLang="zh-CN"/>
          </a:p>
        </p:txBody>
      </p:sp>
      <p:sp>
        <p:nvSpPr>
          <p:cNvPr id="6" name="页眉占位符 5">
            <a:extLst>
              <a:ext uri="{FF2B5EF4-FFF2-40B4-BE49-F238E27FC236}">
                <a16:creationId xmlns:a16="http://schemas.microsoft.com/office/drawing/2014/main" id="{1E73AC0D-8B30-998A-E52B-4FD9B6D149BB}"/>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143</a:t>
            </a:fld>
            <a:endParaRPr lang="en-US" altLang="zh-CN"/>
          </a:p>
        </p:txBody>
      </p:sp>
      <p:sp>
        <p:nvSpPr>
          <p:cNvPr id="6" name="页眉占位符 5">
            <a:extLst>
              <a:ext uri="{FF2B5EF4-FFF2-40B4-BE49-F238E27FC236}">
                <a16:creationId xmlns:a16="http://schemas.microsoft.com/office/drawing/2014/main" id="{675D82DB-8D76-8B9F-430E-2A186705DFDF}"/>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5475454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144</a:t>
            </a:fld>
            <a:endParaRPr lang="en-US" altLang="zh-CN"/>
          </a:p>
        </p:txBody>
      </p:sp>
      <p:sp>
        <p:nvSpPr>
          <p:cNvPr id="6" name="页眉占位符 5">
            <a:extLst>
              <a:ext uri="{FF2B5EF4-FFF2-40B4-BE49-F238E27FC236}">
                <a16:creationId xmlns:a16="http://schemas.microsoft.com/office/drawing/2014/main" id="{F385DE27-7CAF-4193-D4E6-BB7E8D14A512}"/>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1229348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162</a:t>
            </a:fld>
            <a:endParaRPr lang="en-US" altLang="zh-CN"/>
          </a:p>
        </p:txBody>
      </p:sp>
      <p:sp>
        <p:nvSpPr>
          <p:cNvPr id="6" name="页眉占位符 5">
            <a:extLst>
              <a:ext uri="{FF2B5EF4-FFF2-40B4-BE49-F238E27FC236}">
                <a16:creationId xmlns:a16="http://schemas.microsoft.com/office/drawing/2014/main" id="{A473B1A3-8D30-25BD-7BB4-CFE8E70568CC}"/>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2924077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164</a:t>
            </a:fld>
            <a:endParaRPr lang="en-US" altLang="zh-CN"/>
          </a:p>
        </p:txBody>
      </p:sp>
      <p:sp>
        <p:nvSpPr>
          <p:cNvPr id="6" name="页眉占位符 5">
            <a:extLst>
              <a:ext uri="{FF2B5EF4-FFF2-40B4-BE49-F238E27FC236}">
                <a16:creationId xmlns:a16="http://schemas.microsoft.com/office/drawing/2014/main" id="{EFE4C8CB-227F-5557-B0FC-95981F343F03}"/>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28141937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167</a:t>
            </a:fld>
            <a:endParaRPr lang="en-US" altLang="zh-CN"/>
          </a:p>
        </p:txBody>
      </p:sp>
      <p:sp>
        <p:nvSpPr>
          <p:cNvPr id="6" name="页眉占位符 5">
            <a:extLst>
              <a:ext uri="{FF2B5EF4-FFF2-40B4-BE49-F238E27FC236}">
                <a16:creationId xmlns:a16="http://schemas.microsoft.com/office/drawing/2014/main" id="{C5279796-9A6D-E6FA-276E-78FCAA062FE1}"/>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3718100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175</a:t>
            </a:fld>
            <a:endParaRPr lang="en-US" altLang="zh-CN"/>
          </a:p>
        </p:txBody>
      </p:sp>
      <p:sp>
        <p:nvSpPr>
          <p:cNvPr id="6" name="页眉占位符 5">
            <a:extLst>
              <a:ext uri="{FF2B5EF4-FFF2-40B4-BE49-F238E27FC236}">
                <a16:creationId xmlns:a16="http://schemas.microsoft.com/office/drawing/2014/main" id="{EAD9367D-AB26-50A2-C196-8F09E43FCAA4}"/>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4441482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183</a:t>
            </a:fld>
            <a:endParaRPr lang="en-US" altLang="zh-CN"/>
          </a:p>
        </p:txBody>
      </p:sp>
      <p:sp>
        <p:nvSpPr>
          <p:cNvPr id="6" name="页眉占位符 5">
            <a:extLst>
              <a:ext uri="{FF2B5EF4-FFF2-40B4-BE49-F238E27FC236}">
                <a16:creationId xmlns:a16="http://schemas.microsoft.com/office/drawing/2014/main" id="{029C1276-F402-C930-1C40-58AFABE8239D}"/>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38179170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3" name="Rectangle 7"/>
          <p:cNvSpPr>
            <a:spLocks noGrp="1" noChangeArrowheads="1"/>
          </p:cNvSpPr>
          <p:nvPr>
            <p:ph type="sldNum" sz="quarter" idx="5"/>
          </p:nvPr>
        </p:nvSpPr>
        <p:spPr>
          <a:noFill/>
        </p:spPr>
        <p:txBody>
          <a:bodyPr/>
          <a:lstStyle/>
          <a:p>
            <a:fld id="{F66DF7D6-8224-4960-9AD8-EBFD799012B3}" type="slidenum">
              <a:rPr lang="en-US" altLang="zh-CN" smtClean="0"/>
              <a:pPr/>
              <a:t>188</a:t>
            </a:fld>
            <a:endParaRPr lang="en-US" altLang="zh-CN"/>
          </a:p>
        </p:txBody>
      </p:sp>
      <p:sp>
        <p:nvSpPr>
          <p:cNvPr id="680964" name="Rectangle 2"/>
          <p:cNvSpPr>
            <a:spLocks noGrp="1" noRot="1" noChangeAspect="1" noChangeArrowheads="1" noTextEdit="1"/>
          </p:cNvSpPr>
          <p:nvPr>
            <p:ph type="sldImg"/>
          </p:nvPr>
        </p:nvSpPr>
        <p:spPr>
          <a:xfrm>
            <a:off x="381000" y="685800"/>
            <a:ext cx="6096000" cy="3429000"/>
          </a:xfrm>
          <a:ln/>
        </p:spPr>
      </p:sp>
      <p:sp>
        <p:nvSpPr>
          <p:cNvPr id="680965" name="Rectangle 3"/>
          <p:cNvSpPr>
            <a:spLocks noGrp="1" noChangeArrowheads="1"/>
          </p:cNvSpPr>
          <p:nvPr>
            <p:ph type="body" idx="1"/>
          </p:nvPr>
        </p:nvSpPr>
        <p:spPr>
          <a:noFill/>
          <a:ln/>
        </p:spPr>
        <p:txBody>
          <a:bodyPr/>
          <a:lstStyle/>
          <a:p>
            <a:pPr eaLnBrk="1" hangingPunct="1"/>
            <a:r>
              <a:rPr lang="en-US" altLang="zh-CN" dirty="0"/>
              <a:t>C++</a:t>
            </a:r>
            <a:r>
              <a:rPr lang="zh-CN" altLang="en-US" dirty="0"/>
              <a:t>程序中</a:t>
            </a:r>
            <a:r>
              <a:rPr lang="en-US" altLang="zh-CN" dirty="0"/>
              <a:t>,</a:t>
            </a:r>
            <a:r>
              <a:rPr lang="zh-CN" altLang="en-US"/>
              <a:t>可以将语义、功能相似的几个函数用同一个名字表示，即函数重载。这样便于记忆，提供了函数的易用性。</a:t>
            </a:r>
          </a:p>
          <a:p>
            <a:pPr lvl="1" eaLnBrk="1" hangingPunct="1"/>
            <a:endParaRPr lang="zh-CN" altLang="en-US" dirty="0">
              <a:latin typeface="宋体" pitchFamily="2" charset="-122"/>
            </a:endParaRPr>
          </a:p>
          <a:p>
            <a:pPr eaLnBrk="1" hangingPunct="1"/>
            <a:endParaRPr lang="en-US" altLang="zh-CN" dirty="0"/>
          </a:p>
        </p:txBody>
      </p:sp>
      <p:sp>
        <p:nvSpPr>
          <p:cNvPr id="2" name="页眉占位符 1">
            <a:extLst>
              <a:ext uri="{FF2B5EF4-FFF2-40B4-BE49-F238E27FC236}">
                <a16:creationId xmlns:a16="http://schemas.microsoft.com/office/drawing/2014/main" id="{75D4105E-9D24-8A57-9704-9370A83B11E8}"/>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217</a:t>
            </a:fld>
            <a:endParaRPr lang="en-US" altLang="zh-CN"/>
          </a:p>
        </p:txBody>
      </p:sp>
      <p:sp>
        <p:nvSpPr>
          <p:cNvPr id="6" name="页眉占位符 5">
            <a:extLst>
              <a:ext uri="{FF2B5EF4-FFF2-40B4-BE49-F238E27FC236}">
                <a16:creationId xmlns:a16="http://schemas.microsoft.com/office/drawing/2014/main" id="{18F51CBB-A27E-A545-2440-D458BF89A407}"/>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583948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218</a:t>
            </a:fld>
            <a:endParaRPr lang="en-US" altLang="zh-CN"/>
          </a:p>
        </p:txBody>
      </p:sp>
      <p:sp>
        <p:nvSpPr>
          <p:cNvPr id="6" name="页眉占位符 5">
            <a:extLst>
              <a:ext uri="{FF2B5EF4-FFF2-40B4-BE49-F238E27FC236}">
                <a16:creationId xmlns:a16="http://schemas.microsoft.com/office/drawing/2014/main" id="{0E7BAA01-9A96-AC1A-CDBF-0A13AB79644D}"/>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2909903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pPr>
              <a:defRPr/>
            </a:pPr>
            <a:fld id="{47C92CD6-A107-4608-8063-6DF1C860116D}" type="slidenum">
              <a:rPr lang="en-US" altLang="zh-CN" smtClean="0"/>
              <a:pPr>
                <a:defRPr/>
              </a:pPr>
              <a:t>33</a:t>
            </a:fld>
            <a:endParaRPr lang="en-US" altLang="zh-CN"/>
          </a:p>
        </p:txBody>
      </p:sp>
      <p:sp>
        <p:nvSpPr>
          <p:cNvPr id="6" name="页眉占位符 5">
            <a:extLst>
              <a:ext uri="{FF2B5EF4-FFF2-40B4-BE49-F238E27FC236}">
                <a16:creationId xmlns:a16="http://schemas.microsoft.com/office/drawing/2014/main" id="{B287F1C0-7A79-7002-8483-28FE2F37F8F0}"/>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243</a:t>
            </a:fld>
            <a:endParaRPr lang="en-US" altLang="zh-CN"/>
          </a:p>
        </p:txBody>
      </p:sp>
      <p:sp>
        <p:nvSpPr>
          <p:cNvPr id="6" name="页眉占位符 5">
            <a:extLst>
              <a:ext uri="{FF2B5EF4-FFF2-40B4-BE49-F238E27FC236}">
                <a16:creationId xmlns:a16="http://schemas.microsoft.com/office/drawing/2014/main" id="{8409AA67-CCF3-23EF-BB91-0C2D6FBB16DE}"/>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24825340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244</a:t>
            </a:fld>
            <a:endParaRPr lang="en-US" altLang="zh-CN"/>
          </a:p>
        </p:txBody>
      </p:sp>
      <p:sp>
        <p:nvSpPr>
          <p:cNvPr id="6" name="页眉占位符 5">
            <a:extLst>
              <a:ext uri="{FF2B5EF4-FFF2-40B4-BE49-F238E27FC236}">
                <a16:creationId xmlns:a16="http://schemas.microsoft.com/office/drawing/2014/main" id="{D3AF1DC8-D471-1F0C-79D9-65B8A33E1A69}"/>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14880096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301</a:t>
            </a:fld>
            <a:endParaRPr lang="en-US" altLang="zh-CN"/>
          </a:p>
        </p:txBody>
      </p:sp>
      <p:sp>
        <p:nvSpPr>
          <p:cNvPr id="6" name="页眉占位符 5">
            <a:extLst>
              <a:ext uri="{FF2B5EF4-FFF2-40B4-BE49-F238E27FC236}">
                <a16:creationId xmlns:a16="http://schemas.microsoft.com/office/drawing/2014/main" id="{270A3F98-D231-130B-FF68-316D7C25A61D}"/>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40567044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317</a:t>
            </a:fld>
            <a:endParaRPr lang="en-US" altLang="zh-CN"/>
          </a:p>
        </p:txBody>
      </p:sp>
      <p:sp>
        <p:nvSpPr>
          <p:cNvPr id="6" name="页眉占位符 5">
            <a:extLst>
              <a:ext uri="{FF2B5EF4-FFF2-40B4-BE49-F238E27FC236}">
                <a16:creationId xmlns:a16="http://schemas.microsoft.com/office/drawing/2014/main" id="{8997009B-0E0A-6351-D763-CE506BCA16EE}"/>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22366873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318</a:t>
            </a:fld>
            <a:endParaRPr lang="en-US" altLang="zh-CN"/>
          </a:p>
        </p:txBody>
      </p:sp>
      <p:sp>
        <p:nvSpPr>
          <p:cNvPr id="6" name="页眉占位符 5">
            <a:extLst>
              <a:ext uri="{FF2B5EF4-FFF2-40B4-BE49-F238E27FC236}">
                <a16:creationId xmlns:a16="http://schemas.microsoft.com/office/drawing/2014/main" id="{767832BA-9C0F-DF31-1202-B62289899BC2}"/>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41555795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323</a:t>
            </a:fld>
            <a:endParaRPr lang="en-US" altLang="zh-CN"/>
          </a:p>
        </p:txBody>
      </p:sp>
      <p:sp>
        <p:nvSpPr>
          <p:cNvPr id="6" name="页眉占位符 5">
            <a:extLst>
              <a:ext uri="{FF2B5EF4-FFF2-40B4-BE49-F238E27FC236}">
                <a16:creationId xmlns:a16="http://schemas.microsoft.com/office/drawing/2014/main" id="{BC79CA3E-D6CD-E604-8636-1599574BD8F9}"/>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35708743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pPr>
              <a:defRPr/>
            </a:pPr>
            <a:fld id="{47C92CD6-A107-4608-8063-6DF1C860116D}" type="slidenum">
              <a:rPr lang="en-US" altLang="zh-CN" smtClean="0"/>
              <a:pPr>
                <a:defRPr/>
              </a:pPr>
              <a:t>335</a:t>
            </a:fld>
            <a:endParaRPr lang="en-US" altLang="zh-CN"/>
          </a:p>
        </p:txBody>
      </p:sp>
      <p:sp>
        <p:nvSpPr>
          <p:cNvPr id="6" name="页眉占位符 5">
            <a:extLst>
              <a:ext uri="{FF2B5EF4-FFF2-40B4-BE49-F238E27FC236}">
                <a16:creationId xmlns:a16="http://schemas.microsoft.com/office/drawing/2014/main" id="{6F5448AE-B5FB-8A91-65EE-FAB6AA975CA1}"/>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pPr>
              <a:defRPr/>
            </a:pPr>
            <a:fld id="{47C92CD6-A107-4608-8063-6DF1C860116D}" type="slidenum">
              <a:rPr lang="en-US" altLang="zh-CN" smtClean="0"/>
              <a:pPr>
                <a:defRPr/>
              </a:pPr>
              <a:t>349</a:t>
            </a:fld>
            <a:endParaRPr lang="en-US" altLang="zh-CN"/>
          </a:p>
        </p:txBody>
      </p:sp>
      <p:sp>
        <p:nvSpPr>
          <p:cNvPr id="6" name="页眉占位符 5">
            <a:extLst>
              <a:ext uri="{FF2B5EF4-FFF2-40B4-BE49-F238E27FC236}">
                <a16:creationId xmlns:a16="http://schemas.microsoft.com/office/drawing/2014/main" id="{FFC0A694-3BF3-E245-CBE1-E5FEA534F2DC}"/>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pPr>
              <a:defRPr/>
            </a:pPr>
            <a:fld id="{47C92CD6-A107-4608-8063-6DF1C860116D}" type="slidenum">
              <a:rPr lang="en-US" altLang="zh-CN" smtClean="0"/>
              <a:pPr>
                <a:defRPr/>
              </a:pPr>
              <a:t>355</a:t>
            </a:fld>
            <a:endParaRPr lang="en-US" altLang="zh-CN"/>
          </a:p>
        </p:txBody>
      </p:sp>
      <p:sp>
        <p:nvSpPr>
          <p:cNvPr id="6" name="页眉占位符 5">
            <a:extLst>
              <a:ext uri="{FF2B5EF4-FFF2-40B4-BE49-F238E27FC236}">
                <a16:creationId xmlns:a16="http://schemas.microsoft.com/office/drawing/2014/main" id="{2F88984A-CE25-9581-4F9A-B4841C297313}"/>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365</a:t>
            </a:fld>
            <a:endParaRPr lang="en-US" altLang="zh-CN"/>
          </a:p>
        </p:txBody>
      </p:sp>
      <p:sp>
        <p:nvSpPr>
          <p:cNvPr id="6" name="页眉占位符 5">
            <a:extLst>
              <a:ext uri="{FF2B5EF4-FFF2-40B4-BE49-F238E27FC236}">
                <a16:creationId xmlns:a16="http://schemas.microsoft.com/office/drawing/2014/main" id="{CA02887E-9141-E9D5-189C-91F5F2F5797A}"/>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3900769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52</a:t>
            </a:fld>
            <a:endParaRPr lang="en-US" altLang="zh-CN"/>
          </a:p>
        </p:txBody>
      </p:sp>
      <p:sp>
        <p:nvSpPr>
          <p:cNvPr id="6" name="页眉占位符 5">
            <a:extLst>
              <a:ext uri="{FF2B5EF4-FFF2-40B4-BE49-F238E27FC236}">
                <a16:creationId xmlns:a16="http://schemas.microsoft.com/office/drawing/2014/main" id="{D6883B89-285F-4DC8-6D57-498261BA0750}"/>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34033505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369</a:t>
            </a:fld>
            <a:endParaRPr lang="en-US" altLang="zh-CN"/>
          </a:p>
        </p:txBody>
      </p:sp>
      <p:sp>
        <p:nvSpPr>
          <p:cNvPr id="6" name="页眉占位符 5">
            <a:extLst>
              <a:ext uri="{FF2B5EF4-FFF2-40B4-BE49-F238E27FC236}">
                <a16:creationId xmlns:a16="http://schemas.microsoft.com/office/drawing/2014/main" id="{4FEC24E0-9923-7386-A5EF-0C08FB155964}"/>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18645377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379</a:t>
            </a:fld>
            <a:endParaRPr lang="en-US" altLang="zh-CN"/>
          </a:p>
        </p:txBody>
      </p:sp>
      <p:sp>
        <p:nvSpPr>
          <p:cNvPr id="6" name="页眉占位符 5">
            <a:extLst>
              <a:ext uri="{FF2B5EF4-FFF2-40B4-BE49-F238E27FC236}">
                <a16:creationId xmlns:a16="http://schemas.microsoft.com/office/drawing/2014/main" id="{FB562D33-E764-B6B0-5EA3-6A96862898FA}"/>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32098188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pPr>
              <a:defRPr/>
            </a:pPr>
            <a:fld id="{47C92CD6-A107-4608-8063-6DF1C860116D}" type="slidenum">
              <a:rPr lang="en-US" altLang="zh-CN" smtClean="0"/>
              <a:pPr>
                <a:defRPr/>
              </a:pPr>
              <a:t>382</a:t>
            </a:fld>
            <a:endParaRPr lang="en-US" altLang="zh-CN"/>
          </a:p>
        </p:txBody>
      </p:sp>
      <p:sp>
        <p:nvSpPr>
          <p:cNvPr id="6" name="页眉占位符 5">
            <a:extLst>
              <a:ext uri="{FF2B5EF4-FFF2-40B4-BE49-F238E27FC236}">
                <a16:creationId xmlns:a16="http://schemas.microsoft.com/office/drawing/2014/main" id="{D286B7CD-0AB7-480E-791B-84B7798B649C}"/>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pPr>
              <a:defRPr/>
            </a:pPr>
            <a:fld id="{47C92CD6-A107-4608-8063-6DF1C860116D}" type="slidenum">
              <a:rPr lang="en-US" altLang="zh-CN" smtClean="0"/>
              <a:pPr>
                <a:defRPr/>
              </a:pPr>
              <a:t>384</a:t>
            </a:fld>
            <a:endParaRPr lang="en-US" altLang="zh-CN"/>
          </a:p>
        </p:txBody>
      </p:sp>
      <p:sp>
        <p:nvSpPr>
          <p:cNvPr id="6" name="页眉占位符 5">
            <a:extLst>
              <a:ext uri="{FF2B5EF4-FFF2-40B4-BE49-F238E27FC236}">
                <a16:creationId xmlns:a16="http://schemas.microsoft.com/office/drawing/2014/main" id="{8ABCC8F5-437C-2B01-DB81-72EA446B2E25}"/>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391</a:t>
            </a:fld>
            <a:endParaRPr lang="en-US" altLang="zh-CN"/>
          </a:p>
        </p:txBody>
      </p:sp>
      <p:sp>
        <p:nvSpPr>
          <p:cNvPr id="6" name="页眉占位符 5">
            <a:extLst>
              <a:ext uri="{FF2B5EF4-FFF2-40B4-BE49-F238E27FC236}">
                <a16:creationId xmlns:a16="http://schemas.microsoft.com/office/drawing/2014/main" id="{00799462-F6BA-5069-3422-58364FEFFD33}"/>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42060794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392</a:t>
            </a:fld>
            <a:endParaRPr lang="en-US" altLang="zh-CN"/>
          </a:p>
        </p:txBody>
      </p:sp>
      <p:sp>
        <p:nvSpPr>
          <p:cNvPr id="6" name="页眉占位符 5">
            <a:extLst>
              <a:ext uri="{FF2B5EF4-FFF2-40B4-BE49-F238E27FC236}">
                <a16:creationId xmlns:a16="http://schemas.microsoft.com/office/drawing/2014/main" id="{52442462-6D9C-24FF-9A93-C7FC12CFD0BC}"/>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8389366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425</a:t>
            </a:fld>
            <a:endParaRPr lang="en-US" altLang="zh-CN"/>
          </a:p>
        </p:txBody>
      </p:sp>
      <p:sp>
        <p:nvSpPr>
          <p:cNvPr id="6" name="页眉占位符 5">
            <a:extLst>
              <a:ext uri="{FF2B5EF4-FFF2-40B4-BE49-F238E27FC236}">
                <a16:creationId xmlns:a16="http://schemas.microsoft.com/office/drawing/2014/main" id="{4A48FEE3-089F-7F6B-7434-ACAAE25E7B45}"/>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27968028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433</a:t>
            </a:fld>
            <a:endParaRPr lang="en-US" altLang="zh-CN"/>
          </a:p>
        </p:txBody>
      </p:sp>
      <p:sp>
        <p:nvSpPr>
          <p:cNvPr id="6" name="页眉占位符 5">
            <a:extLst>
              <a:ext uri="{FF2B5EF4-FFF2-40B4-BE49-F238E27FC236}">
                <a16:creationId xmlns:a16="http://schemas.microsoft.com/office/drawing/2014/main" id="{1ADA167C-B7FD-2299-D19C-186262A3EADA}"/>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42724428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pPr>
              <a:defRPr/>
            </a:pPr>
            <a:fld id="{47C92CD6-A107-4608-8063-6DF1C860116D}" type="slidenum">
              <a:rPr lang="en-US" altLang="zh-CN" smtClean="0"/>
              <a:pPr>
                <a:defRPr/>
              </a:pPr>
              <a:t>441</a:t>
            </a:fld>
            <a:endParaRPr lang="en-US" altLang="zh-CN"/>
          </a:p>
        </p:txBody>
      </p:sp>
      <p:sp>
        <p:nvSpPr>
          <p:cNvPr id="6" name="页眉占位符 5">
            <a:extLst>
              <a:ext uri="{FF2B5EF4-FFF2-40B4-BE49-F238E27FC236}">
                <a16:creationId xmlns:a16="http://schemas.microsoft.com/office/drawing/2014/main" id="{4D03FEB9-BD31-34E3-E030-D167B9F5BF09}"/>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450</a:t>
            </a:fld>
            <a:endParaRPr lang="en-US" altLang="zh-CN"/>
          </a:p>
        </p:txBody>
      </p:sp>
      <p:sp>
        <p:nvSpPr>
          <p:cNvPr id="6" name="页眉占位符 5">
            <a:extLst>
              <a:ext uri="{FF2B5EF4-FFF2-40B4-BE49-F238E27FC236}">
                <a16:creationId xmlns:a16="http://schemas.microsoft.com/office/drawing/2014/main" id="{5FCF70D5-D894-CCE1-0947-14DCD7D10E99}"/>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106928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62</a:t>
            </a:fld>
            <a:endParaRPr lang="en-US" altLang="zh-CN"/>
          </a:p>
        </p:txBody>
      </p:sp>
      <p:sp>
        <p:nvSpPr>
          <p:cNvPr id="6" name="页眉占位符 5">
            <a:extLst>
              <a:ext uri="{FF2B5EF4-FFF2-40B4-BE49-F238E27FC236}">
                <a16:creationId xmlns:a16="http://schemas.microsoft.com/office/drawing/2014/main" id="{B5274D21-6E69-5339-8CD9-240CB9ADE719}"/>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20490996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451</a:t>
            </a:fld>
            <a:endParaRPr lang="en-US" altLang="zh-CN"/>
          </a:p>
        </p:txBody>
      </p:sp>
      <p:sp>
        <p:nvSpPr>
          <p:cNvPr id="6" name="页眉占位符 5">
            <a:extLst>
              <a:ext uri="{FF2B5EF4-FFF2-40B4-BE49-F238E27FC236}">
                <a16:creationId xmlns:a16="http://schemas.microsoft.com/office/drawing/2014/main" id="{0D8DEE11-35AF-B3D8-4ADC-E7BD3A7470E4}"/>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3701360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pPr>
              <a:defRPr/>
            </a:pPr>
            <a:fld id="{47C92CD6-A107-4608-8063-6DF1C860116D}" type="slidenum">
              <a:rPr lang="en-US" altLang="zh-CN" smtClean="0"/>
              <a:pPr>
                <a:defRPr/>
              </a:pPr>
              <a:t>75</a:t>
            </a:fld>
            <a:endParaRPr lang="en-US" altLang="zh-CN"/>
          </a:p>
        </p:txBody>
      </p:sp>
      <p:sp>
        <p:nvSpPr>
          <p:cNvPr id="6" name="页眉占位符 5">
            <a:extLst>
              <a:ext uri="{FF2B5EF4-FFF2-40B4-BE49-F238E27FC236}">
                <a16:creationId xmlns:a16="http://schemas.microsoft.com/office/drawing/2014/main" id="{3ABE59C8-FF9D-4D05-2372-D6AD797FAE05}"/>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78</a:t>
            </a:fld>
            <a:endParaRPr lang="en-US" altLang="zh-CN"/>
          </a:p>
        </p:txBody>
      </p:sp>
      <p:sp>
        <p:nvSpPr>
          <p:cNvPr id="6" name="页眉占位符 5">
            <a:extLst>
              <a:ext uri="{FF2B5EF4-FFF2-40B4-BE49-F238E27FC236}">
                <a16:creationId xmlns:a16="http://schemas.microsoft.com/office/drawing/2014/main" id="{0ACFE1AE-0077-E10D-9198-584BD71263C0}"/>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4053718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82</a:t>
            </a:fld>
            <a:endParaRPr lang="en-US" altLang="zh-CN"/>
          </a:p>
        </p:txBody>
      </p:sp>
      <p:sp>
        <p:nvSpPr>
          <p:cNvPr id="6" name="页眉占位符 5">
            <a:extLst>
              <a:ext uri="{FF2B5EF4-FFF2-40B4-BE49-F238E27FC236}">
                <a16:creationId xmlns:a16="http://schemas.microsoft.com/office/drawing/2014/main" id="{EF492795-58D3-B306-9E1E-09F370929D4A}"/>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3864902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5"/>
          </p:nvPr>
        </p:nvSpPr>
        <p:spPr/>
        <p:txBody>
          <a:bodyPr/>
          <a:lstStyle/>
          <a:p>
            <a:pPr>
              <a:defRPr/>
            </a:pPr>
            <a:fld id="{47C92CD6-A107-4608-8063-6DF1C860116D}" type="slidenum">
              <a:rPr lang="en-US" altLang="zh-CN" smtClean="0"/>
              <a:pPr>
                <a:defRPr/>
              </a:pPr>
              <a:t>85</a:t>
            </a:fld>
            <a:endParaRPr lang="en-US" altLang="zh-CN"/>
          </a:p>
        </p:txBody>
      </p:sp>
      <p:sp>
        <p:nvSpPr>
          <p:cNvPr id="6" name="页眉占位符 5">
            <a:extLst>
              <a:ext uri="{FF2B5EF4-FFF2-40B4-BE49-F238E27FC236}">
                <a16:creationId xmlns:a16="http://schemas.microsoft.com/office/drawing/2014/main" id="{D6326F9D-39D5-C3CB-6E58-AECECF1BB1DB}"/>
              </a:ext>
            </a:extLst>
          </p:cNvPr>
          <p:cNvSpPr>
            <a:spLocks noGrp="1"/>
          </p:cNvSpPr>
          <p:nvPr>
            <p:ph type="hdr" sz="quarter"/>
          </p:nvPr>
        </p:nvSpPr>
        <p:spPr/>
        <p:txBody>
          <a:bodyPr/>
          <a:lstStyle/>
          <a:p>
            <a:pPr>
              <a:defRPr/>
            </a:pPr>
            <a:r>
              <a:rPr lang="en-US" altLang="zh-CN"/>
              <a:t>C++</a:t>
            </a:r>
            <a:r>
              <a:rPr lang="zh-CN" altLang="en-US"/>
              <a:t>程序设计</a:t>
            </a:r>
            <a:endParaRPr lang="en-US" altLang="zh-CN"/>
          </a:p>
        </p:txBody>
      </p:sp>
    </p:spTree>
    <p:extLst>
      <p:ext uri="{BB962C8B-B14F-4D97-AF65-F5344CB8AC3E}">
        <p14:creationId xmlns:p14="http://schemas.microsoft.com/office/powerpoint/2010/main" val="288898360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封面样式5-首页">
    <p:spTree>
      <p:nvGrpSpPr>
        <p:cNvPr id="1" name=""/>
        <p:cNvGrpSpPr/>
        <p:nvPr/>
      </p:nvGrpSpPr>
      <p:grpSpPr>
        <a:xfrm>
          <a:off x="0" y="0"/>
          <a:ext cx="0" cy="0"/>
          <a:chOff x="0" y="0"/>
          <a:chExt cx="0" cy="0"/>
        </a:xfrm>
      </p:grpSpPr>
      <p:pic>
        <p:nvPicPr>
          <p:cNvPr id="2" name="图片 1" descr="图片包含 户外, 山, 自然, 天空&#10;&#10;描述已自动生成">
            <a:extLst>
              <a:ext uri="{FF2B5EF4-FFF2-40B4-BE49-F238E27FC236}">
                <a16:creationId xmlns:a16="http://schemas.microsoft.com/office/drawing/2014/main" id="{0EA7BC4B-EE9B-C68F-AC70-179F733BFB36}"/>
              </a:ext>
            </a:extLst>
          </p:cNvPr>
          <p:cNvPicPr>
            <a:picLocks noChangeAspect="1"/>
          </p:cNvPicPr>
          <p:nvPr/>
        </p:nvPicPr>
        <p:blipFill>
          <a:blip r:embed="rId2">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1" y="-1144526"/>
            <a:ext cx="12191999" cy="6169152"/>
          </a:xfrm>
          <a:prstGeom prst="rect">
            <a:avLst/>
          </a:prstGeom>
        </p:spPr>
      </p:pic>
      <p:sp>
        <p:nvSpPr>
          <p:cNvPr id="7" name="矩形 6"/>
          <p:cNvSpPr/>
          <p:nvPr/>
        </p:nvSpPr>
        <p:spPr>
          <a:xfrm>
            <a:off x="-6351" y="0"/>
            <a:ext cx="12198349" cy="6858000"/>
          </a:xfrm>
          <a:prstGeom prst="rect">
            <a:avLst/>
          </a:prstGeom>
          <a:gradFill>
            <a:gsLst>
              <a:gs pos="0">
                <a:schemeClr val="accent1">
                  <a:lumMod val="100000"/>
                  <a:alpha val="0"/>
                </a:schemeClr>
              </a:gs>
              <a:gs pos="66000">
                <a:schemeClr val="accent1">
                  <a:lumMod val="100000"/>
                </a:schemeClr>
              </a:gs>
              <a:gs pos="100000">
                <a:schemeClr val="accent1">
                  <a:lumMod val="10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9" name="直接连接符 8"/>
          <p:cNvCxnSpPr/>
          <p:nvPr/>
        </p:nvCxnSpPr>
        <p:spPr>
          <a:xfrm>
            <a:off x="660400" y="4550546"/>
            <a:ext cx="10858500" cy="0"/>
          </a:xfrm>
          <a:prstGeom prst="line">
            <a:avLst/>
          </a:prstGeom>
          <a:ln w="19050" cmpd="sng">
            <a:gradFill>
              <a:gsLst>
                <a:gs pos="50000">
                  <a:srgbClr val="F3F8FF">
                    <a:alpha val="77000"/>
                  </a:srgbClr>
                </a:gs>
                <a:gs pos="0">
                  <a:schemeClr val="accent1">
                    <a:lumMod val="5000"/>
                    <a:lumOff val="95000"/>
                    <a:alpha val="0"/>
                  </a:schemeClr>
                </a:gs>
                <a:gs pos="100000">
                  <a:schemeClr val="bg1">
                    <a:alpha val="0"/>
                  </a:schemeClr>
                </a:gs>
              </a:gsLst>
              <a:lin ang="0" scaled="0"/>
            </a:gradFill>
            <a:prstDash val="solid"/>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4" cstate="print"/>
          <a:stretch>
            <a:fillRect/>
          </a:stretch>
        </p:blipFill>
        <p:spPr>
          <a:xfrm>
            <a:off x="4870221" y="3835011"/>
            <a:ext cx="2143294" cy="599913"/>
          </a:xfrm>
          <a:prstGeom prst="rect">
            <a:avLst/>
          </a:prstGeom>
        </p:spPr>
      </p:pic>
    </p:spTree>
    <p:extLst>
      <p:ext uri="{BB962C8B-B14F-4D97-AF65-F5344CB8AC3E}">
        <p14:creationId xmlns:p14="http://schemas.microsoft.com/office/powerpoint/2010/main" val="2802455524"/>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9812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99432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7"/>
            <a:ext cx="99568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609600" y="1600201"/>
            <a:ext cx="4876800" cy="4525963"/>
          </a:xfrm>
        </p:spPr>
        <p:txBody>
          <a:bodyPr/>
          <a:lstStyle>
            <a:lvl1pPr>
              <a:defRPr sz="3467"/>
            </a:lvl1pPr>
            <a:lvl2pPr>
              <a:defRPr sz="2933"/>
            </a:lvl2pPr>
            <a:lvl3pPr>
              <a:defRPr sz="2667"/>
            </a:lvl3pPr>
            <a:lvl4pPr>
              <a:defRPr sz="2400"/>
            </a:lvl4pPr>
            <a:lvl5pPr>
              <a:defRPr sz="24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5689600" y="1600201"/>
            <a:ext cx="4876800" cy="4525963"/>
          </a:xfrm>
        </p:spPr>
        <p:txBody>
          <a:bodyPr/>
          <a:lstStyle>
            <a:lvl1pPr>
              <a:defRPr sz="3467"/>
            </a:lvl1pPr>
            <a:lvl2pPr>
              <a:defRPr sz="2933"/>
            </a:lvl2pPr>
            <a:lvl3pPr>
              <a:defRPr sz="2667"/>
            </a:lvl3pPr>
            <a:lvl4pPr>
              <a:defRPr sz="2400"/>
            </a:lvl4pPr>
            <a:lvl5pPr>
              <a:defRPr sz="24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7BD006CF-DE77-4F52-A5A3-085097D11DE4}" type="datetime1">
              <a:rPr lang="en-US" altLang="zh-CN" smtClean="0"/>
              <a:pPr/>
              <a:t>11/3/2024</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extLst>
      <p:ext uri="{BB962C8B-B14F-4D97-AF65-F5344CB8AC3E}">
        <p14:creationId xmlns:p14="http://schemas.microsoft.com/office/powerpoint/2010/main" val="1588833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OverChart">
  <p:cSld name="垂直排列标题且文本在图表之上">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p:cNvSpPr>
            <a:spLocks noGrp="1"/>
          </p:cNvSpPr>
          <p:nvPr>
            <p:ph type="body" orient="vert" sz="half" idx="1"/>
          </p:nvPr>
        </p:nvSpPr>
        <p:spPr>
          <a:xfrm>
            <a:off x="914400" y="609600"/>
            <a:ext cx="7569200" cy="2667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图表占位符 3"/>
          <p:cNvSpPr>
            <a:spLocks noGrp="1"/>
          </p:cNvSpPr>
          <p:nvPr>
            <p:ph type="chart" sz="half" idx="2"/>
          </p:nvPr>
        </p:nvSpPr>
        <p:spPr>
          <a:xfrm>
            <a:off x="914400" y="3429000"/>
            <a:ext cx="7569200" cy="2667000"/>
          </a:xfrm>
        </p:spPr>
        <p:txBody>
          <a:bodyPr/>
          <a:lstStyle/>
          <a:p>
            <a:pPr lvl="0"/>
            <a:endParaRPr lang="zh-CN" altLang="en-US" noProof="0"/>
          </a:p>
        </p:txBody>
      </p:sp>
    </p:spTree>
    <p:extLst>
      <p:ext uri="{BB962C8B-B14F-4D97-AF65-F5344CB8AC3E}">
        <p14:creationId xmlns:p14="http://schemas.microsoft.com/office/powerpoint/2010/main" val="536831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a:t>单击此处编辑母版标题样式</a:t>
            </a:r>
          </a:p>
        </p:txBody>
      </p:sp>
      <p:sp>
        <p:nvSpPr>
          <p:cNvPr id="3" name="表格占位符 2"/>
          <p:cNvSpPr>
            <a:spLocks noGrp="1"/>
          </p:cNvSpPr>
          <p:nvPr>
            <p:ph type="tbl" idx="1"/>
          </p:nvPr>
        </p:nvSpPr>
        <p:spPr>
          <a:xfrm>
            <a:off x="914400" y="1981200"/>
            <a:ext cx="10363200" cy="4114800"/>
          </a:xfrm>
        </p:spPr>
        <p:txBody>
          <a:bodyPr/>
          <a:lstStyle/>
          <a:p>
            <a:pPr lvl="0"/>
            <a:endParaRPr lang="zh-CN" altLang="en-US" noProof="0"/>
          </a:p>
        </p:txBody>
      </p:sp>
    </p:spTree>
    <p:extLst>
      <p:ext uri="{BB962C8B-B14F-4D97-AF65-F5344CB8AC3E}">
        <p14:creationId xmlns:p14="http://schemas.microsoft.com/office/powerpoint/2010/main" val="502794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内页样式3-常规">
    <p:spTree>
      <p:nvGrpSpPr>
        <p:cNvPr id="1" name=""/>
        <p:cNvGrpSpPr/>
        <p:nvPr/>
      </p:nvGrpSpPr>
      <p:grpSpPr>
        <a:xfrm>
          <a:off x="0" y="0"/>
          <a:ext cx="0" cy="0"/>
          <a:chOff x="0" y="0"/>
          <a:chExt cx="0" cy="0"/>
        </a:xfrm>
      </p:grpSpPr>
      <p:sp>
        <p:nvSpPr>
          <p:cNvPr id="32" name="任意多边形: 形状 77"/>
          <p:cNvSpPr/>
          <p:nvPr/>
        </p:nvSpPr>
        <p:spPr>
          <a:xfrm>
            <a:off x="10921042" y="210207"/>
            <a:ext cx="1270958" cy="327234"/>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ea typeface="微软雅黑" panose="020B0503020204020204" pitchFamily="34" charset="-122"/>
              <a:cs typeface="+mn-ea"/>
              <a:sym typeface="+mn-lt"/>
            </a:endParaRPr>
          </a:p>
        </p:txBody>
      </p:sp>
      <p:sp>
        <p:nvSpPr>
          <p:cNvPr id="4" name="平行四边形 3"/>
          <p:cNvSpPr/>
          <p:nvPr/>
        </p:nvSpPr>
        <p:spPr>
          <a:xfrm>
            <a:off x="80411" y="249066"/>
            <a:ext cx="288821" cy="480129"/>
          </a:xfrm>
          <a:prstGeom prst="parallelogram">
            <a:avLst>
              <a:gd name="adj" fmla="val 25000"/>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dirty="0">
              <a:ea typeface="微软雅黑" panose="020B0503020204020204" pitchFamily="34" charset="-122"/>
              <a:cs typeface="+mn-ea"/>
              <a:sym typeface="+mn-lt"/>
            </a:endParaRPr>
          </a:p>
        </p:txBody>
      </p:sp>
      <p:sp>
        <p:nvSpPr>
          <p:cNvPr id="97" name="标题 11"/>
          <p:cNvSpPr>
            <a:spLocks noGrp="1"/>
          </p:cNvSpPr>
          <p:nvPr>
            <p:ph type="title"/>
          </p:nvPr>
        </p:nvSpPr>
        <p:spPr>
          <a:xfrm>
            <a:off x="413853"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pic>
        <p:nvPicPr>
          <p:cNvPr id="98" name="图片 97"/>
          <p:cNvPicPr>
            <a:picLocks noChangeAspect="1"/>
          </p:cNvPicPr>
          <p:nvPr/>
        </p:nvPicPr>
        <p:blipFill>
          <a:blip r:embed="rId2" cstate="print"/>
          <a:stretch>
            <a:fillRect/>
          </a:stretch>
        </p:blipFill>
        <p:spPr>
          <a:xfrm>
            <a:off x="10996343" y="181316"/>
            <a:ext cx="1195657" cy="356125"/>
          </a:xfrm>
          <a:prstGeom prst="rect">
            <a:avLst/>
          </a:prstGeom>
        </p:spPr>
      </p:pic>
    </p:spTree>
    <p:extLst>
      <p:ext uri="{BB962C8B-B14F-4D97-AF65-F5344CB8AC3E}">
        <p14:creationId xmlns:p14="http://schemas.microsoft.com/office/powerpoint/2010/main" val="3296922415"/>
      </p:ext>
    </p:extLst>
  </p:cSld>
  <p:clrMapOvr>
    <a:masterClrMapping/>
  </p:clrMapOvr>
  <p:transition spd="med">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目录样式3-1">
    <p:spTree>
      <p:nvGrpSpPr>
        <p:cNvPr id="1" name=""/>
        <p:cNvGrpSpPr/>
        <p:nvPr/>
      </p:nvGrpSpPr>
      <p:grpSpPr>
        <a:xfrm>
          <a:off x="0" y="0"/>
          <a:ext cx="0" cy="0"/>
          <a:chOff x="0" y="0"/>
          <a:chExt cx="0" cy="0"/>
        </a:xfrm>
      </p:grpSpPr>
      <p:sp>
        <p:nvSpPr>
          <p:cNvPr id="8" name="文本框 7"/>
          <p:cNvSpPr txBox="1"/>
          <p:nvPr/>
        </p:nvSpPr>
        <p:spPr>
          <a:xfrm rot="16200000">
            <a:off x="-1538864" y="2653429"/>
            <a:ext cx="5229637" cy="1323439"/>
          </a:xfrm>
          <a:prstGeom prst="rect">
            <a:avLst/>
          </a:prstGeom>
          <a:noFill/>
        </p:spPr>
        <p:txBody>
          <a:bodyPr wrap="none" rtlCol="0">
            <a:spAutoFit/>
          </a:bodyPr>
          <a:lstStyle/>
          <a:p>
            <a:r>
              <a:rPr lang="en-US" altLang="zh-CN" sz="8000" b="1" spc="50" dirty="0">
                <a:solidFill>
                  <a:schemeClr val="bg1">
                    <a:lumMod val="85000"/>
                  </a:schemeClr>
                </a:solidFill>
                <a:latin typeface="+mj-lt"/>
                <a:ea typeface="微软雅黑" panose="020B0503020204020204" pitchFamily="34" charset="-122"/>
              </a:rPr>
              <a:t>Contents</a:t>
            </a:r>
            <a:r>
              <a:rPr lang="en-US" altLang="zh-CN" sz="4400" b="1" spc="50" dirty="0">
                <a:solidFill>
                  <a:schemeClr val="accent4"/>
                </a:solidFill>
                <a:latin typeface="+mj-lt"/>
                <a:ea typeface="微软雅黑" panose="020B0503020204020204" pitchFamily="34" charset="-122"/>
              </a:rPr>
              <a:t>■</a:t>
            </a:r>
            <a:endParaRPr lang="zh-CN" altLang="en-US" sz="4400" b="1" spc="50" dirty="0">
              <a:solidFill>
                <a:schemeClr val="accent4"/>
              </a:solidFill>
              <a:latin typeface="+mj-lt"/>
              <a:ea typeface="微软雅黑" panose="020B0503020204020204" pitchFamily="34" charset="-122"/>
            </a:endParaRPr>
          </a:p>
        </p:txBody>
      </p:sp>
      <p:sp>
        <p:nvSpPr>
          <p:cNvPr id="9" name="文本框 8"/>
          <p:cNvSpPr txBox="1"/>
          <p:nvPr/>
        </p:nvSpPr>
        <p:spPr>
          <a:xfrm>
            <a:off x="1116549" y="3752395"/>
            <a:ext cx="738664" cy="2246769"/>
          </a:xfrm>
          <a:prstGeom prst="rect">
            <a:avLst/>
          </a:prstGeom>
          <a:noFill/>
        </p:spPr>
        <p:txBody>
          <a:bodyPr vert="eaVert" wrap="none" rtlCol="0">
            <a:spAutoFit/>
          </a:bodyPr>
          <a:lstStyle/>
          <a:p>
            <a:r>
              <a:rPr lang="zh-CN" altLang="en-US" sz="3600" b="1" spc="600" dirty="0">
                <a:solidFill>
                  <a:schemeClr val="accent1"/>
                </a:solidFill>
                <a:ea typeface="微软雅黑" panose="020B0503020204020204" pitchFamily="34" charset="-122"/>
              </a:rPr>
              <a:t>本章内容</a:t>
            </a:r>
          </a:p>
        </p:txBody>
      </p:sp>
      <p:sp>
        <p:nvSpPr>
          <p:cNvPr id="12" name="文本框 11"/>
          <p:cNvSpPr txBox="1"/>
          <p:nvPr/>
        </p:nvSpPr>
        <p:spPr>
          <a:xfrm>
            <a:off x="9519824" y="6600901"/>
            <a:ext cx="2523448" cy="246221"/>
          </a:xfrm>
          <a:prstGeom prst="rect">
            <a:avLst/>
          </a:prstGeom>
          <a:noFill/>
        </p:spPr>
        <p:txBody>
          <a:bodyPr wrap="none" rtlCol="0">
            <a:spAutoFit/>
          </a:bodyPr>
          <a:lstStyle/>
          <a:p>
            <a:pPr algn="r"/>
            <a:r>
              <a:rPr lang="en-US" altLang="zh-CN" sz="1000" spc="0" dirty="0">
                <a:solidFill>
                  <a:schemeClr val="bg1"/>
                </a:solidFill>
                <a:latin typeface="Arial" panose="020B0604020202020204" pitchFamily="34" charset="0"/>
                <a:ea typeface="微软雅黑" panose="020B0503020204020204" pitchFamily="34" charset="-122"/>
                <a:cs typeface="Arial" panose="020B0604020202020204" pitchFamily="34" charset="0"/>
              </a:rPr>
              <a:t>BEIJING</a:t>
            </a:r>
            <a:r>
              <a:rPr lang="en-US" altLang="zh-CN" sz="1000" spc="0" baseline="0" dirty="0">
                <a:solidFill>
                  <a:schemeClr val="bg1"/>
                </a:solidFill>
                <a:latin typeface="Arial" panose="020B0604020202020204" pitchFamily="34" charset="0"/>
                <a:ea typeface="微软雅黑" panose="020B0503020204020204" pitchFamily="34" charset="-122"/>
                <a:cs typeface="Arial" panose="020B0604020202020204" pitchFamily="34" charset="0"/>
              </a:rPr>
              <a:t> INSTITUTE OF TECHNOLOGY</a:t>
            </a:r>
            <a:endParaRPr lang="zh-CN" altLang="en-US" sz="1000" spc="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pic>
        <p:nvPicPr>
          <p:cNvPr id="57" name="图片 56"/>
          <p:cNvPicPr>
            <a:picLocks noChangeAspect="1"/>
          </p:cNvPicPr>
          <p:nvPr/>
        </p:nvPicPr>
        <p:blipFill>
          <a:blip r:embed="rId2" cstate="print"/>
          <a:stretch>
            <a:fillRect/>
          </a:stretch>
        </p:blipFill>
        <p:spPr>
          <a:xfrm>
            <a:off x="10041148" y="78493"/>
            <a:ext cx="2025400" cy="566914"/>
          </a:xfrm>
          <a:prstGeom prst="rect">
            <a:avLst/>
          </a:prstGeom>
        </p:spPr>
      </p:pic>
      <p:sp>
        <p:nvSpPr>
          <p:cNvPr id="82" name="任意多边形: 形状 59"/>
          <p:cNvSpPr/>
          <p:nvPr/>
        </p:nvSpPr>
        <p:spPr>
          <a:xfrm flipH="1">
            <a:off x="0" y="-2"/>
            <a:ext cx="12191998" cy="1057277"/>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ea typeface="微软雅黑" panose="020B0503020204020204" pitchFamily="34" charset="-122"/>
            </a:endParaRPr>
          </a:p>
        </p:txBody>
      </p:sp>
      <p:pic>
        <p:nvPicPr>
          <p:cNvPr id="83" name="图片 82"/>
          <p:cNvPicPr>
            <a:picLocks noChangeAspect="1"/>
          </p:cNvPicPr>
          <p:nvPr/>
        </p:nvPicPr>
        <p:blipFill>
          <a:blip r:embed="rId2" cstate="print"/>
          <a:stretch>
            <a:fillRect/>
          </a:stretch>
        </p:blipFill>
        <p:spPr>
          <a:xfrm>
            <a:off x="9793498" y="249943"/>
            <a:ext cx="2025400" cy="566914"/>
          </a:xfrm>
          <a:prstGeom prst="rect">
            <a:avLst/>
          </a:prstGeom>
        </p:spPr>
      </p:pic>
      <p:sp>
        <p:nvSpPr>
          <p:cNvPr id="84" name="矩形 83"/>
          <p:cNvSpPr/>
          <p:nvPr/>
        </p:nvSpPr>
        <p:spPr>
          <a:xfrm>
            <a:off x="0" y="6188075"/>
            <a:ext cx="12192000" cy="669925"/>
          </a:xfrm>
          <a:prstGeom prst="rect">
            <a:avLst/>
          </a:prstGeom>
          <a:gradFill>
            <a:gsLst>
              <a:gs pos="0">
                <a:schemeClr val="accent4"/>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85" name="组合 84"/>
          <p:cNvGrpSpPr/>
          <p:nvPr/>
        </p:nvGrpSpPr>
        <p:grpSpPr>
          <a:xfrm>
            <a:off x="598941" y="6399999"/>
            <a:ext cx="2542613" cy="276499"/>
            <a:chOff x="598941" y="6399999"/>
            <a:chExt cx="2542613" cy="276499"/>
          </a:xfrm>
          <a:solidFill>
            <a:schemeClr val="bg1"/>
          </a:solidFill>
        </p:grpSpPr>
        <p:grpSp>
          <p:nvGrpSpPr>
            <p:cNvPr id="86" name="组合 85"/>
            <p:cNvGrpSpPr/>
            <p:nvPr/>
          </p:nvGrpSpPr>
          <p:grpSpPr>
            <a:xfrm>
              <a:off x="2055693" y="6402621"/>
              <a:ext cx="1085861" cy="270805"/>
              <a:chOff x="10340336" y="2247899"/>
              <a:chExt cx="2724438" cy="679451"/>
            </a:xfrm>
            <a:grpFill/>
          </p:grpSpPr>
          <p:sp>
            <p:nvSpPr>
              <p:cNvPr id="100" name="Freeform 5"/>
              <p:cNvSpPr/>
              <p:nvPr/>
            </p:nvSpPr>
            <p:spPr bwMode="auto">
              <a:xfrm>
                <a:off x="11868131" y="2285206"/>
                <a:ext cx="534988" cy="603250"/>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01" name="Freeform 6"/>
              <p:cNvSpPr/>
              <p:nvPr/>
            </p:nvSpPr>
            <p:spPr bwMode="auto">
              <a:xfrm>
                <a:off x="12756799" y="2388393"/>
                <a:ext cx="307975" cy="463550"/>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nvGrpSpPr>
              <p:cNvPr id="102" name="组合 101"/>
              <p:cNvGrpSpPr/>
              <p:nvPr/>
            </p:nvGrpSpPr>
            <p:grpSpPr>
              <a:xfrm>
                <a:off x="10340336" y="2247899"/>
                <a:ext cx="547688" cy="679451"/>
                <a:chOff x="5548313" y="2084388"/>
                <a:chExt cx="547688" cy="679451"/>
              </a:xfrm>
              <a:grpFill/>
            </p:grpSpPr>
            <p:sp>
              <p:nvSpPr>
                <p:cNvPr id="107"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08"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grpSp>
            <p:nvGrpSpPr>
              <p:cNvPr id="103" name="组合 102"/>
              <p:cNvGrpSpPr/>
              <p:nvPr/>
            </p:nvGrpSpPr>
            <p:grpSpPr>
              <a:xfrm>
                <a:off x="11192276" y="2400300"/>
                <a:ext cx="322175" cy="373063"/>
                <a:chOff x="3792874" y="3138488"/>
                <a:chExt cx="322175" cy="373063"/>
              </a:xfrm>
              <a:grpFill/>
            </p:grpSpPr>
            <p:sp>
              <p:nvSpPr>
                <p:cNvPr id="104" name="Freeform 15"/>
                <p:cNvSpPr/>
                <p:nvPr/>
              </p:nvSpPr>
              <p:spPr bwMode="auto">
                <a:xfrm>
                  <a:off x="3792874" y="3235325"/>
                  <a:ext cx="112625"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05" name="Freeform 16"/>
                <p:cNvSpPr/>
                <p:nvPr/>
              </p:nvSpPr>
              <p:spPr bwMode="auto">
                <a:xfrm>
                  <a:off x="3980111" y="3138488"/>
                  <a:ext cx="134938" cy="373063"/>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06" name="Freeform 17"/>
                <p:cNvSpPr/>
                <p:nvPr/>
              </p:nvSpPr>
              <p:spPr bwMode="auto">
                <a:xfrm>
                  <a:off x="3872924" y="3138488"/>
                  <a:ext cx="75438" cy="79375"/>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grpSp>
        <p:grpSp>
          <p:nvGrpSpPr>
            <p:cNvPr id="87" name="组合 86"/>
            <p:cNvGrpSpPr/>
            <p:nvPr/>
          </p:nvGrpSpPr>
          <p:grpSpPr>
            <a:xfrm>
              <a:off x="598941" y="6399999"/>
              <a:ext cx="1102619" cy="276499"/>
              <a:chOff x="6738929" y="2270918"/>
              <a:chExt cx="2766486" cy="693738"/>
            </a:xfrm>
            <a:grpFill/>
          </p:grpSpPr>
          <p:grpSp>
            <p:nvGrpSpPr>
              <p:cNvPr id="88" name="组合 87"/>
              <p:cNvGrpSpPr/>
              <p:nvPr/>
            </p:nvGrpSpPr>
            <p:grpSpPr>
              <a:xfrm>
                <a:off x="8180494" y="2355056"/>
                <a:ext cx="484188" cy="509588"/>
                <a:chOff x="6113463" y="3541713"/>
                <a:chExt cx="484188" cy="509588"/>
              </a:xfrm>
              <a:grpFill/>
            </p:grpSpPr>
            <p:sp>
              <p:nvSpPr>
                <p:cNvPr id="98"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9"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grpSp>
            <p:nvGrpSpPr>
              <p:cNvPr id="89" name="组合 88"/>
              <p:cNvGrpSpPr/>
              <p:nvPr/>
            </p:nvGrpSpPr>
            <p:grpSpPr>
              <a:xfrm>
                <a:off x="6738929" y="2270918"/>
                <a:ext cx="549275" cy="693738"/>
                <a:chOff x="6108700" y="2066926"/>
                <a:chExt cx="549275" cy="693738"/>
              </a:xfrm>
              <a:grpFill/>
            </p:grpSpPr>
            <p:sp>
              <p:nvSpPr>
                <p:cNvPr id="96"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7"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grpSp>
            <p:nvGrpSpPr>
              <p:cNvPr id="90" name="组合 89"/>
              <p:cNvGrpSpPr/>
              <p:nvPr/>
            </p:nvGrpSpPr>
            <p:grpSpPr>
              <a:xfrm>
                <a:off x="7532962" y="2451100"/>
                <a:ext cx="368300" cy="317500"/>
                <a:chOff x="6186488" y="2930526"/>
                <a:chExt cx="368300" cy="317500"/>
              </a:xfrm>
              <a:grpFill/>
            </p:grpSpPr>
            <p:sp>
              <p:nvSpPr>
                <p:cNvPr id="93"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4"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5"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sp>
            <p:nvSpPr>
              <p:cNvPr id="91" name="Freeform 11"/>
              <p:cNvSpPr>
                <a:spLocks noEditPoints="1"/>
              </p:cNvSpPr>
              <p:nvPr/>
            </p:nvSpPr>
            <p:spPr bwMode="auto">
              <a:xfrm>
                <a:off x="9065451" y="2270918"/>
                <a:ext cx="439964" cy="615950"/>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2" name="Freeform 12"/>
              <p:cNvSpPr/>
              <p:nvPr/>
            </p:nvSpPr>
            <p:spPr bwMode="auto">
              <a:xfrm>
                <a:off x="8878184" y="2293480"/>
                <a:ext cx="236904" cy="593388"/>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grpSp>
    </p:spTree>
    <p:extLst>
      <p:ext uri="{BB962C8B-B14F-4D97-AF65-F5344CB8AC3E}">
        <p14:creationId xmlns:p14="http://schemas.microsoft.com/office/powerpoint/2010/main" val="1165747445"/>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内页样式3-一段一图">
    <p:spTree>
      <p:nvGrpSpPr>
        <p:cNvPr id="1" name=""/>
        <p:cNvGrpSpPr/>
        <p:nvPr/>
      </p:nvGrpSpPr>
      <p:grpSpPr>
        <a:xfrm>
          <a:off x="0" y="0"/>
          <a:ext cx="0" cy="0"/>
          <a:chOff x="0" y="0"/>
          <a:chExt cx="0" cy="0"/>
        </a:xfrm>
      </p:grpSpPr>
      <p:sp>
        <p:nvSpPr>
          <p:cNvPr id="32" name="任意多边形: 形状 77"/>
          <p:cNvSpPr/>
          <p:nvPr/>
        </p:nvSpPr>
        <p:spPr>
          <a:xfrm>
            <a:off x="10114068" y="210207"/>
            <a:ext cx="2789025"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ea typeface="微软雅黑" panose="020B0503020204020204" pitchFamily="34" charset="-122"/>
              <a:cs typeface="+mn-ea"/>
              <a:sym typeface="+mn-lt"/>
            </a:endParaRPr>
          </a:p>
        </p:txBody>
      </p:sp>
      <p:pic>
        <p:nvPicPr>
          <p:cNvPr id="98" name="图片 97"/>
          <p:cNvPicPr>
            <a:picLocks noChangeAspect="1"/>
          </p:cNvPicPr>
          <p:nvPr/>
        </p:nvPicPr>
        <p:blipFill>
          <a:blip r:embed="rId2" cstate="print"/>
          <a:stretch>
            <a:fillRect/>
          </a:stretch>
        </p:blipFill>
        <p:spPr>
          <a:xfrm>
            <a:off x="10277475" y="241566"/>
            <a:ext cx="1819275" cy="509219"/>
          </a:xfrm>
          <a:prstGeom prst="rect">
            <a:avLst/>
          </a:prstGeom>
        </p:spPr>
      </p:pic>
    </p:spTree>
    <p:extLst>
      <p:ext uri="{BB962C8B-B14F-4D97-AF65-F5344CB8AC3E}">
        <p14:creationId xmlns:p14="http://schemas.microsoft.com/office/powerpoint/2010/main" val="3101680005"/>
      </p:ext>
    </p:extLst>
  </p:cSld>
  <p:clrMapOvr>
    <a:masterClrMapping/>
  </p:clrMapOvr>
  <p:transition spd="med">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274638"/>
            <a:ext cx="12192000" cy="6367462"/>
          </a:xfrm>
        </p:spPr>
        <p:txBody>
          <a:bodyPr/>
          <a:lstStyle>
            <a:lvl1pPr>
              <a:defRPr/>
            </a:lvl1pPr>
            <a:lvl2pPr>
              <a:defRPr/>
            </a:lvl2pPr>
            <a:lvl3pPr>
              <a:defRPr/>
            </a:lvl3pPr>
            <a:lvl4pPr>
              <a:defRPr/>
            </a:lvl4pPr>
            <a:lvl5pP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217542170"/>
      </p:ext>
    </p:extLst>
  </p:cSld>
  <p:clrMapOvr>
    <a:masterClrMapping/>
  </p:clrMapOvr>
  <p:transition>
    <p:wipe dir="d"/>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8E4F2-89FB-4CC0-A64E-9D48DC71F063}"/>
              </a:ext>
            </a:extLst>
          </p:cNvPr>
          <p:cNvSpPr>
            <a:spLocks noGrp="1"/>
          </p:cNvSpPr>
          <p:nvPr>
            <p:ph type="title"/>
          </p:nvPr>
        </p:nvSpPr>
        <p:spPr/>
        <p:txBody>
          <a:bodyPr/>
          <a:lstStyle>
            <a:lvl1pPr>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8D2BEE67-DC85-45A4-9078-FD4E840B7738}"/>
              </a:ext>
            </a:extLst>
          </p:cNvPr>
          <p:cNvSpPr>
            <a:spLocks noGrp="1"/>
          </p:cNvSpPr>
          <p:nvPr>
            <p:ph idx="1"/>
          </p:nvPr>
        </p:nvSpPr>
        <p:spPr/>
        <p:txBody>
          <a:bodyPr/>
          <a:lstStyle>
            <a:lvl1pPr>
              <a:defRPr/>
            </a:lvl1pPr>
            <a:lvl2pPr>
              <a:defRPr/>
            </a:lvl2pPr>
            <a:lvl3pPr>
              <a:defRPr/>
            </a:lvl3pPr>
            <a:lvl4pPr>
              <a:defRPr/>
            </a:lvl4pPr>
            <a:lvl5pPr>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7926283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9DBB8-1917-4251-A959-8E0B61C5433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14136C8-767E-4389-94D8-4F49AC99C0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130543308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B77A5-4CBF-4CFC-A92E-23504FCB70B4}"/>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03012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0E22AE-5B01-4EF2-9FF2-33E648A6F921}" type="datetime1">
              <a:rPr lang="en-US" altLang="zh-CN" smtClean="0"/>
              <a:pPr/>
              <a:t>11/3/2024</a:t>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fld id="{2AA957AF-53C0-420B-9C2D-77DB1416566C}" type="slidenum">
              <a:rPr kumimoji="0" lang="en-US" smtClean="0"/>
              <a:pPr/>
              <a:t>‹#›</a:t>
            </a:fld>
            <a:endParaRPr kumimoji="0" lang="en-US"/>
          </a:p>
        </p:txBody>
      </p:sp>
    </p:spTree>
    <p:extLst>
      <p:ext uri="{BB962C8B-B14F-4D97-AF65-F5344CB8AC3E}">
        <p14:creationId xmlns:p14="http://schemas.microsoft.com/office/powerpoint/2010/main" val="1235061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微软雅黑" panose="020B0503020204020204" pitchFamily="34" charset="-122"/>
              </a:defRPr>
            </a:lvl1pPr>
          </a:lstStyle>
          <a:p>
            <a:pPr>
              <a:defRPr/>
            </a:pPr>
            <a:fld id="{307D9317-7C4B-477D-9FCD-CD5482370328}" type="datetimeFigureOut">
              <a:rPr lang="zh-CN" altLang="en-US" smtClean="0"/>
              <a:pPr>
                <a:defRPr/>
              </a:pPr>
              <a:t>2024/11/3</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微软雅黑" panose="020B0503020204020204" pitchFamily="34" charset="-122"/>
              </a:defRPr>
            </a:lvl1pPr>
          </a:lstStyle>
          <a:p>
            <a:pPr>
              <a:defRPr/>
            </a:pP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微软雅黑" panose="020B0503020204020204" pitchFamily="34" charset="-122"/>
              </a:defRPr>
            </a:lvl1pPr>
          </a:lstStyle>
          <a:p>
            <a:pPr>
              <a:defRPr/>
            </a:pPr>
            <a:fld id="{EC0B3BC9-7090-482A-AB63-1945A9C9F1E4}" type="slidenum">
              <a:rPr lang="zh-CN" altLang="en-US" smtClean="0"/>
              <a:pPr>
                <a:defRPr/>
              </a:pPr>
              <a:t>‹#›</a:t>
            </a:fld>
            <a:endParaRPr lang="zh-CN" altLang="en-US" dirty="0"/>
          </a:p>
        </p:txBody>
      </p:sp>
    </p:spTree>
    <p:extLst>
      <p:ext uri="{BB962C8B-B14F-4D97-AF65-F5344CB8AC3E}">
        <p14:creationId xmlns:p14="http://schemas.microsoft.com/office/powerpoint/2010/main" val="199685791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70" r:id="rId7"/>
    <p:sldLayoutId id="2147483671" r:id="rId8"/>
    <p:sldLayoutId id="2147483672" r:id="rId9"/>
    <p:sldLayoutId id="2147483673" r:id="rId10"/>
    <p:sldLayoutId id="2147483674" r:id="rId11"/>
    <p:sldLayoutId id="2147483675" r:id="rId12"/>
    <p:sldLayoutId id="2147483676" r:id="rId13"/>
  </p:sldLayoutIdLst>
  <p:transition spd="med">
    <p:fade/>
  </p:transition>
  <p:txStyles>
    <p:titleStyle>
      <a:lvl1pPr algn="l" rtl="0" eaLnBrk="1" fontAlgn="base" hangingPunct="1">
        <a:lnSpc>
          <a:spcPct val="90000"/>
        </a:lnSpc>
        <a:spcBef>
          <a:spcPct val="0"/>
        </a:spcBef>
        <a:spcAft>
          <a:spcPct val="0"/>
        </a:spcAft>
        <a:defRPr sz="4400" kern="1200">
          <a:solidFill>
            <a:schemeClr val="tx1"/>
          </a:solidFill>
          <a:latin typeface="+mj-lt"/>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1" fontAlgn="base" hangingPunct="1">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1" fontAlgn="base" hangingPunct="1">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1" fontAlgn="base" hangingPunct="1">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eaLnBrk="1" fontAlgn="base" hangingPunct="1">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eaLnBrk="1" fontAlgn="base" hangingPunct="1">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eaLnBrk="1" fontAlgn="base" hangingPunct="1">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eaLnBrk="1" fontAlgn="base" hangingPunct="1">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3" Type="http://schemas.openxmlformats.org/officeDocument/2006/relationships/image" Target="../media/image43.emf"/><Relationship Id="rId7" Type="http://schemas.openxmlformats.org/officeDocument/2006/relationships/image" Target="../media/image45.emf"/><Relationship Id="rId2" Type="http://schemas.openxmlformats.org/officeDocument/2006/relationships/oleObject" Target="../embeddings/oleObject18.bin"/><Relationship Id="rId1" Type="http://schemas.openxmlformats.org/officeDocument/2006/relationships/slideLayout" Target="../slideLayouts/slideLayout2.xml"/><Relationship Id="rId6" Type="http://schemas.openxmlformats.org/officeDocument/2006/relationships/oleObject" Target="../embeddings/oleObject20.bin"/><Relationship Id="rId5" Type="http://schemas.openxmlformats.org/officeDocument/2006/relationships/image" Target="../media/image44.emf"/><Relationship Id="rId4" Type="http://schemas.openxmlformats.org/officeDocument/2006/relationships/oleObject" Target="../embeddings/oleObject19.bin"/></Relationships>
</file>

<file path=ppt/slides/_rels/slide265.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oleObject" Target="../embeddings/oleObject22.bin"/><Relationship Id="rId1" Type="http://schemas.openxmlformats.org/officeDocument/2006/relationships/slideLayout" Target="../slideLayouts/slideLayout2.xml"/><Relationship Id="rId5" Type="http://schemas.openxmlformats.org/officeDocument/2006/relationships/image" Target="../media/image48.emf"/><Relationship Id="rId4" Type="http://schemas.openxmlformats.org/officeDocument/2006/relationships/oleObject" Target="../embeddings/oleObject23.bin"/></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5.e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13"/>
          <p:cNvSpPr>
            <a:spLocks noGrp="1" noChangeArrowheads="1"/>
          </p:cNvSpPr>
          <p:nvPr>
            <p:ph type="ctrTitle" idx="4294967295"/>
          </p:nvPr>
        </p:nvSpPr>
        <p:spPr>
          <a:xfrm>
            <a:off x="1703512" y="4077072"/>
            <a:ext cx="8280920" cy="2387600"/>
          </a:xfrm>
        </p:spPr>
        <p:txBody>
          <a:bodyPr>
            <a:normAutofit/>
          </a:bodyPr>
          <a:lstStyle/>
          <a:p>
            <a:pPr algn="ctr" eaLnBrk="1" hangingPunct="1"/>
            <a:r>
              <a:rPr lang="en-US" altLang="zh-CN" sz="4800" b="1" dirty="0">
                <a:solidFill>
                  <a:schemeClr val="bg1"/>
                </a:solidFill>
              </a:rPr>
              <a:t>C++</a:t>
            </a:r>
            <a:r>
              <a:rPr lang="zh-CN" altLang="en-US" sz="4800" b="1">
                <a:solidFill>
                  <a:schemeClr val="bg1"/>
                </a:solidFill>
              </a:rPr>
              <a:t>程序设计基本方法</a:t>
            </a:r>
            <a:endParaRPr lang="zh-CN" altLang="en-US" sz="4800" b="1" dirty="0">
              <a:solidFill>
                <a:schemeClr val="bg1"/>
              </a:solidFill>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normAutofit/>
          </a:bodyPr>
          <a:lstStyle/>
          <a:p>
            <a:r>
              <a:rPr lang="zh-CN" altLang="en-US" b="1" dirty="0">
                <a:latin typeface="微软雅黑" pitchFamily="34" charset="-122"/>
              </a:rPr>
              <a:t>加载</a:t>
            </a:r>
          </a:p>
        </p:txBody>
      </p:sp>
      <p:sp>
        <p:nvSpPr>
          <p:cNvPr id="12" name="矩形 11"/>
          <p:cNvSpPr/>
          <p:nvPr/>
        </p:nvSpPr>
        <p:spPr>
          <a:xfrm>
            <a:off x="757161" y="1417638"/>
            <a:ext cx="4493538" cy="581057"/>
          </a:xfrm>
          <a:prstGeom prst="rect">
            <a:avLst/>
          </a:prstGeom>
        </p:spPr>
        <p:txBody>
          <a:bodyPr wrap="none">
            <a:spAutoFit/>
          </a:bodyPr>
          <a:lstStyle/>
          <a:p>
            <a:pPr eaLnBrk="1" hangingPunct="1">
              <a:lnSpc>
                <a:spcPct val="150000"/>
              </a:lnSpc>
            </a:pPr>
            <a:r>
              <a:rPr lang="zh-CN" altLang="en-US" sz="2400" dirty="0">
                <a:latin typeface="微软雅黑" pitchFamily="34" charset="-122"/>
                <a:ea typeface="微软雅黑" pitchFamily="34" charset="-122"/>
              </a:rPr>
              <a:t>将程序代码放入内存，开始执行</a:t>
            </a:r>
          </a:p>
        </p:txBody>
      </p:sp>
    </p:spTree>
  </p:cSld>
  <p:clrMapOvr>
    <a:masterClrMapping/>
  </p:clrMapOvr>
  <p:transition spd="med">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4"/>
          <p:cNvSpPr txBox="1">
            <a:spLocks noChangeArrowheads="1"/>
          </p:cNvSpPr>
          <p:nvPr/>
        </p:nvSpPr>
        <p:spPr bwMode="auto">
          <a:xfrm>
            <a:off x="623375" y="1447801"/>
            <a:ext cx="11120949" cy="3855607"/>
          </a:xfrm>
          <a:prstGeom prst="rect">
            <a:avLst/>
          </a:prstGeom>
          <a:noFill/>
          <a:ln w="9525">
            <a:noFill/>
            <a:miter lim="800000"/>
            <a:headEnd/>
            <a:tailEnd/>
          </a:ln>
        </p:spPr>
        <p:txBody>
          <a:bodyPr wrap="square">
            <a:spAutoFit/>
          </a:bodyPr>
          <a:lstStyle/>
          <a:p>
            <a:pPr algn="just">
              <a:lnSpc>
                <a:spcPct val="120000"/>
              </a:lnSpc>
            </a:pPr>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cstdlib</a:t>
            </a:r>
            <a:r>
              <a:rPr lang="en-US" altLang="zh-CN" sz="1867" dirty="0">
                <a:latin typeface="微软雅黑" pitchFamily="34" charset="-122"/>
                <a:ea typeface="微软雅黑" pitchFamily="34" charset="-122"/>
              </a:rPr>
              <a:t>&gt;      //</a:t>
            </a:r>
            <a:r>
              <a:rPr lang="zh-CN" altLang="en-US" sz="1867" dirty="0">
                <a:latin typeface="微软雅黑" pitchFamily="34" charset="-122"/>
                <a:ea typeface="微软雅黑" pitchFamily="34" charset="-122"/>
              </a:rPr>
              <a:t>包含伪随机数生成函数</a:t>
            </a:r>
          </a:p>
          <a:p>
            <a:pPr algn="just">
              <a:lnSpc>
                <a:spcPct val="120000"/>
              </a:lnSpc>
            </a:pPr>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iostream</a:t>
            </a:r>
            <a:r>
              <a:rPr lang="en-US" altLang="zh-CN" sz="1867" dirty="0">
                <a:latin typeface="微软雅黑" pitchFamily="34" charset="-122"/>
                <a:ea typeface="微软雅黑" pitchFamily="34" charset="-122"/>
              </a:rPr>
              <a:t>&gt;</a:t>
            </a:r>
          </a:p>
          <a:p>
            <a:pPr algn="just">
              <a:lnSpc>
                <a:spcPct val="120000"/>
              </a:lnSpc>
            </a:pPr>
            <a:r>
              <a:rPr lang="en-US" altLang="zh-CN" sz="1867" dirty="0">
                <a:latin typeface="微软雅黑" pitchFamily="34" charset="-122"/>
                <a:ea typeface="微软雅黑" pitchFamily="34" charset="-122"/>
              </a:rPr>
              <a:t>using namespace std;</a:t>
            </a:r>
          </a:p>
          <a:p>
            <a:pPr algn="just">
              <a:lnSpc>
                <a:spcPct val="120000"/>
              </a:lnSpc>
            </a:pPr>
            <a:endParaRPr lang="en-US" altLang="zh-CN" sz="1867" dirty="0">
              <a:latin typeface="微软雅黑" pitchFamily="34" charset="-122"/>
              <a:ea typeface="微软雅黑" pitchFamily="34" charset="-122"/>
            </a:endParaRPr>
          </a:p>
          <a:p>
            <a:pPr algn="just">
              <a:lnSpc>
                <a:spcPct val="120000"/>
              </a:lnSpc>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pPr algn="just">
              <a:lnSpc>
                <a:spcPct val="120000"/>
              </a:lnSpc>
            </a:pPr>
            <a:r>
              <a:rPr lang="en-US" altLang="zh-CN" sz="1867" dirty="0">
                <a:latin typeface="微软雅黑" pitchFamily="34" charset="-122"/>
                <a:ea typeface="微软雅黑" pitchFamily="34" charset="-122"/>
              </a:rPr>
              <a:t>{</a:t>
            </a:r>
          </a:p>
          <a:p>
            <a:pPr algn="just">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num1, num2, op, result1, result2;   //num1,num2:</a:t>
            </a:r>
            <a:r>
              <a:rPr lang="zh-CN" altLang="en-US" sz="1867" dirty="0">
                <a:latin typeface="微软雅黑" pitchFamily="34" charset="-122"/>
                <a:ea typeface="微软雅黑" pitchFamily="34" charset="-122"/>
              </a:rPr>
              <a:t>操作数，</a:t>
            </a:r>
            <a:r>
              <a:rPr lang="en-US" altLang="zh-CN" sz="1867" dirty="0">
                <a:latin typeface="微软雅黑" pitchFamily="34" charset="-122"/>
                <a:ea typeface="微软雅黑" pitchFamily="34" charset="-122"/>
              </a:rPr>
              <a:t>op:</a:t>
            </a:r>
            <a:r>
              <a:rPr lang="zh-CN" altLang="en-US" sz="1867" dirty="0">
                <a:latin typeface="微软雅黑" pitchFamily="34" charset="-122"/>
                <a:ea typeface="微软雅黑" pitchFamily="34" charset="-122"/>
              </a:rPr>
              <a:t>运算符，</a:t>
            </a:r>
            <a:r>
              <a:rPr lang="en-US" altLang="zh-CN" sz="1867" dirty="0">
                <a:latin typeface="微软雅黑" pitchFamily="34" charset="-122"/>
                <a:ea typeface="微软雅黑" pitchFamily="34" charset="-122"/>
              </a:rPr>
              <a:t>result1,result2: </a:t>
            </a:r>
            <a:r>
              <a:rPr lang="zh-CN" altLang="en-US" sz="1867" dirty="0">
                <a:latin typeface="微软雅黑" pitchFamily="34" charset="-122"/>
                <a:ea typeface="微软雅黑" pitchFamily="34" charset="-122"/>
              </a:rPr>
              <a:t>结果</a:t>
            </a:r>
          </a:p>
          <a:p>
            <a:pPr algn="just">
              <a:lnSpc>
                <a:spcPct val="120000"/>
              </a:lnSpc>
            </a:pPr>
            <a:r>
              <a:rPr lang="zh-CN" altLang="en-US" sz="1867" dirty="0">
                <a:latin typeface="微软雅黑" pitchFamily="34" charset="-122"/>
                <a:ea typeface="微软雅黑" pitchFamily="34" charset="-122"/>
              </a:rPr>
              <a:t> </a:t>
            </a:r>
          </a:p>
          <a:p>
            <a:pPr algn="just">
              <a:lnSpc>
                <a:spcPct val="120000"/>
              </a:lnSpc>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num1=rand() * 10 / (RAND_MAX + 1);      // </a:t>
            </a:r>
            <a:r>
              <a:rPr lang="zh-CN" altLang="en-US" sz="1867" dirty="0">
                <a:latin typeface="微软雅黑" pitchFamily="34" charset="-122"/>
                <a:ea typeface="微软雅黑" pitchFamily="34" charset="-122"/>
              </a:rPr>
              <a:t>生成运算数</a:t>
            </a:r>
          </a:p>
          <a:p>
            <a:pPr algn="just">
              <a:lnSpc>
                <a:spcPct val="120000"/>
              </a:lnSpc>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num2=rand() * 10 / (RAND_MAX + 1);      //</a:t>
            </a:r>
            <a:r>
              <a:rPr lang="zh-CN" altLang="en-US" sz="1867" dirty="0">
                <a:latin typeface="微软雅黑" pitchFamily="34" charset="-122"/>
                <a:ea typeface="微软雅黑" pitchFamily="34" charset="-122"/>
              </a:rPr>
              <a:t>生成运算数</a:t>
            </a:r>
          </a:p>
          <a:p>
            <a:pPr algn="just">
              <a:lnSpc>
                <a:spcPct val="120000"/>
              </a:lnSpc>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op=rand() * 4 / (RAND_MAX + 1);             // </a:t>
            </a:r>
            <a:r>
              <a:rPr lang="zh-CN" altLang="en-US" sz="1867" dirty="0">
                <a:latin typeface="微软雅黑" pitchFamily="34" charset="-122"/>
                <a:ea typeface="微软雅黑" pitchFamily="34" charset="-122"/>
              </a:rPr>
              <a:t>生成运算符 </a:t>
            </a:r>
            <a:r>
              <a:rPr lang="en-US" altLang="zh-CN" sz="1867" dirty="0">
                <a:latin typeface="微软雅黑" pitchFamily="34" charset="-122"/>
                <a:ea typeface="微软雅黑" pitchFamily="34" charset="-122"/>
              </a:rPr>
              <a:t>0--+</a:t>
            </a: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1-- -</a:t>
            </a: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2--*</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3-- / </a:t>
            </a:r>
          </a:p>
        </p:txBody>
      </p:sp>
      <p:sp>
        <p:nvSpPr>
          <p:cNvPr id="3" name="标题 2">
            <a:extLst>
              <a:ext uri="{FF2B5EF4-FFF2-40B4-BE49-F238E27FC236}">
                <a16:creationId xmlns:a16="http://schemas.microsoft.com/office/drawing/2014/main" id="{9C566DC6-936F-8C45-74B5-0D50C179411B}"/>
              </a:ext>
            </a:extLst>
          </p:cNvPr>
          <p:cNvSpPr>
            <a:spLocks noGrp="1"/>
          </p:cNvSpPr>
          <p:nvPr>
            <p:ph type="title"/>
          </p:nvPr>
        </p:nvSpPr>
        <p:spPr>
          <a:xfrm>
            <a:off x="413853" y="249067"/>
            <a:ext cx="8643848" cy="480131"/>
          </a:xfrm>
        </p:spPr>
        <p:txBody>
          <a:bodyPr/>
          <a:lstStyle/>
          <a:p>
            <a:r>
              <a:rPr lang="zh-CN" altLang="en-US" dirty="0"/>
              <a:t>自动出题程序</a:t>
            </a:r>
          </a:p>
        </p:txBody>
      </p:sp>
    </p:spTree>
  </p:cSld>
  <p:clrMapOvr>
    <a:masterClrMapping/>
  </p:clrMapOvr>
  <p:transition spd="med">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4"/>
          <p:cNvSpPr>
            <a:spLocks noChangeArrowheads="1"/>
          </p:cNvSpPr>
          <p:nvPr/>
        </p:nvSpPr>
        <p:spPr bwMode="auto">
          <a:xfrm>
            <a:off x="413853" y="444578"/>
            <a:ext cx="9537700" cy="6413422"/>
          </a:xfrm>
          <a:prstGeom prst="rect">
            <a:avLst/>
          </a:prstGeom>
          <a:noFill/>
          <a:ln w="12700" cap="sq" algn="ctr">
            <a:noFill/>
            <a:miter lim="800000"/>
            <a:headEnd type="none" w="sm" len="sm"/>
            <a:tailEnd type="none" w="sm" len="sm"/>
          </a:ln>
        </p:spPr>
        <p:txBody>
          <a:bodyPr wrap="square">
            <a:spAutoFit/>
          </a:bodyPr>
          <a:lstStyle/>
          <a:p>
            <a:r>
              <a:rPr lang="en-US" altLang="zh-CN" sz="1867" dirty="0">
                <a:latin typeface="微软雅黑" pitchFamily="34" charset="-122"/>
                <a:ea typeface="微软雅黑" pitchFamily="34" charset="-122"/>
              </a:rPr>
              <a:t>switch (op)     {</a:t>
            </a:r>
          </a:p>
          <a:p>
            <a:r>
              <a:rPr lang="en-US" altLang="zh-CN" sz="1867" dirty="0">
                <a:latin typeface="微软雅黑" pitchFamily="34" charset="-122"/>
                <a:ea typeface="微软雅黑" pitchFamily="34" charset="-122"/>
              </a:rPr>
              <a:t>      case 0: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num1 &lt;&lt; "+" &lt;&lt; num2 &lt;&lt; "= ?" ;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result1;</a:t>
            </a:r>
          </a:p>
          <a:p>
            <a:r>
              <a:rPr lang="en-US" altLang="zh-CN" sz="1867" dirty="0">
                <a:latin typeface="微软雅黑" pitchFamily="34" charset="-122"/>
                <a:ea typeface="微软雅黑" pitchFamily="34" charset="-122"/>
              </a:rPr>
              <a:t>                  if (num1 + num2 == result1)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"you are right\n";</a:t>
            </a:r>
          </a:p>
          <a:p>
            <a:r>
              <a:rPr lang="en-US" altLang="zh-CN" sz="1867" dirty="0">
                <a:latin typeface="微软雅黑" pitchFamily="34" charset="-122"/>
                <a:ea typeface="微软雅黑" pitchFamily="34" charset="-122"/>
              </a:rPr>
              <a:t>                  else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"you are wrong\n";</a:t>
            </a:r>
          </a:p>
          <a:p>
            <a:r>
              <a:rPr lang="en-US" altLang="zh-CN" sz="1867" dirty="0">
                <a:latin typeface="微软雅黑" pitchFamily="34" charset="-122"/>
                <a:ea typeface="微软雅黑" pitchFamily="34" charset="-122"/>
              </a:rPr>
              <a:t>                  break;</a:t>
            </a:r>
          </a:p>
          <a:p>
            <a:r>
              <a:rPr lang="en-US" altLang="zh-CN" sz="1867" dirty="0">
                <a:latin typeface="微软雅黑" pitchFamily="34" charset="-122"/>
                <a:ea typeface="微软雅黑" pitchFamily="34" charset="-122"/>
              </a:rPr>
              <a:t>     case 1: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num1 &lt;&lt; "-" &lt;&lt; num2 &lt;&lt; "= ?" ;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result1;</a:t>
            </a:r>
          </a:p>
          <a:p>
            <a:r>
              <a:rPr lang="en-US" altLang="zh-CN" sz="1867" dirty="0">
                <a:latin typeface="微软雅黑" pitchFamily="34" charset="-122"/>
                <a:ea typeface="微软雅黑" pitchFamily="34" charset="-122"/>
              </a:rPr>
              <a:t>                  if (num1 - num2 == result1)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"you are right\n";</a:t>
            </a:r>
          </a:p>
          <a:p>
            <a:r>
              <a:rPr lang="en-US" altLang="zh-CN" sz="1867" dirty="0">
                <a:latin typeface="微软雅黑" pitchFamily="34" charset="-122"/>
                <a:ea typeface="微软雅黑" pitchFamily="34" charset="-122"/>
              </a:rPr>
              <a:t>                  else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"you are wrong\n";</a:t>
            </a:r>
          </a:p>
          <a:p>
            <a:r>
              <a:rPr lang="en-US" altLang="zh-CN" sz="1867" dirty="0">
                <a:latin typeface="微软雅黑" pitchFamily="34" charset="-122"/>
                <a:ea typeface="微软雅黑" pitchFamily="34" charset="-122"/>
              </a:rPr>
              <a:t>                  break;</a:t>
            </a:r>
          </a:p>
          <a:p>
            <a:r>
              <a:rPr lang="en-US" altLang="zh-CN" sz="1867" dirty="0">
                <a:latin typeface="微软雅黑" pitchFamily="34" charset="-122"/>
                <a:ea typeface="微软雅黑" pitchFamily="34" charset="-122"/>
              </a:rPr>
              <a:t>     case 2: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num1 &lt;&lt; "*" &lt;&lt; num2 &lt;&lt; "= ?" ;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result1;</a:t>
            </a:r>
          </a:p>
          <a:p>
            <a:r>
              <a:rPr lang="en-US" altLang="zh-CN" sz="1867" dirty="0">
                <a:latin typeface="微软雅黑" pitchFamily="34" charset="-122"/>
                <a:ea typeface="微软雅黑" pitchFamily="34" charset="-122"/>
              </a:rPr>
              <a:t>                  if (num1 * num2 == result1)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"you are right\n";</a:t>
            </a:r>
          </a:p>
          <a:p>
            <a:r>
              <a:rPr lang="en-US" altLang="zh-CN" sz="1867" dirty="0">
                <a:latin typeface="微软雅黑" pitchFamily="34" charset="-122"/>
                <a:ea typeface="微软雅黑" pitchFamily="34" charset="-122"/>
              </a:rPr>
              <a:t>	else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"you are wrong\n";</a:t>
            </a:r>
          </a:p>
          <a:p>
            <a:r>
              <a:rPr lang="en-US" altLang="zh-CN" sz="1867" dirty="0">
                <a:latin typeface="微软雅黑" pitchFamily="34" charset="-122"/>
                <a:ea typeface="微软雅黑" pitchFamily="34" charset="-122"/>
              </a:rPr>
              <a:t>	 break;</a:t>
            </a:r>
          </a:p>
          <a:p>
            <a:r>
              <a:rPr lang="en-US" altLang="zh-CN" sz="1867" dirty="0">
                <a:latin typeface="微软雅黑" pitchFamily="34" charset="-122"/>
                <a:ea typeface="微软雅黑" pitchFamily="34" charset="-122"/>
              </a:rPr>
              <a:t>     case 3: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num1 &lt;&lt; "/" &lt;&lt; num2 &lt;&lt; "= ?" ;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result1;</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余数为 </a:t>
            </a:r>
            <a:r>
              <a:rPr lang="en-US" altLang="zh-CN" sz="1867" dirty="0">
                <a:latin typeface="微软雅黑" pitchFamily="34" charset="-122"/>
                <a:ea typeface="微软雅黑" pitchFamily="34" charset="-122"/>
              </a:rPr>
              <a:t>= ?";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result2;</a:t>
            </a:r>
          </a:p>
          <a:p>
            <a:r>
              <a:rPr lang="en-US" altLang="zh-CN" sz="1867" dirty="0">
                <a:latin typeface="微软雅黑" pitchFamily="34" charset="-122"/>
                <a:ea typeface="微软雅黑" pitchFamily="34" charset="-122"/>
              </a:rPr>
              <a:t>                  if  ((num1 / num2 == result1)   &amp;&amp;  (num1 % num2 == result2))</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"you are right\n";</a:t>
            </a:r>
          </a:p>
          <a:p>
            <a:r>
              <a:rPr lang="en-US" altLang="zh-CN" sz="1867" dirty="0">
                <a:latin typeface="微软雅黑" pitchFamily="34" charset="-122"/>
                <a:ea typeface="微软雅黑" pitchFamily="34" charset="-122"/>
              </a:rPr>
              <a:t>                  else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"you are wrong\n";</a:t>
            </a:r>
          </a:p>
          <a:p>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return 0;</a:t>
            </a:r>
          </a:p>
          <a:p>
            <a:r>
              <a:rPr lang="en-US" altLang="zh-CN" sz="1867" dirty="0">
                <a:latin typeface="微软雅黑" pitchFamily="34" charset="-122"/>
                <a:ea typeface="微软雅黑" pitchFamily="34" charset="-122"/>
              </a:rPr>
              <a:t>}     </a:t>
            </a:r>
          </a:p>
        </p:txBody>
      </p:sp>
      <p:sp>
        <p:nvSpPr>
          <p:cNvPr id="3" name="TextBox 2"/>
          <p:cNvSpPr txBox="1"/>
          <p:nvPr/>
        </p:nvSpPr>
        <p:spPr>
          <a:xfrm>
            <a:off x="7505700" y="5476877"/>
            <a:ext cx="2822472" cy="830997"/>
          </a:xfrm>
          <a:prstGeom prst="rect">
            <a:avLst/>
          </a:prstGeom>
          <a:noFill/>
        </p:spPr>
        <p:txBody>
          <a:bodyPr wrap="square" rtlCol="0">
            <a:spAutoFit/>
          </a:bodyPr>
          <a:lstStyle/>
          <a:p>
            <a:r>
              <a:rPr lang="zh-CN" altLang="en-US" sz="2400" dirty="0"/>
              <a:t>每次运行出的题目都是相同的！！！</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1826"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随机数生成</a:t>
            </a:r>
          </a:p>
        </p:txBody>
      </p:sp>
      <p:sp>
        <p:nvSpPr>
          <p:cNvPr id="159747" name="Rectangle 3"/>
          <p:cNvSpPr>
            <a:spLocks noGrp="1" noChangeArrowheads="1"/>
          </p:cNvSpPr>
          <p:nvPr>
            <p:ph idx="4294967295"/>
          </p:nvPr>
        </p:nvSpPr>
        <p:spPr>
          <a:xfrm>
            <a:off x="965200" y="1460500"/>
            <a:ext cx="11226800" cy="5143500"/>
          </a:xfrm>
        </p:spPr>
        <p:txBody>
          <a:bodyPr>
            <a:normAutofit/>
          </a:bodyPr>
          <a:lstStyle/>
          <a:p>
            <a:pPr eaLnBrk="1" hangingPunct="1">
              <a:lnSpc>
                <a:spcPct val="120000"/>
              </a:lnSpc>
              <a:buNone/>
            </a:pPr>
            <a:r>
              <a:rPr lang="zh-CN" altLang="en-US" sz="2400" b="1" dirty="0"/>
              <a:t>计算机产生的随机数称为</a:t>
            </a:r>
            <a:r>
              <a:rPr lang="zh-CN" altLang="en-US" sz="2400" b="1" dirty="0">
                <a:solidFill>
                  <a:schemeClr val="tx2"/>
                </a:solidFill>
              </a:rPr>
              <a:t>伪</a:t>
            </a:r>
            <a:r>
              <a:rPr lang="zh-CN" altLang="en-US" sz="2400" b="1" dirty="0"/>
              <a:t>随机数，它是根据一个算法计算出来的</a:t>
            </a:r>
            <a:endParaRPr lang="en-US" altLang="zh-CN" sz="2400" b="1" dirty="0"/>
          </a:p>
          <a:p>
            <a:pPr eaLnBrk="1" hangingPunct="1">
              <a:lnSpc>
                <a:spcPct val="120000"/>
              </a:lnSpc>
              <a:buNone/>
            </a:pPr>
            <a:endParaRPr lang="en-US" altLang="zh-CN" sz="2400" b="1" dirty="0"/>
          </a:p>
          <a:p>
            <a:pPr eaLnBrk="1" hangingPunct="1">
              <a:lnSpc>
                <a:spcPct val="120000"/>
              </a:lnSpc>
              <a:buNone/>
            </a:pPr>
            <a:endParaRPr lang="zh-CN" altLang="en-US" sz="2400" b="1" dirty="0"/>
          </a:p>
          <a:p>
            <a:pPr eaLnBrk="1" hangingPunct="1">
              <a:lnSpc>
                <a:spcPct val="120000"/>
              </a:lnSpc>
              <a:buNone/>
            </a:pPr>
            <a:endParaRPr lang="zh-CN" altLang="en-US" sz="2400" b="1" dirty="0"/>
          </a:p>
          <a:p>
            <a:pPr eaLnBrk="1" hangingPunct="1">
              <a:lnSpc>
                <a:spcPct val="120000"/>
              </a:lnSpc>
              <a:buNone/>
            </a:pPr>
            <a:endParaRPr lang="zh-CN" altLang="en-US" sz="2400" b="1" dirty="0"/>
          </a:p>
          <a:p>
            <a:pPr eaLnBrk="1" hangingPunct="1">
              <a:lnSpc>
                <a:spcPct val="120000"/>
              </a:lnSpc>
              <a:buNone/>
            </a:pPr>
            <a:endParaRPr lang="zh-CN" altLang="en-US" sz="2400" b="1" dirty="0"/>
          </a:p>
          <a:p>
            <a:pPr eaLnBrk="1" hangingPunct="1">
              <a:lnSpc>
                <a:spcPct val="120000"/>
              </a:lnSpc>
              <a:buNone/>
            </a:pPr>
            <a:r>
              <a:rPr lang="zh-CN" altLang="en-US" sz="2400" b="1" dirty="0"/>
              <a:t>编译器为每个程序、每次执行指定的随机数的种子都是相同的</a:t>
            </a:r>
            <a:endParaRPr lang="en-US" altLang="zh-CN" sz="2400" b="1" dirty="0"/>
          </a:p>
          <a:p>
            <a:pPr eaLnBrk="1" hangingPunct="1">
              <a:lnSpc>
                <a:spcPct val="120000"/>
              </a:lnSpc>
              <a:buNone/>
            </a:pPr>
            <a:r>
              <a:rPr lang="zh-CN" altLang="en-US" sz="2400" b="1" dirty="0"/>
              <a:t>因此程序每次执行生成的随机数序列都是相同的 </a:t>
            </a:r>
          </a:p>
        </p:txBody>
      </p:sp>
      <p:grpSp>
        <p:nvGrpSpPr>
          <p:cNvPr id="159748" name="Group 4"/>
          <p:cNvGrpSpPr>
            <a:grpSpLocks/>
          </p:cNvGrpSpPr>
          <p:nvPr/>
        </p:nvGrpSpPr>
        <p:grpSpPr bwMode="auto">
          <a:xfrm>
            <a:off x="1078443" y="2362200"/>
            <a:ext cx="4087283" cy="1922461"/>
            <a:chOff x="3829" y="1312"/>
            <a:chExt cx="1931" cy="1211"/>
          </a:xfrm>
        </p:grpSpPr>
        <p:sp>
          <p:nvSpPr>
            <p:cNvPr id="159749" name="Text Box 5"/>
            <p:cNvSpPr txBox="1">
              <a:spLocks noChangeArrowheads="1"/>
            </p:cNvSpPr>
            <p:nvPr/>
          </p:nvSpPr>
          <p:spPr bwMode="auto">
            <a:xfrm>
              <a:off x="4049" y="1372"/>
              <a:ext cx="669" cy="239"/>
            </a:xfrm>
            <a:prstGeom prst="rect">
              <a:avLst/>
            </a:prstGeom>
            <a:noFill/>
            <a:ln w="12700" cap="sq">
              <a:solidFill>
                <a:schemeClr val="tx1"/>
              </a:solidFill>
              <a:miter lim="800000"/>
              <a:headEnd type="none" w="sm" len="sm"/>
              <a:tailEnd type="none" w="sm" len="sm"/>
            </a:ln>
          </p:spPr>
          <p:txBody>
            <a:bodyPr>
              <a:spAutoFit/>
            </a:bodyPr>
            <a:lstStyle/>
            <a:p>
              <a:pPr>
                <a:spcBef>
                  <a:spcPct val="50000"/>
                </a:spcBef>
              </a:pPr>
              <a:r>
                <a:rPr lang="en-US" altLang="zh-CN" sz="1867" b="1">
                  <a:latin typeface="微软雅黑" pitchFamily="34" charset="-122"/>
                  <a:ea typeface="微软雅黑" pitchFamily="34" charset="-122"/>
                </a:rPr>
                <a:t>rand()</a:t>
              </a:r>
            </a:p>
          </p:txBody>
        </p:sp>
        <p:sp>
          <p:nvSpPr>
            <p:cNvPr id="159750" name="Text Box 6"/>
            <p:cNvSpPr txBox="1">
              <a:spLocks noChangeArrowheads="1"/>
            </p:cNvSpPr>
            <p:nvPr/>
          </p:nvSpPr>
          <p:spPr bwMode="auto">
            <a:xfrm>
              <a:off x="4089" y="2012"/>
              <a:ext cx="813" cy="511"/>
            </a:xfrm>
            <a:prstGeom prst="rect">
              <a:avLst/>
            </a:prstGeom>
            <a:noFill/>
            <a:ln w="12700" cap="sq">
              <a:solidFill>
                <a:schemeClr val="tx1"/>
              </a:solidFill>
              <a:miter lim="800000"/>
              <a:headEnd type="none" w="sm" len="sm"/>
              <a:tailEnd type="none" w="sm" len="sm"/>
            </a:ln>
          </p:spPr>
          <p:txBody>
            <a:bodyPr>
              <a:spAutoFit/>
            </a:bodyPr>
            <a:lstStyle/>
            <a:p>
              <a:pPr>
                <a:spcBef>
                  <a:spcPct val="50000"/>
                </a:spcBef>
              </a:pPr>
              <a:r>
                <a:rPr lang="zh-CN" altLang="en-US" sz="1867" b="1">
                  <a:latin typeface="微软雅黑" pitchFamily="34" charset="-122"/>
                  <a:ea typeface="微软雅黑" pitchFamily="34" charset="-122"/>
                </a:rPr>
                <a:t>种子</a:t>
              </a:r>
            </a:p>
            <a:p>
              <a:pPr>
                <a:spcBef>
                  <a:spcPct val="50000"/>
                </a:spcBef>
              </a:pPr>
              <a:r>
                <a:rPr lang="en-US" altLang="zh-CN" sz="1867" b="1">
                  <a:latin typeface="微软雅黑" pitchFamily="34" charset="-122"/>
                  <a:ea typeface="微软雅黑" pitchFamily="34" charset="-122"/>
                </a:rPr>
                <a:t>12348</a:t>
              </a:r>
            </a:p>
          </p:txBody>
        </p:sp>
        <p:sp>
          <p:nvSpPr>
            <p:cNvPr id="159751" name="Line 7"/>
            <p:cNvSpPr>
              <a:spLocks noChangeShapeType="1"/>
            </p:cNvSpPr>
            <p:nvPr/>
          </p:nvSpPr>
          <p:spPr bwMode="auto">
            <a:xfrm>
              <a:off x="3829" y="2262"/>
              <a:ext cx="260" cy="0"/>
            </a:xfrm>
            <a:prstGeom prst="line">
              <a:avLst/>
            </a:prstGeom>
            <a:noFill/>
            <a:ln w="12700" cap="sq">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159752" name="Line 8"/>
            <p:cNvSpPr>
              <a:spLocks noChangeShapeType="1"/>
            </p:cNvSpPr>
            <p:nvPr/>
          </p:nvSpPr>
          <p:spPr bwMode="auto">
            <a:xfrm>
              <a:off x="3829" y="1559"/>
              <a:ext cx="0" cy="703"/>
            </a:xfrm>
            <a:prstGeom prst="line">
              <a:avLst/>
            </a:prstGeom>
            <a:noFill/>
            <a:ln w="12700" cap="sq">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159753" name="Line 9"/>
            <p:cNvSpPr>
              <a:spLocks noChangeShapeType="1"/>
            </p:cNvSpPr>
            <p:nvPr/>
          </p:nvSpPr>
          <p:spPr bwMode="auto">
            <a:xfrm>
              <a:off x="3829" y="1559"/>
              <a:ext cx="220" cy="0"/>
            </a:xfrm>
            <a:prstGeom prst="line">
              <a:avLst/>
            </a:prstGeom>
            <a:noFill/>
            <a:ln w="12700" cap="sq">
              <a:solidFill>
                <a:schemeClr val="tx1"/>
              </a:solidFill>
              <a:round/>
              <a:headEnd type="none" w="sm" len="sm"/>
              <a:tailEnd type="triangle" w="med" len="med"/>
            </a:ln>
          </p:spPr>
          <p:txBody>
            <a:bodyPr wrap="none"/>
            <a:lstStyle/>
            <a:p>
              <a:endParaRPr lang="zh-CN" altLang="en-US" sz="1867">
                <a:latin typeface="微软雅黑" pitchFamily="34" charset="-122"/>
                <a:ea typeface="微软雅黑" pitchFamily="34" charset="-122"/>
              </a:endParaRPr>
            </a:p>
          </p:txBody>
        </p:sp>
        <p:sp>
          <p:nvSpPr>
            <p:cNvPr id="159754" name="Line 10"/>
            <p:cNvSpPr>
              <a:spLocks noChangeShapeType="1"/>
            </p:cNvSpPr>
            <p:nvPr/>
          </p:nvSpPr>
          <p:spPr bwMode="auto">
            <a:xfrm>
              <a:off x="4718" y="1559"/>
              <a:ext cx="1042" cy="0"/>
            </a:xfrm>
            <a:prstGeom prst="line">
              <a:avLst/>
            </a:prstGeom>
            <a:noFill/>
            <a:ln w="12700" cap="sq">
              <a:solidFill>
                <a:schemeClr val="tx1"/>
              </a:solidFill>
              <a:round/>
              <a:headEnd type="none" w="sm" len="sm"/>
              <a:tailEnd type="triangle" w="med" len="med"/>
            </a:ln>
          </p:spPr>
          <p:txBody>
            <a:bodyPr wrap="none"/>
            <a:lstStyle/>
            <a:p>
              <a:endParaRPr lang="zh-CN" altLang="en-US" sz="1867">
                <a:latin typeface="微软雅黑" pitchFamily="34" charset="-122"/>
                <a:ea typeface="微软雅黑" pitchFamily="34" charset="-122"/>
              </a:endParaRPr>
            </a:p>
          </p:txBody>
        </p:sp>
        <p:sp>
          <p:nvSpPr>
            <p:cNvPr id="159755" name="Text Box 11"/>
            <p:cNvSpPr txBox="1">
              <a:spLocks noChangeArrowheads="1"/>
            </p:cNvSpPr>
            <p:nvPr/>
          </p:nvSpPr>
          <p:spPr bwMode="auto">
            <a:xfrm>
              <a:off x="4902" y="1312"/>
              <a:ext cx="689" cy="239"/>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867" b="1">
                  <a:latin typeface="微软雅黑" pitchFamily="34" charset="-122"/>
                  <a:ea typeface="微软雅黑" pitchFamily="34" charset="-122"/>
                </a:rPr>
                <a:t>12348</a:t>
              </a:r>
            </a:p>
          </p:txBody>
        </p:sp>
        <p:sp>
          <p:nvSpPr>
            <p:cNvPr id="159756" name="Line 12"/>
            <p:cNvSpPr>
              <a:spLocks noChangeShapeType="1"/>
            </p:cNvSpPr>
            <p:nvPr/>
          </p:nvSpPr>
          <p:spPr bwMode="auto">
            <a:xfrm>
              <a:off x="5328" y="1559"/>
              <a:ext cx="0" cy="703"/>
            </a:xfrm>
            <a:prstGeom prst="line">
              <a:avLst/>
            </a:prstGeom>
            <a:noFill/>
            <a:ln w="12700" cap="sq">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159757" name="Line 13"/>
            <p:cNvSpPr>
              <a:spLocks noChangeShapeType="1"/>
            </p:cNvSpPr>
            <p:nvPr/>
          </p:nvSpPr>
          <p:spPr bwMode="auto">
            <a:xfrm flipH="1">
              <a:off x="4902" y="2262"/>
              <a:ext cx="426" cy="0"/>
            </a:xfrm>
            <a:prstGeom prst="line">
              <a:avLst/>
            </a:prstGeom>
            <a:noFill/>
            <a:ln w="12700" cap="sq">
              <a:solidFill>
                <a:schemeClr val="tx1"/>
              </a:solidFill>
              <a:round/>
              <a:headEnd type="none" w="sm" len="sm"/>
              <a:tailEnd type="triangle" w="med" len="med"/>
            </a:ln>
          </p:spPr>
          <p:txBody>
            <a:bodyPr wrap="none"/>
            <a:lstStyle/>
            <a:p>
              <a:endParaRPr lang="zh-CN" altLang="en-US" sz="1867">
                <a:latin typeface="微软雅黑" pitchFamily="34" charset="-122"/>
                <a:ea typeface="微软雅黑" pitchFamily="34" charset="-122"/>
              </a:endParaRPr>
            </a:p>
          </p:txBody>
        </p:sp>
      </p:grpSp>
    </p:spTree>
  </p:cSld>
  <p:clrMapOvr>
    <a:masterClrMapping/>
  </p:clrMapOvr>
  <p:transition spd="med">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2850"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设置随机数的种子</a:t>
            </a:r>
          </a:p>
        </p:txBody>
      </p:sp>
      <p:sp>
        <p:nvSpPr>
          <p:cNvPr id="160771" name="Rectangle 3"/>
          <p:cNvSpPr>
            <a:spLocks noGrp="1" noChangeArrowheads="1"/>
          </p:cNvSpPr>
          <p:nvPr>
            <p:ph idx="4294967295"/>
          </p:nvPr>
        </p:nvSpPr>
        <p:spPr>
          <a:xfrm>
            <a:off x="592137" y="1371600"/>
            <a:ext cx="10837863" cy="4114800"/>
          </a:xfrm>
        </p:spPr>
        <p:txBody>
          <a:bodyPr>
            <a:normAutofit/>
          </a:bodyPr>
          <a:lstStyle/>
          <a:p>
            <a:pPr eaLnBrk="1" hangingPunct="1">
              <a:lnSpc>
                <a:spcPct val="140000"/>
              </a:lnSpc>
              <a:buNone/>
            </a:pPr>
            <a:r>
              <a:rPr lang="zh-CN" altLang="en-US" sz="2400" b="1" dirty="0"/>
              <a:t>设置种子的函数</a:t>
            </a:r>
            <a:r>
              <a:rPr lang="en-US" altLang="zh-CN" sz="2400" b="1" dirty="0" err="1"/>
              <a:t>srand</a:t>
            </a:r>
            <a:r>
              <a:rPr lang="en-US" altLang="zh-CN" sz="2400" b="1" dirty="0"/>
              <a:t> </a:t>
            </a:r>
          </a:p>
          <a:p>
            <a:pPr eaLnBrk="1" hangingPunct="1">
              <a:lnSpc>
                <a:spcPct val="140000"/>
              </a:lnSpc>
              <a:buNone/>
            </a:pPr>
            <a:r>
              <a:rPr lang="en-US" altLang="zh-CN" sz="1867" dirty="0" err="1"/>
              <a:t>srand</a:t>
            </a:r>
            <a:r>
              <a:rPr lang="en-US" altLang="zh-CN" sz="1867" dirty="0"/>
              <a:t> </a:t>
            </a:r>
            <a:r>
              <a:rPr lang="zh-CN" altLang="en-US" sz="1867" dirty="0"/>
              <a:t>（种子）</a:t>
            </a:r>
            <a:endParaRPr lang="en-US" altLang="zh-CN" sz="1867" dirty="0"/>
          </a:p>
          <a:p>
            <a:pPr eaLnBrk="1" hangingPunct="1">
              <a:lnSpc>
                <a:spcPct val="140000"/>
              </a:lnSpc>
              <a:buNone/>
            </a:pPr>
            <a:endParaRPr lang="zh-CN" altLang="en-US" sz="2400" b="1" dirty="0"/>
          </a:p>
          <a:p>
            <a:pPr eaLnBrk="1" hangingPunct="1">
              <a:lnSpc>
                <a:spcPct val="140000"/>
              </a:lnSpc>
              <a:buNone/>
            </a:pPr>
            <a:r>
              <a:rPr lang="zh-CN" altLang="en-US" sz="2400" b="1" dirty="0"/>
              <a:t>如何让程序每次执行时选择的种子都不一样呢</a:t>
            </a:r>
            <a:r>
              <a:rPr lang="en-US" altLang="zh-CN" sz="2400" b="1" dirty="0"/>
              <a:t>?</a:t>
            </a:r>
          </a:p>
          <a:p>
            <a:pPr eaLnBrk="1" hangingPunct="1">
              <a:lnSpc>
                <a:spcPct val="140000"/>
              </a:lnSpc>
              <a:buNone/>
            </a:pPr>
            <a:r>
              <a:rPr lang="zh-CN" altLang="en-US" sz="1867" dirty="0"/>
              <a:t>选择系统时间为种子</a:t>
            </a:r>
            <a:endParaRPr lang="en-US" altLang="zh-CN" sz="1867" dirty="0"/>
          </a:p>
          <a:p>
            <a:pPr eaLnBrk="1" hangingPunct="1">
              <a:lnSpc>
                <a:spcPct val="140000"/>
              </a:lnSpc>
              <a:buNone/>
            </a:pPr>
            <a:r>
              <a:rPr lang="en-US" altLang="zh-CN" sz="1867" dirty="0"/>
              <a:t>time(NULL) </a:t>
            </a:r>
            <a:r>
              <a:rPr lang="zh-CN" altLang="en-US" sz="1867" dirty="0"/>
              <a:t>取当前的系统时间  </a:t>
            </a:r>
          </a:p>
        </p:txBody>
      </p:sp>
    </p:spTree>
  </p:cSld>
  <p:clrMapOvr>
    <a:masterClrMapping/>
  </p:clrMapOvr>
  <p:transition spd="med">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4"/>
          <p:cNvSpPr txBox="1">
            <a:spLocks noChangeArrowheads="1"/>
          </p:cNvSpPr>
          <p:nvPr/>
        </p:nvSpPr>
        <p:spPr bwMode="auto">
          <a:xfrm>
            <a:off x="508000" y="1381126"/>
            <a:ext cx="11480800" cy="4889928"/>
          </a:xfrm>
          <a:prstGeom prst="rect">
            <a:avLst/>
          </a:prstGeom>
          <a:noFill/>
          <a:ln w="9525">
            <a:noFill/>
            <a:miter lim="800000"/>
            <a:headEnd/>
            <a:tailEnd/>
          </a:ln>
        </p:spPr>
        <p:txBody>
          <a:bodyPr>
            <a:spAutoFit/>
          </a:bodyPr>
          <a:lstStyle/>
          <a:p>
            <a:pPr algn="just">
              <a:lnSpc>
                <a:spcPct val="120000"/>
              </a:lnSpc>
            </a:pPr>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cstdlib</a:t>
            </a:r>
            <a:r>
              <a:rPr lang="en-US" altLang="zh-CN" sz="1867" dirty="0">
                <a:latin typeface="微软雅黑" pitchFamily="34" charset="-122"/>
                <a:ea typeface="微软雅黑" pitchFamily="34" charset="-122"/>
              </a:rPr>
              <a:t>&gt;       //</a:t>
            </a:r>
            <a:r>
              <a:rPr lang="zh-CN" altLang="en-US" sz="1867" dirty="0">
                <a:latin typeface="微软雅黑" pitchFamily="34" charset="-122"/>
                <a:ea typeface="微软雅黑" pitchFamily="34" charset="-122"/>
              </a:rPr>
              <a:t>包含伪随机数生成函数</a:t>
            </a:r>
          </a:p>
          <a:p>
            <a:pPr algn="just">
              <a:lnSpc>
                <a:spcPct val="120000"/>
              </a:lnSpc>
            </a:pPr>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ctime</a:t>
            </a:r>
            <a:r>
              <a:rPr lang="en-US" altLang="zh-CN" sz="1867" dirty="0">
                <a:latin typeface="微软雅黑" pitchFamily="34" charset="-122"/>
                <a:ea typeface="微软雅黑" pitchFamily="34" charset="-122"/>
              </a:rPr>
              <a:t>&gt;         //</a:t>
            </a:r>
            <a:r>
              <a:rPr lang="zh-CN" altLang="en-US" sz="1867" dirty="0">
                <a:latin typeface="微软雅黑" pitchFamily="34" charset="-122"/>
                <a:ea typeface="微软雅黑" pitchFamily="34" charset="-122"/>
              </a:rPr>
              <a:t>包含取系统时间的函数</a:t>
            </a:r>
          </a:p>
          <a:p>
            <a:pPr algn="just">
              <a:lnSpc>
                <a:spcPct val="120000"/>
              </a:lnSpc>
            </a:pPr>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iostream</a:t>
            </a:r>
            <a:r>
              <a:rPr lang="en-US" altLang="zh-CN" sz="1867" dirty="0">
                <a:latin typeface="微软雅黑" pitchFamily="34" charset="-122"/>
                <a:ea typeface="微软雅黑" pitchFamily="34" charset="-122"/>
              </a:rPr>
              <a:t>&gt;</a:t>
            </a:r>
          </a:p>
          <a:p>
            <a:pPr algn="just">
              <a:lnSpc>
                <a:spcPct val="120000"/>
              </a:lnSpc>
            </a:pPr>
            <a:r>
              <a:rPr lang="en-US" altLang="zh-CN" sz="1867" dirty="0">
                <a:latin typeface="微软雅黑" pitchFamily="34" charset="-122"/>
                <a:ea typeface="微软雅黑" pitchFamily="34" charset="-122"/>
              </a:rPr>
              <a:t>using namespace std;</a:t>
            </a:r>
          </a:p>
          <a:p>
            <a:pPr algn="just">
              <a:lnSpc>
                <a:spcPct val="120000"/>
              </a:lnSpc>
            </a:pPr>
            <a:endParaRPr lang="en-US" altLang="zh-CN" sz="1867" dirty="0">
              <a:latin typeface="微软雅黑" pitchFamily="34" charset="-122"/>
              <a:ea typeface="微软雅黑" pitchFamily="34" charset="-122"/>
            </a:endParaRPr>
          </a:p>
          <a:p>
            <a:pPr algn="just">
              <a:lnSpc>
                <a:spcPct val="120000"/>
              </a:lnSpc>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pPr algn="just">
              <a:lnSpc>
                <a:spcPct val="120000"/>
              </a:lnSpc>
            </a:pPr>
            <a:r>
              <a:rPr lang="en-US" altLang="zh-CN" sz="1867" dirty="0">
                <a:latin typeface="微软雅黑" pitchFamily="34" charset="-122"/>
                <a:ea typeface="微软雅黑" pitchFamily="34" charset="-122"/>
              </a:rPr>
              <a:t>{</a:t>
            </a:r>
          </a:p>
          <a:p>
            <a:pPr algn="just">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num1, num2, op, result1, result2;     //num1,num2:</a:t>
            </a:r>
            <a:r>
              <a:rPr lang="zh-CN" altLang="en-US" sz="1867" dirty="0">
                <a:latin typeface="微软雅黑" pitchFamily="34" charset="-122"/>
                <a:ea typeface="微软雅黑" pitchFamily="34" charset="-122"/>
              </a:rPr>
              <a:t>操作数，</a:t>
            </a:r>
            <a:r>
              <a:rPr lang="en-US" altLang="zh-CN" sz="1867" dirty="0">
                <a:latin typeface="微软雅黑" pitchFamily="34" charset="-122"/>
                <a:ea typeface="微软雅黑" pitchFamily="34" charset="-122"/>
              </a:rPr>
              <a:t>op:</a:t>
            </a:r>
            <a:r>
              <a:rPr lang="zh-CN" altLang="en-US" sz="1867" dirty="0">
                <a:latin typeface="微软雅黑" pitchFamily="34" charset="-122"/>
                <a:ea typeface="微软雅黑" pitchFamily="34" charset="-122"/>
              </a:rPr>
              <a:t>运算符，</a:t>
            </a:r>
            <a:r>
              <a:rPr lang="en-US" altLang="zh-CN" sz="1867" dirty="0">
                <a:latin typeface="微软雅黑" pitchFamily="34" charset="-122"/>
                <a:ea typeface="微软雅黑" pitchFamily="34" charset="-122"/>
              </a:rPr>
              <a:t>result1,result2: </a:t>
            </a:r>
            <a:r>
              <a:rPr lang="zh-CN" altLang="en-US" sz="1867" dirty="0">
                <a:latin typeface="微软雅黑" pitchFamily="34" charset="-122"/>
                <a:ea typeface="微软雅黑" pitchFamily="34" charset="-122"/>
              </a:rPr>
              <a:t>结果</a:t>
            </a:r>
          </a:p>
          <a:p>
            <a:pPr algn="just">
              <a:lnSpc>
                <a:spcPct val="120000"/>
              </a:lnSpc>
            </a:pPr>
            <a:r>
              <a:rPr lang="zh-CN" altLang="en-US" sz="1867" dirty="0">
                <a:latin typeface="微软雅黑" pitchFamily="34" charset="-122"/>
                <a:ea typeface="微软雅黑" pitchFamily="34" charset="-122"/>
              </a:rPr>
              <a:t> </a:t>
            </a:r>
          </a:p>
          <a:p>
            <a:pPr algn="just">
              <a:lnSpc>
                <a:spcPct val="120000"/>
              </a:lnSpc>
            </a:pPr>
            <a:r>
              <a:rPr lang="zh-CN" altLang="en-US" sz="1867" dirty="0">
                <a:solidFill>
                  <a:srgbClr val="FFC000"/>
                </a:solidFill>
                <a:latin typeface="微软雅黑" pitchFamily="34" charset="-122"/>
                <a:ea typeface="微软雅黑" pitchFamily="34" charset="-122"/>
              </a:rPr>
              <a:t>   </a:t>
            </a:r>
            <a:r>
              <a:rPr lang="en-US" altLang="zh-CN" sz="1867" dirty="0" err="1">
                <a:solidFill>
                  <a:srgbClr val="FFC000"/>
                </a:solidFill>
                <a:latin typeface="微软雅黑" pitchFamily="34" charset="-122"/>
                <a:ea typeface="微软雅黑" pitchFamily="34" charset="-122"/>
              </a:rPr>
              <a:t>srand</a:t>
            </a:r>
            <a:r>
              <a:rPr lang="en-US" altLang="zh-CN" sz="1867" dirty="0">
                <a:solidFill>
                  <a:srgbClr val="FFC000"/>
                </a:solidFill>
                <a:latin typeface="微软雅黑" pitchFamily="34" charset="-122"/>
                <a:ea typeface="微软雅黑" pitchFamily="34" charset="-122"/>
              </a:rPr>
              <a:t>(time(NULL));        //</a:t>
            </a:r>
            <a:r>
              <a:rPr lang="zh-CN" altLang="en-US" sz="1867" dirty="0">
                <a:solidFill>
                  <a:srgbClr val="FFC000"/>
                </a:solidFill>
                <a:latin typeface="微软雅黑" pitchFamily="34" charset="-122"/>
                <a:ea typeface="微软雅黑" pitchFamily="34" charset="-122"/>
              </a:rPr>
              <a:t>随机数种子初始化</a:t>
            </a:r>
          </a:p>
          <a:p>
            <a:pPr algn="just">
              <a:lnSpc>
                <a:spcPct val="120000"/>
              </a:lnSpc>
            </a:pPr>
            <a:endParaRPr lang="zh-CN" altLang="en-US" sz="1867" dirty="0">
              <a:latin typeface="微软雅黑" pitchFamily="34" charset="-122"/>
              <a:ea typeface="微软雅黑" pitchFamily="34" charset="-122"/>
            </a:endParaRPr>
          </a:p>
          <a:p>
            <a:pPr algn="just">
              <a:lnSpc>
                <a:spcPct val="120000"/>
              </a:lnSpc>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num1=rand() * 10 / (RAND_MAX + 1);     // </a:t>
            </a:r>
            <a:r>
              <a:rPr lang="zh-CN" altLang="en-US" sz="1867" dirty="0">
                <a:latin typeface="微软雅黑" pitchFamily="34" charset="-122"/>
                <a:ea typeface="微软雅黑" pitchFamily="34" charset="-122"/>
              </a:rPr>
              <a:t>生成运算数</a:t>
            </a:r>
          </a:p>
          <a:p>
            <a:pPr algn="just">
              <a:lnSpc>
                <a:spcPct val="120000"/>
              </a:lnSpc>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num2=rand() * 10 / (RAND_MAX + 1);     //</a:t>
            </a:r>
            <a:r>
              <a:rPr lang="zh-CN" altLang="en-US" sz="1867" dirty="0">
                <a:latin typeface="微软雅黑" pitchFamily="34" charset="-122"/>
                <a:ea typeface="微软雅黑" pitchFamily="34" charset="-122"/>
              </a:rPr>
              <a:t>生成运算数</a:t>
            </a:r>
          </a:p>
          <a:p>
            <a:pPr algn="just">
              <a:lnSpc>
                <a:spcPct val="120000"/>
              </a:lnSpc>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op=rand() * 4 / (RAND_MAX + 1);            // </a:t>
            </a:r>
            <a:r>
              <a:rPr lang="zh-CN" altLang="en-US" sz="1867" dirty="0">
                <a:latin typeface="微软雅黑" pitchFamily="34" charset="-122"/>
                <a:ea typeface="微软雅黑" pitchFamily="34" charset="-122"/>
              </a:rPr>
              <a:t>生成运算符 </a:t>
            </a:r>
            <a:r>
              <a:rPr lang="en-US" altLang="zh-CN" sz="1867" dirty="0">
                <a:latin typeface="微软雅黑" pitchFamily="34" charset="-122"/>
                <a:ea typeface="微软雅黑" pitchFamily="34" charset="-122"/>
              </a:rPr>
              <a:t>0--+</a:t>
            </a: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1-- -</a:t>
            </a: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2--*</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3-- / </a:t>
            </a:r>
          </a:p>
        </p:txBody>
      </p:sp>
      <p:sp>
        <p:nvSpPr>
          <p:cNvPr id="3" name="标题 2">
            <a:extLst>
              <a:ext uri="{FF2B5EF4-FFF2-40B4-BE49-F238E27FC236}">
                <a16:creationId xmlns:a16="http://schemas.microsoft.com/office/drawing/2014/main" id="{9A4753A1-F5B2-C0F7-8E1B-F33F416C9FEB}"/>
              </a:ext>
            </a:extLst>
          </p:cNvPr>
          <p:cNvSpPr>
            <a:spLocks noGrp="1"/>
          </p:cNvSpPr>
          <p:nvPr>
            <p:ph type="title"/>
          </p:nvPr>
        </p:nvSpPr>
        <p:spPr>
          <a:xfrm>
            <a:off x="413853" y="249067"/>
            <a:ext cx="8643848" cy="480131"/>
          </a:xfrm>
        </p:spPr>
        <p:txBody>
          <a:bodyPr/>
          <a:lstStyle/>
          <a:p>
            <a:r>
              <a:rPr lang="zh-CN" altLang="en-US" dirty="0"/>
              <a:t>自动出题程序</a:t>
            </a:r>
          </a:p>
        </p:txBody>
      </p:sp>
    </p:spTree>
  </p:cSld>
  <p:clrMapOvr>
    <a:masterClrMapping/>
  </p:clrMapOvr>
  <p:transition spd="med">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4"/>
          <p:cNvSpPr>
            <a:spLocks noChangeArrowheads="1"/>
          </p:cNvSpPr>
          <p:nvPr/>
        </p:nvSpPr>
        <p:spPr bwMode="auto">
          <a:xfrm>
            <a:off x="406401" y="314325"/>
            <a:ext cx="9537700" cy="6413422"/>
          </a:xfrm>
          <a:prstGeom prst="rect">
            <a:avLst/>
          </a:prstGeom>
          <a:noFill/>
          <a:ln w="12700" cap="sq" algn="ctr">
            <a:noFill/>
            <a:miter lim="800000"/>
            <a:headEnd type="none" w="sm" len="sm"/>
            <a:tailEnd type="none" w="sm" len="sm"/>
          </a:ln>
        </p:spPr>
        <p:txBody>
          <a:bodyPr wrap="square">
            <a:spAutoFit/>
          </a:bodyPr>
          <a:lstStyle/>
          <a:p>
            <a:r>
              <a:rPr lang="en-US" altLang="zh-CN" sz="1867" dirty="0">
                <a:latin typeface="微软雅黑" pitchFamily="34" charset="-122"/>
                <a:ea typeface="微软雅黑" pitchFamily="34" charset="-122"/>
              </a:rPr>
              <a:t>switch (op)     {</a:t>
            </a:r>
          </a:p>
          <a:p>
            <a:r>
              <a:rPr lang="en-US" altLang="zh-CN" sz="1867" dirty="0">
                <a:latin typeface="微软雅黑" pitchFamily="34" charset="-122"/>
                <a:ea typeface="微软雅黑" pitchFamily="34" charset="-122"/>
              </a:rPr>
              <a:t>      case 0: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num1 &lt;&lt; "+" &lt;&lt; num2 &lt;&lt; "= ?" ;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result1;</a:t>
            </a:r>
          </a:p>
          <a:p>
            <a:r>
              <a:rPr lang="en-US" altLang="zh-CN" sz="1867" dirty="0">
                <a:latin typeface="微软雅黑" pitchFamily="34" charset="-122"/>
                <a:ea typeface="微软雅黑" pitchFamily="34" charset="-122"/>
              </a:rPr>
              <a:t>                  if (num1 + num2 == result1)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"you are right\n";</a:t>
            </a:r>
          </a:p>
          <a:p>
            <a:r>
              <a:rPr lang="en-US" altLang="zh-CN" sz="1867" dirty="0">
                <a:latin typeface="微软雅黑" pitchFamily="34" charset="-122"/>
                <a:ea typeface="微软雅黑" pitchFamily="34" charset="-122"/>
              </a:rPr>
              <a:t>                  else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"you are wrong\n";</a:t>
            </a:r>
          </a:p>
          <a:p>
            <a:r>
              <a:rPr lang="en-US" altLang="zh-CN" sz="1867" dirty="0">
                <a:latin typeface="微软雅黑" pitchFamily="34" charset="-122"/>
                <a:ea typeface="微软雅黑" pitchFamily="34" charset="-122"/>
              </a:rPr>
              <a:t>                  break;</a:t>
            </a:r>
          </a:p>
          <a:p>
            <a:r>
              <a:rPr lang="en-US" altLang="zh-CN" sz="1867" dirty="0">
                <a:latin typeface="微软雅黑" pitchFamily="34" charset="-122"/>
                <a:ea typeface="微软雅黑" pitchFamily="34" charset="-122"/>
              </a:rPr>
              <a:t>     case 1: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num1 &lt;&lt; "-" &lt;&lt; num2 &lt;&lt; "= ?" ;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result1;</a:t>
            </a:r>
          </a:p>
          <a:p>
            <a:r>
              <a:rPr lang="en-US" altLang="zh-CN" sz="1867" dirty="0">
                <a:latin typeface="微软雅黑" pitchFamily="34" charset="-122"/>
                <a:ea typeface="微软雅黑" pitchFamily="34" charset="-122"/>
              </a:rPr>
              <a:t>                  if (num1 - num2 == result1)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"you are right\n";</a:t>
            </a:r>
          </a:p>
          <a:p>
            <a:r>
              <a:rPr lang="en-US" altLang="zh-CN" sz="1867" dirty="0">
                <a:latin typeface="微软雅黑" pitchFamily="34" charset="-122"/>
                <a:ea typeface="微软雅黑" pitchFamily="34" charset="-122"/>
              </a:rPr>
              <a:t>                  else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"you are wrong\n";</a:t>
            </a:r>
          </a:p>
          <a:p>
            <a:r>
              <a:rPr lang="en-US" altLang="zh-CN" sz="1867" dirty="0">
                <a:latin typeface="微软雅黑" pitchFamily="34" charset="-122"/>
                <a:ea typeface="微软雅黑" pitchFamily="34" charset="-122"/>
              </a:rPr>
              <a:t>                  break;</a:t>
            </a:r>
          </a:p>
          <a:p>
            <a:r>
              <a:rPr lang="en-US" altLang="zh-CN" sz="1867" dirty="0">
                <a:latin typeface="微软雅黑" pitchFamily="34" charset="-122"/>
                <a:ea typeface="微软雅黑" pitchFamily="34" charset="-122"/>
              </a:rPr>
              <a:t>     case 2: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num1 &lt;&lt; "*" &lt;&lt; num2 &lt;&lt; "= ?" ;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result1;</a:t>
            </a:r>
          </a:p>
          <a:p>
            <a:r>
              <a:rPr lang="en-US" altLang="zh-CN" sz="1867" dirty="0">
                <a:latin typeface="微软雅黑" pitchFamily="34" charset="-122"/>
                <a:ea typeface="微软雅黑" pitchFamily="34" charset="-122"/>
              </a:rPr>
              <a:t>                  if (num1 * num2 == result1)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"you are right\n";</a:t>
            </a:r>
          </a:p>
          <a:p>
            <a:r>
              <a:rPr lang="en-US" altLang="zh-CN" sz="1867" dirty="0">
                <a:latin typeface="微软雅黑" pitchFamily="34" charset="-122"/>
                <a:ea typeface="微软雅黑" pitchFamily="34" charset="-122"/>
              </a:rPr>
              <a:t>	else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"you are wrong\n";</a:t>
            </a:r>
          </a:p>
          <a:p>
            <a:r>
              <a:rPr lang="en-US" altLang="zh-CN" sz="1867" dirty="0">
                <a:latin typeface="微软雅黑" pitchFamily="34" charset="-122"/>
                <a:ea typeface="微软雅黑" pitchFamily="34" charset="-122"/>
              </a:rPr>
              <a:t>	 break;</a:t>
            </a:r>
          </a:p>
          <a:p>
            <a:r>
              <a:rPr lang="en-US" altLang="zh-CN" sz="1867" dirty="0">
                <a:latin typeface="微软雅黑" pitchFamily="34" charset="-122"/>
                <a:ea typeface="微软雅黑" pitchFamily="34" charset="-122"/>
              </a:rPr>
              <a:t>     case 3: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num1 &lt;&lt; "/" &lt;&lt; num2 &lt;&lt; "= ?" ;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result1;</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余数为 </a:t>
            </a:r>
            <a:r>
              <a:rPr lang="en-US" altLang="zh-CN" sz="1867" dirty="0">
                <a:latin typeface="微软雅黑" pitchFamily="34" charset="-122"/>
                <a:ea typeface="微软雅黑" pitchFamily="34" charset="-122"/>
              </a:rPr>
              <a:t>= ?";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result2;</a:t>
            </a:r>
          </a:p>
          <a:p>
            <a:r>
              <a:rPr lang="en-US" altLang="zh-CN" sz="1867" dirty="0">
                <a:latin typeface="微软雅黑" pitchFamily="34" charset="-122"/>
                <a:ea typeface="微软雅黑" pitchFamily="34" charset="-122"/>
              </a:rPr>
              <a:t>                  if  ((num1 / num2 == result1)   &amp;&amp;  (num1 % num2 == result2))</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"you are right\n";</a:t>
            </a:r>
          </a:p>
          <a:p>
            <a:r>
              <a:rPr lang="en-US" altLang="zh-CN" sz="1867" dirty="0">
                <a:latin typeface="微软雅黑" pitchFamily="34" charset="-122"/>
                <a:ea typeface="微软雅黑" pitchFamily="34" charset="-122"/>
              </a:rPr>
              <a:t>                  else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"you are wrong\n";</a:t>
            </a:r>
          </a:p>
          <a:p>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return 0;</a:t>
            </a:r>
          </a:p>
          <a:p>
            <a:r>
              <a:rPr lang="en-US" altLang="zh-CN" sz="1867" dirty="0">
                <a:latin typeface="微软雅黑" pitchFamily="34" charset="-122"/>
                <a:ea typeface="微软雅黑" pitchFamily="34" charset="-122"/>
              </a:rPr>
              <a:t>}     </a:t>
            </a:r>
          </a:p>
        </p:txBody>
      </p:sp>
      <p:sp>
        <p:nvSpPr>
          <p:cNvPr id="4" name="标题 3">
            <a:extLst>
              <a:ext uri="{FF2B5EF4-FFF2-40B4-BE49-F238E27FC236}">
                <a16:creationId xmlns:a16="http://schemas.microsoft.com/office/drawing/2014/main" id="{DDC1D309-3384-90CC-B549-2C64EAEDC1C1}"/>
              </a:ext>
            </a:extLst>
          </p:cNvPr>
          <p:cNvSpPr>
            <a:spLocks noGrp="1"/>
          </p:cNvSpPr>
          <p:nvPr>
            <p:ph type="title"/>
          </p:nvPr>
        </p:nvSpPr>
        <p:spPr/>
        <p:txBody>
          <a:bodyPr/>
          <a:lstStyle/>
          <a:p>
            <a:endParaRPr lang="zh-CN" altLang="en-US"/>
          </a:p>
        </p:txBody>
      </p:sp>
    </p:spTree>
  </p:cSld>
  <p:clrMapOvr>
    <a:masterClrMapping/>
  </p:clrMapOvr>
  <p:transition spd="med">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465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程序的缺陷</a:t>
            </a:r>
          </a:p>
        </p:txBody>
      </p:sp>
      <p:sp>
        <p:nvSpPr>
          <p:cNvPr id="164867" name="Rectangle 3"/>
          <p:cNvSpPr>
            <a:spLocks noGrp="1" noChangeArrowheads="1"/>
          </p:cNvSpPr>
          <p:nvPr>
            <p:ph idx="4294967295"/>
          </p:nvPr>
        </p:nvSpPr>
        <p:spPr>
          <a:xfrm>
            <a:off x="880533" y="1534318"/>
            <a:ext cx="8820150" cy="3789363"/>
          </a:xfrm>
        </p:spPr>
        <p:txBody>
          <a:bodyPr>
            <a:normAutofit/>
          </a:bodyPr>
          <a:lstStyle/>
          <a:p>
            <a:pPr eaLnBrk="1" hangingPunct="1">
              <a:lnSpc>
                <a:spcPct val="120000"/>
              </a:lnSpc>
              <a:buNone/>
            </a:pPr>
            <a:r>
              <a:rPr lang="zh-CN" altLang="en-US" sz="2400" dirty="0"/>
              <a:t>每次执行只能出一道题</a:t>
            </a:r>
          </a:p>
          <a:p>
            <a:pPr eaLnBrk="1" hangingPunct="1">
              <a:lnSpc>
                <a:spcPct val="120000"/>
              </a:lnSpc>
              <a:buNone/>
            </a:pPr>
            <a:r>
              <a:rPr lang="zh-CN" altLang="en-US" sz="2400" dirty="0"/>
              <a:t>减法可能出现负值</a:t>
            </a:r>
          </a:p>
          <a:p>
            <a:pPr eaLnBrk="1" hangingPunct="1">
              <a:lnSpc>
                <a:spcPct val="120000"/>
              </a:lnSpc>
              <a:buNone/>
            </a:pPr>
            <a:r>
              <a:rPr lang="zh-CN" altLang="en-US" sz="2400" dirty="0"/>
              <a:t>除法可能出现除</a:t>
            </a:r>
            <a:r>
              <a:rPr lang="en-US" altLang="zh-CN" sz="2400" dirty="0"/>
              <a:t>0</a:t>
            </a:r>
          </a:p>
          <a:p>
            <a:pPr eaLnBrk="1" hangingPunct="1">
              <a:lnSpc>
                <a:spcPct val="120000"/>
              </a:lnSpc>
              <a:buNone/>
            </a:pPr>
            <a:r>
              <a:rPr lang="zh-CN" altLang="en-US" sz="2400" dirty="0"/>
              <a:t>结果太单调</a:t>
            </a:r>
          </a:p>
        </p:txBody>
      </p:sp>
    </p:spTree>
  </p:cSld>
  <p:clrMapOvr>
    <a:masterClrMapping/>
  </p:clrMapOvr>
  <p:transition spd="med">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7250" name="Rectangle 2"/>
          <p:cNvSpPr>
            <a:spLocks noGrp="1" noChangeArrowheads="1"/>
          </p:cNvSpPr>
          <p:nvPr>
            <p:ph type="title"/>
          </p:nvPr>
        </p:nvSpPr>
        <p:spPr/>
        <p:txBody>
          <a:bodyPr>
            <a:normAutofit fontScale="90000"/>
          </a:bodyPr>
          <a:lstStyle/>
          <a:p>
            <a:pPr marL="1117572" indent="-1117572">
              <a:defRPr/>
            </a:pPr>
            <a:r>
              <a:rPr lang="zh-CN" altLang="en-US" sz="3733" b="1" dirty="0">
                <a:latin typeface="微软雅黑" pitchFamily="34" charset="-122"/>
              </a:rPr>
              <a:t>计数循环</a:t>
            </a:r>
          </a:p>
        </p:txBody>
      </p:sp>
      <p:sp>
        <p:nvSpPr>
          <p:cNvPr id="168963" name="Rectangle 3"/>
          <p:cNvSpPr>
            <a:spLocks noGrp="1" noChangeArrowheads="1"/>
          </p:cNvSpPr>
          <p:nvPr>
            <p:ph idx="4294967295"/>
          </p:nvPr>
        </p:nvSpPr>
        <p:spPr>
          <a:xfrm>
            <a:off x="514773" y="1166018"/>
            <a:ext cx="9956800" cy="4525963"/>
          </a:xfrm>
        </p:spPr>
        <p:txBody>
          <a:bodyPr>
            <a:normAutofit/>
          </a:bodyPr>
          <a:lstStyle/>
          <a:p>
            <a:pPr eaLnBrk="1" hangingPunct="1">
              <a:lnSpc>
                <a:spcPct val="130000"/>
              </a:lnSpc>
              <a:buNone/>
            </a:pPr>
            <a:r>
              <a:rPr lang="zh-CN" altLang="en-US" sz="2400" dirty="0"/>
              <a:t>某一组语句重复执行指定的次数</a:t>
            </a:r>
          </a:p>
          <a:p>
            <a:pPr eaLnBrk="1" hangingPunct="1">
              <a:lnSpc>
                <a:spcPct val="130000"/>
              </a:lnSpc>
              <a:buNone/>
            </a:pPr>
            <a:r>
              <a:rPr lang="zh-CN" altLang="en-US" sz="2400" dirty="0"/>
              <a:t>通常用 </a:t>
            </a:r>
            <a:r>
              <a:rPr lang="en-US" altLang="zh-CN" sz="2400" dirty="0"/>
              <a:t>for </a:t>
            </a:r>
            <a:r>
              <a:rPr lang="zh-CN" altLang="en-US" sz="2400" dirty="0"/>
              <a:t>语句实现，如计算 </a:t>
            </a:r>
            <a:r>
              <a:rPr lang="en-US" altLang="zh-CN" sz="2400" dirty="0"/>
              <a:t>1 </a:t>
            </a:r>
            <a:r>
              <a:rPr lang="zh-CN" altLang="en-US" sz="2400" dirty="0"/>
              <a:t>到 </a:t>
            </a:r>
            <a:r>
              <a:rPr lang="en-US" altLang="zh-CN" sz="2400" dirty="0"/>
              <a:t>100 </a:t>
            </a:r>
            <a:r>
              <a:rPr lang="zh-CN" altLang="en-US" sz="2400" dirty="0"/>
              <a:t>之和可写为：</a:t>
            </a:r>
            <a:endParaRPr lang="en-US" altLang="zh-CN" sz="2400" dirty="0"/>
          </a:p>
          <a:p>
            <a:pPr>
              <a:lnSpc>
                <a:spcPct val="130000"/>
              </a:lnSpc>
              <a:buNone/>
            </a:pPr>
            <a:endParaRPr lang="en-US" altLang="zh-CN" sz="2400" dirty="0"/>
          </a:p>
          <a:p>
            <a:pPr>
              <a:lnSpc>
                <a:spcPct val="130000"/>
              </a:lnSpc>
              <a:buNone/>
            </a:pPr>
            <a:r>
              <a:rPr lang="zh-CN" altLang="en-US" sz="2400" dirty="0"/>
              <a:t>    </a:t>
            </a:r>
            <a:r>
              <a:rPr lang="en-US" altLang="zh-CN" sz="2400" dirty="0"/>
              <a:t>s=0;</a:t>
            </a:r>
          </a:p>
          <a:p>
            <a:pPr>
              <a:lnSpc>
                <a:spcPct val="130000"/>
              </a:lnSpc>
              <a:buNone/>
            </a:pPr>
            <a:r>
              <a:rPr lang="en-US" altLang="zh-CN" sz="2400" dirty="0"/>
              <a:t>    for (int </a:t>
            </a:r>
            <a:r>
              <a:rPr lang="en-US" altLang="zh-CN" sz="2400" dirty="0" err="1"/>
              <a:t>i</a:t>
            </a:r>
            <a:r>
              <a:rPr lang="en-US" altLang="zh-CN" sz="2400" dirty="0"/>
              <a:t>=1; </a:t>
            </a:r>
            <a:r>
              <a:rPr lang="en-US" altLang="zh-CN" sz="2400" dirty="0" err="1"/>
              <a:t>i</a:t>
            </a:r>
            <a:r>
              <a:rPr lang="en-US" altLang="zh-CN" sz="2400" dirty="0"/>
              <a:t>&lt;=100; ++</a:t>
            </a:r>
            <a:r>
              <a:rPr lang="en-US" altLang="zh-CN" sz="2400" dirty="0" err="1"/>
              <a:t>i</a:t>
            </a:r>
            <a:r>
              <a:rPr lang="en-US" altLang="zh-CN" sz="2400" dirty="0"/>
              <a:t> )      s+=</a:t>
            </a:r>
            <a:r>
              <a:rPr lang="en-US" altLang="zh-CN" sz="2400" dirty="0" err="1"/>
              <a:t>i</a:t>
            </a:r>
            <a:r>
              <a:rPr lang="en-US" altLang="zh-CN" sz="2400" dirty="0"/>
              <a:t>; </a:t>
            </a:r>
          </a:p>
        </p:txBody>
      </p:sp>
      <p:sp>
        <p:nvSpPr>
          <p:cNvPr id="168964" name="AutoShape 4"/>
          <p:cNvSpPr>
            <a:spLocks noChangeArrowheads="1"/>
          </p:cNvSpPr>
          <p:nvPr/>
        </p:nvSpPr>
        <p:spPr bwMode="auto">
          <a:xfrm>
            <a:off x="968587" y="4477543"/>
            <a:ext cx="2533648" cy="476251"/>
          </a:xfrm>
          <a:prstGeom prst="wedgeEllipseCallout">
            <a:avLst>
              <a:gd name="adj1" fmla="val 3606"/>
              <a:gd name="adj2" fmla="val -139123"/>
            </a:avLst>
          </a:prstGeom>
          <a:noFill/>
          <a:ln w="12700" cap="sq" algn="ctr">
            <a:solidFill>
              <a:schemeClr val="tx1"/>
            </a:solidFill>
            <a:miter lim="800000"/>
            <a:headEnd type="none" w="sm" len="sm"/>
            <a:tailEnd type="none" w="sm" len="sm"/>
          </a:ln>
        </p:spPr>
        <p:txBody>
          <a:bodyPr lIns="0" tIns="0" rIns="0" bIns="0" anchor="ctr"/>
          <a:lstStyle/>
          <a:p>
            <a:pPr algn="ct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称为循环变量</a:t>
            </a:r>
          </a:p>
        </p:txBody>
      </p:sp>
      <p:sp>
        <p:nvSpPr>
          <p:cNvPr id="168965" name="AutoShape 5"/>
          <p:cNvSpPr>
            <a:spLocks noChangeArrowheads="1"/>
          </p:cNvSpPr>
          <p:nvPr/>
        </p:nvSpPr>
        <p:spPr bwMode="auto">
          <a:xfrm>
            <a:off x="3676649" y="2806423"/>
            <a:ext cx="1555751" cy="419100"/>
          </a:xfrm>
          <a:prstGeom prst="wedgeRoundRectCallout">
            <a:avLst>
              <a:gd name="adj1" fmla="val -69326"/>
              <a:gd name="adj2" fmla="val 142778"/>
              <a:gd name="adj3" fmla="val 16667"/>
            </a:avLst>
          </a:prstGeom>
          <a:noFill/>
          <a:ln w="12700" cap="sq" algn="ctr">
            <a:solidFill>
              <a:schemeClr val="tx1"/>
            </a:solidFill>
            <a:miter lim="800000"/>
            <a:headEnd type="none" w="sm" len="sm"/>
            <a:tailEnd type="none" w="sm" len="sm"/>
          </a:ln>
        </p:spPr>
        <p:txBody>
          <a:bodyPr anchor="ctr"/>
          <a:lstStyle/>
          <a:p>
            <a:pPr algn="ctr"/>
            <a:r>
              <a:rPr lang="zh-CN" altLang="en-US" sz="1867" dirty="0">
                <a:latin typeface="宋体" pitchFamily="2" charset="-122"/>
                <a:ea typeface="宋体" pitchFamily="2" charset="-122"/>
              </a:rPr>
              <a:t>循环条件</a:t>
            </a:r>
          </a:p>
        </p:txBody>
      </p:sp>
      <p:sp>
        <p:nvSpPr>
          <p:cNvPr id="168966" name="AutoShape 6"/>
          <p:cNvSpPr>
            <a:spLocks noChangeArrowheads="1"/>
          </p:cNvSpPr>
          <p:nvPr/>
        </p:nvSpPr>
        <p:spPr bwMode="auto">
          <a:xfrm>
            <a:off x="3676649" y="4524380"/>
            <a:ext cx="3317873" cy="482600"/>
          </a:xfrm>
          <a:prstGeom prst="wedgeRoundRectCallout">
            <a:avLst>
              <a:gd name="adj1" fmla="val -39099"/>
              <a:gd name="adj2" fmla="val -152513"/>
              <a:gd name="adj3" fmla="val 16667"/>
            </a:avLst>
          </a:prstGeom>
          <a:noFill/>
          <a:ln w="12700" cap="sq" algn="ctr">
            <a:solidFill>
              <a:schemeClr val="tx1"/>
            </a:solidFill>
            <a:miter lim="800000"/>
            <a:headEnd type="none" w="sm" len="sm"/>
            <a:tailEnd type="none" w="sm" len="sm"/>
          </a:ln>
        </p:spPr>
        <p:txBody>
          <a:bodyPr anchor="ctr"/>
          <a:lstStyle/>
          <a:p>
            <a:pPr algn="ctr"/>
            <a:r>
              <a:rPr lang="zh-CN" altLang="en-US" sz="1867" dirty="0">
                <a:latin typeface="微软雅黑" pitchFamily="34" charset="-122"/>
                <a:ea typeface="微软雅黑" pitchFamily="34" charset="-122"/>
              </a:rPr>
              <a:t>每次循环后循环变量的修正</a:t>
            </a:r>
          </a:p>
        </p:txBody>
      </p:sp>
      <p:sp>
        <p:nvSpPr>
          <p:cNvPr id="7" name="矩形 6"/>
          <p:cNvSpPr/>
          <p:nvPr/>
        </p:nvSpPr>
        <p:spPr>
          <a:xfrm>
            <a:off x="809626" y="5657851"/>
            <a:ext cx="7515225" cy="903581"/>
          </a:xfrm>
          <a:prstGeom prst="rect">
            <a:avLst/>
          </a:prstGeom>
        </p:spPr>
        <p:txBody>
          <a:bodyPr wrap="square">
            <a:spAutoFit/>
          </a:bodyPr>
          <a:lstStyle/>
          <a:p>
            <a:pPr marL="0" lvl="1">
              <a:lnSpc>
                <a:spcPct val="150000"/>
              </a:lnSpc>
            </a:pPr>
            <a:r>
              <a:rPr lang="en-US" altLang="zh-CN" sz="1867" dirty="0">
                <a:latin typeface="微软雅黑" pitchFamily="34" charset="-122"/>
                <a:ea typeface="微软雅黑" pitchFamily="34" charset="-122"/>
              </a:rPr>
              <a:t>for(</a:t>
            </a:r>
            <a:r>
              <a:rPr lang="zh-CN" altLang="en-US" sz="1867" dirty="0">
                <a:latin typeface="微软雅黑" pitchFamily="34" charset="-122"/>
                <a:ea typeface="微软雅黑" pitchFamily="34" charset="-122"/>
              </a:rPr>
              <a:t>循环变量赋初值；是否达到循环次数；循环变量增值</a:t>
            </a:r>
            <a:r>
              <a:rPr lang="en-US" altLang="zh-CN" sz="1867" dirty="0">
                <a:latin typeface="微软雅黑" pitchFamily="34" charset="-122"/>
                <a:ea typeface="微软雅黑" pitchFamily="34" charset="-122"/>
              </a:rPr>
              <a:t>)</a:t>
            </a:r>
          </a:p>
          <a:p>
            <a:pPr marL="0" lvl="1">
              <a:lnSpc>
                <a:spcPct val="150000"/>
              </a:lnSpc>
            </a:pPr>
            <a:r>
              <a:rPr lang="en-US" altLang="zh-CN" sz="1867" dirty="0">
                <a:latin typeface="微软雅黑" pitchFamily="34" charset="-122"/>
                <a:ea typeface="微软雅黑" pitchFamily="34" charset="-122"/>
              </a:rPr>
              <a:t>       </a:t>
            </a:r>
            <a:r>
              <a:rPr lang="zh-CN" altLang="en-US" sz="1867" i="1" dirty="0">
                <a:latin typeface="微软雅黑" pitchFamily="34" charset="-122"/>
                <a:ea typeface="微软雅黑" pitchFamily="34" charset="-122"/>
              </a:rPr>
              <a:t>符合循环条件时的执行语句</a:t>
            </a:r>
            <a:endParaRPr lang="zh-CN" altLang="en-US"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8964"/>
                                        </p:tgtEl>
                                        <p:attrNameLst>
                                          <p:attrName>style.visibility</p:attrName>
                                        </p:attrNameLst>
                                      </p:cBhvr>
                                      <p:to>
                                        <p:strVal val="visible"/>
                                      </p:to>
                                    </p:set>
                                    <p:animEffect transition="in" filter="blinds(horizontal)">
                                      <p:cBhvr>
                                        <p:cTn id="7" dur="500"/>
                                        <p:tgtEl>
                                          <p:spTgt spid="1689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8965"/>
                                        </p:tgtEl>
                                        <p:attrNameLst>
                                          <p:attrName>style.visibility</p:attrName>
                                        </p:attrNameLst>
                                      </p:cBhvr>
                                      <p:to>
                                        <p:strVal val="visible"/>
                                      </p:to>
                                    </p:set>
                                    <p:animEffect transition="in" filter="blinds(horizontal)">
                                      <p:cBhvr>
                                        <p:cTn id="12" dur="500"/>
                                        <p:tgtEl>
                                          <p:spTgt spid="1689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8966"/>
                                        </p:tgtEl>
                                        <p:attrNameLst>
                                          <p:attrName>style.visibility</p:attrName>
                                        </p:attrNameLst>
                                      </p:cBhvr>
                                      <p:to>
                                        <p:strVal val="visible"/>
                                      </p:to>
                                    </p:set>
                                    <p:animEffect transition="in" filter="blinds(horizontal)">
                                      <p:cBhvr>
                                        <p:cTn id="17" dur="500"/>
                                        <p:tgtEl>
                                          <p:spTgt spid="16896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4" grpId="0" animBg="1"/>
      <p:bldP spid="168965" grpId="0" animBg="1"/>
      <p:bldP spid="168966" grpId="0" animBg="1"/>
      <p:bldP spid="7"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8274" name="Rectangle 2"/>
          <p:cNvSpPr>
            <a:spLocks noGrp="1" noChangeArrowheads="1"/>
          </p:cNvSpPr>
          <p:nvPr>
            <p:ph type="title"/>
          </p:nvPr>
        </p:nvSpPr>
        <p:spPr/>
        <p:txBody>
          <a:bodyPr>
            <a:normAutofit fontScale="90000"/>
          </a:bodyPr>
          <a:lstStyle/>
          <a:p>
            <a:pPr eaLnBrk="1" hangingPunct="1">
              <a:defRPr/>
            </a:pPr>
            <a:r>
              <a:rPr lang="en-US" altLang="zh-CN" sz="3733" b="1" dirty="0">
                <a:latin typeface="微软雅黑" pitchFamily="34" charset="-122"/>
              </a:rPr>
              <a:t>for</a:t>
            </a:r>
            <a:r>
              <a:rPr lang="zh-CN" altLang="en-US" sz="3733" b="1" dirty="0">
                <a:latin typeface="微软雅黑" pitchFamily="34" charset="-122"/>
              </a:rPr>
              <a:t>循环语句</a:t>
            </a:r>
          </a:p>
        </p:txBody>
      </p:sp>
      <p:sp>
        <p:nvSpPr>
          <p:cNvPr id="169987" name="Rectangle 3"/>
          <p:cNvSpPr>
            <a:spLocks noGrp="1" noChangeArrowheads="1"/>
          </p:cNvSpPr>
          <p:nvPr>
            <p:ph idx="4294967295"/>
          </p:nvPr>
        </p:nvSpPr>
        <p:spPr>
          <a:xfrm>
            <a:off x="900853" y="1429173"/>
            <a:ext cx="10579100" cy="5232400"/>
          </a:xfrm>
        </p:spPr>
        <p:txBody>
          <a:bodyPr>
            <a:normAutofit/>
          </a:bodyPr>
          <a:lstStyle/>
          <a:p>
            <a:pPr eaLnBrk="1" hangingPunct="1">
              <a:lnSpc>
                <a:spcPct val="120000"/>
              </a:lnSpc>
              <a:spcBef>
                <a:spcPct val="0"/>
              </a:spcBef>
              <a:buClrTx/>
              <a:buSzTx/>
              <a:buNone/>
            </a:pPr>
            <a:r>
              <a:rPr lang="zh-CN" altLang="en-US" sz="2400" b="1" dirty="0"/>
              <a:t>格式</a:t>
            </a:r>
            <a:endParaRPr lang="en-US" altLang="zh-CN" sz="2400" b="1" dirty="0"/>
          </a:p>
          <a:p>
            <a:pPr>
              <a:lnSpc>
                <a:spcPct val="120000"/>
              </a:lnSpc>
              <a:spcBef>
                <a:spcPts val="800"/>
              </a:spcBef>
              <a:buNone/>
            </a:pPr>
            <a:r>
              <a:rPr lang="en-US" altLang="zh-CN" sz="1867" dirty="0"/>
              <a:t>for</a:t>
            </a:r>
            <a:r>
              <a:rPr lang="zh-CN" altLang="en-US" sz="1867" dirty="0"/>
              <a:t>（表达式</a:t>
            </a:r>
            <a:r>
              <a:rPr lang="en-US" altLang="zh-CN" sz="1867" dirty="0"/>
              <a:t>1</a:t>
            </a:r>
            <a:r>
              <a:rPr lang="zh-CN" altLang="en-US" sz="1867" dirty="0"/>
              <a:t>；表达式</a:t>
            </a:r>
            <a:r>
              <a:rPr lang="en-US" altLang="zh-CN" sz="1867" dirty="0"/>
              <a:t>2</a:t>
            </a:r>
            <a:r>
              <a:rPr lang="zh-CN" altLang="en-US" sz="1867" dirty="0"/>
              <a:t>；表达式</a:t>
            </a:r>
            <a:r>
              <a:rPr lang="en-US" altLang="zh-CN" sz="1867" dirty="0"/>
              <a:t>3</a:t>
            </a:r>
            <a:r>
              <a:rPr lang="zh-CN" altLang="en-US" sz="1867" dirty="0"/>
              <a:t>）</a:t>
            </a:r>
            <a:r>
              <a:rPr lang="en-US" altLang="zh-CN" sz="1867" dirty="0"/>
              <a:t>{</a:t>
            </a:r>
            <a:endParaRPr lang="zh-CN" altLang="en-US" sz="1867" dirty="0"/>
          </a:p>
          <a:p>
            <a:pPr lvl="1">
              <a:lnSpc>
                <a:spcPct val="120000"/>
              </a:lnSpc>
              <a:spcBef>
                <a:spcPts val="800"/>
              </a:spcBef>
              <a:buNone/>
            </a:pPr>
            <a:r>
              <a:rPr lang="zh-CN" altLang="en-US" sz="1867" dirty="0"/>
              <a:t>  语句</a:t>
            </a:r>
            <a:endParaRPr lang="en-US" altLang="zh-CN" sz="1867" dirty="0"/>
          </a:p>
          <a:p>
            <a:pPr lvl="1">
              <a:lnSpc>
                <a:spcPct val="120000"/>
              </a:lnSpc>
              <a:spcBef>
                <a:spcPts val="800"/>
              </a:spcBef>
              <a:buNone/>
            </a:pPr>
            <a:r>
              <a:rPr lang="en-US" altLang="zh-CN" dirty="0"/>
              <a:t>}</a:t>
            </a:r>
            <a:endParaRPr lang="zh-CN" altLang="en-US" b="1" dirty="0"/>
          </a:p>
          <a:p>
            <a:pPr eaLnBrk="1" hangingPunct="1">
              <a:lnSpc>
                <a:spcPct val="120000"/>
              </a:lnSpc>
              <a:buNone/>
            </a:pPr>
            <a:r>
              <a:rPr lang="zh-CN" altLang="en-US" sz="2400" b="1" dirty="0"/>
              <a:t>执行过程</a:t>
            </a:r>
          </a:p>
          <a:p>
            <a:pPr marL="652256" indent="-457189">
              <a:lnSpc>
                <a:spcPct val="120000"/>
              </a:lnSpc>
              <a:buNone/>
            </a:pPr>
            <a:r>
              <a:rPr lang="zh-CN" altLang="en-US" sz="1867" dirty="0"/>
              <a:t>执行表达式</a:t>
            </a:r>
            <a:r>
              <a:rPr lang="en-US" altLang="zh-CN" sz="1867" dirty="0"/>
              <a:t>1</a:t>
            </a:r>
          </a:p>
          <a:p>
            <a:pPr marL="652256" indent="-457189">
              <a:lnSpc>
                <a:spcPct val="120000"/>
              </a:lnSpc>
              <a:buNone/>
            </a:pPr>
            <a:r>
              <a:rPr lang="zh-CN" altLang="en-US" sz="1867" dirty="0"/>
              <a:t>执行表达式</a:t>
            </a:r>
            <a:r>
              <a:rPr lang="en-US" altLang="zh-CN" sz="1867" dirty="0"/>
              <a:t>2</a:t>
            </a:r>
          </a:p>
          <a:p>
            <a:pPr marL="652256" indent="-457189">
              <a:lnSpc>
                <a:spcPct val="120000"/>
              </a:lnSpc>
              <a:buNone/>
            </a:pPr>
            <a:r>
              <a:rPr lang="zh-CN" altLang="en-US" sz="1867" dirty="0"/>
              <a:t>如果表达式</a:t>
            </a:r>
            <a:r>
              <a:rPr lang="en-US" altLang="zh-CN" sz="1867" dirty="0"/>
              <a:t>2</a:t>
            </a:r>
            <a:r>
              <a:rPr lang="zh-CN" altLang="en-US" sz="1867" dirty="0"/>
              <a:t>的结果为“</a:t>
            </a:r>
            <a:r>
              <a:rPr lang="en-US" altLang="zh-CN" sz="1867" dirty="0"/>
              <a:t>true”</a:t>
            </a:r>
            <a:r>
              <a:rPr lang="zh-CN" altLang="en-US" sz="1867" dirty="0"/>
              <a:t>，则执行循环体和表达式</a:t>
            </a:r>
            <a:r>
              <a:rPr lang="en-US" altLang="zh-CN" sz="1867" dirty="0"/>
              <a:t>3</a:t>
            </a:r>
            <a:r>
              <a:rPr lang="zh-CN" altLang="en-US" sz="1867" dirty="0"/>
              <a:t>，然后回到</a:t>
            </a:r>
            <a:r>
              <a:rPr lang="en-US" altLang="zh-CN" sz="1867" dirty="0"/>
              <a:t>2</a:t>
            </a:r>
            <a:r>
              <a:rPr lang="zh-CN" altLang="en-US" sz="1867" dirty="0"/>
              <a:t>，否则</a:t>
            </a:r>
            <a:r>
              <a:rPr lang="en-US" altLang="zh-CN" sz="1867" dirty="0"/>
              <a:t>for</a:t>
            </a:r>
            <a:r>
              <a:rPr lang="zh-CN" altLang="en-US" sz="1867" dirty="0"/>
              <a:t>语句执行结束</a:t>
            </a:r>
            <a:endParaRPr lang="en-US" altLang="zh-CN" sz="1867" dirty="0"/>
          </a:p>
          <a:p>
            <a:pPr marL="652256" indent="-457189">
              <a:lnSpc>
                <a:spcPct val="120000"/>
              </a:lnSpc>
              <a:buNone/>
            </a:pPr>
            <a:endParaRPr lang="en-US" altLang="zh-CN" sz="1867" dirty="0"/>
          </a:p>
          <a:p>
            <a:pPr marL="652256" indent="-457189">
              <a:lnSpc>
                <a:spcPct val="120000"/>
              </a:lnSpc>
              <a:buNone/>
            </a:pPr>
            <a:r>
              <a:rPr lang="zh-CN" altLang="en-US" sz="2400" b="1" dirty="0"/>
              <a:t>完整执行一次循环体称为一个循环周期</a:t>
            </a:r>
          </a:p>
        </p:txBody>
      </p:sp>
      <p:sp>
        <p:nvSpPr>
          <p:cNvPr id="169988" name="AutoShape 4"/>
          <p:cNvSpPr>
            <a:spLocks noChangeArrowheads="1"/>
          </p:cNvSpPr>
          <p:nvPr/>
        </p:nvSpPr>
        <p:spPr bwMode="auto">
          <a:xfrm>
            <a:off x="3222625" y="2781300"/>
            <a:ext cx="2015067" cy="558800"/>
          </a:xfrm>
          <a:prstGeom prst="wedgeEllipseCallout">
            <a:avLst>
              <a:gd name="adj1" fmla="val -106007"/>
              <a:gd name="adj2" fmla="val -71459"/>
            </a:avLst>
          </a:prstGeom>
          <a:noFill/>
          <a:ln w="12700" cap="sq" algn="ctr">
            <a:solidFill>
              <a:schemeClr val="tx1"/>
            </a:solidFill>
            <a:miter lim="800000"/>
            <a:headEnd type="none" w="sm" len="sm"/>
            <a:tailEnd type="none" w="sm" len="sm"/>
          </a:ln>
        </p:spPr>
        <p:txBody>
          <a:bodyPr lIns="0" tIns="0" rIns="0" bIns="0" anchor="ctr"/>
          <a:lstStyle/>
          <a:p>
            <a:pPr algn="ctr"/>
            <a:r>
              <a:rPr lang="zh-CN" altLang="en-US" sz="1867">
                <a:latin typeface="微软雅黑" pitchFamily="34" charset="-122"/>
                <a:ea typeface="微软雅黑" pitchFamily="34" charset="-122"/>
              </a:rPr>
              <a:t>循环体</a:t>
            </a:r>
          </a:p>
        </p:txBody>
      </p:sp>
      <p:sp>
        <p:nvSpPr>
          <p:cNvPr id="169989" name="AutoShape 5"/>
          <p:cNvSpPr>
            <a:spLocks noChangeArrowheads="1"/>
          </p:cNvSpPr>
          <p:nvPr/>
        </p:nvSpPr>
        <p:spPr bwMode="auto">
          <a:xfrm>
            <a:off x="7126439" y="2336801"/>
            <a:ext cx="2074712" cy="444500"/>
          </a:xfrm>
          <a:prstGeom prst="wedgeEllipseCallout">
            <a:avLst>
              <a:gd name="adj1" fmla="val -164383"/>
              <a:gd name="adj2" fmla="val -75826"/>
            </a:avLst>
          </a:prstGeom>
          <a:noFill/>
          <a:ln w="12700" cap="sq" algn="ctr">
            <a:solidFill>
              <a:schemeClr val="tx1"/>
            </a:solidFill>
            <a:miter lim="800000"/>
            <a:headEnd type="none" w="sm" len="sm"/>
            <a:tailEnd type="none" w="sm" len="sm"/>
          </a:ln>
        </p:spPr>
        <p:txBody>
          <a:bodyPr lIns="0" tIns="0" rIns="0" bIns="0" anchor="ctr"/>
          <a:lstStyle/>
          <a:p>
            <a:pPr algn="ctr"/>
            <a:r>
              <a:rPr lang="zh-CN" altLang="en-US" sz="1867" dirty="0">
                <a:latin typeface="微软雅黑" pitchFamily="34" charset="-122"/>
                <a:ea typeface="微软雅黑" pitchFamily="34" charset="-122"/>
              </a:rPr>
              <a:t>循环控制行</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9989"/>
                                        </p:tgtEl>
                                        <p:attrNameLst>
                                          <p:attrName>style.visibility</p:attrName>
                                        </p:attrNameLst>
                                      </p:cBhvr>
                                      <p:to>
                                        <p:strVal val="visible"/>
                                      </p:to>
                                    </p:set>
                                    <p:animEffect transition="in" filter="blinds(horizontal)">
                                      <p:cBhvr>
                                        <p:cTn id="7" dur="500"/>
                                        <p:tgtEl>
                                          <p:spTgt spid="1699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9988"/>
                                        </p:tgtEl>
                                        <p:attrNameLst>
                                          <p:attrName>style.visibility</p:attrName>
                                        </p:attrNameLst>
                                      </p:cBhvr>
                                      <p:to>
                                        <p:strVal val="visible"/>
                                      </p:to>
                                    </p:set>
                                    <p:animEffect transition="in" filter="blinds(horizontal)">
                                      <p:cBhvr>
                                        <p:cTn id="12" dur="500"/>
                                        <p:tgtEl>
                                          <p:spTgt spid="1699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9987">
                                            <p:txEl>
                                              <p:pRg st="4" end="4"/>
                                            </p:txEl>
                                          </p:spTgt>
                                        </p:tgtEl>
                                        <p:attrNameLst>
                                          <p:attrName>style.visibility</p:attrName>
                                        </p:attrNameLst>
                                      </p:cBhvr>
                                      <p:to>
                                        <p:strVal val="visible"/>
                                      </p:to>
                                    </p:set>
                                    <p:animEffect transition="in" filter="blinds(horizontal)">
                                      <p:cBhvr>
                                        <p:cTn id="17" dur="500"/>
                                        <p:tgtEl>
                                          <p:spTgt spid="169987">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69987">
                                            <p:txEl>
                                              <p:pRg st="5" end="5"/>
                                            </p:txEl>
                                          </p:spTgt>
                                        </p:tgtEl>
                                        <p:attrNameLst>
                                          <p:attrName>style.visibility</p:attrName>
                                        </p:attrNameLst>
                                      </p:cBhvr>
                                      <p:to>
                                        <p:strVal val="visible"/>
                                      </p:to>
                                    </p:set>
                                    <p:animEffect transition="in" filter="blinds(horizontal)">
                                      <p:cBhvr>
                                        <p:cTn id="20" dur="500"/>
                                        <p:tgtEl>
                                          <p:spTgt spid="169987">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69987">
                                            <p:txEl>
                                              <p:pRg st="6" end="6"/>
                                            </p:txEl>
                                          </p:spTgt>
                                        </p:tgtEl>
                                        <p:attrNameLst>
                                          <p:attrName>style.visibility</p:attrName>
                                        </p:attrNameLst>
                                      </p:cBhvr>
                                      <p:to>
                                        <p:strVal val="visible"/>
                                      </p:to>
                                    </p:set>
                                    <p:animEffect transition="in" filter="blinds(horizontal)">
                                      <p:cBhvr>
                                        <p:cTn id="23" dur="500"/>
                                        <p:tgtEl>
                                          <p:spTgt spid="169987">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69987">
                                            <p:txEl>
                                              <p:pRg st="7" end="7"/>
                                            </p:txEl>
                                          </p:spTgt>
                                        </p:tgtEl>
                                        <p:attrNameLst>
                                          <p:attrName>style.visibility</p:attrName>
                                        </p:attrNameLst>
                                      </p:cBhvr>
                                      <p:to>
                                        <p:strVal val="visible"/>
                                      </p:to>
                                    </p:set>
                                    <p:animEffect transition="in" filter="blinds(horizontal)">
                                      <p:cBhvr>
                                        <p:cTn id="26" dur="500"/>
                                        <p:tgtEl>
                                          <p:spTgt spid="169987">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69987">
                                            <p:txEl>
                                              <p:pRg st="9" end="9"/>
                                            </p:txEl>
                                          </p:spTgt>
                                        </p:tgtEl>
                                        <p:attrNameLst>
                                          <p:attrName>style.visibility</p:attrName>
                                        </p:attrNameLst>
                                      </p:cBhvr>
                                      <p:to>
                                        <p:strVal val="visible"/>
                                      </p:to>
                                    </p:set>
                                    <p:animEffect transition="in" filter="blinds(horizontal)">
                                      <p:cBhvr>
                                        <p:cTn id="31" dur="500"/>
                                        <p:tgtEl>
                                          <p:spTgt spid="1699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animBg="1"/>
      <p:bldP spid="169989"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1346" name="Rectangle 2"/>
          <p:cNvSpPr>
            <a:spLocks noGrp="1" noChangeArrowheads="1"/>
          </p:cNvSpPr>
          <p:nvPr>
            <p:ph type="title"/>
          </p:nvPr>
        </p:nvSpPr>
        <p:spPr/>
        <p:txBody>
          <a:bodyPr>
            <a:normAutofit fontScale="90000"/>
          </a:bodyPr>
          <a:lstStyle/>
          <a:p>
            <a:pPr eaLnBrk="1" hangingPunct="1">
              <a:defRPr/>
            </a:pPr>
            <a:r>
              <a:rPr lang="en-US" altLang="zh-CN" sz="3733" b="1" dirty="0">
                <a:latin typeface="微软雅黑" pitchFamily="34" charset="-122"/>
              </a:rPr>
              <a:t>for</a:t>
            </a:r>
            <a:r>
              <a:rPr lang="zh-CN" altLang="en-US" sz="3733" b="1" dirty="0">
                <a:latin typeface="微软雅黑" pitchFamily="34" charset="-122"/>
              </a:rPr>
              <a:t>循环实例</a:t>
            </a:r>
          </a:p>
        </p:txBody>
      </p:sp>
      <p:sp>
        <p:nvSpPr>
          <p:cNvPr id="173059" name="Rectangle 3"/>
          <p:cNvSpPr>
            <a:spLocks noGrp="1" noChangeArrowheads="1"/>
          </p:cNvSpPr>
          <p:nvPr>
            <p:ph idx="4294967295"/>
          </p:nvPr>
        </p:nvSpPr>
        <p:spPr>
          <a:xfrm>
            <a:off x="738188" y="1023832"/>
            <a:ext cx="11453812" cy="5705475"/>
          </a:xfrm>
        </p:spPr>
        <p:txBody>
          <a:bodyPr>
            <a:normAutofit lnSpcReduction="10000"/>
          </a:bodyPr>
          <a:lstStyle/>
          <a:p>
            <a:pPr marL="0" indent="0">
              <a:lnSpc>
                <a:spcPct val="120000"/>
              </a:lnSpc>
              <a:buNone/>
            </a:pPr>
            <a:r>
              <a:rPr lang="zh-CN" altLang="en-US" sz="2400" b="1" dirty="0"/>
              <a:t>某班级有</a:t>
            </a:r>
            <a:r>
              <a:rPr lang="en-US" altLang="zh-CN" sz="2400" b="1" dirty="0"/>
              <a:t>100</a:t>
            </a:r>
            <a:r>
              <a:rPr lang="zh-CN" altLang="en-US" sz="2400" b="1" dirty="0"/>
              <a:t>个学生，设计一程序统计该班级某门考试成绩中的最高分、最低分和平均分</a:t>
            </a:r>
            <a:endParaRPr lang="en-US" altLang="zh-CN" sz="2400" b="1" dirty="0"/>
          </a:p>
          <a:p>
            <a:pPr>
              <a:lnSpc>
                <a:spcPct val="120000"/>
              </a:lnSpc>
              <a:spcBef>
                <a:spcPts val="2400"/>
              </a:spcBef>
              <a:buNone/>
            </a:pPr>
            <a:r>
              <a:rPr lang="zh-CN" altLang="en-US" sz="2400" b="1" dirty="0"/>
              <a:t>方案一</a:t>
            </a:r>
            <a:endParaRPr lang="en-US" altLang="zh-CN" sz="2400" b="1" dirty="0"/>
          </a:p>
          <a:p>
            <a:pPr eaLnBrk="1" hangingPunct="1">
              <a:lnSpc>
                <a:spcPct val="120000"/>
              </a:lnSpc>
              <a:buNone/>
            </a:pPr>
            <a:r>
              <a:rPr lang="zh-CN" altLang="en-US" sz="1867" dirty="0"/>
              <a:t>先输入</a:t>
            </a:r>
            <a:r>
              <a:rPr lang="en-US" altLang="zh-CN" sz="1867" dirty="0"/>
              <a:t>100</a:t>
            </a:r>
            <a:r>
              <a:rPr lang="zh-CN" altLang="en-US" sz="1867" dirty="0"/>
              <a:t>个整型数，保存在各自的变量中</a:t>
            </a:r>
            <a:endParaRPr lang="en-US" altLang="zh-CN" sz="1867" dirty="0"/>
          </a:p>
          <a:p>
            <a:pPr eaLnBrk="1" hangingPunct="1">
              <a:lnSpc>
                <a:spcPct val="120000"/>
              </a:lnSpc>
              <a:buNone/>
            </a:pPr>
            <a:r>
              <a:rPr lang="zh-CN" altLang="en-US" sz="1867" dirty="0"/>
              <a:t>依次检查这</a:t>
            </a:r>
            <a:r>
              <a:rPr lang="en-US" altLang="zh-CN" sz="1867" dirty="0"/>
              <a:t>100</a:t>
            </a:r>
            <a:r>
              <a:rPr lang="zh-CN" altLang="en-US" sz="1867" dirty="0"/>
              <a:t>个数，找出最大的和最小的</a:t>
            </a:r>
            <a:endParaRPr lang="en-US" altLang="zh-CN" sz="1867" dirty="0"/>
          </a:p>
          <a:p>
            <a:pPr eaLnBrk="1" hangingPunct="1">
              <a:lnSpc>
                <a:spcPct val="120000"/>
              </a:lnSpc>
              <a:buNone/>
            </a:pPr>
            <a:r>
              <a:rPr lang="zh-CN" altLang="en-US" sz="1867" dirty="0"/>
              <a:t>在找的过程中顺便可以把所有的数都加起来。最后将总和除</a:t>
            </a:r>
            <a:r>
              <a:rPr lang="en-US" altLang="zh-CN" sz="1867" dirty="0"/>
              <a:t>100</a:t>
            </a:r>
            <a:r>
              <a:rPr lang="zh-CN" altLang="en-US" sz="1867" dirty="0"/>
              <a:t>就得到了平均值</a:t>
            </a:r>
            <a:r>
              <a:rPr lang="zh-CN" altLang="en-US" sz="2400" b="1" dirty="0"/>
              <a:t> </a:t>
            </a:r>
            <a:endParaRPr lang="en-US" altLang="zh-CN" sz="2400" b="1" dirty="0"/>
          </a:p>
          <a:p>
            <a:pPr>
              <a:spcBef>
                <a:spcPts val="2400"/>
              </a:spcBef>
              <a:buNone/>
            </a:pPr>
            <a:r>
              <a:rPr lang="zh-CN" altLang="en-US" sz="2400" b="1" dirty="0"/>
              <a:t>缺点</a:t>
            </a:r>
            <a:endParaRPr lang="en-US" altLang="zh-CN" sz="2400" b="1" dirty="0"/>
          </a:p>
          <a:p>
            <a:pPr>
              <a:lnSpc>
                <a:spcPct val="110000"/>
              </a:lnSpc>
              <a:spcBef>
                <a:spcPts val="800"/>
              </a:spcBef>
              <a:buNone/>
            </a:pPr>
            <a:r>
              <a:rPr lang="zh-CN" altLang="en-US" sz="2000" dirty="0"/>
              <a:t>需要定义</a:t>
            </a:r>
            <a:r>
              <a:rPr lang="en-US" altLang="zh-CN" sz="2000" dirty="0"/>
              <a:t>100</a:t>
            </a:r>
            <a:r>
              <a:rPr lang="zh-CN" altLang="en-US" sz="2000" dirty="0"/>
              <a:t>个变量</a:t>
            </a:r>
          </a:p>
          <a:p>
            <a:pPr>
              <a:lnSpc>
                <a:spcPct val="110000"/>
              </a:lnSpc>
              <a:spcBef>
                <a:spcPts val="800"/>
              </a:spcBef>
              <a:buNone/>
            </a:pPr>
            <a:r>
              <a:rPr lang="zh-CN" altLang="en-US" sz="2000" dirty="0"/>
              <a:t>需要</a:t>
            </a:r>
            <a:r>
              <a:rPr lang="en-US" altLang="zh-CN" sz="2000" dirty="0"/>
              <a:t>100</a:t>
            </a:r>
            <a:r>
              <a:rPr lang="zh-CN" altLang="en-US" sz="2000" dirty="0"/>
              <a:t>个输入语句输入</a:t>
            </a:r>
            <a:r>
              <a:rPr lang="en-US" altLang="zh-CN" sz="2000" dirty="0"/>
              <a:t>100</a:t>
            </a:r>
            <a:r>
              <a:rPr lang="zh-CN" altLang="en-US" sz="2000" dirty="0"/>
              <a:t>个变量的值</a:t>
            </a:r>
          </a:p>
          <a:p>
            <a:pPr>
              <a:lnSpc>
                <a:spcPct val="110000"/>
              </a:lnSpc>
              <a:spcBef>
                <a:spcPts val="800"/>
              </a:spcBef>
              <a:buNone/>
            </a:pPr>
            <a:r>
              <a:rPr lang="zh-CN" altLang="en-US" sz="2000" dirty="0"/>
              <a:t>从</a:t>
            </a:r>
            <a:r>
              <a:rPr lang="en-US" altLang="zh-CN" sz="2000" dirty="0"/>
              <a:t>100</a:t>
            </a:r>
            <a:r>
              <a:rPr lang="zh-CN" altLang="en-US" sz="2000" dirty="0"/>
              <a:t>个变量中找出最大者，需要</a:t>
            </a:r>
            <a:r>
              <a:rPr lang="en-US" altLang="zh-CN" sz="2000" dirty="0"/>
              <a:t>100</a:t>
            </a:r>
            <a:r>
              <a:rPr lang="zh-CN" altLang="en-US" sz="2000" dirty="0"/>
              <a:t>个</a:t>
            </a:r>
            <a:r>
              <a:rPr lang="en-US" altLang="zh-CN" sz="2000" dirty="0"/>
              <a:t>if </a:t>
            </a:r>
            <a:r>
              <a:rPr lang="zh-CN" altLang="en-US" sz="2000" dirty="0"/>
              <a:t>语句</a:t>
            </a:r>
          </a:p>
          <a:p>
            <a:pPr>
              <a:lnSpc>
                <a:spcPct val="110000"/>
              </a:lnSpc>
              <a:spcBef>
                <a:spcPts val="800"/>
              </a:spcBef>
              <a:buNone/>
            </a:pPr>
            <a:r>
              <a:rPr lang="zh-CN" altLang="en-US" sz="2000" dirty="0"/>
              <a:t>从</a:t>
            </a:r>
            <a:r>
              <a:rPr lang="en-US" altLang="zh-CN" sz="2000" dirty="0"/>
              <a:t>100</a:t>
            </a:r>
            <a:r>
              <a:rPr lang="zh-CN" altLang="en-US" sz="2000" dirty="0"/>
              <a:t>个变量中找出最小者，需要</a:t>
            </a:r>
            <a:r>
              <a:rPr lang="en-US" altLang="zh-CN" sz="2000" dirty="0"/>
              <a:t>100</a:t>
            </a:r>
            <a:r>
              <a:rPr lang="zh-CN" altLang="en-US" sz="2000" dirty="0"/>
              <a:t>个</a:t>
            </a:r>
            <a:r>
              <a:rPr lang="en-US" altLang="zh-CN" sz="2000" dirty="0"/>
              <a:t>if </a:t>
            </a:r>
            <a:r>
              <a:rPr lang="zh-CN" altLang="en-US" sz="2000" dirty="0"/>
              <a:t>语句</a:t>
            </a:r>
          </a:p>
          <a:p>
            <a:pPr>
              <a:lnSpc>
                <a:spcPct val="110000"/>
              </a:lnSpc>
              <a:spcBef>
                <a:spcPts val="800"/>
              </a:spcBef>
              <a:buNone/>
            </a:pPr>
            <a:r>
              <a:rPr lang="zh-CN" altLang="en-US" sz="2000" dirty="0"/>
              <a:t>将这</a:t>
            </a:r>
            <a:r>
              <a:rPr lang="en-US" altLang="zh-CN" sz="2000" dirty="0"/>
              <a:t>100</a:t>
            </a:r>
            <a:r>
              <a:rPr lang="zh-CN" altLang="en-US" sz="2000" dirty="0"/>
              <a:t>个变量加起来需要一个长长的算术表达式</a:t>
            </a:r>
          </a:p>
          <a:p>
            <a:pPr eaLnBrk="1" hangingPunct="1">
              <a:lnSpc>
                <a:spcPct val="120000"/>
              </a:lnSpc>
              <a:buNone/>
            </a:pPr>
            <a:endParaRPr lang="zh-CN" altLang="en-US" sz="2400" b="1" dirty="0"/>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程序的调试</a:t>
            </a:r>
          </a:p>
        </p:txBody>
      </p:sp>
      <p:sp>
        <p:nvSpPr>
          <p:cNvPr id="32771" name="Rectangle 3"/>
          <p:cNvSpPr>
            <a:spLocks noGrp="1" noChangeArrowheads="1"/>
          </p:cNvSpPr>
          <p:nvPr>
            <p:ph idx="4294967295"/>
          </p:nvPr>
        </p:nvSpPr>
        <p:spPr>
          <a:xfrm>
            <a:off x="1022773" y="1302914"/>
            <a:ext cx="7791450" cy="4595812"/>
          </a:xfrm>
        </p:spPr>
        <p:txBody>
          <a:bodyPr>
            <a:normAutofit fontScale="92500" lnSpcReduction="10000"/>
          </a:bodyPr>
          <a:lstStyle/>
          <a:p>
            <a:pPr>
              <a:spcBef>
                <a:spcPts val="800"/>
              </a:spcBef>
              <a:buNone/>
            </a:pPr>
            <a:r>
              <a:rPr lang="zh-CN" altLang="en-US" sz="2400" b="1" dirty="0"/>
              <a:t>逻辑错误，亦称为</a:t>
            </a:r>
            <a:r>
              <a:rPr lang="en-US" altLang="zh-CN" sz="2400" b="1" dirty="0"/>
              <a:t>bug</a:t>
            </a:r>
            <a:r>
              <a:rPr lang="zh-CN" altLang="en-US" sz="2400" b="1" dirty="0"/>
              <a:t>（臭虫）</a:t>
            </a:r>
            <a:endParaRPr lang="en-US" altLang="zh-CN" sz="2400" b="1" dirty="0"/>
          </a:p>
          <a:p>
            <a:pPr>
              <a:spcBef>
                <a:spcPts val="800"/>
              </a:spcBef>
              <a:buNone/>
            </a:pPr>
            <a:r>
              <a:rPr lang="zh-CN" altLang="en-US" sz="2000" dirty="0"/>
              <a:t>没有得到期望的运行结果</a:t>
            </a:r>
            <a:endParaRPr lang="en-US" altLang="zh-CN" sz="2000" dirty="0"/>
          </a:p>
          <a:p>
            <a:pPr>
              <a:spcBef>
                <a:spcPts val="800"/>
              </a:spcBef>
              <a:buNone/>
            </a:pPr>
            <a:r>
              <a:rPr lang="zh-CN" altLang="en-US" sz="2000" dirty="0"/>
              <a:t>程序异常终止</a:t>
            </a:r>
            <a:endParaRPr lang="en-US" altLang="zh-CN" sz="2000" dirty="0"/>
          </a:p>
          <a:p>
            <a:pPr>
              <a:spcBef>
                <a:spcPts val="2400"/>
              </a:spcBef>
              <a:buNone/>
            </a:pPr>
            <a:r>
              <a:rPr lang="zh-CN" altLang="en-US" sz="2400" b="1" dirty="0"/>
              <a:t>找出逻辑错误的过程称为</a:t>
            </a:r>
            <a:r>
              <a:rPr lang="en-US" altLang="zh-CN" sz="2400" b="1" dirty="0"/>
              <a:t>debug</a:t>
            </a:r>
          </a:p>
          <a:p>
            <a:pPr>
              <a:spcBef>
                <a:spcPts val="2400"/>
              </a:spcBef>
              <a:buNone/>
            </a:pPr>
            <a:r>
              <a:rPr lang="zh-CN" altLang="en-US" sz="2400" b="1" dirty="0"/>
              <a:t>集成的编程环境一般都支持各种调试工具，包括</a:t>
            </a:r>
          </a:p>
          <a:p>
            <a:pPr>
              <a:spcBef>
                <a:spcPts val="800"/>
              </a:spcBef>
              <a:buNone/>
            </a:pPr>
            <a:r>
              <a:rPr lang="zh-CN" altLang="en-US" sz="2000" dirty="0"/>
              <a:t>单步执行</a:t>
            </a:r>
          </a:p>
          <a:p>
            <a:pPr>
              <a:spcBef>
                <a:spcPts val="800"/>
              </a:spcBef>
              <a:buNone/>
            </a:pPr>
            <a:r>
              <a:rPr lang="zh-CN" altLang="en-US" sz="2000" dirty="0"/>
              <a:t>变量跟踪</a:t>
            </a:r>
          </a:p>
          <a:p>
            <a:pPr>
              <a:spcBef>
                <a:spcPts val="800"/>
              </a:spcBef>
              <a:buNone/>
            </a:pPr>
            <a:r>
              <a:rPr lang="zh-CN" altLang="en-US" sz="2000" dirty="0"/>
              <a:t>断点设置</a:t>
            </a:r>
            <a:endParaRPr lang="en-US" altLang="zh-CN" sz="1867" dirty="0"/>
          </a:p>
          <a:p>
            <a:pPr>
              <a:spcBef>
                <a:spcPts val="2400"/>
              </a:spcBef>
              <a:buNone/>
            </a:pPr>
            <a:r>
              <a:rPr lang="zh-CN" altLang="en-US" sz="2400" b="1" dirty="0"/>
              <a:t>选择完备的测试数据</a:t>
            </a:r>
            <a:endParaRPr lang="en-US" altLang="zh-CN" sz="2400" b="1" dirty="0"/>
          </a:p>
          <a:p>
            <a:pPr>
              <a:lnSpc>
                <a:spcPct val="120000"/>
              </a:lnSpc>
              <a:spcBef>
                <a:spcPts val="400"/>
              </a:spcBef>
              <a:buNone/>
            </a:pPr>
            <a:r>
              <a:rPr lang="zh-CN" altLang="en-US" sz="2000" dirty="0"/>
              <a:t>黑盒法</a:t>
            </a:r>
            <a:endParaRPr lang="en-US" altLang="zh-CN" sz="2000" dirty="0"/>
          </a:p>
          <a:p>
            <a:pPr>
              <a:lnSpc>
                <a:spcPct val="120000"/>
              </a:lnSpc>
              <a:spcBef>
                <a:spcPts val="400"/>
              </a:spcBef>
              <a:buNone/>
            </a:pPr>
            <a:r>
              <a:rPr lang="zh-CN" altLang="en-US" sz="2000" dirty="0"/>
              <a:t>白盒法</a:t>
            </a:r>
            <a:endParaRPr lang="zh-CN" altLang="en-US" sz="2400" dirty="0"/>
          </a:p>
        </p:txBody>
      </p:sp>
    </p:spTree>
  </p:cSld>
  <p:clrMapOvr>
    <a:masterClrMapping/>
  </p:clrMapOvr>
  <p:transition spd="med">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339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方案二</a:t>
            </a:r>
          </a:p>
        </p:txBody>
      </p:sp>
      <p:sp>
        <p:nvSpPr>
          <p:cNvPr id="175107" name="Rectangle 3"/>
          <p:cNvSpPr>
            <a:spLocks noGrp="1" noChangeArrowheads="1"/>
          </p:cNvSpPr>
          <p:nvPr>
            <p:ph idx="4294967295"/>
          </p:nvPr>
        </p:nvSpPr>
        <p:spPr>
          <a:xfrm>
            <a:off x="806027" y="1367155"/>
            <a:ext cx="10363200" cy="4614863"/>
          </a:xfrm>
        </p:spPr>
        <p:txBody>
          <a:bodyPr>
            <a:normAutofit lnSpcReduction="10000"/>
          </a:bodyPr>
          <a:lstStyle/>
          <a:p>
            <a:pPr marL="0" indent="0">
              <a:lnSpc>
                <a:spcPct val="120000"/>
              </a:lnSpc>
              <a:spcBef>
                <a:spcPts val="2400"/>
              </a:spcBef>
              <a:buNone/>
            </a:pPr>
            <a:r>
              <a:rPr lang="zh-CN" altLang="en-US" sz="2400" b="1" dirty="0"/>
              <a:t>思想</a:t>
            </a:r>
            <a:endParaRPr lang="en-US" altLang="zh-CN" sz="2400" b="1" dirty="0"/>
          </a:p>
          <a:p>
            <a:pPr marL="0" indent="0">
              <a:spcBef>
                <a:spcPts val="800"/>
              </a:spcBef>
              <a:buNone/>
            </a:pPr>
            <a:r>
              <a:rPr lang="zh-CN" altLang="en-US" sz="1867" dirty="0"/>
              <a:t>每个学生的分数在处理过后就没用了，为此，可以用一个变量保存当前正在处理的分数</a:t>
            </a:r>
          </a:p>
          <a:p>
            <a:pPr marL="0" indent="0">
              <a:spcBef>
                <a:spcPts val="800"/>
              </a:spcBef>
              <a:buNone/>
            </a:pPr>
            <a:r>
              <a:rPr lang="zh-CN" altLang="en-US" sz="1867" dirty="0"/>
              <a:t>每次输入分数的同时将它们加起来：</a:t>
            </a:r>
            <a:r>
              <a:rPr lang="en-US" altLang="zh-CN" sz="1867" dirty="0"/>
              <a:t>70</a:t>
            </a:r>
            <a:r>
              <a:rPr lang="zh-CN" altLang="en-US" sz="1867" dirty="0"/>
              <a:t>加</a:t>
            </a:r>
            <a:r>
              <a:rPr lang="en-US" altLang="zh-CN" sz="1867" dirty="0"/>
              <a:t>40</a:t>
            </a:r>
            <a:r>
              <a:rPr lang="zh-CN" altLang="en-US" sz="1867" dirty="0"/>
              <a:t>等于</a:t>
            </a:r>
            <a:r>
              <a:rPr lang="en-US" altLang="zh-CN" sz="1867" dirty="0"/>
              <a:t>110</a:t>
            </a:r>
            <a:r>
              <a:rPr lang="zh-CN" altLang="en-US" sz="1867" dirty="0"/>
              <a:t>，</a:t>
            </a:r>
            <a:r>
              <a:rPr lang="en-US" altLang="zh-CN" sz="1867" dirty="0"/>
              <a:t>110</a:t>
            </a:r>
            <a:r>
              <a:rPr lang="zh-CN" altLang="en-US" sz="1867" dirty="0"/>
              <a:t>加</a:t>
            </a:r>
            <a:r>
              <a:rPr lang="en-US" altLang="zh-CN" sz="1867" dirty="0"/>
              <a:t>80</a:t>
            </a:r>
            <a:r>
              <a:rPr lang="zh-CN" altLang="en-US" sz="1867" dirty="0"/>
              <a:t>等于</a:t>
            </a:r>
            <a:r>
              <a:rPr lang="en-US" altLang="zh-CN" sz="1867" dirty="0"/>
              <a:t>190……</a:t>
            </a:r>
            <a:r>
              <a:rPr lang="zh-CN" altLang="en-US" sz="1867" dirty="0"/>
              <a:t>。并记住最低分的和最高分的值。上述过程重复</a:t>
            </a:r>
            <a:r>
              <a:rPr lang="en-US" altLang="zh-CN" sz="1867" dirty="0"/>
              <a:t>100</a:t>
            </a:r>
            <a:r>
              <a:rPr lang="zh-CN" altLang="en-US" sz="1867" dirty="0"/>
              <a:t>次</a:t>
            </a:r>
            <a:endParaRPr lang="en-US" altLang="zh-CN" sz="1867" dirty="0"/>
          </a:p>
          <a:p>
            <a:pPr marL="0" indent="0">
              <a:spcBef>
                <a:spcPts val="2400"/>
              </a:spcBef>
              <a:buNone/>
            </a:pPr>
            <a:r>
              <a:rPr lang="zh-CN" altLang="en-US" sz="2400" b="1" dirty="0"/>
              <a:t>实现</a:t>
            </a:r>
            <a:endParaRPr lang="en-US" altLang="zh-CN" sz="2400" b="1" dirty="0"/>
          </a:p>
          <a:p>
            <a:pPr>
              <a:lnSpc>
                <a:spcPct val="120000"/>
              </a:lnSpc>
              <a:buNone/>
            </a:pPr>
            <a:r>
              <a:rPr lang="zh-CN" altLang="en-US" sz="1867" dirty="0"/>
              <a:t>变量定义： </a:t>
            </a:r>
            <a:r>
              <a:rPr lang="en-US" altLang="zh-CN" sz="1867" dirty="0" err="1"/>
              <a:t>int</a:t>
            </a:r>
            <a:r>
              <a:rPr lang="en-US" altLang="zh-CN" sz="1867" dirty="0"/>
              <a:t> value, total</a:t>
            </a:r>
            <a:r>
              <a:rPr lang="zh-CN" altLang="en-US" sz="1867" dirty="0"/>
              <a:t>，</a:t>
            </a:r>
            <a:r>
              <a:rPr lang="en-US" altLang="zh-CN" sz="1867" dirty="0"/>
              <a:t>max, min; </a:t>
            </a:r>
          </a:p>
          <a:p>
            <a:pPr>
              <a:lnSpc>
                <a:spcPct val="120000"/>
              </a:lnSpc>
              <a:buNone/>
            </a:pPr>
            <a:r>
              <a:rPr lang="zh-CN" altLang="en-US" sz="1867" dirty="0"/>
              <a:t>过程：当输入每个成绩时必须执行下面的步骤，这可以用</a:t>
            </a:r>
            <a:r>
              <a:rPr lang="en-US" altLang="zh-CN" sz="1867" dirty="0"/>
              <a:t>for</a:t>
            </a:r>
            <a:r>
              <a:rPr lang="zh-CN" altLang="en-US" sz="1867" dirty="0"/>
              <a:t>循环实现</a:t>
            </a:r>
          </a:p>
          <a:p>
            <a:pPr lvl="1">
              <a:lnSpc>
                <a:spcPct val="120000"/>
              </a:lnSpc>
              <a:buNone/>
            </a:pPr>
            <a:r>
              <a:rPr lang="zh-CN" altLang="en-US" sz="1867" dirty="0"/>
              <a:t>请求用户输入一个整数值，将它存储在变量 </a:t>
            </a:r>
            <a:r>
              <a:rPr lang="en-US" altLang="zh-CN" sz="1867" dirty="0"/>
              <a:t>value </a:t>
            </a:r>
            <a:r>
              <a:rPr lang="zh-CN" altLang="en-US" sz="1867" dirty="0"/>
              <a:t>中</a:t>
            </a:r>
          </a:p>
          <a:p>
            <a:pPr lvl="1">
              <a:lnSpc>
                <a:spcPct val="120000"/>
              </a:lnSpc>
              <a:buNone/>
            </a:pPr>
            <a:r>
              <a:rPr lang="zh-CN" altLang="en-US" sz="1867" dirty="0"/>
              <a:t>将 </a:t>
            </a:r>
            <a:r>
              <a:rPr lang="en-US" altLang="zh-CN" sz="1867" dirty="0"/>
              <a:t>value </a:t>
            </a:r>
            <a:r>
              <a:rPr lang="zh-CN" altLang="en-US" sz="1867" dirty="0"/>
              <a:t>加入到保存当前和的变量 </a:t>
            </a:r>
            <a:r>
              <a:rPr lang="en-US" altLang="zh-CN" sz="1867" dirty="0"/>
              <a:t>total </a:t>
            </a:r>
            <a:r>
              <a:rPr lang="zh-CN" altLang="en-US" sz="1867" dirty="0"/>
              <a:t>中</a:t>
            </a:r>
          </a:p>
          <a:p>
            <a:pPr lvl="1">
              <a:lnSpc>
                <a:spcPct val="120000"/>
              </a:lnSpc>
              <a:buNone/>
            </a:pPr>
            <a:r>
              <a:rPr lang="zh-CN" altLang="en-US" sz="1867" dirty="0"/>
              <a:t>如果 </a:t>
            </a:r>
            <a:r>
              <a:rPr lang="en-US" altLang="zh-CN" sz="1867" dirty="0"/>
              <a:t>value </a:t>
            </a:r>
            <a:r>
              <a:rPr lang="zh-CN" altLang="en-US" sz="1867" dirty="0"/>
              <a:t>大于</a:t>
            </a:r>
            <a:r>
              <a:rPr lang="en-US" altLang="zh-CN" sz="1867" dirty="0"/>
              <a:t>  max</a:t>
            </a:r>
            <a:r>
              <a:rPr lang="zh-CN" altLang="en-US" sz="1867" dirty="0"/>
              <a:t>，将 </a:t>
            </a:r>
            <a:r>
              <a:rPr lang="en-US" altLang="zh-CN" sz="1867" dirty="0"/>
              <a:t>value </a:t>
            </a:r>
            <a:r>
              <a:rPr lang="zh-CN" altLang="en-US" sz="1867" dirty="0"/>
              <a:t>存于 </a:t>
            </a:r>
            <a:r>
              <a:rPr lang="en-US" altLang="zh-CN" sz="1867" dirty="0"/>
              <a:t>max</a:t>
            </a:r>
            <a:endParaRPr lang="zh-CN" altLang="en-US" sz="1867" dirty="0"/>
          </a:p>
          <a:p>
            <a:pPr lvl="1">
              <a:lnSpc>
                <a:spcPct val="120000"/>
              </a:lnSpc>
              <a:buNone/>
            </a:pPr>
            <a:r>
              <a:rPr lang="zh-CN" altLang="en-US" sz="1867" dirty="0"/>
              <a:t>如果 </a:t>
            </a:r>
            <a:r>
              <a:rPr lang="en-US" altLang="zh-CN" sz="1867" dirty="0"/>
              <a:t>value  </a:t>
            </a:r>
            <a:r>
              <a:rPr lang="zh-CN" altLang="en-US" sz="1867" dirty="0"/>
              <a:t>小于 </a:t>
            </a:r>
            <a:r>
              <a:rPr lang="en-US" altLang="zh-CN" sz="1867" dirty="0"/>
              <a:t>min</a:t>
            </a:r>
            <a:r>
              <a:rPr lang="zh-CN" altLang="en-US" sz="1867" dirty="0"/>
              <a:t>，将 </a:t>
            </a:r>
            <a:r>
              <a:rPr lang="en-US" altLang="zh-CN" sz="1867" dirty="0"/>
              <a:t>value </a:t>
            </a:r>
            <a:r>
              <a:rPr lang="zh-CN" altLang="en-US" sz="1867" dirty="0"/>
              <a:t>存于 </a:t>
            </a:r>
            <a:r>
              <a:rPr lang="en-US" altLang="zh-CN" sz="1867" dirty="0"/>
              <a:t>min</a:t>
            </a:r>
            <a:endParaRPr lang="zh-CN" altLang="en-US" sz="1867" dirty="0"/>
          </a:p>
          <a:p>
            <a:pPr marL="0" indent="0">
              <a:spcBef>
                <a:spcPts val="2400"/>
              </a:spcBef>
              <a:buNone/>
            </a:pPr>
            <a:endParaRPr lang="zh-CN" altLang="en-US" sz="2400" b="1" dirty="0"/>
          </a:p>
        </p:txBody>
      </p:sp>
    </p:spTree>
  </p:cSld>
  <p:clrMapOvr>
    <a:masterClrMapping/>
  </p:clrMapOvr>
  <p:transition spd="med">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4"/>
          <p:cNvSpPr txBox="1">
            <a:spLocks noChangeArrowheads="1"/>
          </p:cNvSpPr>
          <p:nvPr/>
        </p:nvSpPr>
        <p:spPr bwMode="auto">
          <a:xfrm>
            <a:off x="609600" y="542487"/>
            <a:ext cx="11023600" cy="6205032"/>
          </a:xfrm>
          <a:prstGeom prst="rect">
            <a:avLst/>
          </a:prstGeom>
          <a:noFill/>
          <a:ln w="9525">
            <a:noFill/>
            <a:miter lim="800000"/>
            <a:headEnd/>
            <a:tailEnd/>
          </a:ln>
        </p:spPr>
        <p:txBody>
          <a:bodyPr>
            <a:spAutoFit/>
          </a:bodyPr>
          <a:lstStyle/>
          <a:p>
            <a:pPr>
              <a:lnSpc>
                <a:spcPct val="80000"/>
              </a:lnSpc>
              <a:spcBef>
                <a:spcPts val="667"/>
              </a:spcBef>
              <a:spcAft>
                <a:spcPts val="333"/>
              </a:spcAft>
            </a:pPr>
            <a:r>
              <a:rPr lang="en-US" altLang="zh-CN" sz="1867" dirty="0">
                <a:latin typeface="微软雅黑" pitchFamily="34" charset="-122"/>
                <a:ea typeface="微软雅黑" pitchFamily="34" charset="-122"/>
              </a:rPr>
              <a:t>#include&lt;</a:t>
            </a:r>
            <a:r>
              <a:rPr lang="en-US" altLang="zh-CN" sz="1867" dirty="0" err="1">
                <a:latin typeface="微软雅黑" pitchFamily="34" charset="-122"/>
                <a:ea typeface="微软雅黑" pitchFamily="34" charset="-122"/>
              </a:rPr>
              <a:t>iostream</a:t>
            </a:r>
            <a:r>
              <a:rPr lang="en-US" altLang="zh-CN" sz="1867" dirty="0">
                <a:latin typeface="微软雅黑" pitchFamily="34" charset="-122"/>
                <a:ea typeface="微软雅黑" pitchFamily="34" charset="-122"/>
              </a:rPr>
              <a:t>&gt;</a:t>
            </a:r>
          </a:p>
          <a:p>
            <a:pPr>
              <a:lnSpc>
                <a:spcPct val="80000"/>
              </a:lnSpc>
              <a:spcBef>
                <a:spcPct val="21000"/>
              </a:spcBef>
              <a:spcAft>
                <a:spcPct val="50000"/>
              </a:spcAft>
            </a:pPr>
            <a:r>
              <a:rPr lang="en-US" altLang="zh-CN" sz="1867" dirty="0">
                <a:latin typeface="微软雅黑" pitchFamily="34" charset="-122"/>
                <a:ea typeface="微软雅黑" pitchFamily="34" charset="-122"/>
              </a:rPr>
              <a:t>using namespace std;</a:t>
            </a:r>
          </a:p>
          <a:p>
            <a:pPr>
              <a:lnSpc>
                <a:spcPct val="80000"/>
              </a:lnSpc>
              <a:spcBef>
                <a:spcPts val="667"/>
              </a:spcBef>
              <a:spcAft>
                <a:spcPts val="333"/>
              </a:spcAft>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pPr>
              <a:lnSpc>
                <a:spcPct val="80000"/>
              </a:lnSpc>
              <a:spcAft>
                <a:spcPct val="50000"/>
              </a:spcAft>
            </a:pPr>
            <a:r>
              <a:rPr lang="en-US" altLang="zh-CN" sz="1867" dirty="0">
                <a:latin typeface="微软雅黑" pitchFamily="34" charset="-122"/>
                <a:ea typeface="微软雅黑" pitchFamily="34" charset="-122"/>
              </a:rPr>
              <a:t>{ </a:t>
            </a:r>
          </a:p>
          <a:p>
            <a:pPr>
              <a:lnSpc>
                <a:spcPct val="80000"/>
              </a:lnSpc>
              <a:spcAft>
                <a:spcPct val="50000"/>
              </a:spcAft>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value, total, max, min,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//value</a:t>
            </a:r>
            <a:r>
              <a:rPr lang="zh-CN" altLang="en-US" sz="1867" dirty="0">
                <a:latin typeface="微软雅黑" pitchFamily="34" charset="-122"/>
                <a:ea typeface="微软雅黑" pitchFamily="34" charset="-122"/>
              </a:rPr>
              <a:t>：当前输入数据，</a:t>
            </a:r>
            <a:r>
              <a:rPr lang="en-US" altLang="zh-CN" sz="1867" dirty="0" err="1">
                <a:latin typeface="微软雅黑" pitchFamily="34" charset="-122"/>
                <a:ea typeface="微软雅黑" pitchFamily="34" charset="-122"/>
              </a:rPr>
              <a:t>i</a:t>
            </a:r>
            <a:r>
              <a:rPr lang="zh-CN" altLang="en-US" sz="1867" dirty="0">
                <a:latin typeface="微软雅黑" pitchFamily="34" charset="-122"/>
                <a:ea typeface="微软雅黑" pitchFamily="34" charset="-122"/>
              </a:rPr>
              <a:t>为循环变量</a:t>
            </a:r>
          </a:p>
          <a:p>
            <a:pPr>
              <a:lnSpc>
                <a:spcPct val="80000"/>
              </a:lnSpc>
              <a:spcAft>
                <a:spcPct val="50000"/>
              </a:spcAft>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total = 0;  max = 0;  min = 100;       //</a:t>
            </a:r>
            <a:r>
              <a:rPr lang="zh-CN" altLang="en-US" sz="1867" dirty="0">
                <a:latin typeface="微软雅黑" pitchFamily="34" charset="-122"/>
                <a:ea typeface="微软雅黑" pitchFamily="34" charset="-122"/>
              </a:rPr>
              <a:t>变量的初始化</a:t>
            </a:r>
          </a:p>
          <a:p>
            <a:pPr>
              <a:lnSpc>
                <a:spcPct val="80000"/>
              </a:lnSpc>
              <a:spcBef>
                <a:spcPts val="667"/>
              </a:spcBef>
              <a:spcAft>
                <a:spcPts val="333"/>
              </a:spcAft>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for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=1;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&lt;=100;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p>
          <a:p>
            <a:pPr>
              <a:lnSpc>
                <a:spcPct val="80000"/>
              </a:lnSpc>
              <a:spcBef>
                <a:spcPts val="667"/>
              </a:spcBef>
              <a:spcAft>
                <a:spcPts val="333"/>
              </a:spcAft>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"\n</a:t>
            </a:r>
            <a:r>
              <a:rPr lang="zh-CN" altLang="en-US" sz="1867" dirty="0">
                <a:latin typeface="微软雅黑" pitchFamily="34" charset="-122"/>
                <a:ea typeface="微软雅黑" pitchFamily="34" charset="-122"/>
              </a:rPr>
              <a:t>请输入第</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个人的成绩：</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value;</a:t>
            </a:r>
          </a:p>
          <a:p>
            <a:pPr>
              <a:lnSpc>
                <a:spcPct val="80000"/>
              </a:lnSpc>
              <a:spcBef>
                <a:spcPts val="667"/>
              </a:spcBef>
              <a:spcAft>
                <a:spcPts val="333"/>
              </a:spcAft>
            </a:pPr>
            <a:r>
              <a:rPr lang="en-US" altLang="zh-CN" sz="1867" dirty="0">
                <a:latin typeface="微软雅黑" pitchFamily="34" charset="-122"/>
                <a:ea typeface="微软雅黑" pitchFamily="34" charset="-122"/>
              </a:rPr>
              <a:t>           total += value;</a:t>
            </a:r>
          </a:p>
          <a:p>
            <a:pPr>
              <a:lnSpc>
                <a:spcPct val="80000"/>
              </a:lnSpc>
              <a:spcBef>
                <a:spcPts val="667"/>
              </a:spcBef>
              <a:spcAft>
                <a:spcPts val="333"/>
              </a:spcAft>
            </a:pPr>
            <a:r>
              <a:rPr lang="en-US" altLang="zh-CN" sz="1867" dirty="0">
                <a:latin typeface="微软雅黑" pitchFamily="34" charset="-122"/>
                <a:ea typeface="微软雅黑" pitchFamily="34" charset="-122"/>
              </a:rPr>
              <a:t>           if (value &gt; max) max = value;</a:t>
            </a:r>
          </a:p>
          <a:p>
            <a:pPr>
              <a:lnSpc>
                <a:spcPct val="80000"/>
              </a:lnSpc>
              <a:spcBef>
                <a:spcPts val="667"/>
              </a:spcBef>
              <a:spcAft>
                <a:spcPts val="333"/>
              </a:spcAft>
            </a:pPr>
            <a:r>
              <a:rPr lang="en-US" altLang="zh-CN" sz="1867" dirty="0">
                <a:latin typeface="微软雅黑" pitchFamily="34" charset="-122"/>
                <a:ea typeface="微软雅黑" pitchFamily="34" charset="-122"/>
              </a:rPr>
              <a:t>           if (value &lt; min) min = value;</a:t>
            </a:r>
          </a:p>
          <a:p>
            <a:pPr>
              <a:lnSpc>
                <a:spcPct val="80000"/>
              </a:lnSpc>
              <a:spcAft>
                <a:spcPct val="50000"/>
              </a:spcAft>
            </a:pPr>
            <a:r>
              <a:rPr lang="en-US" altLang="zh-CN" sz="1867" dirty="0">
                <a:latin typeface="微软雅黑" pitchFamily="34" charset="-122"/>
                <a:ea typeface="微软雅黑" pitchFamily="34" charset="-122"/>
              </a:rPr>
              <a:t>     </a:t>
            </a:r>
            <a:r>
              <a:rPr lang="fr-FR" altLang="zh-CN" sz="1867" dirty="0">
                <a:latin typeface="微软雅黑" pitchFamily="34" charset="-122"/>
                <a:ea typeface="微软雅黑" pitchFamily="34" charset="-122"/>
              </a:rPr>
              <a:t>}</a:t>
            </a:r>
          </a:p>
          <a:p>
            <a:pPr>
              <a:lnSpc>
                <a:spcPct val="80000"/>
              </a:lnSpc>
              <a:spcBef>
                <a:spcPts val="667"/>
              </a:spcBef>
              <a:spcAft>
                <a:spcPts val="333"/>
              </a:spcAft>
            </a:pPr>
            <a:r>
              <a:rPr lang="fr-FR" altLang="zh-CN" sz="1867" dirty="0">
                <a:latin typeface="微软雅黑" pitchFamily="34" charset="-122"/>
                <a:ea typeface="微软雅黑" pitchFamily="34" charset="-122"/>
              </a:rPr>
              <a:t>     cout &lt;&lt; "\n</a:t>
            </a:r>
            <a:r>
              <a:rPr lang="zh-CN" altLang="en-US" sz="1867" dirty="0">
                <a:latin typeface="微软雅黑" pitchFamily="34" charset="-122"/>
                <a:ea typeface="微软雅黑" pitchFamily="34" charset="-122"/>
              </a:rPr>
              <a:t>最高分</a:t>
            </a:r>
            <a:r>
              <a:rPr lang="zh-CN" altLang="fr-FR" sz="1867" dirty="0">
                <a:latin typeface="微软雅黑" pitchFamily="34" charset="-122"/>
                <a:ea typeface="微软雅黑" pitchFamily="34" charset="-122"/>
              </a:rPr>
              <a:t>：</a:t>
            </a:r>
            <a:r>
              <a:rPr lang="fr-FR" altLang="zh-CN" sz="1867" dirty="0">
                <a:latin typeface="微软雅黑" pitchFamily="34" charset="-122"/>
                <a:ea typeface="微软雅黑" pitchFamily="34" charset="-122"/>
              </a:rPr>
              <a:t>" &lt;&lt; max &lt;&lt; endl;</a:t>
            </a:r>
          </a:p>
          <a:p>
            <a:pPr>
              <a:lnSpc>
                <a:spcPct val="80000"/>
              </a:lnSpc>
              <a:spcBef>
                <a:spcPts val="667"/>
              </a:spcBef>
              <a:spcAft>
                <a:spcPts val="333"/>
              </a:spcAft>
            </a:pPr>
            <a:r>
              <a:rPr lang="fr-FR" altLang="zh-CN" sz="1867" dirty="0">
                <a:latin typeface="微软雅黑" pitchFamily="34" charset="-122"/>
                <a:ea typeface="微软雅黑" pitchFamily="34" charset="-122"/>
              </a:rPr>
              <a:t>     cout &lt;&lt; "</a:t>
            </a:r>
            <a:r>
              <a:rPr lang="zh-CN" altLang="en-US" sz="1867" dirty="0">
                <a:latin typeface="微软雅黑" pitchFamily="34" charset="-122"/>
                <a:ea typeface="微软雅黑" pitchFamily="34" charset="-122"/>
              </a:rPr>
              <a:t>最低分</a:t>
            </a:r>
            <a:r>
              <a:rPr lang="zh-CN" altLang="fr-FR" sz="1867" dirty="0">
                <a:latin typeface="微软雅黑" pitchFamily="34" charset="-122"/>
                <a:ea typeface="微软雅黑" pitchFamily="34" charset="-122"/>
              </a:rPr>
              <a:t>：</a:t>
            </a:r>
            <a:r>
              <a:rPr lang="fr-FR" altLang="zh-CN" sz="1867" dirty="0">
                <a:latin typeface="微软雅黑" pitchFamily="34" charset="-122"/>
                <a:ea typeface="微软雅黑" pitchFamily="34" charset="-122"/>
              </a:rPr>
              <a:t>" &lt;&lt; min &lt;&lt; endl;</a:t>
            </a:r>
          </a:p>
          <a:p>
            <a:pPr>
              <a:lnSpc>
                <a:spcPct val="80000"/>
              </a:lnSpc>
              <a:spcAft>
                <a:spcPct val="50000"/>
              </a:spcAft>
            </a:pPr>
            <a:r>
              <a:rPr lang="fr-FR" altLang="zh-CN" sz="1867" dirty="0">
                <a:latin typeface="微软雅黑" pitchFamily="34" charset="-122"/>
                <a:ea typeface="微软雅黑" pitchFamily="34" charset="-122"/>
              </a:rPr>
              <a:t>     cout &lt;&lt; "</a:t>
            </a:r>
            <a:r>
              <a:rPr lang="zh-CN" altLang="en-US" sz="1867" dirty="0">
                <a:latin typeface="微软雅黑" pitchFamily="34" charset="-122"/>
                <a:ea typeface="微软雅黑" pitchFamily="34" charset="-122"/>
              </a:rPr>
              <a:t>平均分</a:t>
            </a:r>
            <a:r>
              <a:rPr lang="zh-CN" altLang="fr-FR" sz="1867" dirty="0">
                <a:latin typeface="微软雅黑" pitchFamily="34" charset="-122"/>
                <a:ea typeface="微软雅黑" pitchFamily="34" charset="-122"/>
              </a:rPr>
              <a:t>：</a:t>
            </a:r>
            <a:r>
              <a:rPr lang="fr-FR" altLang="zh-CN" sz="1867" dirty="0">
                <a:latin typeface="微软雅黑" pitchFamily="34" charset="-122"/>
                <a:ea typeface="微软雅黑" pitchFamily="34" charset="-122"/>
              </a:rPr>
              <a:t>" &lt;&lt; total / 100 &lt;&lt; endl;</a:t>
            </a:r>
          </a:p>
          <a:p>
            <a:pPr>
              <a:lnSpc>
                <a:spcPct val="80000"/>
              </a:lnSpc>
              <a:spcBef>
                <a:spcPts val="667"/>
              </a:spcBef>
              <a:spcAft>
                <a:spcPts val="333"/>
              </a:spcAft>
            </a:pPr>
            <a:r>
              <a:rPr lang="fr-FR" altLang="zh-CN"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return 0;</a:t>
            </a:r>
          </a:p>
          <a:p>
            <a:pPr>
              <a:lnSpc>
                <a:spcPct val="80000"/>
              </a:lnSpc>
              <a:spcBef>
                <a:spcPts val="667"/>
              </a:spcBef>
              <a:spcAft>
                <a:spcPts val="1033"/>
              </a:spcAft>
            </a:pPr>
            <a:r>
              <a:rPr lang="en-US" altLang="zh-CN" sz="1867" dirty="0">
                <a:latin typeface="微软雅黑" pitchFamily="34" charset="-122"/>
                <a:ea typeface="微软雅黑" pitchFamily="34" charset="-122"/>
              </a:rPr>
              <a:t>}</a:t>
            </a:r>
          </a:p>
        </p:txBody>
      </p:sp>
      <p:sp>
        <p:nvSpPr>
          <p:cNvPr id="177155" name="AutoShape 5"/>
          <p:cNvSpPr>
            <a:spLocks/>
          </p:cNvSpPr>
          <p:nvPr/>
        </p:nvSpPr>
        <p:spPr bwMode="auto">
          <a:xfrm>
            <a:off x="8633884" y="3098800"/>
            <a:ext cx="118533" cy="1371600"/>
          </a:xfrm>
          <a:prstGeom prst="rightBrace">
            <a:avLst>
              <a:gd name="adj1" fmla="val 128571"/>
              <a:gd name="adj2" fmla="val 50000"/>
            </a:avLst>
          </a:prstGeom>
          <a:noFill/>
          <a:ln w="12700" cap="sq">
            <a:solidFill>
              <a:schemeClr val="tx1"/>
            </a:solidFill>
            <a:round/>
            <a:headEnd type="none" w="sm" len="sm"/>
            <a:tailEnd type="none" w="sm" len="sm"/>
          </a:ln>
        </p:spPr>
        <p:txBody>
          <a:bodyPr wrap="none" anchor="ctr"/>
          <a:lstStyle/>
          <a:p>
            <a:endParaRPr lang="zh-CN" altLang="en-US" sz="2400"/>
          </a:p>
        </p:txBody>
      </p:sp>
      <p:sp>
        <p:nvSpPr>
          <p:cNvPr id="177156" name="Text Box 6"/>
          <p:cNvSpPr txBox="1">
            <a:spLocks noChangeArrowheads="1"/>
          </p:cNvSpPr>
          <p:nvPr/>
        </p:nvSpPr>
        <p:spPr bwMode="auto">
          <a:xfrm>
            <a:off x="9248751" y="2819401"/>
            <a:ext cx="471989" cy="1841500"/>
          </a:xfrm>
          <a:prstGeom prst="rect">
            <a:avLst/>
          </a:prstGeom>
          <a:noFill/>
          <a:ln w="12700" cap="sq" algn="ctr">
            <a:noFill/>
            <a:miter lim="800000"/>
            <a:headEnd type="none" w="sm" len="sm"/>
            <a:tailEnd type="none" w="sm" len="sm"/>
          </a:ln>
        </p:spPr>
        <p:txBody>
          <a:bodyPr vert="eaVert">
            <a:spAutoFit/>
          </a:bodyPr>
          <a:lstStyle/>
          <a:p>
            <a:pPr algn="ctr">
              <a:spcBef>
                <a:spcPct val="50000"/>
              </a:spcBef>
            </a:pPr>
            <a:r>
              <a:rPr lang="zh-CN" altLang="en-US" sz="1867" dirty="0">
                <a:latin typeface="微软雅黑" pitchFamily="34" charset="-122"/>
                <a:ea typeface="微软雅黑" pitchFamily="34" charset="-122"/>
              </a:rPr>
              <a:t>注意缩进</a:t>
            </a:r>
          </a:p>
        </p:txBody>
      </p:sp>
      <p:sp>
        <p:nvSpPr>
          <p:cNvPr id="3" name="标题 2">
            <a:extLst>
              <a:ext uri="{FF2B5EF4-FFF2-40B4-BE49-F238E27FC236}">
                <a16:creationId xmlns:a16="http://schemas.microsoft.com/office/drawing/2014/main" id="{4ED37CFF-BD4C-774A-02DC-B44AE1010969}"/>
              </a:ext>
            </a:extLst>
          </p:cNvPr>
          <p:cNvSpPr>
            <a:spLocks noGrp="1"/>
          </p:cNvSpPr>
          <p:nvPr>
            <p:ph type="title"/>
          </p:nvPr>
        </p:nvSpPr>
        <p:spPr/>
        <p:txBody>
          <a:bodyPr/>
          <a:lstStyle/>
          <a:p>
            <a:endParaRPr lang="zh-CN" altLang="en-US"/>
          </a:p>
        </p:txBody>
      </p:sp>
    </p:spTree>
  </p:cSld>
  <p:clrMapOvr>
    <a:masterClrMapping/>
  </p:clrMapOvr>
  <p:transition spd="med">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3330" name="Rectangle 2"/>
          <p:cNvSpPr>
            <a:spLocks noGrp="1" noChangeArrowheads="1"/>
          </p:cNvSpPr>
          <p:nvPr>
            <p:ph type="title"/>
          </p:nvPr>
        </p:nvSpPr>
        <p:spPr/>
        <p:txBody>
          <a:bodyPr>
            <a:normAutofit fontScale="90000"/>
          </a:bodyPr>
          <a:lstStyle/>
          <a:p>
            <a:pPr eaLnBrk="1" hangingPunct="1">
              <a:defRPr/>
            </a:pPr>
            <a:r>
              <a:rPr lang="en-US" altLang="zh-CN" sz="3733" b="1" dirty="0">
                <a:latin typeface="微软雅黑" pitchFamily="34" charset="-122"/>
              </a:rPr>
              <a:t>for</a:t>
            </a:r>
            <a:r>
              <a:rPr lang="zh-CN" altLang="en-US" sz="3733" b="1" dirty="0">
                <a:latin typeface="微软雅黑" pitchFamily="34" charset="-122"/>
              </a:rPr>
              <a:t>循环的进一步讨论</a:t>
            </a:r>
          </a:p>
        </p:txBody>
      </p:sp>
      <p:sp>
        <p:nvSpPr>
          <p:cNvPr id="178179" name="Rectangle 3"/>
          <p:cNvSpPr>
            <a:spLocks noGrp="1" noChangeArrowheads="1"/>
          </p:cNvSpPr>
          <p:nvPr>
            <p:ph idx="4294967295"/>
          </p:nvPr>
        </p:nvSpPr>
        <p:spPr>
          <a:xfrm>
            <a:off x="480907" y="1475529"/>
            <a:ext cx="10752138" cy="4114800"/>
          </a:xfrm>
        </p:spPr>
        <p:txBody>
          <a:bodyPr>
            <a:normAutofit/>
          </a:bodyPr>
          <a:lstStyle/>
          <a:p>
            <a:pPr>
              <a:lnSpc>
                <a:spcPct val="120000"/>
              </a:lnSpc>
              <a:spcBef>
                <a:spcPts val="2400"/>
              </a:spcBef>
              <a:buNone/>
            </a:pPr>
            <a:r>
              <a:rPr lang="en-US" altLang="zh-CN" sz="2400" b="1" dirty="0"/>
              <a:t>for</a:t>
            </a:r>
            <a:r>
              <a:rPr lang="zh-CN" altLang="en-US" sz="2400" b="1" dirty="0"/>
              <a:t>循环的三个表达式可以是任意表达式</a:t>
            </a:r>
          </a:p>
          <a:p>
            <a:pPr>
              <a:lnSpc>
                <a:spcPct val="120000"/>
              </a:lnSpc>
              <a:spcBef>
                <a:spcPts val="2400"/>
              </a:spcBef>
              <a:buNone/>
            </a:pPr>
            <a:r>
              <a:rPr lang="zh-CN" altLang="en-US" sz="2400" b="1" dirty="0"/>
              <a:t>三个表达式都是可选的</a:t>
            </a:r>
          </a:p>
          <a:p>
            <a:pPr marL="0" indent="0">
              <a:lnSpc>
                <a:spcPct val="120000"/>
              </a:lnSpc>
              <a:spcBef>
                <a:spcPts val="800"/>
              </a:spcBef>
              <a:buNone/>
            </a:pPr>
            <a:r>
              <a:rPr lang="zh-CN" altLang="en-US" sz="1867" dirty="0"/>
              <a:t>如果循环不需要任何初始化工作，则表达式</a:t>
            </a:r>
            <a:r>
              <a:rPr lang="en-US" altLang="zh-CN" sz="1867" dirty="0"/>
              <a:t>1</a:t>
            </a:r>
            <a:r>
              <a:rPr lang="zh-CN" altLang="en-US" sz="1867" dirty="0"/>
              <a:t>可以缺省。如循环前需要做多个初始化工作，可以将多个初始化工作组合成一个逗号表达式，作为表达式</a:t>
            </a:r>
            <a:r>
              <a:rPr lang="en-US" altLang="zh-CN" sz="1867" dirty="0"/>
              <a:t>1</a:t>
            </a:r>
          </a:p>
          <a:p>
            <a:pPr marL="0" indent="0">
              <a:lnSpc>
                <a:spcPct val="120000"/>
              </a:lnSpc>
              <a:spcBef>
                <a:spcPts val="800"/>
              </a:spcBef>
              <a:buNone/>
            </a:pPr>
            <a:r>
              <a:rPr lang="zh-CN" altLang="en-US" sz="1867" dirty="0"/>
              <a:t>如果不需要判循环是否结束，表达式</a:t>
            </a:r>
            <a:r>
              <a:rPr lang="en-US" altLang="zh-CN" sz="1867" dirty="0"/>
              <a:t>2</a:t>
            </a:r>
            <a:r>
              <a:rPr lang="zh-CN" altLang="en-US" sz="1867" dirty="0"/>
              <a:t>可省略</a:t>
            </a:r>
            <a:endParaRPr lang="en-US" altLang="zh-CN" sz="1867" dirty="0"/>
          </a:p>
          <a:p>
            <a:pPr marL="0" indent="0">
              <a:lnSpc>
                <a:spcPct val="120000"/>
              </a:lnSpc>
              <a:spcBef>
                <a:spcPts val="800"/>
              </a:spcBef>
              <a:buNone/>
            </a:pPr>
            <a:r>
              <a:rPr lang="zh-CN" altLang="en-US" sz="1867" dirty="0"/>
              <a:t>如果不需要修改循环变量，表达式</a:t>
            </a:r>
            <a:r>
              <a:rPr lang="en-US" altLang="zh-CN" sz="1867" dirty="0"/>
              <a:t>3</a:t>
            </a:r>
            <a:r>
              <a:rPr lang="zh-CN" altLang="en-US" sz="1867" dirty="0"/>
              <a:t>可以省略。如果需要做多项工作，可以用逗号表达式</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8179">
                                            <p:txEl>
                                              <p:pRg st="2" end="2"/>
                                            </p:txEl>
                                          </p:spTgt>
                                        </p:tgtEl>
                                        <p:attrNameLst>
                                          <p:attrName>style.visibility</p:attrName>
                                        </p:attrNameLst>
                                      </p:cBhvr>
                                      <p:to>
                                        <p:strVal val="visible"/>
                                      </p:to>
                                    </p:set>
                                    <p:animEffect transition="in" filter="blinds(horizontal)">
                                      <p:cBhvr>
                                        <p:cTn id="7" dur="500"/>
                                        <p:tgtEl>
                                          <p:spTgt spid="17817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8179">
                                            <p:txEl>
                                              <p:pRg st="3" end="3"/>
                                            </p:txEl>
                                          </p:spTgt>
                                        </p:tgtEl>
                                        <p:attrNameLst>
                                          <p:attrName>style.visibility</p:attrName>
                                        </p:attrNameLst>
                                      </p:cBhvr>
                                      <p:to>
                                        <p:strVal val="visible"/>
                                      </p:to>
                                    </p:set>
                                    <p:animEffect transition="in" filter="blinds(horizontal)">
                                      <p:cBhvr>
                                        <p:cTn id="12" dur="500"/>
                                        <p:tgtEl>
                                          <p:spTgt spid="17817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8179">
                                            <p:txEl>
                                              <p:pRg st="4" end="4"/>
                                            </p:txEl>
                                          </p:spTgt>
                                        </p:tgtEl>
                                        <p:attrNameLst>
                                          <p:attrName>style.visibility</p:attrName>
                                        </p:attrNameLst>
                                      </p:cBhvr>
                                      <p:to>
                                        <p:strVal val="visible"/>
                                      </p:to>
                                    </p:set>
                                    <p:animEffect transition="in" filter="blinds(horizontal)">
                                      <p:cBhvr>
                                        <p:cTn id="17" dur="500"/>
                                        <p:tgtEl>
                                          <p:spTgt spid="1781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694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逗号表达式</a:t>
            </a:r>
          </a:p>
        </p:txBody>
      </p:sp>
      <p:sp>
        <p:nvSpPr>
          <p:cNvPr id="179203" name="Rectangle 3"/>
          <p:cNvSpPr>
            <a:spLocks noGrp="1" noChangeArrowheads="1"/>
          </p:cNvSpPr>
          <p:nvPr>
            <p:ph idx="4294967295"/>
          </p:nvPr>
        </p:nvSpPr>
        <p:spPr>
          <a:xfrm>
            <a:off x="846667" y="1085638"/>
            <a:ext cx="10363200" cy="5118100"/>
          </a:xfrm>
        </p:spPr>
        <p:txBody>
          <a:bodyPr>
            <a:normAutofit lnSpcReduction="10000"/>
          </a:bodyPr>
          <a:lstStyle/>
          <a:p>
            <a:pPr eaLnBrk="1" hangingPunct="1">
              <a:lnSpc>
                <a:spcPct val="120000"/>
              </a:lnSpc>
              <a:buNone/>
            </a:pPr>
            <a:r>
              <a:rPr lang="zh-CN" altLang="en-US" sz="2400" b="1" dirty="0"/>
              <a:t>格式</a:t>
            </a:r>
            <a:endParaRPr lang="en-US" altLang="zh-CN" sz="2400" b="1" dirty="0"/>
          </a:p>
          <a:p>
            <a:pPr eaLnBrk="1" hangingPunct="1">
              <a:lnSpc>
                <a:spcPct val="120000"/>
              </a:lnSpc>
              <a:buNone/>
            </a:pPr>
            <a:r>
              <a:rPr lang="zh-CN" altLang="en-US" sz="1867" dirty="0"/>
              <a:t>表达式</a:t>
            </a:r>
            <a:r>
              <a:rPr lang="en-US" altLang="zh-CN" sz="1867" dirty="0"/>
              <a:t>1</a:t>
            </a:r>
            <a:r>
              <a:rPr lang="zh-CN" altLang="en-US" sz="1867" dirty="0"/>
              <a:t>，表达式</a:t>
            </a:r>
            <a:r>
              <a:rPr lang="en-US" altLang="zh-CN" sz="1867" dirty="0"/>
              <a:t>2</a:t>
            </a:r>
            <a:r>
              <a:rPr lang="zh-CN" altLang="en-US" sz="1867" dirty="0"/>
              <a:t>，</a:t>
            </a:r>
            <a:r>
              <a:rPr lang="en-US" altLang="zh-CN" sz="1867" dirty="0"/>
              <a:t>…,</a:t>
            </a:r>
            <a:r>
              <a:rPr lang="zh-CN" altLang="en-US" sz="1867" dirty="0"/>
              <a:t>表达式</a:t>
            </a:r>
            <a:r>
              <a:rPr lang="en-US" altLang="zh-CN" sz="1867" dirty="0"/>
              <a:t>n </a:t>
            </a:r>
          </a:p>
          <a:p>
            <a:pPr>
              <a:lnSpc>
                <a:spcPct val="120000"/>
              </a:lnSpc>
              <a:spcBef>
                <a:spcPts val="2400"/>
              </a:spcBef>
              <a:buNone/>
            </a:pPr>
            <a:r>
              <a:rPr lang="zh-CN" altLang="en-US" sz="2400" b="1" dirty="0"/>
              <a:t>执行过程</a:t>
            </a:r>
            <a:endParaRPr lang="en-US" altLang="zh-CN" sz="2400" b="1" dirty="0"/>
          </a:p>
          <a:p>
            <a:pPr eaLnBrk="1" hangingPunct="1">
              <a:lnSpc>
                <a:spcPct val="120000"/>
              </a:lnSpc>
              <a:buNone/>
            </a:pPr>
            <a:r>
              <a:rPr lang="zh-CN" altLang="en-US" sz="1867" dirty="0"/>
              <a:t>先执行表达式</a:t>
            </a:r>
            <a:r>
              <a:rPr lang="en-US" altLang="zh-CN" sz="1867" dirty="0"/>
              <a:t>1</a:t>
            </a:r>
            <a:r>
              <a:rPr lang="zh-CN" altLang="en-US" sz="1867" dirty="0"/>
              <a:t>，再执行表达式</a:t>
            </a:r>
            <a:r>
              <a:rPr lang="en-US" altLang="zh-CN" sz="1867" dirty="0"/>
              <a:t>2</a:t>
            </a:r>
            <a:r>
              <a:rPr lang="zh-CN" altLang="en-US" sz="1867" dirty="0"/>
              <a:t>，</a:t>
            </a:r>
            <a:r>
              <a:rPr lang="en-US" altLang="zh-CN" sz="1867" dirty="0"/>
              <a:t>… </a:t>
            </a:r>
            <a:r>
              <a:rPr lang="zh-CN" altLang="en-US" sz="1867" dirty="0"/>
              <a:t>，再执行表达式</a:t>
            </a:r>
            <a:r>
              <a:rPr lang="en-US" altLang="zh-CN" sz="1867" dirty="0"/>
              <a:t>n</a:t>
            </a:r>
          </a:p>
          <a:p>
            <a:pPr>
              <a:lnSpc>
                <a:spcPct val="120000"/>
              </a:lnSpc>
              <a:buNone/>
            </a:pPr>
            <a:r>
              <a:rPr lang="zh-CN" altLang="en-US" sz="1867" dirty="0"/>
              <a:t>整个表达式的计算结果为最后一个表达式的值</a:t>
            </a:r>
            <a:endParaRPr lang="en-US" altLang="zh-CN" sz="1867" dirty="0"/>
          </a:p>
          <a:p>
            <a:pPr>
              <a:lnSpc>
                <a:spcPct val="120000"/>
              </a:lnSpc>
              <a:buNone/>
            </a:pPr>
            <a:r>
              <a:rPr lang="zh-CN" altLang="en-US" sz="1867" dirty="0"/>
              <a:t>如</a:t>
            </a:r>
            <a:r>
              <a:rPr lang="en-US" altLang="zh-CN" sz="1867" dirty="0"/>
              <a:t>a</a:t>
            </a:r>
            <a:r>
              <a:rPr lang="zh-CN" altLang="en-US" sz="1867" dirty="0"/>
              <a:t>的初值为</a:t>
            </a:r>
            <a:r>
              <a:rPr lang="en-US" altLang="zh-CN" sz="1867" dirty="0"/>
              <a:t>0</a:t>
            </a:r>
            <a:r>
              <a:rPr lang="zh-CN" altLang="en-US" sz="1867" dirty="0"/>
              <a:t>，则表达式   </a:t>
            </a:r>
          </a:p>
          <a:p>
            <a:pPr lvl="1">
              <a:buNone/>
            </a:pPr>
            <a:r>
              <a:rPr lang="zh-CN" altLang="en-US" sz="1867" dirty="0"/>
              <a:t>        </a:t>
            </a:r>
            <a:r>
              <a:rPr lang="en-US" altLang="zh-CN" sz="1867" dirty="0"/>
              <a:t>a += 1, a += 2, a += 3, a += 4, a += 5</a:t>
            </a:r>
          </a:p>
          <a:p>
            <a:pPr marL="0" lvl="1" indent="0">
              <a:buNone/>
            </a:pPr>
            <a:r>
              <a:rPr lang="zh-CN" altLang="en-US" sz="1867" dirty="0"/>
              <a:t>的结果为 </a:t>
            </a:r>
            <a:r>
              <a:rPr lang="en-US" altLang="zh-CN" sz="1867" dirty="0"/>
              <a:t>15 </a:t>
            </a:r>
          </a:p>
          <a:p>
            <a:pPr eaLnBrk="1" hangingPunct="1">
              <a:lnSpc>
                <a:spcPct val="120000"/>
              </a:lnSpc>
              <a:buNone/>
            </a:pPr>
            <a:endParaRPr lang="zh-CN" altLang="en-US" sz="1867" dirty="0"/>
          </a:p>
          <a:p>
            <a:pPr>
              <a:lnSpc>
                <a:spcPct val="120000"/>
              </a:lnSpc>
              <a:spcBef>
                <a:spcPts val="2400"/>
              </a:spcBef>
              <a:buNone/>
            </a:pPr>
            <a:r>
              <a:rPr lang="zh-CN" altLang="en-US" sz="2400" b="1" dirty="0"/>
              <a:t>优先级</a:t>
            </a:r>
            <a:endParaRPr lang="en-US" altLang="zh-CN" sz="2400" b="1" dirty="0"/>
          </a:p>
          <a:p>
            <a:pPr eaLnBrk="1" hangingPunct="1">
              <a:lnSpc>
                <a:spcPct val="120000"/>
              </a:lnSpc>
              <a:buNone/>
            </a:pPr>
            <a:r>
              <a:rPr lang="zh-CN" altLang="en-US" sz="1867" dirty="0"/>
              <a:t>所有运算符中最低的</a:t>
            </a:r>
            <a:r>
              <a:rPr lang="zh-CN" altLang="en-US" sz="1867" dirty="0">
                <a:sym typeface="Symbol" pitchFamily="18" charset="2"/>
              </a:rPr>
              <a:t> </a:t>
            </a:r>
            <a:endParaRPr lang="en-US" altLang="zh-CN" sz="1867" dirty="0">
              <a:sym typeface="Symbol" pitchFamily="18" charset="2"/>
            </a:endParaRPr>
          </a:p>
        </p:txBody>
      </p:sp>
    </p:spTree>
  </p:cSld>
  <p:clrMapOvr>
    <a:masterClrMapping/>
  </p:clrMapOvr>
  <p:transition spd="med">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表达式</a:t>
            </a:r>
            <a:r>
              <a:rPr lang="en-US" altLang="zh-CN" sz="3733" b="1" dirty="0">
                <a:latin typeface="微软雅黑" pitchFamily="34" charset="-122"/>
              </a:rPr>
              <a:t>1</a:t>
            </a:r>
            <a:r>
              <a:rPr lang="zh-CN" altLang="en-US" sz="3733" b="1" dirty="0">
                <a:latin typeface="微软雅黑" pitchFamily="34" charset="-122"/>
              </a:rPr>
              <a:t>可选</a:t>
            </a:r>
          </a:p>
        </p:txBody>
      </p:sp>
      <p:sp>
        <p:nvSpPr>
          <p:cNvPr id="180226" name="Rectangle 2"/>
          <p:cNvSpPr>
            <a:spLocks noGrp="1" noChangeArrowheads="1"/>
          </p:cNvSpPr>
          <p:nvPr>
            <p:ph idx="4294967295"/>
          </p:nvPr>
        </p:nvSpPr>
        <p:spPr>
          <a:xfrm>
            <a:off x="880533" y="1283970"/>
            <a:ext cx="5505450" cy="4924425"/>
          </a:xfrm>
        </p:spPr>
        <p:txBody>
          <a:bodyPr>
            <a:normAutofit/>
          </a:bodyPr>
          <a:lstStyle/>
          <a:p>
            <a:pPr eaLnBrk="1" hangingPunct="1">
              <a:lnSpc>
                <a:spcPct val="115000"/>
              </a:lnSpc>
              <a:buNone/>
            </a:pPr>
            <a:r>
              <a:rPr lang="zh-CN" altLang="en-US" sz="2400" b="1" dirty="0"/>
              <a:t>从</a:t>
            </a:r>
            <a:r>
              <a:rPr lang="en-US" altLang="zh-CN" sz="2400" b="1" dirty="0"/>
              <a:t>1</a:t>
            </a:r>
            <a:r>
              <a:rPr lang="zh-CN" altLang="en-US" sz="2400" b="1" dirty="0"/>
              <a:t>加到</a:t>
            </a:r>
            <a:r>
              <a:rPr lang="en-US" altLang="zh-CN" sz="2400" b="1" dirty="0"/>
              <a:t>100</a:t>
            </a:r>
            <a:r>
              <a:rPr lang="zh-CN" altLang="en-US" sz="2400" b="1" dirty="0"/>
              <a:t>的问题</a:t>
            </a:r>
          </a:p>
          <a:p>
            <a:pPr>
              <a:lnSpc>
                <a:spcPct val="115000"/>
              </a:lnSpc>
              <a:buNone/>
            </a:pPr>
            <a:r>
              <a:rPr lang="en-US" altLang="zh-CN" sz="1867" dirty="0"/>
              <a:t>s=0;</a:t>
            </a:r>
          </a:p>
          <a:p>
            <a:pPr>
              <a:lnSpc>
                <a:spcPct val="115000"/>
              </a:lnSpc>
              <a:buNone/>
            </a:pPr>
            <a:r>
              <a:rPr lang="en-US" altLang="zh-CN" sz="1867" dirty="0"/>
              <a:t>for (</a:t>
            </a:r>
            <a:r>
              <a:rPr lang="en-US" altLang="zh-CN" sz="1867" dirty="0" err="1"/>
              <a:t>i</a:t>
            </a:r>
            <a:r>
              <a:rPr lang="en-US" altLang="zh-CN" sz="1867" dirty="0"/>
              <a:t>=1; </a:t>
            </a:r>
            <a:r>
              <a:rPr lang="en-US" altLang="zh-CN" sz="1867" dirty="0" err="1"/>
              <a:t>i</a:t>
            </a:r>
            <a:r>
              <a:rPr lang="en-US" altLang="zh-CN" sz="1867" dirty="0"/>
              <a:t>&lt;=100; ++</a:t>
            </a:r>
            <a:r>
              <a:rPr lang="en-US" altLang="zh-CN" sz="1867" dirty="0" err="1"/>
              <a:t>i</a:t>
            </a:r>
            <a:r>
              <a:rPr lang="en-US" altLang="zh-CN" sz="1867" dirty="0"/>
              <a:t>) s += </a:t>
            </a:r>
            <a:r>
              <a:rPr lang="en-US" altLang="zh-CN" sz="1867" dirty="0" err="1"/>
              <a:t>i</a:t>
            </a:r>
            <a:r>
              <a:rPr lang="en-US" altLang="zh-CN" sz="1867" dirty="0"/>
              <a:t>;</a:t>
            </a:r>
          </a:p>
          <a:p>
            <a:pPr>
              <a:lnSpc>
                <a:spcPct val="115000"/>
              </a:lnSpc>
              <a:buNone/>
            </a:pPr>
            <a:endParaRPr lang="en-US" altLang="zh-CN" sz="1867" dirty="0"/>
          </a:p>
          <a:p>
            <a:pPr marL="0" lvl="1" indent="0">
              <a:lnSpc>
                <a:spcPct val="115000"/>
              </a:lnSpc>
              <a:buNone/>
            </a:pPr>
            <a:r>
              <a:rPr lang="zh-CN" altLang="en-US" b="1" dirty="0"/>
              <a:t>将所有的初始化都放在循环内</a:t>
            </a:r>
            <a:endParaRPr lang="en-US" altLang="zh-CN" b="1" dirty="0"/>
          </a:p>
          <a:p>
            <a:pPr marL="0" lvl="1" indent="0">
              <a:lnSpc>
                <a:spcPct val="115000"/>
              </a:lnSpc>
              <a:buNone/>
            </a:pPr>
            <a:r>
              <a:rPr lang="en-US" altLang="zh-CN" sz="1867" dirty="0"/>
              <a:t>for (</a:t>
            </a:r>
            <a:r>
              <a:rPr lang="en-US" altLang="zh-CN" sz="1867" dirty="0">
                <a:solidFill>
                  <a:schemeClr val="tx2"/>
                </a:solidFill>
              </a:rPr>
              <a:t>s=0, </a:t>
            </a:r>
            <a:r>
              <a:rPr lang="en-US" altLang="zh-CN" sz="1867" dirty="0" err="1">
                <a:solidFill>
                  <a:schemeClr val="tx2"/>
                </a:solidFill>
              </a:rPr>
              <a:t>i</a:t>
            </a:r>
            <a:r>
              <a:rPr lang="en-US" altLang="zh-CN" sz="1867" dirty="0">
                <a:solidFill>
                  <a:schemeClr val="tx2"/>
                </a:solidFill>
              </a:rPr>
              <a:t>=1; </a:t>
            </a:r>
            <a:r>
              <a:rPr lang="en-US" altLang="zh-CN" sz="1867" dirty="0"/>
              <a:t> </a:t>
            </a:r>
            <a:r>
              <a:rPr lang="en-US" altLang="zh-CN" sz="1867" dirty="0" err="1"/>
              <a:t>i</a:t>
            </a:r>
            <a:r>
              <a:rPr lang="en-US" altLang="zh-CN" sz="1867" dirty="0"/>
              <a:t>&lt;=100; ++</a:t>
            </a:r>
            <a:r>
              <a:rPr lang="en-US" altLang="zh-CN" sz="1867" dirty="0" err="1"/>
              <a:t>i</a:t>
            </a:r>
            <a:r>
              <a:rPr lang="en-US" altLang="zh-CN" sz="1867" dirty="0"/>
              <a:t>) s += </a:t>
            </a:r>
            <a:r>
              <a:rPr lang="en-US" altLang="zh-CN" sz="1867" dirty="0" err="1"/>
              <a:t>i</a:t>
            </a:r>
            <a:r>
              <a:rPr lang="en-US" altLang="zh-CN" sz="1867" dirty="0"/>
              <a:t>; </a:t>
            </a:r>
          </a:p>
          <a:p>
            <a:pPr marL="0" lvl="1" indent="0">
              <a:lnSpc>
                <a:spcPct val="115000"/>
              </a:lnSpc>
              <a:spcBef>
                <a:spcPts val="2400"/>
              </a:spcBef>
              <a:buNone/>
            </a:pPr>
            <a:r>
              <a:rPr lang="zh-CN" altLang="en-US" b="1" dirty="0"/>
              <a:t>将所有的初始化都放在循环外</a:t>
            </a:r>
            <a:endParaRPr lang="en-US" altLang="zh-CN" b="1" dirty="0"/>
          </a:p>
          <a:p>
            <a:pPr>
              <a:lnSpc>
                <a:spcPct val="115000"/>
              </a:lnSpc>
              <a:buFont typeface="Wingdings" pitchFamily="2" charset="2"/>
              <a:buNone/>
            </a:pPr>
            <a:r>
              <a:rPr lang="en-US" altLang="zh-CN" sz="1867" dirty="0" err="1">
                <a:solidFill>
                  <a:schemeClr val="tx2"/>
                </a:solidFill>
              </a:rPr>
              <a:t>i</a:t>
            </a:r>
            <a:r>
              <a:rPr lang="en-US" altLang="zh-CN" sz="1867" dirty="0">
                <a:solidFill>
                  <a:schemeClr val="tx2"/>
                </a:solidFill>
              </a:rPr>
              <a:t>=1</a:t>
            </a:r>
            <a:r>
              <a:rPr lang="zh-CN" altLang="en-US" sz="1867" dirty="0">
                <a:solidFill>
                  <a:schemeClr val="tx2"/>
                </a:solidFill>
              </a:rPr>
              <a:t>； </a:t>
            </a:r>
            <a:r>
              <a:rPr lang="en-US" altLang="zh-CN" sz="1867" dirty="0">
                <a:solidFill>
                  <a:schemeClr val="tx2"/>
                </a:solidFill>
              </a:rPr>
              <a:t>s=0</a:t>
            </a:r>
            <a:r>
              <a:rPr lang="zh-CN" altLang="en-US" sz="1867" dirty="0">
                <a:solidFill>
                  <a:schemeClr val="tx2"/>
                </a:solidFill>
              </a:rPr>
              <a:t>；</a:t>
            </a:r>
          </a:p>
          <a:p>
            <a:pPr>
              <a:lnSpc>
                <a:spcPct val="115000"/>
              </a:lnSpc>
              <a:buFont typeface="Wingdings" pitchFamily="2" charset="2"/>
              <a:buNone/>
            </a:pPr>
            <a:r>
              <a:rPr lang="en-US" altLang="zh-CN" sz="1867" dirty="0"/>
              <a:t>for ( </a:t>
            </a:r>
            <a:r>
              <a:rPr lang="zh-CN" altLang="en-US" sz="1867" dirty="0"/>
              <a:t>； </a:t>
            </a:r>
            <a:r>
              <a:rPr lang="en-US" altLang="zh-CN" sz="1867" dirty="0" err="1"/>
              <a:t>i</a:t>
            </a:r>
            <a:r>
              <a:rPr lang="en-US" altLang="zh-CN" sz="1867" dirty="0"/>
              <a:t>&lt;=100; ++</a:t>
            </a:r>
            <a:r>
              <a:rPr lang="en-US" altLang="zh-CN" sz="1867" dirty="0" err="1"/>
              <a:t>i</a:t>
            </a:r>
            <a:r>
              <a:rPr lang="en-US" altLang="zh-CN" sz="1867" dirty="0"/>
              <a:t>) s += </a:t>
            </a:r>
            <a:r>
              <a:rPr lang="en-US" altLang="zh-CN" sz="1867" dirty="0" err="1"/>
              <a:t>i</a:t>
            </a:r>
            <a:r>
              <a:rPr lang="en-US" altLang="zh-CN" sz="1867" dirty="0"/>
              <a:t>;</a:t>
            </a:r>
          </a:p>
        </p:txBody>
      </p:sp>
      <p:sp>
        <p:nvSpPr>
          <p:cNvPr id="4" name="圆角矩形标注 3"/>
          <p:cNvSpPr/>
          <p:nvPr/>
        </p:nvSpPr>
        <p:spPr>
          <a:xfrm>
            <a:off x="5686424" y="1600201"/>
            <a:ext cx="2628901" cy="1181100"/>
          </a:xfrm>
          <a:prstGeom prst="wedgeRoundRectCallout">
            <a:avLst>
              <a:gd name="adj1" fmla="val -101268"/>
              <a:gd name="adj2" fmla="val 27822"/>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itchFamily="34" charset="-122"/>
                <a:ea typeface="微软雅黑" pitchFamily="34" charset="-122"/>
              </a:rPr>
              <a:t>建议</a:t>
            </a:r>
            <a:endParaRPr lang="en-US" altLang="zh-CN" sz="2400" b="1" dirty="0">
              <a:latin typeface="微软雅黑" pitchFamily="34" charset="-122"/>
              <a:ea typeface="微软雅黑" pitchFamily="34" charset="-122"/>
            </a:endParaRPr>
          </a:p>
          <a:p>
            <a:pPr>
              <a:spcBef>
                <a:spcPts val="800"/>
              </a:spcBef>
            </a:pPr>
            <a:r>
              <a:rPr lang="zh-CN" altLang="en-US" sz="1867" dirty="0">
                <a:latin typeface="微软雅黑" pitchFamily="34" charset="-122"/>
                <a:ea typeface="微软雅黑" pitchFamily="34" charset="-122"/>
              </a:rPr>
              <a:t>循环控制行只放与循环控制相关的操作</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0226">
                                            <p:txEl>
                                              <p:pRg st="4" end="4"/>
                                            </p:txEl>
                                          </p:spTgt>
                                        </p:tgtEl>
                                        <p:attrNameLst>
                                          <p:attrName>style.visibility</p:attrName>
                                        </p:attrNameLst>
                                      </p:cBhvr>
                                      <p:to>
                                        <p:strVal val="visible"/>
                                      </p:to>
                                    </p:set>
                                    <p:animEffect transition="in" filter="blinds(horizontal)">
                                      <p:cBhvr>
                                        <p:cTn id="7" dur="500"/>
                                        <p:tgtEl>
                                          <p:spTgt spid="180226">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0226">
                                            <p:txEl>
                                              <p:pRg st="5" end="5"/>
                                            </p:txEl>
                                          </p:spTgt>
                                        </p:tgtEl>
                                        <p:attrNameLst>
                                          <p:attrName>style.visibility</p:attrName>
                                        </p:attrNameLst>
                                      </p:cBhvr>
                                      <p:to>
                                        <p:strVal val="visible"/>
                                      </p:to>
                                    </p:set>
                                    <p:animEffect transition="in" filter="blinds(horizontal)">
                                      <p:cBhvr>
                                        <p:cTn id="10" dur="500"/>
                                        <p:tgtEl>
                                          <p:spTgt spid="180226">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80226">
                                            <p:txEl>
                                              <p:pRg st="6" end="6"/>
                                            </p:txEl>
                                          </p:spTgt>
                                        </p:tgtEl>
                                        <p:attrNameLst>
                                          <p:attrName>style.visibility</p:attrName>
                                        </p:attrNameLst>
                                      </p:cBhvr>
                                      <p:to>
                                        <p:strVal val="visible"/>
                                      </p:to>
                                    </p:set>
                                    <p:animEffect transition="in" filter="blinds(horizontal)">
                                      <p:cBhvr>
                                        <p:cTn id="15" dur="500"/>
                                        <p:tgtEl>
                                          <p:spTgt spid="180226">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80226">
                                            <p:txEl>
                                              <p:pRg st="7" end="7"/>
                                            </p:txEl>
                                          </p:spTgt>
                                        </p:tgtEl>
                                        <p:attrNameLst>
                                          <p:attrName>style.visibility</p:attrName>
                                        </p:attrNameLst>
                                      </p:cBhvr>
                                      <p:to>
                                        <p:strVal val="visible"/>
                                      </p:to>
                                    </p:set>
                                    <p:animEffect transition="in" filter="blinds(horizontal)">
                                      <p:cBhvr>
                                        <p:cTn id="18" dur="500"/>
                                        <p:tgtEl>
                                          <p:spTgt spid="180226">
                                            <p:txEl>
                                              <p:pRg st="7" end="7"/>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80226">
                                            <p:txEl>
                                              <p:pRg st="8" end="8"/>
                                            </p:txEl>
                                          </p:spTgt>
                                        </p:tgtEl>
                                        <p:attrNameLst>
                                          <p:attrName>style.visibility</p:attrName>
                                        </p:attrNameLst>
                                      </p:cBhvr>
                                      <p:to>
                                        <p:strVal val="visible"/>
                                      </p:to>
                                    </p:set>
                                    <p:animEffect transition="in" filter="blinds(horizontal)">
                                      <p:cBhvr>
                                        <p:cTn id="21" dur="500"/>
                                        <p:tgtEl>
                                          <p:spTgt spid="180226">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表达式</a:t>
            </a:r>
            <a:r>
              <a:rPr lang="en-US" altLang="zh-CN" sz="3733" b="1" dirty="0">
                <a:latin typeface="微软雅黑" pitchFamily="34" charset="-122"/>
              </a:rPr>
              <a:t>2</a:t>
            </a:r>
            <a:r>
              <a:rPr lang="zh-CN" altLang="en-US" sz="3733" b="1" dirty="0">
                <a:latin typeface="微软雅黑" pitchFamily="34" charset="-122"/>
              </a:rPr>
              <a:t>可选</a:t>
            </a:r>
          </a:p>
        </p:txBody>
      </p:sp>
      <p:sp>
        <p:nvSpPr>
          <p:cNvPr id="181251" name="Rectangle 3"/>
          <p:cNvSpPr>
            <a:spLocks noGrp="1" noChangeArrowheads="1"/>
          </p:cNvSpPr>
          <p:nvPr>
            <p:ph idx="4294967295"/>
          </p:nvPr>
        </p:nvSpPr>
        <p:spPr>
          <a:xfrm>
            <a:off x="1106488" y="1562100"/>
            <a:ext cx="11085512" cy="5295900"/>
          </a:xfrm>
        </p:spPr>
        <p:txBody>
          <a:bodyPr>
            <a:normAutofit/>
          </a:bodyPr>
          <a:lstStyle/>
          <a:p>
            <a:pPr eaLnBrk="1" hangingPunct="1">
              <a:lnSpc>
                <a:spcPct val="110000"/>
              </a:lnSpc>
              <a:buNone/>
            </a:pPr>
            <a:r>
              <a:rPr lang="zh-CN" altLang="zh-CN" sz="2400" b="1" dirty="0"/>
              <a:t>表达式</a:t>
            </a:r>
            <a:r>
              <a:rPr lang="en-US" altLang="zh-CN" sz="2400" b="1" dirty="0"/>
              <a:t>2</a:t>
            </a:r>
            <a:r>
              <a:rPr lang="zh-CN" altLang="en-US" sz="2400" b="1" dirty="0"/>
              <a:t>不一定是关系表达式</a:t>
            </a:r>
            <a:endParaRPr lang="en-US" altLang="zh-CN" sz="2400" b="1" dirty="0"/>
          </a:p>
          <a:p>
            <a:pPr eaLnBrk="1" hangingPunct="1">
              <a:lnSpc>
                <a:spcPct val="110000"/>
              </a:lnSpc>
              <a:buNone/>
            </a:pPr>
            <a:r>
              <a:rPr lang="zh-CN" altLang="en-US" sz="1867" dirty="0"/>
              <a:t>可以是逻辑表达式，甚至可以是算术表达式</a:t>
            </a:r>
            <a:endParaRPr lang="en-US" altLang="zh-CN" sz="1867" dirty="0"/>
          </a:p>
          <a:p>
            <a:pPr eaLnBrk="1" hangingPunct="1">
              <a:lnSpc>
                <a:spcPct val="110000"/>
              </a:lnSpc>
              <a:buNone/>
            </a:pPr>
            <a:r>
              <a:rPr lang="zh-CN" altLang="en-US" sz="1867" dirty="0"/>
              <a:t>当表达式</a:t>
            </a:r>
            <a:r>
              <a:rPr lang="en-US" altLang="zh-CN" sz="1867" dirty="0"/>
              <a:t>2</a:t>
            </a:r>
            <a:r>
              <a:rPr lang="zh-CN" altLang="en-US" sz="1867" dirty="0"/>
              <a:t>是算术表达式时，表达式的值为非</a:t>
            </a:r>
            <a:r>
              <a:rPr lang="en-US" altLang="zh-CN" sz="1867" dirty="0"/>
              <a:t>0</a:t>
            </a:r>
            <a:r>
              <a:rPr lang="zh-CN" altLang="en-US" sz="1867" dirty="0"/>
              <a:t>，执行循环体，表达式的值为</a:t>
            </a:r>
            <a:r>
              <a:rPr lang="en-US" altLang="zh-CN" sz="1867" dirty="0"/>
              <a:t>0</a:t>
            </a:r>
            <a:r>
              <a:rPr lang="zh-CN" altLang="en-US" sz="1867" dirty="0"/>
              <a:t>时退出循环</a:t>
            </a:r>
          </a:p>
          <a:p>
            <a:pPr eaLnBrk="1" hangingPunct="1">
              <a:lnSpc>
                <a:spcPct val="110000"/>
              </a:lnSpc>
              <a:buNone/>
            </a:pPr>
            <a:endParaRPr lang="en-US" altLang="zh-CN" sz="2400" b="1" dirty="0"/>
          </a:p>
          <a:p>
            <a:pPr eaLnBrk="1" hangingPunct="1">
              <a:lnSpc>
                <a:spcPct val="110000"/>
              </a:lnSpc>
              <a:buNone/>
            </a:pPr>
            <a:r>
              <a:rPr lang="zh-CN" altLang="en-US" sz="2400" b="1" dirty="0"/>
              <a:t>表达式</a:t>
            </a:r>
            <a:r>
              <a:rPr lang="en-US" altLang="zh-CN" sz="2400" b="1" dirty="0"/>
              <a:t>2</a:t>
            </a:r>
            <a:r>
              <a:rPr lang="zh-CN" altLang="en-US" sz="2400" b="1" dirty="0"/>
              <a:t>省略</a:t>
            </a:r>
            <a:endParaRPr lang="en-US" altLang="zh-CN" sz="2400" b="1" dirty="0"/>
          </a:p>
          <a:p>
            <a:pPr eaLnBrk="1" hangingPunct="1">
              <a:lnSpc>
                <a:spcPct val="110000"/>
              </a:lnSpc>
              <a:buNone/>
            </a:pPr>
            <a:r>
              <a:rPr lang="zh-CN" altLang="en-US" sz="1867" dirty="0"/>
              <a:t>不判断循环条件，循环将无终止地进行下去</a:t>
            </a:r>
          </a:p>
          <a:p>
            <a:pPr eaLnBrk="1" hangingPunct="1">
              <a:lnSpc>
                <a:spcPct val="110000"/>
              </a:lnSpc>
              <a:buNone/>
            </a:pPr>
            <a:endParaRPr lang="en-US" altLang="zh-CN" sz="2400" b="1" dirty="0"/>
          </a:p>
          <a:p>
            <a:pPr eaLnBrk="1" hangingPunct="1">
              <a:lnSpc>
                <a:spcPct val="110000"/>
              </a:lnSpc>
              <a:buNone/>
            </a:pPr>
            <a:r>
              <a:rPr lang="zh-CN" altLang="en-US" sz="2400" b="1" dirty="0"/>
              <a:t>无终止的循环称为“死循环” </a:t>
            </a:r>
          </a:p>
          <a:p>
            <a:pPr eaLnBrk="1" hangingPunct="1">
              <a:lnSpc>
                <a:spcPct val="110000"/>
              </a:lnSpc>
              <a:buNone/>
            </a:pPr>
            <a:r>
              <a:rPr lang="zh-CN" altLang="en-US" sz="1867" dirty="0"/>
              <a:t>最简单的死循环是  </a:t>
            </a:r>
            <a:r>
              <a:rPr lang="en-US" altLang="zh-CN" sz="1867" dirty="0"/>
              <a:t>for (;;); </a:t>
            </a:r>
          </a:p>
          <a:p>
            <a:pPr eaLnBrk="1" hangingPunct="1">
              <a:lnSpc>
                <a:spcPct val="110000"/>
              </a:lnSpc>
              <a:buNone/>
            </a:pPr>
            <a:r>
              <a:rPr lang="zh-CN" altLang="en-US" sz="1867" dirty="0"/>
              <a:t>结束一个无限循环，必须从键盘上输入特殊的命令以中断程序执行并强制退出 </a:t>
            </a:r>
          </a:p>
        </p:txBody>
      </p:sp>
    </p:spTree>
  </p:cSld>
  <p:clrMapOvr>
    <a:masterClrMapping/>
  </p:clrMapOvr>
  <p:transition spd="med">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8450" name="Rectangle 2"/>
          <p:cNvSpPr>
            <a:spLocks noGrp="1" noChangeArrowheads="1"/>
          </p:cNvSpPr>
          <p:nvPr>
            <p:ph type="title"/>
          </p:nvPr>
        </p:nvSpPr>
        <p:spPr/>
        <p:txBody>
          <a:bodyPr>
            <a:normAutofit fontScale="90000"/>
          </a:bodyPr>
          <a:lstStyle/>
          <a:p>
            <a:pPr eaLnBrk="1" hangingPunct="1">
              <a:defRPr/>
            </a:pPr>
            <a:r>
              <a:rPr lang="en-US" altLang="zh-CN" sz="3733" b="1" dirty="0">
                <a:latin typeface="微软雅黑" pitchFamily="34" charset="-122"/>
              </a:rPr>
              <a:t>for</a:t>
            </a:r>
            <a:r>
              <a:rPr lang="zh-CN" altLang="en-US" sz="3733" b="1" dirty="0">
                <a:latin typeface="微软雅黑" pitchFamily="34" charset="-122"/>
              </a:rPr>
              <a:t>循环实例</a:t>
            </a:r>
          </a:p>
        </p:txBody>
      </p:sp>
      <p:sp>
        <p:nvSpPr>
          <p:cNvPr id="6149" name="Rectangle 3"/>
          <p:cNvSpPr>
            <a:spLocks noGrp="1" noChangeArrowheads="1"/>
          </p:cNvSpPr>
          <p:nvPr>
            <p:ph idx="4294967295"/>
          </p:nvPr>
        </p:nvSpPr>
        <p:spPr>
          <a:xfrm>
            <a:off x="914400" y="1533525"/>
            <a:ext cx="11277600" cy="4114800"/>
          </a:xfrm>
        </p:spPr>
        <p:txBody>
          <a:bodyPr>
            <a:normAutofit/>
          </a:bodyPr>
          <a:lstStyle/>
          <a:p>
            <a:pPr eaLnBrk="1" hangingPunct="1">
              <a:lnSpc>
                <a:spcPct val="120000"/>
              </a:lnSpc>
              <a:buNone/>
            </a:pPr>
            <a:r>
              <a:rPr lang="zh-CN" altLang="en-US" sz="2400" b="1" dirty="0"/>
              <a:t>求函数                             在区间</a:t>
            </a:r>
            <a:r>
              <a:rPr lang="en-US" altLang="zh-CN" sz="2400" b="1" dirty="0"/>
              <a:t>[a,  b]</a:t>
            </a:r>
            <a:r>
              <a:rPr lang="zh-CN" altLang="en-US" sz="2400" b="1" dirty="0"/>
              <a:t>之间的定积分</a:t>
            </a:r>
            <a:endParaRPr lang="en-US" altLang="zh-CN" sz="2400" b="1" dirty="0"/>
          </a:p>
          <a:p>
            <a:pPr eaLnBrk="1" hangingPunct="1">
              <a:lnSpc>
                <a:spcPct val="120000"/>
              </a:lnSpc>
              <a:buNone/>
            </a:pPr>
            <a:endParaRPr lang="zh-CN" altLang="en-US" sz="2400" b="1" dirty="0"/>
          </a:p>
          <a:p>
            <a:pPr eaLnBrk="1" hangingPunct="1">
              <a:lnSpc>
                <a:spcPct val="120000"/>
              </a:lnSpc>
              <a:buNone/>
            </a:pPr>
            <a:r>
              <a:rPr lang="zh-CN" altLang="en-US" sz="2400" b="1" dirty="0"/>
              <a:t>实现思想</a:t>
            </a:r>
            <a:endParaRPr lang="en-US" altLang="zh-CN" sz="2400" b="1" dirty="0"/>
          </a:p>
          <a:p>
            <a:pPr>
              <a:lnSpc>
                <a:spcPct val="120000"/>
              </a:lnSpc>
              <a:buNone/>
            </a:pPr>
            <a:r>
              <a:rPr lang="zh-CN" altLang="en-US" sz="1867" dirty="0"/>
              <a:t>定积分是函数与</a:t>
            </a:r>
            <a:r>
              <a:rPr lang="en-US" altLang="zh-CN" sz="1867" dirty="0"/>
              <a:t>x</a:t>
            </a:r>
            <a:r>
              <a:rPr lang="zh-CN" altLang="en-US" sz="1867" dirty="0"/>
              <a:t>轴围成的区域的面积</a:t>
            </a:r>
            <a:endParaRPr lang="en-US" altLang="zh-CN" sz="1867" dirty="0"/>
          </a:p>
          <a:p>
            <a:pPr>
              <a:lnSpc>
                <a:spcPct val="120000"/>
              </a:lnSpc>
              <a:buNone/>
            </a:pPr>
            <a:r>
              <a:rPr lang="zh-CN" altLang="en-US" sz="1867" dirty="0"/>
              <a:t>可以通过将这块面积分解成一连串的小矩形，计算各小矩形的面积的和而得到 </a:t>
            </a:r>
          </a:p>
          <a:p>
            <a:pPr eaLnBrk="1" hangingPunct="1">
              <a:lnSpc>
                <a:spcPct val="120000"/>
              </a:lnSpc>
              <a:buNone/>
            </a:pPr>
            <a:endParaRPr lang="en-US" altLang="zh-CN" sz="2400" b="1" dirty="0"/>
          </a:p>
        </p:txBody>
      </p:sp>
      <p:sp>
        <p:nvSpPr>
          <p:cNvPr id="6150" name="Rectangle 5"/>
          <p:cNvSpPr>
            <a:spLocks noChangeArrowheads="1"/>
          </p:cNvSpPr>
          <p:nvPr/>
        </p:nvSpPr>
        <p:spPr bwMode="auto">
          <a:xfrm>
            <a:off x="1" y="-230831"/>
            <a:ext cx="184731" cy="461665"/>
          </a:xfrm>
          <a:prstGeom prst="rect">
            <a:avLst/>
          </a:prstGeom>
          <a:noFill/>
          <a:ln w="12700" cap="sq" algn="ctr">
            <a:noFill/>
            <a:miter lim="800000"/>
            <a:headEnd type="none" w="sm" len="sm"/>
            <a:tailEnd type="none" w="sm" len="sm"/>
          </a:ln>
        </p:spPr>
        <p:txBody>
          <a:bodyPr wrap="none" anchor="ctr">
            <a:spAutoFit/>
          </a:bodyPr>
          <a:lstStyle/>
          <a:p>
            <a:endParaRPr lang="zh-CN" altLang="en-US" sz="2400"/>
          </a:p>
        </p:txBody>
      </p:sp>
      <p:sp>
        <p:nvSpPr>
          <p:cNvPr id="6151" name="Rectangle 7"/>
          <p:cNvSpPr>
            <a:spLocks noChangeArrowheads="1"/>
          </p:cNvSpPr>
          <p:nvPr/>
        </p:nvSpPr>
        <p:spPr bwMode="auto">
          <a:xfrm>
            <a:off x="1" y="-230831"/>
            <a:ext cx="184731" cy="461665"/>
          </a:xfrm>
          <a:prstGeom prst="rect">
            <a:avLst/>
          </a:prstGeom>
          <a:noFill/>
          <a:ln w="12700" cap="sq" algn="ctr">
            <a:noFill/>
            <a:miter lim="800000"/>
            <a:headEnd type="none" w="sm" len="sm"/>
            <a:tailEnd type="none" w="sm" len="sm"/>
          </a:ln>
        </p:spPr>
        <p:txBody>
          <a:bodyPr wrap="none" anchor="ctr">
            <a:spAutoFit/>
          </a:bodyPr>
          <a:lstStyle/>
          <a:p>
            <a:endParaRPr lang="zh-CN" altLang="en-US" sz="2400"/>
          </a:p>
        </p:txBody>
      </p:sp>
      <p:graphicFrame>
        <p:nvGraphicFramePr>
          <p:cNvPr id="6147" name="Object 6"/>
          <p:cNvGraphicFramePr>
            <a:graphicFrameLocks noChangeAspect="1"/>
          </p:cNvGraphicFramePr>
          <p:nvPr>
            <p:extLst>
              <p:ext uri="{D42A27DB-BD31-4B8C-83A1-F6EECF244321}">
                <p14:modId xmlns:p14="http://schemas.microsoft.com/office/powerpoint/2010/main" val="2356206108"/>
              </p:ext>
            </p:extLst>
          </p:nvPr>
        </p:nvGraphicFramePr>
        <p:xfrm>
          <a:off x="1994837" y="1601445"/>
          <a:ext cx="2433505" cy="375027"/>
        </p:xfrm>
        <a:graphic>
          <a:graphicData uri="http://schemas.openxmlformats.org/presentationml/2006/ole">
            <mc:AlternateContent xmlns:mc="http://schemas.openxmlformats.org/markup-compatibility/2006">
              <mc:Choice xmlns:v="urn:schemas-microsoft-com:vml" Requires="v">
                <p:oleObj name="公式" r:id="rId2" imgW="1634400" imgH="324720" progId="Equation.3">
                  <p:embed/>
                </p:oleObj>
              </mc:Choice>
              <mc:Fallback>
                <p:oleObj name="公式" r:id="rId2" imgW="1634400" imgH="324720" progId="Equation.3">
                  <p:embed/>
                  <p:pic>
                    <p:nvPicPr>
                      <p:cNvPr id="6147"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4837" y="1601445"/>
                        <a:ext cx="2433505" cy="375027"/>
                      </a:xfrm>
                      <a:prstGeom prst="rect">
                        <a:avLst/>
                      </a:prstGeom>
                      <a:solidFill>
                        <a:schemeClr val="accent2"/>
                      </a:solidFill>
                    </p:spPr>
                  </p:pic>
                </p:oleObj>
              </mc:Fallback>
            </mc:AlternateContent>
          </a:graphicData>
        </a:graphic>
      </p:graphicFrame>
      <p:grpSp>
        <p:nvGrpSpPr>
          <p:cNvPr id="6152" name="Group 23"/>
          <p:cNvGrpSpPr>
            <a:grpSpLocks/>
          </p:cNvGrpSpPr>
          <p:nvPr/>
        </p:nvGrpSpPr>
        <p:grpSpPr bwMode="auto">
          <a:xfrm>
            <a:off x="1209808" y="4482501"/>
            <a:ext cx="5330856" cy="1821631"/>
            <a:chOff x="907" y="2784"/>
            <a:chExt cx="2458" cy="1082"/>
          </a:xfrm>
        </p:grpSpPr>
        <p:sp>
          <p:nvSpPr>
            <p:cNvPr id="6153" name="Line 9"/>
            <p:cNvSpPr>
              <a:spLocks noChangeShapeType="1"/>
            </p:cNvSpPr>
            <p:nvPr/>
          </p:nvSpPr>
          <p:spPr bwMode="auto">
            <a:xfrm flipV="1">
              <a:off x="1216" y="2784"/>
              <a:ext cx="0" cy="1082"/>
            </a:xfrm>
            <a:prstGeom prst="line">
              <a:avLst/>
            </a:prstGeom>
            <a:noFill/>
            <a:ln w="9525">
              <a:solidFill>
                <a:schemeClr val="tx1"/>
              </a:solidFill>
              <a:round/>
              <a:headEnd/>
              <a:tailEnd type="triangle" w="med" len="med"/>
            </a:ln>
          </p:spPr>
          <p:txBody>
            <a:bodyPr lIns="0" tIns="0" rIns="0" bIns="0"/>
            <a:lstStyle/>
            <a:p>
              <a:endParaRPr lang="zh-CN" altLang="en-US" sz="2400"/>
            </a:p>
          </p:txBody>
        </p:sp>
        <p:sp>
          <p:nvSpPr>
            <p:cNvPr id="6154" name="Line 11"/>
            <p:cNvSpPr>
              <a:spLocks noChangeShapeType="1"/>
            </p:cNvSpPr>
            <p:nvPr/>
          </p:nvSpPr>
          <p:spPr bwMode="auto">
            <a:xfrm>
              <a:off x="1063" y="3686"/>
              <a:ext cx="2149" cy="0"/>
            </a:xfrm>
            <a:prstGeom prst="line">
              <a:avLst/>
            </a:prstGeom>
            <a:noFill/>
            <a:ln w="9525">
              <a:solidFill>
                <a:schemeClr val="tx1"/>
              </a:solidFill>
              <a:round/>
              <a:headEnd/>
              <a:tailEnd type="triangle" w="med" len="lg"/>
            </a:ln>
          </p:spPr>
          <p:txBody>
            <a:bodyPr lIns="0" tIns="0" rIns="0" bIns="0"/>
            <a:lstStyle/>
            <a:p>
              <a:endParaRPr lang="zh-CN" altLang="en-US" sz="2400"/>
            </a:p>
          </p:txBody>
        </p:sp>
        <p:sp>
          <p:nvSpPr>
            <p:cNvPr id="6155" name="Freeform 12"/>
            <p:cNvSpPr>
              <a:spLocks/>
            </p:cNvSpPr>
            <p:nvPr/>
          </p:nvSpPr>
          <p:spPr bwMode="auto">
            <a:xfrm>
              <a:off x="907" y="2784"/>
              <a:ext cx="2458" cy="361"/>
            </a:xfrm>
            <a:custGeom>
              <a:avLst/>
              <a:gdLst>
                <a:gd name="T0" fmla="*/ 0 w 3240"/>
                <a:gd name="T1" fmla="*/ 1 h 600"/>
                <a:gd name="T2" fmla="*/ 10 w 3240"/>
                <a:gd name="T3" fmla="*/ 1 h 600"/>
                <a:gd name="T4" fmla="*/ 20 w 3240"/>
                <a:gd name="T5" fmla="*/ 1 h 600"/>
                <a:gd name="T6" fmla="*/ 30 w 3240"/>
                <a:gd name="T7" fmla="*/ 1 h 600"/>
                <a:gd name="T8" fmla="*/ 44 w 3240"/>
                <a:gd name="T9" fmla="*/ 1 h 600"/>
                <a:gd name="T10" fmla="*/ 49 w 3240"/>
                <a:gd name="T11" fmla="*/ 1 h 600"/>
                <a:gd name="T12" fmla="*/ 60 w 3240"/>
                <a:gd name="T13" fmla="*/ 0 h 600"/>
                <a:gd name="T14" fmla="*/ 64 w 3240"/>
                <a:gd name="T15" fmla="*/ 1 h 600"/>
                <a:gd name="T16" fmla="*/ 90 w 3240"/>
                <a:gd name="T17" fmla="*/ 1 h 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40"/>
                <a:gd name="T28" fmla="*/ 0 h 600"/>
                <a:gd name="T29" fmla="*/ 3240 w 3240"/>
                <a:gd name="T30" fmla="*/ 600 h 6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40" h="600">
                  <a:moveTo>
                    <a:pt x="0" y="600"/>
                  </a:moveTo>
                  <a:cubicBezTo>
                    <a:pt x="120" y="475"/>
                    <a:pt x="240" y="350"/>
                    <a:pt x="360" y="300"/>
                  </a:cubicBezTo>
                  <a:cubicBezTo>
                    <a:pt x="480" y="250"/>
                    <a:pt x="600" y="275"/>
                    <a:pt x="720" y="300"/>
                  </a:cubicBezTo>
                  <a:cubicBezTo>
                    <a:pt x="840" y="325"/>
                    <a:pt x="930" y="450"/>
                    <a:pt x="1080" y="450"/>
                  </a:cubicBezTo>
                  <a:cubicBezTo>
                    <a:pt x="1230" y="450"/>
                    <a:pt x="1500" y="350"/>
                    <a:pt x="1620" y="300"/>
                  </a:cubicBezTo>
                  <a:cubicBezTo>
                    <a:pt x="1740" y="250"/>
                    <a:pt x="1710" y="200"/>
                    <a:pt x="1800" y="150"/>
                  </a:cubicBezTo>
                  <a:cubicBezTo>
                    <a:pt x="1890" y="100"/>
                    <a:pt x="2070" y="0"/>
                    <a:pt x="2160" y="0"/>
                  </a:cubicBezTo>
                  <a:cubicBezTo>
                    <a:pt x="2250" y="0"/>
                    <a:pt x="2160" y="125"/>
                    <a:pt x="2340" y="150"/>
                  </a:cubicBezTo>
                  <a:cubicBezTo>
                    <a:pt x="2520" y="175"/>
                    <a:pt x="3150" y="150"/>
                    <a:pt x="3240" y="150"/>
                  </a:cubicBezTo>
                </a:path>
              </a:pathLst>
            </a:custGeom>
            <a:noFill/>
            <a:ln w="9525">
              <a:solidFill>
                <a:schemeClr val="tx1"/>
              </a:solidFill>
              <a:round/>
              <a:headEnd/>
              <a:tailEnd/>
            </a:ln>
          </p:spPr>
          <p:txBody>
            <a:bodyPr lIns="0" tIns="0" rIns="0" bIns="0"/>
            <a:lstStyle/>
            <a:p>
              <a:endParaRPr lang="zh-CN" altLang="en-US" sz="2400"/>
            </a:p>
          </p:txBody>
        </p:sp>
        <p:sp>
          <p:nvSpPr>
            <p:cNvPr id="6156" name="Line 13"/>
            <p:cNvSpPr>
              <a:spLocks noChangeShapeType="1"/>
            </p:cNvSpPr>
            <p:nvPr/>
          </p:nvSpPr>
          <p:spPr bwMode="auto">
            <a:xfrm>
              <a:off x="2751" y="2874"/>
              <a:ext cx="0" cy="812"/>
            </a:xfrm>
            <a:prstGeom prst="line">
              <a:avLst/>
            </a:prstGeom>
            <a:noFill/>
            <a:ln w="9525">
              <a:solidFill>
                <a:schemeClr val="tx1"/>
              </a:solidFill>
              <a:round/>
              <a:headEnd/>
              <a:tailEnd/>
            </a:ln>
          </p:spPr>
          <p:txBody>
            <a:bodyPr lIns="0" tIns="0" rIns="0" bIns="0"/>
            <a:lstStyle/>
            <a:p>
              <a:endParaRPr lang="zh-CN" altLang="en-US" sz="2400"/>
            </a:p>
          </p:txBody>
        </p:sp>
        <p:sp>
          <p:nvSpPr>
            <p:cNvPr id="6157" name="Line 14"/>
            <p:cNvSpPr>
              <a:spLocks noChangeShapeType="1"/>
            </p:cNvSpPr>
            <p:nvPr/>
          </p:nvSpPr>
          <p:spPr bwMode="auto">
            <a:xfrm>
              <a:off x="1677" y="3055"/>
              <a:ext cx="0" cy="631"/>
            </a:xfrm>
            <a:prstGeom prst="line">
              <a:avLst/>
            </a:prstGeom>
            <a:noFill/>
            <a:ln w="9525">
              <a:solidFill>
                <a:schemeClr val="tx1"/>
              </a:solidFill>
              <a:round/>
              <a:headEnd/>
              <a:tailEnd/>
            </a:ln>
          </p:spPr>
          <p:txBody>
            <a:bodyPr lIns="0" tIns="0" rIns="0" bIns="0"/>
            <a:lstStyle/>
            <a:p>
              <a:endParaRPr lang="zh-CN" altLang="en-US" sz="2400"/>
            </a:p>
          </p:txBody>
        </p:sp>
        <p:sp>
          <p:nvSpPr>
            <p:cNvPr id="6158" name="Line 15"/>
            <p:cNvSpPr>
              <a:spLocks noChangeShapeType="1"/>
            </p:cNvSpPr>
            <p:nvPr/>
          </p:nvSpPr>
          <p:spPr bwMode="auto">
            <a:xfrm>
              <a:off x="1830" y="3055"/>
              <a:ext cx="0" cy="631"/>
            </a:xfrm>
            <a:prstGeom prst="line">
              <a:avLst/>
            </a:prstGeom>
            <a:noFill/>
            <a:ln w="9525">
              <a:solidFill>
                <a:schemeClr val="tx1"/>
              </a:solidFill>
              <a:round/>
              <a:headEnd/>
              <a:tailEnd/>
            </a:ln>
          </p:spPr>
          <p:txBody>
            <a:bodyPr lIns="0" tIns="0" rIns="0" bIns="0"/>
            <a:lstStyle/>
            <a:p>
              <a:endParaRPr lang="zh-CN" altLang="en-US" sz="2400"/>
            </a:p>
          </p:txBody>
        </p:sp>
        <p:sp>
          <p:nvSpPr>
            <p:cNvPr id="6159" name="Line 16"/>
            <p:cNvSpPr>
              <a:spLocks noChangeShapeType="1"/>
            </p:cNvSpPr>
            <p:nvPr/>
          </p:nvSpPr>
          <p:spPr bwMode="auto">
            <a:xfrm>
              <a:off x="1984" y="2965"/>
              <a:ext cx="0" cy="721"/>
            </a:xfrm>
            <a:prstGeom prst="line">
              <a:avLst/>
            </a:prstGeom>
            <a:noFill/>
            <a:ln w="9525">
              <a:solidFill>
                <a:schemeClr val="tx1"/>
              </a:solidFill>
              <a:round/>
              <a:headEnd/>
              <a:tailEnd/>
            </a:ln>
          </p:spPr>
          <p:txBody>
            <a:bodyPr lIns="0" tIns="0" rIns="0" bIns="0"/>
            <a:lstStyle/>
            <a:p>
              <a:endParaRPr lang="zh-CN" altLang="en-US" sz="2400"/>
            </a:p>
          </p:txBody>
        </p:sp>
        <p:sp>
          <p:nvSpPr>
            <p:cNvPr id="6160" name="Line 17"/>
            <p:cNvSpPr>
              <a:spLocks noChangeShapeType="1"/>
            </p:cNvSpPr>
            <p:nvPr/>
          </p:nvSpPr>
          <p:spPr bwMode="auto">
            <a:xfrm>
              <a:off x="2137" y="2965"/>
              <a:ext cx="0" cy="721"/>
            </a:xfrm>
            <a:prstGeom prst="line">
              <a:avLst/>
            </a:prstGeom>
            <a:noFill/>
            <a:ln w="9525">
              <a:solidFill>
                <a:schemeClr val="tx1"/>
              </a:solidFill>
              <a:round/>
              <a:headEnd/>
              <a:tailEnd/>
            </a:ln>
          </p:spPr>
          <p:txBody>
            <a:bodyPr lIns="0" tIns="0" rIns="0" bIns="0"/>
            <a:lstStyle/>
            <a:p>
              <a:endParaRPr lang="zh-CN" altLang="en-US" sz="2400"/>
            </a:p>
          </p:txBody>
        </p:sp>
        <p:sp>
          <p:nvSpPr>
            <p:cNvPr id="6161" name="Line 18"/>
            <p:cNvSpPr>
              <a:spLocks noChangeShapeType="1"/>
            </p:cNvSpPr>
            <p:nvPr/>
          </p:nvSpPr>
          <p:spPr bwMode="auto">
            <a:xfrm>
              <a:off x="2291" y="2874"/>
              <a:ext cx="0" cy="812"/>
            </a:xfrm>
            <a:prstGeom prst="line">
              <a:avLst/>
            </a:prstGeom>
            <a:noFill/>
            <a:ln w="9525">
              <a:solidFill>
                <a:schemeClr val="tx1"/>
              </a:solidFill>
              <a:round/>
              <a:headEnd/>
              <a:tailEnd/>
            </a:ln>
          </p:spPr>
          <p:txBody>
            <a:bodyPr lIns="0" tIns="0" rIns="0" bIns="0"/>
            <a:lstStyle/>
            <a:p>
              <a:endParaRPr lang="zh-CN" altLang="en-US" sz="2400"/>
            </a:p>
          </p:txBody>
        </p:sp>
        <p:sp>
          <p:nvSpPr>
            <p:cNvPr id="6162" name="Line 19"/>
            <p:cNvSpPr>
              <a:spLocks noChangeShapeType="1"/>
            </p:cNvSpPr>
            <p:nvPr/>
          </p:nvSpPr>
          <p:spPr bwMode="auto">
            <a:xfrm>
              <a:off x="2444" y="2784"/>
              <a:ext cx="0" cy="902"/>
            </a:xfrm>
            <a:prstGeom prst="line">
              <a:avLst/>
            </a:prstGeom>
            <a:noFill/>
            <a:ln w="9525">
              <a:solidFill>
                <a:schemeClr val="tx1"/>
              </a:solidFill>
              <a:round/>
              <a:headEnd/>
              <a:tailEnd/>
            </a:ln>
          </p:spPr>
          <p:txBody>
            <a:bodyPr lIns="0" tIns="0" rIns="0" bIns="0"/>
            <a:lstStyle/>
            <a:p>
              <a:endParaRPr lang="zh-CN" altLang="en-US" sz="2400"/>
            </a:p>
          </p:txBody>
        </p:sp>
        <p:sp>
          <p:nvSpPr>
            <p:cNvPr id="6163" name="Line 20"/>
            <p:cNvSpPr>
              <a:spLocks noChangeShapeType="1"/>
            </p:cNvSpPr>
            <p:nvPr/>
          </p:nvSpPr>
          <p:spPr bwMode="auto">
            <a:xfrm>
              <a:off x="2598" y="2874"/>
              <a:ext cx="0" cy="812"/>
            </a:xfrm>
            <a:prstGeom prst="line">
              <a:avLst/>
            </a:prstGeom>
            <a:noFill/>
            <a:ln w="9525">
              <a:solidFill>
                <a:schemeClr val="tx1"/>
              </a:solidFill>
              <a:round/>
              <a:headEnd/>
              <a:tailEnd/>
            </a:ln>
          </p:spPr>
          <p:txBody>
            <a:bodyPr lIns="0" tIns="0" rIns="0" bIns="0"/>
            <a:lstStyle/>
            <a:p>
              <a:endParaRPr lang="zh-CN" altLang="en-US" sz="2400"/>
            </a:p>
          </p:txBody>
        </p:sp>
        <p:sp>
          <p:nvSpPr>
            <p:cNvPr id="6164" name="Text Box 21"/>
            <p:cNvSpPr txBox="1">
              <a:spLocks noChangeArrowheads="1"/>
            </p:cNvSpPr>
            <p:nvPr/>
          </p:nvSpPr>
          <p:spPr bwMode="auto">
            <a:xfrm>
              <a:off x="1639" y="3686"/>
              <a:ext cx="306" cy="164"/>
            </a:xfrm>
            <a:prstGeom prst="rect">
              <a:avLst/>
            </a:prstGeom>
            <a:noFill/>
            <a:ln w="9525" algn="ctr">
              <a:noFill/>
              <a:miter lim="800000"/>
              <a:headEnd/>
              <a:tailEnd/>
            </a:ln>
          </p:spPr>
          <p:txBody>
            <a:bodyPr lIns="0" tIns="0" rIns="0" bIns="0"/>
            <a:lstStyle/>
            <a:p>
              <a:pPr algn="just"/>
              <a:r>
                <a:rPr lang="en-US" altLang="zh-CN" sz="2400">
                  <a:latin typeface="Times New Roman" pitchFamily="18" charset="0"/>
                  <a:ea typeface="宋体" pitchFamily="2" charset="-122"/>
                </a:rPr>
                <a:t>a</a:t>
              </a:r>
              <a:endParaRPr lang="en-US" altLang="zh-CN" sz="2400"/>
            </a:p>
          </p:txBody>
        </p:sp>
        <p:sp>
          <p:nvSpPr>
            <p:cNvPr id="6165" name="Text Box 22"/>
            <p:cNvSpPr txBox="1">
              <a:spLocks noChangeArrowheads="1"/>
            </p:cNvSpPr>
            <p:nvPr/>
          </p:nvSpPr>
          <p:spPr bwMode="auto">
            <a:xfrm>
              <a:off x="2751" y="3686"/>
              <a:ext cx="307" cy="180"/>
            </a:xfrm>
            <a:prstGeom prst="rect">
              <a:avLst/>
            </a:prstGeom>
            <a:noFill/>
            <a:ln w="9525" algn="ctr">
              <a:noFill/>
              <a:miter lim="800000"/>
              <a:headEnd/>
              <a:tailEnd/>
            </a:ln>
          </p:spPr>
          <p:txBody>
            <a:bodyPr lIns="0" tIns="0" rIns="0" bIns="0"/>
            <a:lstStyle/>
            <a:p>
              <a:pPr algn="just"/>
              <a:r>
                <a:rPr lang="en-US" altLang="zh-CN" sz="2400">
                  <a:latin typeface="Times New Roman" pitchFamily="18" charset="0"/>
                  <a:ea typeface="宋体" pitchFamily="2" charset="-122"/>
                </a:rPr>
                <a:t>b</a:t>
              </a:r>
              <a:endParaRPr lang="en-US" altLang="zh-CN" sz="2400"/>
            </a:p>
          </p:txBody>
        </p:sp>
      </p:grpSp>
    </p:spTree>
  </p:cSld>
  <p:clrMapOvr>
    <a:masterClrMapping/>
  </p:clrMapOvr>
  <p:transition spd="med">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3B7B4AB-75EE-29A6-AFCF-F6C859BE0939}"/>
              </a:ext>
            </a:extLst>
          </p:cNvPr>
          <p:cNvSpPr>
            <a:spLocks noGrp="1"/>
          </p:cNvSpPr>
          <p:nvPr>
            <p:ph type="title"/>
          </p:nvPr>
        </p:nvSpPr>
        <p:spPr/>
        <p:txBody>
          <a:bodyPr/>
          <a:lstStyle/>
          <a:p>
            <a:endParaRPr lang="zh-CN" altLang="en-US"/>
          </a:p>
        </p:txBody>
      </p:sp>
      <p:sp>
        <p:nvSpPr>
          <p:cNvPr id="185346" name="Rectangle 3"/>
          <p:cNvSpPr>
            <a:spLocks noGrp="1" noChangeArrowheads="1"/>
          </p:cNvSpPr>
          <p:nvPr>
            <p:ph idx="4294967295"/>
          </p:nvPr>
        </p:nvSpPr>
        <p:spPr>
          <a:xfrm>
            <a:off x="887307" y="789305"/>
            <a:ext cx="7399338" cy="5546725"/>
          </a:xfrm>
        </p:spPr>
        <p:txBody>
          <a:bodyPr>
            <a:normAutofit lnSpcReduction="10000"/>
          </a:bodyPr>
          <a:lstStyle/>
          <a:p>
            <a:pPr eaLnBrk="1" hangingPunct="1">
              <a:buFont typeface="Wingdings" pitchFamily="2" charset="2"/>
              <a:buNone/>
            </a:pPr>
            <a:r>
              <a:rPr lang="en-US" altLang="zh-CN" sz="1867" dirty="0" err="1"/>
              <a:t>int</a:t>
            </a:r>
            <a:r>
              <a:rPr lang="en-US" altLang="zh-CN" sz="1867" dirty="0"/>
              <a:t> main()</a:t>
            </a:r>
          </a:p>
          <a:p>
            <a:pPr eaLnBrk="1" hangingPunct="1">
              <a:buFont typeface="Wingdings" pitchFamily="2" charset="2"/>
              <a:buNone/>
            </a:pPr>
            <a:r>
              <a:rPr lang="en-US" altLang="zh-CN" sz="1867" dirty="0"/>
              <a:t>{</a:t>
            </a:r>
          </a:p>
          <a:p>
            <a:pPr eaLnBrk="1" hangingPunct="1">
              <a:buFont typeface="Wingdings" pitchFamily="2" charset="2"/>
              <a:buNone/>
            </a:pPr>
            <a:r>
              <a:rPr lang="en-US" altLang="zh-CN" sz="1867" dirty="0"/>
              <a:t>	double a, b, </a:t>
            </a:r>
            <a:r>
              <a:rPr lang="en-US" altLang="zh-CN" sz="1867" dirty="0" err="1"/>
              <a:t>dlt</a:t>
            </a:r>
            <a:r>
              <a:rPr lang="en-US" altLang="zh-CN" sz="1867" dirty="0"/>
              <a:t>, integral = 0;</a:t>
            </a:r>
          </a:p>
          <a:p>
            <a:pPr eaLnBrk="1" hangingPunct="1">
              <a:buFont typeface="Wingdings" pitchFamily="2" charset="2"/>
              <a:buNone/>
            </a:pPr>
            <a:endParaRPr lang="en-US" altLang="zh-CN" sz="1867" dirty="0"/>
          </a:p>
          <a:p>
            <a:pPr eaLnBrk="1" hangingPunct="1">
              <a:buFont typeface="Wingdings" pitchFamily="2" charset="2"/>
              <a:buNone/>
            </a:pPr>
            <a:r>
              <a:rPr lang="en-US" altLang="zh-CN" sz="1867" dirty="0"/>
              <a:t> 	</a:t>
            </a:r>
            <a:r>
              <a:rPr lang="en-US" altLang="zh-CN" sz="1867" dirty="0" err="1"/>
              <a:t>cout</a:t>
            </a:r>
            <a:r>
              <a:rPr lang="en-US" altLang="zh-CN" sz="1867" dirty="0"/>
              <a:t> &lt;&lt; "</a:t>
            </a:r>
            <a:r>
              <a:rPr lang="zh-CN" altLang="en-US" sz="1867" dirty="0"/>
              <a:t>请输入定积分的区间：</a:t>
            </a:r>
            <a:r>
              <a:rPr lang="en-US" altLang="zh-CN" sz="1867" dirty="0"/>
              <a:t>" ;</a:t>
            </a:r>
          </a:p>
          <a:p>
            <a:pPr eaLnBrk="1" hangingPunct="1">
              <a:buFont typeface="Wingdings" pitchFamily="2" charset="2"/>
              <a:buNone/>
            </a:pPr>
            <a:r>
              <a:rPr lang="en-US" altLang="zh-CN" sz="1867" dirty="0"/>
              <a:t> 	</a:t>
            </a:r>
            <a:r>
              <a:rPr lang="en-US" altLang="zh-CN" sz="1867" dirty="0" err="1"/>
              <a:t>cin</a:t>
            </a:r>
            <a:r>
              <a:rPr lang="en-US" altLang="zh-CN" sz="1867" dirty="0"/>
              <a:t> &gt;&gt; a &gt;&gt; b;</a:t>
            </a:r>
          </a:p>
          <a:p>
            <a:pPr eaLnBrk="1" hangingPunct="1">
              <a:buFont typeface="Wingdings" pitchFamily="2" charset="2"/>
              <a:buNone/>
            </a:pPr>
            <a:r>
              <a:rPr lang="en-US" altLang="zh-CN" sz="1867" dirty="0"/>
              <a:t>        </a:t>
            </a:r>
            <a:r>
              <a:rPr lang="en-US" altLang="zh-CN" sz="1867" dirty="0" err="1"/>
              <a:t>cout</a:t>
            </a:r>
            <a:r>
              <a:rPr lang="en-US" altLang="zh-CN" sz="1867" dirty="0"/>
              <a:t> &lt;&lt; "</a:t>
            </a:r>
            <a:r>
              <a:rPr lang="zh-CN" altLang="en-US" sz="1867" dirty="0"/>
              <a:t>请输入小矩形的宽度：</a:t>
            </a:r>
            <a:r>
              <a:rPr lang="en-US" altLang="zh-CN" sz="1867" dirty="0"/>
              <a:t>" ;</a:t>
            </a:r>
          </a:p>
          <a:p>
            <a:pPr eaLnBrk="1" hangingPunct="1">
              <a:buFont typeface="Wingdings" pitchFamily="2" charset="2"/>
              <a:buNone/>
            </a:pPr>
            <a:r>
              <a:rPr lang="en-US" altLang="zh-CN" sz="1867" dirty="0"/>
              <a:t>        </a:t>
            </a:r>
            <a:r>
              <a:rPr lang="en-US" altLang="zh-CN" sz="1867" dirty="0" err="1"/>
              <a:t>cin</a:t>
            </a:r>
            <a:r>
              <a:rPr lang="en-US" altLang="zh-CN" sz="1867" dirty="0"/>
              <a:t> &gt;&gt; </a:t>
            </a:r>
            <a:r>
              <a:rPr lang="en-US" altLang="zh-CN" sz="1867" dirty="0" err="1"/>
              <a:t>dlt</a:t>
            </a:r>
            <a:r>
              <a:rPr lang="en-US" altLang="zh-CN" sz="1867" dirty="0"/>
              <a:t>;</a:t>
            </a:r>
          </a:p>
          <a:p>
            <a:pPr eaLnBrk="1" hangingPunct="1">
              <a:buFont typeface="Wingdings" pitchFamily="2" charset="2"/>
              <a:buNone/>
            </a:pPr>
            <a:endParaRPr lang="en-US" altLang="zh-CN" sz="1867" dirty="0"/>
          </a:p>
          <a:p>
            <a:pPr eaLnBrk="1" hangingPunct="1">
              <a:buFont typeface="Wingdings" pitchFamily="2" charset="2"/>
              <a:buNone/>
            </a:pPr>
            <a:r>
              <a:rPr lang="en-US" altLang="zh-CN" sz="1867" dirty="0"/>
              <a:t>        for (double  x = a + </a:t>
            </a:r>
            <a:r>
              <a:rPr lang="en-US" altLang="zh-CN" sz="1867" dirty="0" err="1"/>
              <a:t>dlt</a:t>
            </a:r>
            <a:r>
              <a:rPr lang="en-US" altLang="zh-CN" sz="1867" dirty="0"/>
              <a:t> / 2; x &lt; b; x += </a:t>
            </a:r>
            <a:r>
              <a:rPr lang="en-US" altLang="zh-CN" sz="1867" dirty="0" err="1"/>
              <a:t>dlt</a:t>
            </a:r>
            <a:r>
              <a:rPr lang="en-US" altLang="zh-CN" sz="1867" dirty="0"/>
              <a:t>)</a:t>
            </a:r>
          </a:p>
          <a:p>
            <a:pPr eaLnBrk="1" hangingPunct="1">
              <a:buFont typeface="Wingdings" pitchFamily="2" charset="2"/>
              <a:buNone/>
            </a:pPr>
            <a:r>
              <a:rPr lang="en-US" altLang="zh-CN" sz="1867" dirty="0"/>
              <a:t>	       integral += (x * x + 5 * x + 1) * </a:t>
            </a:r>
            <a:r>
              <a:rPr lang="en-US" altLang="zh-CN" sz="1867" dirty="0" err="1"/>
              <a:t>dlt</a:t>
            </a:r>
            <a:r>
              <a:rPr lang="en-US" altLang="zh-CN" sz="1867" dirty="0"/>
              <a:t>;</a:t>
            </a:r>
          </a:p>
          <a:p>
            <a:pPr eaLnBrk="1" hangingPunct="1">
              <a:buFont typeface="Wingdings" pitchFamily="2" charset="2"/>
              <a:buNone/>
            </a:pPr>
            <a:r>
              <a:rPr lang="en-US" altLang="zh-CN" sz="1867" dirty="0"/>
              <a:t>         </a:t>
            </a:r>
            <a:r>
              <a:rPr lang="en-US" altLang="zh-CN" sz="1867" dirty="0" err="1"/>
              <a:t>cout</a:t>
            </a:r>
            <a:r>
              <a:rPr lang="en-US" altLang="zh-CN" sz="1867" dirty="0"/>
              <a:t> &lt;&lt; "</a:t>
            </a:r>
            <a:r>
              <a:rPr lang="zh-CN" altLang="en-US" sz="1867" dirty="0"/>
              <a:t>积分值为：</a:t>
            </a:r>
            <a:r>
              <a:rPr lang="en-US" altLang="zh-CN" sz="1867" dirty="0"/>
              <a:t>" &lt;&lt; integral &lt;&lt; </a:t>
            </a:r>
            <a:r>
              <a:rPr lang="en-US" altLang="zh-CN" sz="1867" dirty="0" err="1"/>
              <a:t>endl</a:t>
            </a:r>
            <a:r>
              <a:rPr lang="en-US" altLang="zh-CN" sz="1867" dirty="0"/>
              <a:t>; </a:t>
            </a:r>
          </a:p>
          <a:p>
            <a:pPr eaLnBrk="1" hangingPunct="1">
              <a:buFont typeface="Wingdings" pitchFamily="2" charset="2"/>
              <a:buNone/>
            </a:pPr>
            <a:endParaRPr lang="en-US" altLang="zh-CN" sz="1867" dirty="0"/>
          </a:p>
          <a:p>
            <a:pPr eaLnBrk="1" hangingPunct="1">
              <a:buFont typeface="Wingdings" pitchFamily="2" charset="2"/>
              <a:buNone/>
            </a:pPr>
            <a:r>
              <a:rPr lang="en-US" altLang="zh-CN" sz="1867" dirty="0"/>
              <a:t>         return 0;</a:t>
            </a:r>
          </a:p>
          <a:p>
            <a:pPr eaLnBrk="1" hangingPunct="1">
              <a:buFont typeface="Wingdings" pitchFamily="2" charset="2"/>
              <a:buNone/>
            </a:pPr>
            <a:r>
              <a:rPr lang="en-US" altLang="zh-CN" sz="1867" dirty="0"/>
              <a:t>}</a:t>
            </a:r>
          </a:p>
        </p:txBody>
      </p:sp>
    </p:spTree>
  </p:cSld>
  <p:clrMapOvr>
    <a:masterClrMapping/>
  </p:clrMapOvr>
  <p:transition spd="med">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851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表达式</a:t>
            </a:r>
            <a:r>
              <a:rPr lang="en-US" altLang="zh-CN" sz="3733" b="1" dirty="0">
                <a:latin typeface="微软雅黑" pitchFamily="34" charset="-122"/>
              </a:rPr>
              <a:t>3</a:t>
            </a:r>
            <a:r>
              <a:rPr lang="zh-CN" altLang="en-US" sz="3733" b="1" dirty="0">
                <a:latin typeface="微软雅黑" pitchFamily="34" charset="-122"/>
              </a:rPr>
              <a:t>可选</a:t>
            </a:r>
          </a:p>
        </p:txBody>
      </p:sp>
      <p:sp>
        <p:nvSpPr>
          <p:cNvPr id="182275" name="Rectangle 3"/>
          <p:cNvSpPr>
            <a:spLocks noGrp="1" noChangeArrowheads="1"/>
          </p:cNvSpPr>
          <p:nvPr>
            <p:ph idx="4294967295"/>
          </p:nvPr>
        </p:nvSpPr>
        <p:spPr>
          <a:xfrm>
            <a:off x="1239520" y="1273175"/>
            <a:ext cx="6000750" cy="4889500"/>
          </a:xfrm>
        </p:spPr>
        <p:txBody>
          <a:bodyPr>
            <a:normAutofit/>
          </a:bodyPr>
          <a:lstStyle/>
          <a:p>
            <a:pPr eaLnBrk="1" hangingPunct="1">
              <a:lnSpc>
                <a:spcPct val="130000"/>
              </a:lnSpc>
              <a:buNone/>
            </a:pPr>
            <a:r>
              <a:rPr lang="zh-CN" altLang="en-US" sz="2400" b="1" dirty="0"/>
              <a:t>表达式</a:t>
            </a:r>
            <a:r>
              <a:rPr lang="en-US" altLang="zh-CN" sz="2400" b="1" dirty="0"/>
              <a:t>3</a:t>
            </a:r>
            <a:r>
              <a:rPr lang="zh-CN" altLang="en-US" sz="2400" b="1" dirty="0"/>
              <a:t>可以是任何表达式</a:t>
            </a:r>
            <a:endParaRPr lang="en-US" altLang="zh-CN" sz="2400" b="1" dirty="0"/>
          </a:p>
          <a:p>
            <a:pPr eaLnBrk="1" hangingPunct="1">
              <a:lnSpc>
                <a:spcPct val="130000"/>
              </a:lnSpc>
              <a:buNone/>
            </a:pPr>
            <a:r>
              <a:rPr lang="zh-CN" altLang="en-US" sz="1867" dirty="0"/>
              <a:t>一般为赋值表达式或逗号表达式</a:t>
            </a:r>
            <a:endParaRPr lang="en-US" altLang="zh-CN" sz="1867" dirty="0"/>
          </a:p>
          <a:p>
            <a:pPr>
              <a:lnSpc>
                <a:spcPct val="130000"/>
              </a:lnSpc>
              <a:spcBef>
                <a:spcPts val="2400"/>
              </a:spcBef>
              <a:buNone/>
            </a:pPr>
            <a:r>
              <a:rPr lang="zh-CN" altLang="en-US" sz="2400" b="1" dirty="0"/>
              <a:t>表达式</a:t>
            </a:r>
            <a:r>
              <a:rPr lang="en-US" altLang="zh-CN" sz="2400" b="1" dirty="0"/>
              <a:t>3</a:t>
            </a:r>
            <a:r>
              <a:rPr lang="zh-CN" altLang="en-US" sz="2400" b="1" dirty="0"/>
              <a:t>可以省略</a:t>
            </a:r>
            <a:endParaRPr lang="en-US" altLang="zh-CN" sz="2400" b="1" dirty="0"/>
          </a:p>
          <a:p>
            <a:pPr eaLnBrk="1" hangingPunct="1">
              <a:lnSpc>
                <a:spcPct val="130000"/>
              </a:lnSpc>
              <a:buNone/>
            </a:pPr>
            <a:r>
              <a:rPr lang="zh-CN" altLang="en-US" sz="1867" dirty="0"/>
              <a:t>执行完循环体后直接执行表达式</a:t>
            </a:r>
            <a:r>
              <a:rPr lang="en-US" altLang="zh-CN" sz="1867" dirty="0"/>
              <a:t>2</a:t>
            </a:r>
            <a:endParaRPr lang="zh-CN" altLang="en-US" sz="1867" dirty="0"/>
          </a:p>
          <a:p>
            <a:pPr>
              <a:lnSpc>
                <a:spcPct val="130000"/>
              </a:lnSpc>
              <a:spcBef>
                <a:spcPts val="2400"/>
              </a:spcBef>
              <a:buNone/>
            </a:pPr>
            <a:r>
              <a:rPr lang="zh-CN" altLang="en-US" sz="2400" b="1" dirty="0"/>
              <a:t>如从</a:t>
            </a:r>
            <a:r>
              <a:rPr lang="en-US" altLang="zh-CN" sz="2400" b="1" dirty="0"/>
              <a:t>1</a:t>
            </a:r>
            <a:r>
              <a:rPr lang="zh-CN" altLang="en-US" sz="2400" b="1" dirty="0"/>
              <a:t>加到</a:t>
            </a:r>
            <a:r>
              <a:rPr lang="en-US" altLang="zh-CN" sz="2400" b="1" dirty="0"/>
              <a:t>100</a:t>
            </a:r>
            <a:r>
              <a:rPr lang="zh-CN" altLang="en-US" sz="2400" b="1" dirty="0"/>
              <a:t>，可以写为</a:t>
            </a:r>
          </a:p>
          <a:p>
            <a:pPr>
              <a:lnSpc>
                <a:spcPct val="120000"/>
              </a:lnSpc>
              <a:spcBef>
                <a:spcPts val="0"/>
              </a:spcBef>
              <a:buNone/>
            </a:pPr>
            <a:r>
              <a:rPr lang="zh-CN" altLang="en-US" sz="1867" dirty="0"/>
              <a:t> </a:t>
            </a:r>
            <a:r>
              <a:rPr lang="en-US" altLang="zh-CN" sz="1867" dirty="0"/>
              <a:t>s=0; </a:t>
            </a:r>
          </a:p>
          <a:p>
            <a:pPr>
              <a:lnSpc>
                <a:spcPct val="120000"/>
              </a:lnSpc>
              <a:spcBef>
                <a:spcPts val="0"/>
              </a:spcBef>
              <a:buNone/>
            </a:pPr>
            <a:r>
              <a:rPr lang="en-US" altLang="zh-CN" sz="1867" dirty="0"/>
              <a:t>for (</a:t>
            </a:r>
            <a:r>
              <a:rPr lang="en-US" altLang="zh-CN" sz="1867" dirty="0" err="1"/>
              <a:t>i</a:t>
            </a:r>
            <a:r>
              <a:rPr lang="en-US" altLang="zh-CN" sz="1867" dirty="0"/>
              <a:t>=1; </a:t>
            </a:r>
            <a:r>
              <a:rPr lang="en-US" altLang="zh-CN" sz="1867" dirty="0" err="1"/>
              <a:t>i</a:t>
            </a:r>
            <a:r>
              <a:rPr lang="en-US" altLang="zh-CN" sz="1867" dirty="0"/>
              <a:t>&lt;=100; )  { </a:t>
            </a:r>
          </a:p>
          <a:p>
            <a:pPr>
              <a:lnSpc>
                <a:spcPct val="120000"/>
              </a:lnSpc>
              <a:spcBef>
                <a:spcPts val="0"/>
              </a:spcBef>
              <a:buNone/>
            </a:pPr>
            <a:r>
              <a:rPr lang="en-US" altLang="zh-CN" sz="1867" dirty="0"/>
              <a:t>     s += </a:t>
            </a:r>
            <a:r>
              <a:rPr lang="en-US" altLang="zh-CN" sz="1867" dirty="0" err="1"/>
              <a:t>i</a:t>
            </a:r>
            <a:r>
              <a:rPr lang="zh-CN" altLang="en-US" sz="1867" dirty="0"/>
              <a:t>；</a:t>
            </a:r>
            <a:endParaRPr lang="en-US" altLang="zh-CN" sz="1867" dirty="0"/>
          </a:p>
          <a:p>
            <a:pPr>
              <a:lnSpc>
                <a:spcPct val="120000"/>
              </a:lnSpc>
              <a:spcBef>
                <a:spcPts val="0"/>
              </a:spcBef>
              <a:buNone/>
            </a:pPr>
            <a:r>
              <a:rPr lang="en-US" altLang="zh-CN" sz="1867" dirty="0"/>
              <a:t>    </a:t>
            </a:r>
            <a:r>
              <a:rPr lang="en-US" altLang="zh-CN" sz="1867" dirty="0" err="1"/>
              <a:t>i</a:t>
            </a:r>
            <a:r>
              <a:rPr lang="en-US" altLang="zh-CN" sz="1867" dirty="0"/>
              <a:t>++;</a:t>
            </a:r>
          </a:p>
          <a:p>
            <a:pPr>
              <a:lnSpc>
                <a:spcPct val="120000"/>
              </a:lnSpc>
              <a:spcBef>
                <a:spcPts val="0"/>
              </a:spcBef>
              <a:buNone/>
            </a:pPr>
            <a:r>
              <a:rPr lang="en-US" altLang="zh-CN" sz="1867" dirty="0"/>
              <a:t>}  </a:t>
            </a:r>
            <a:endParaRPr lang="zh-CN" altLang="en-US" sz="1867" dirty="0"/>
          </a:p>
        </p:txBody>
      </p:sp>
      <p:sp>
        <p:nvSpPr>
          <p:cNvPr id="4" name="矩形 3"/>
          <p:cNvSpPr/>
          <p:nvPr/>
        </p:nvSpPr>
        <p:spPr>
          <a:xfrm>
            <a:off x="5123882" y="4558864"/>
            <a:ext cx="3785011" cy="769570"/>
          </a:xfrm>
          <a:prstGeom prst="rect">
            <a:avLst/>
          </a:prstGeom>
        </p:spPr>
        <p:txBody>
          <a:bodyPr wrap="none">
            <a:spAutoFit/>
          </a:bodyPr>
          <a:lstStyle/>
          <a:p>
            <a:pPr>
              <a:spcBef>
                <a:spcPts val="800"/>
              </a:spcBef>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s=0; </a:t>
            </a:r>
          </a:p>
          <a:p>
            <a:pPr>
              <a:spcBef>
                <a:spcPts val="800"/>
              </a:spcBef>
            </a:pPr>
            <a:r>
              <a:rPr lang="en-US" altLang="zh-CN" sz="1867" dirty="0">
                <a:latin typeface="微软雅黑" pitchFamily="34" charset="-122"/>
                <a:ea typeface="微软雅黑" pitchFamily="34" charset="-122"/>
              </a:rPr>
              <a:t>for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=1;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&lt;=100;  s +=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endParaRPr lang="zh-CN" altLang="en-US" sz="1867"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02" name="Rectangle 2"/>
          <p:cNvSpPr>
            <a:spLocks noGrp="1" noChangeArrowheads="1"/>
          </p:cNvSpPr>
          <p:nvPr>
            <p:ph type="title"/>
          </p:nvPr>
        </p:nvSpPr>
        <p:spPr/>
        <p:txBody>
          <a:bodyPr>
            <a:normAutofit fontScale="90000"/>
          </a:bodyPr>
          <a:lstStyle/>
          <a:p>
            <a:pPr marL="1117572" indent="-1117572">
              <a:defRPr/>
            </a:pPr>
            <a:r>
              <a:rPr lang="zh-CN" altLang="en-US" sz="3733" b="1" dirty="0">
                <a:latin typeface="微软雅黑" pitchFamily="34" charset="-122"/>
              </a:rPr>
              <a:t>循环的嵌套</a:t>
            </a:r>
          </a:p>
        </p:txBody>
      </p:sp>
      <p:sp>
        <p:nvSpPr>
          <p:cNvPr id="183299" name="Rectangle 3"/>
          <p:cNvSpPr>
            <a:spLocks noGrp="1" noChangeArrowheads="1"/>
          </p:cNvSpPr>
          <p:nvPr>
            <p:ph idx="4294967295"/>
          </p:nvPr>
        </p:nvSpPr>
        <p:spPr>
          <a:xfrm>
            <a:off x="1104053" y="1656292"/>
            <a:ext cx="10515600" cy="4351338"/>
          </a:xfrm>
        </p:spPr>
        <p:txBody>
          <a:bodyPr>
            <a:normAutofit/>
          </a:bodyPr>
          <a:lstStyle/>
          <a:p>
            <a:pPr eaLnBrk="1" hangingPunct="1">
              <a:lnSpc>
                <a:spcPct val="140000"/>
              </a:lnSpc>
              <a:buNone/>
            </a:pPr>
            <a:r>
              <a:rPr lang="zh-CN" altLang="en-US" sz="2400" b="1" dirty="0"/>
              <a:t>循环语句的循环体包含一个循环 </a:t>
            </a:r>
          </a:p>
          <a:p>
            <a:pPr eaLnBrk="1" hangingPunct="1">
              <a:lnSpc>
                <a:spcPct val="140000"/>
              </a:lnSpc>
              <a:buNone/>
            </a:pPr>
            <a:r>
              <a:rPr lang="zh-CN" altLang="en-US" sz="2400" b="1" dirty="0"/>
              <a:t>内层的循环在外层循环的每一个周期中都将执行它的所有的周期 </a:t>
            </a:r>
          </a:p>
          <a:p>
            <a:pPr eaLnBrk="1" hangingPunct="1">
              <a:lnSpc>
                <a:spcPct val="140000"/>
              </a:lnSpc>
              <a:buNone/>
            </a:pPr>
            <a:r>
              <a:rPr lang="zh-CN" altLang="en-US" sz="2400" b="1" dirty="0"/>
              <a:t>每个循环都要有一个自己的循环变量以避免循环变量间的互相干扰 </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26" name="Rectangle 18"/>
          <p:cNvSpPr>
            <a:spLocks noChangeArrowheads="1"/>
          </p:cNvSpPr>
          <p:nvPr/>
        </p:nvSpPr>
        <p:spPr bwMode="auto">
          <a:xfrm>
            <a:off x="1047715" y="786740"/>
            <a:ext cx="7486685" cy="6074740"/>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spAutoFit/>
          </a:bodyPr>
          <a:lstStyle/>
          <a:p>
            <a:pPr indent="270927" defTabSz="1219170" eaLnBrk="0" fontAlgn="base" hangingPunct="0">
              <a:spcBef>
                <a:spcPct val="0"/>
              </a:spcBef>
              <a:spcAft>
                <a:spcPct val="0"/>
              </a:spcAft>
            </a:pPr>
            <a:r>
              <a:rPr lang="en-US" altLang="zh-CN" sz="1867" dirty="0">
                <a:latin typeface="微软雅黑" pitchFamily="34" charset="-122"/>
                <a:ea typeface="微软雅黑" pitchFamily="34" charset="-122"/>
                <a:cs typeface="宋体" pitchFamily="2" charset="-122"/>
              </a:rPr>
              <a:t>// </a:t>
            </a:r>
            <a:r>
              <a:rPr lang="zh-CN" altLang="en-US" sz="1867" dirty="0">
                <a:latin typeface="微软雅黑" pitchFamily="34" charset="-122"/>
                <a:ea typeface="微软雅黑" pitchFamily="34" charset="-122"/>
                <a:cs typeface="宋体" pitchFamily="2" charset="-122"/>
              </a:rPr>
              <a:t>文件名： </a:t>
            </a:r>
            <a:r>
              <a:rPr lang="en-US" altLang="zh-CN" sz="1867" dirty="0">
                <a:latin typeface="微软雅黑" pitchFamily="34" charset="-122"/>
                <a:ea typeface="微软雅黑" pitchFamily="34" charset="-122"/>
                <a:cs typeface="宋体" pitchFamily="2" charset="-122"/>
              </a:rPr>
              <a:t>2-1.cpp</a:t>
            </a:r>
          </a:p>
          <a:p>
            <a:pPr indent="270927" defTabSz="1219170" eaLnBrk="0" fontAlgn="base" hangingPunct="0">
              <a:spcBef>
                <a:spcPct val="0"/>
              </a:spcBef>
              <a:spcAft>
                <a:spcPct val="0"/>
              </a:spcAft>
            </a:pPr>
            <a:r>
              <a:rPr lang="en-US" altLang="zh-CN" sz="1867" dirty="0">
                <a:latin typeface="微软雅黑" pitchFamily="34" charset="-122"/>
                <a:ea typeface="微软雅黑" pitchFamily="34" charset="-122"/>
                <a:cs typeface="Times New Roman" pitchFamily="18" charset="0"/>
              </a:rPr>
              <a:t>//  </a:t>
            </a:r>
            <a:r>
              <a:rPr lang="zh-CN" altLang="en-US" sz="1867" dirty="0">
                <a:latin typeface="微软雅黑" pitchFamily="34" charset="-122"/>
                <a:ea typeface="微软雅黑" pitchFamily="34" charset="-122"/>
                <a:cs typeface="Times New Roman" pitchFamily="18" charset="0"/>
              </a:rPr>
              <a:t>用标准公式求解一元二次方程</a:t>
            </a:r>
            <a:endParaRPr lang="en-US" altLang="zh-CN" sz="1867" dirty="0">
              <a:latin typeface="微软雅黑" pitchFamily="34" charset="-122"/>
              <a:ea typeface="微软雅黑" pitchFamily="34" charset="-122"/>
              <a:cs typeface="Times New Roman" pitchFamily="18" charset="0"/>
            </a:endParaRPr>
          </a:p>
          <a:p>
            <a:pPr indent="270927" fontAlgn="base">
              <a:spcBef>
                <a:spcPct val="0"/>
              </a:spcBef>
              <a:spcAft>
                <a:spcPct val="0"/>
              </a:spcAft>
            </a:pPr>
            <a:r>
              <a:rPr lang="en-US" altLang="zh-CN" sz="1867" dirty="0">
                <a:latin typeface="微软雅黑" pitchFamily="34" charset="-122"/>
                <a:ea typeface="微软雅黑" pitchFamily="34" charset="-122"/>
                <a:cs typeface="Courier New" pitchFamily="49" charset="0"/>
              </a:rPr>
              <a:t>#include &lt;</a:t>
            </a:r>
            <a:r>
              <a:rPr lang="en-US" altLang="zh-CN" sz="1867" dirty="0" err="1">
                <a:latin typeface="微软雅黑" pitchFamily="34" charset="-122"/>
                <a:ea typeface="微软雅黑" pitchFamily="34" charset="-122"/>
                <a:cs typeface="Courier New" pitchFamily="49" charset="0"/>
              </a:rPr>
              <a:t>iostream</a:t>
            </a:r>
            <a:r>
              <a:rPr lang="en-US" altLang="zh-CN" sz="1867" dirty="0">
                <a:latin typeface="微软雅黑" pitchFamily="34" charset="-122"/>
                <a:ea typeface="微软雅黑" pitchFamily="34" charset="-122"/>
                <a:cs typeface="Courier New" pitchFamily="49" charset="0"/>
              </a:rPr>
              <a:t>&gt;</a:t>
            </a: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#include &lt;</a:t>
            </a:r>
            <a:r>
              <a:rPr lang="en-US" altLang="zh-CN" sz="1867" dirty="0" err="1">
                <a:latin typeface="微软雅黑" pitchFamily="34" charset="-122"/>
                <a:ea typeface="微软雅黑" pitchFamily="34" charset="-122"/>
                <a:cs typeface="Courier New" pitchFamily="49" charset="0"/>
              </a:rPr>
              <a:t>cmath</a:t>
            </a:r>
            <a:r>
              <a:rPr lang="en-US" altLang="zh-CN" sz="1867" dirty="0">
                <a:latin typeface="微软雅黑" pitchFamily="34" charset="-122"/>
                <a:ea typeface="微软雅黑" pitchFamily="34" charset="-122"/>
                <a:cs typeface="Courier New" pitchFamily="49" charset="0"/>
              </a:rPr>
              <a:t>&gt;</a:t>
            </a: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using namespace std;</a:t>
            </a:r>
          </a:p>
          <a:p>
            <a:pPr indent="270927" eaLnBrk="0" fontAlgn="base" hangingPunct="0">
              <a:spcBef>
                <a:spcPct val="0"/>
              </a:spcBef>
              <a:spcAft>
                <a:spcPct val="0"/>
              </a:spcAft>
            </a:pPr>
            <a:endParaRPr lang="en-US" altLang="zh-CN" sz="1867" dirty="0">
              <a:latin typeface="微软雅黑" pitchFamily="34" charset="-122"/>
              <a:ea typeface="微软雅黑" pitchFamily="34" charset="-122"/>
              <a:cs typeface="Courier New" pitchFamily="49" charset="0"/>
            </a:endParaRPr>
          </a:p>
          <a:p>
            <a:pPr indent="270927" eaLnBrk="0" fontAlgn="base" hangingPunct="0">
              <a:spcBef>
                <a:spcPct val="0"/>
              </a:spcBef>
              <a:spcAft>
                <a:spcPct val="0"/>
              </a:spcAft>
            </a:pP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main()</a:t>
            </a:r>
          </a:p>
          <a:p>
            <a:pPr indent="270927" fontAlgn="base">
              <a:spcBef>
                <a:spcPct val="0"/>
              </a:spcBef>
              <a:spcAft>
                <a:spcPct val="0"/>
              </a:spcAft>
            </a:pPr>
            <a:r>
              <a:rPr lang="en-US" altLang="zh-CN" sz="1867" dirty="0">
                <a:latin typeface="微软雅黑" pitchFamily="34" charset="-122"/>
                <a:ea typeface="微软雅黑" pitchFamily="34" charset="-122"/>
                <a:cs typeface="Courier New" pitchFamily="49" charset="0"/>
              </a:rPr>
              <a:t>{</a:t>
            </a:r>
          </a:p>
          <a:p>
            <a:pPr indent="270927" fontAlgn="base">
              <a:spcBef>
                <a:spcPct val="0"/>
              </a:spcBef>
              <a:spcAft>
                <a:spcPct val="0"/>
              </a:spcAft>
            </a:pPr>
            <a:r>
              <a:rPr lang="en-US" altLang="zh-CN" sz="1867" dirty="0">
                <a:latin typeface="微软雅黑" pitchFamily="34" charset="-122"/>
                <a:ea typeface="微软雅黑" pitchFamily="34" charset="-122"/>
                <a:cs typeface="Courier New" pitchFamily="49" charset="0"/>
              </a:rPr>
              <a:t>   double a, b, c, x1, x2, </a:t>
            </a:r>
            <a:r>
              <a:rPr lang="en-US" altLang="zh-CN" sz="1867" dirty="0" err="1">
                <a:latin typeface="微软雅黑" pitchFamily="34" charset="-122"/>
                <a:ea typeface="微软雅黑" pitchFamily="34" charset="-122"/>
                <a:cs typeface="Courier New" pitchFamily="49" charset="0"/>
              </a:rPr>
              <a:t>dlt</a:t>
            </a:r>
            <a:r>
              <a:rPr lang="en-US" altLang="zh-CN" sz="1867" dirty="0">
                <a:latin typeface="微软雅黑" pitchFamily="34" charset="-122"/>
                <a:ea typeface="微软雅黑" pitchFamily="34" charset="-122"/>
                <a:cs typeface="Courier New" pitchFamily="49" charset="0"/>
              </a:rPr>
              <a:t>;</a:t>
            </a:r>
          </a:p>
          <a:p>
            <a:pPr indent="406390" eaLnBrk="0" fontAlgn="base" hangingPunct="0">
              <a:spcBef>
                <a:spcPts val="1600"/>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a:t>
            </a:r>
            <a:r>
              <a:rPr lang="zh-CN" altLang="en-US" sz="1867" dirty="0">
                <a:latin typeface="微软雅黑" pitchFamily="34" charset="-122"/>
                <a:ea typeface="微软雅黑" pitchFamily="34" charset="-122"/>
                <a:cs typeface="Courier New" pitchFamily="49" charset="0"/>
              </a:rPr>
              <a:t>请输入方程的</a:t>
            </a:r>
            <a:r>
              <a:rPr lang="en-US" altLang="zh-CN" sz="1867" dirty="0">
                <a:latin typeface="微软雅黑" pitchFamily="34" charset="-122"/>
                <a:ea typeface="微软雅黑" pitchFamily="34" charset="-122"/>
                <a:cs typeface="Courier New" pitchFamily="49" charset="0"/>
              </a:rPr>
              <a:t>3</a:t>
            </a:r>
            <a:r>
              <a:rPr lang="zh-CN" altLang="en-US" sz="1867" dirty="0">
                <a:latin typeface="微软雅黑" pitchFamily="34" charset="-122"/>
                <a:ea typeface="微软雅黑" pitchFamily="34" charset="-122"/>
                <a:cs typeface="Courier New" pitchFamily="49" charset="0"/>
              </a:rPr>
              <a:t>个系数：</a:t>
            </a:r>
            <a:r>
              <a:rPr lang="en-US" altLang="zh-CN" sz="1867" dirty="0">
                <a:latin typeface="微软雅黑" pitchFamily="34" charset="-122"/>
                <a:ea typeface="微软雅黑" pitchFamily="34" charset="-122"/>
                <a:cs typeface="Courier New" pitchFamily="49" charset="0"/>
              </a:rPr>
              <a:t>" &lt;&lt; </a:t>
            </a:r>
            <a:r>
              <a:rPr lang="en-US" altLang="zh-CN" sz="1867" dirty="0" err="1">
                <a:latin typeface="微软雅黑" pitchFamily="34" charset="-122"/>
                <a:ea typeface="微软雅黑" pitchFamily="34" charset="-122"/>
                <a:cs typeface="Courier New" pitchFamily="49" charset="0"/>
              </a:rPr>
              <a:t>endl</a:t>
            </a: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cin</a:t>
            </a:r>
            <a:r>
              <a:rPr lang="en-US" altLang="zh-CN" sz="1867" dirty="0">
                <a:latin typeface="微软雅黑" pitchFamily="34" charset="-122"/>
                <a:ea typeface="微软雅黑" pitchFamily="34" charset="-122"/>
                <a:cs typeface="Courier New" pitchFamily="49" charset="0"/>
              </a:rPr>
              <a:t> &gt; a &gt;&gt; b &gt;&gt; c;</a:t>
            </a:r>
          </a:p>
          <a:p>
            <a:pPr indent="270927" fontAlgn="base">
              <a:spcBef>
                <a:spcPct val="0"/>
              </a:spcBef>
              <a:spcAft>
                <a:spcPct val="0"/>
              </a:spcAft>
            </a:pPr>
            <a:endParaRPr lang="en-US" altLang="zh-CN" sz="1867" dirty="0">
              <a:latin typeface="微软雅黑" pitchFamily="34" charset="-122"/>
              <a:ea typeface="微软雅黑" pitchFamily="34" charset="-122"/>
              <a:cs typeface="Courier New" pitchFamily="49" charset="0"/>
            </a:endParaRP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dlt</a:t>
            </a:r>
            <a:r>
              <a:rPr lang="en-US" altLang="zh-CN" sz="1867" dirty="0">
                <a:latin typeface="微软雅黑" pitchFamily="34" charset="-122"/>
                <a:ea typeface="微软雅黑" pitchFamily="34" charset="-122"/>
                <a:cs typeface="Courier New" pitchFamily="49" charset="0"/>
              </a:rPr>
              <a:t> = b * b - 4 * a * c;</a:t>
            </a:r>
            <a:endParaRPr lang="en-US" altLang="zh-CN" sz="1867" dirty="0">
              <a:latin typeface="微软雅黑" pitchFamily="34" charset="-122"/>
              <a:ea typeface="微软雅黑" pitchFamily="34" charset="-122"/>
              <a:cs typeface="宋体" pitchFamily="2" charset="-122"/>
            </a:endParaRP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x1 = (-b + </a:t>
            </a:r>
            <a:r>
              <a:rPr lang="en-US" altLang="zh-CN" sz="1867" dirty="0" err="1">
                <a:latin typeface="微软雅黑" pitchFamily="34" charset="-122"/>
                <a:ea typeface="微软雅黑" pitchFamily="34" charset="-122"/>
                <a:cs typeface="Courier New" pitchFamily="49" charset="0"/>
              </a:rPr>
              <a:t>sqrt</a:t>
            </a:r>
            <a:r>
              <a:rPr lang="en-US" altLang="zh-CN" sz="1867" dirty="0">
                <a:latin typeface="微软雅黑" pitchFamily="34" charset="-122"/>
                <a:ea typeface="微软雅黑" pitchFamily="34" charset="-122"/>
                <a:cs typeface="Courier New" pitchFamily="49" charset="0"/>
              </a:rPr>
              <a:t>(</a:t>
            </a:r>
            <a:r>
              <a:rPr lang="en-US" altLang="zh-CN" sz="1867" dirty="0" err="1">
                <a:latin typeface="微软雅黑" pitchFamily="34" charset="-122"/>
                <a:ea typeface="微软雅黑" pitchFamily="34" charset="-122"/>
                <a:cs typeface="Courier New" pitchFamily="49" charset="0"/>
              </a:rPr>
              <a:t>dlt</a:t>
            </a:r>
            <a:r>
              <a:rPr lang="en-US" altLang="zh-CN" sz="1867" dirty="0">
                <a:latin typeface="微软雅黑" pitchFamily="34" charset="-122"/>
                <a:ea typeface="微软雅黑" pitchFamily="34" charset="-122"/>
                <a:cs typeface="Courier New" pitchFamily="49" charset="0"/>
              </a:rPr>
              <a:t>)) / 2 / a; </a:t>
            </a:r>
            <a:endParaRPr lang="en-US" altLang="zh-CN" sz="1867" dirty="0">
              <a:latin typeface="微软雅黑" pitchFamily="34" charset="-122"/>
              <a:ea typeface="微软雅黑" pitchFamily="34" charset="-122"/>
              <a:cs typeface="宋体" pitchFamily="2" charset="-122"/>
            </a:endParaRP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x2 = (-b - </a:t>
            </a:r>
            <a:r>
              <a:rPr lang="en-US" altLang="zh-CN" sz="1867" dirty="0" err="1">
                <a:latin typeface="微软雅黑" pitchFamily="34" charset="-122"/>
                <a:ea typeface="微软雅黑" pitchFamily="34" charset="-122"/>
                <a:cs typeface="Courier New" pitchFamily="49" charset="0"/>
              </a:rPr>
              <a:t>sqrt</a:t>
            </a:r>
            <a:r>
              <a:rPr lang="en-US" altLang="zh-CN" sz="1867" dirty="0">
                <a:latin typeface="微软雅黑" pitchFamily="34" charset="-122"/>
                <a:ea typeface="微软雅黑" pitchFamily="34" charset="-122"/>
                <a:cs typeface="Courier New" pitchFamily="49" charset="0"/>
              </a:rPr>
              <a:t>(dl)) / 2 / a; </a:t>
            </a:r>
          </a:p>
          <a:p>
            <a:pPr indent="270927" eaLnBrk="0" fontAlgn="base" hangingPunct="0">
              <a:spcBef>
                <a:spcPct val="0"/>
              </a:spcBef>
              <a:spcAft>
                <a:spcPct val="0"/>
              </a:spcAft>
            </a:pPr>
            <a:endParaRPr lang="en-US" altLang="zh-CN" sz="1867" dirty="0">
              <a:latin typeface="微软雅黑" pitchFamily="34" charset="-122"/>
              <a:ea typeface="微软雅黑" pitchFamily="34" charset="-122"/>
              <a:cs typeface="Courier New" pitchFamily="49" charset="0"/>
            </a:endParaRPr>
          </a:p>
          <a:p>
            <a:pPr indent="270927" fontAlgn="base">
              <a:spcBef>
                <a:spcPct val="0"/>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"x1=" &lt;&lt; x1 &lt;&lt; "   x2=" &lt;&lt; x2 &lt;&lt; </a:t>
            </a:r>
            <a:r>
              <a:rPr lang="en-US" altLang="zh-CN" sz="1867" dirty="0" err="1">
                <a:latin typeface="微软雅黑" pitchFamily="34" charset="-122"/>
                <a:ea typeface="微软雅黑" pitchFamily="34" charset="-122"/>
                <a:cs typeface="Courier New" pitchFamily="49" charset="0"/>
              </a:rPr>
              <a:t>endl</a:t>
            </a:r>
            <a:r>
              <a:rPr lang="en-US" altLang="zh-CN" sz="1867" dirty="0">
                <a:latin typeface="微软雅黑" pitchFamily="34" charset="-122"/>
                <a:ea typeface="微软雅黑" pitchFamily="34" charset="-122"/>
                <a:cs typeface="Courier New" pitchFamily="49" charset="0"/>
              </a:rPr>
              <a:t>; </a:t>
            </a:r>
            <a:endParaRPr lang="en-US" altLang="zh-CN" sz="1867" dirty="0">
              <a:latin typeface="微软雅黑" pitchFamily="34" charset="-122"/>
              <a:ea typeface="微软雅黑" pitchFamily="34" charset="-122"/>
              <a:cs typeface="宋体" pitchFamily="2" charset="-122"/>
            </a:endParaRP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a:t>
            </a: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return 0;</a:t>
            </a: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a:t>
            </a:r>
            <a:r>
              <a:rPr lang="en-US" altLang="zh-CN" sz="1867" dirty="0">
                <a:latin typeface="微软雅黑" pitchFamily="34" charset="-122"/>
                <a:ea typeface="微软雅黑" pitchFamily="34" charset="-122"/>
                <a:cs typeface="宋体" pitchFamily="2" charset="-122"/>
              </a:rPr>
              <a:t> </a:t>
            </a:r>
            <a:endParaRPr lang="zh-CN" altLang="en-US" sz="1867" dirty="0">
              <a:latin typeface="微软雅黑" pitchFamily="34" charset="-122"/>
              <a:ea typeface="微软雅黑" pitchFamily="34" charset="-122"/>
              <a:cs typeface="宋体" pitchFamily="2" charset="-122"/>
            </a:endParaRPr>
          </a:p>
        </p:txBody>
      </p:sp>
      <p:sp>
        <p:nvSpPr>
          <p:cNvPr id="43013" name="AutoShape 5"/>
          <p:cNvSpPr>
            <a:spLocks/>
          </p:cNvSpPr>
          <p:nvPr/>
        </p:nvSpPr>
        <p:spPr bwMode="auto">
          <a:xfrm>
            <a:off x="4883151" y="2143116"/>
            <a:ext cx="120651" cy="222251"/>
          </a:xfrm>
          <a:prstGeom prst="rightBrace">
            <a:avLst>
              <a:gd name="adj1" fmla="val 20468"/>
              <a:gd name="adj2" fmla="val 50000"/>
            </a:avLst>
          </a:prstGeom>
          <a:noFill/>
          <a:ln w="28575">
            <a:solidFill>
              <a:schemeClr val="tx1"/>
            </a:solidFill>
            <a:round/>
            <a:headEnd/>
            <a:tailEnd/>
          </a:ln>
          <a:effectLst/>
        </p:spPr>
        <p:txBody>
          <a:bodyPr vert="horz" wrap="square" lIns="0" tIns="0" rIns="0" bIns="0" numCol="1" anchor="t" anchorCtr="0" compatLnSpc="1">
            <a:prstTxWarp prst="textNoShape">
              <a:avLst/>
            </a:prstTxWarp>
          </a:bodyPr>
          <a:lstStyle/>
          <a:p>
            <a:endParaRPr lang="zh-CN" altLang="en-US" sz="1867"/>
          </a:p>
        </p:txBody>
      </p:sp>
      <p:sp>
        <p:nvSpPr>
          <p:cNvPr id="43012" name="AutoShape 4"/>
          <p:cNvSpPr>
            <a:spLocks/>
          </p:cNvSpPr>
          <p:nvPr/>
        </p:nvSpPr>
        <p:spPr bwMode="auto">
          <a:xfrm>
            <a:off x="5251453" y="925497"/>
            <a:ext cx="120649" cy="403225"/>
          </a:xfrm>
          <a:prstGeom prst="rightBrace">
            <a:avLst>
              <a:gd name="adj1" fmla="val 37135"/>
              <a:gd name="adj2" fmla="val 50000"/>
            </a:avLst>
          </a:prstGeom>
          <a:noFill/>
          <a:ln w="28575">
            <a:solidFill>
              <a:schemeClr val="tx1"/>
            </a:solidFill>
            <a:round/>
            <a:headEnd/>
            <a:tailEnd/>
          </a:ln>
          <a:effectLst/>
        </p:spPr>
        <p:txBody>
          <a:bodyPr vert="horz" wrap="square" lIns="0" tIns="0" rIns="0" bIns="0" numCol="1" anchor="t" anchorCtr="0" compatLnSpc="1">
            <a:prstTxWarp prst="textNoShape">
              <a:avLst/>
            </a:prstTxWarp>
          </a:bodyPr>
          <a:lstStyle/>
          <a:p>
            <a:endParaRPr lang="zh-CN" altLang="en-US" sz="1867"/>
          </a:p>
        </p:txBody>
      </p:sp>
      <p:sp>
        <p:nvSpPr>
          <p:cNvPr id="43009" name="AutoShape 1"/>
          <p:cNvSpPr>
            <a:spLocks/>
          </p:cNvSpPr>
          <p:nvPr/>
        </p:nvSpPr>
        <p:spPr bwMode="auto">
          <a:xfrm>
            <a:off x="4787585" y="1466837"/>
            <a:ext cx="191132" cy="510384"/>
          </a:xfrm>
          <a:prstGeom prst="rightBrace">
            <a:avLst>
              <a:gd name="adj1" fmla="val 11257"/>
              <a:gd name="adj2" fmla="val 50000"/>
            </a:avLst>
          </a:prstGeom>
          <a:noFill/>
          <a:ln w="28575">
            <a:solidFill>
              <a:schemeClr val="tx1"/>
            </a:solidFill>
            <a:round/>
            <a:headEnd/>
            <a:tailEnd/>
          </a:ln>
          <a:effectLst/>
        </p:spPr>
        <p:txBody>
          <a:bodyPr vert="horz" wrap="square" lIns="0" tIns="0" rIns="0" bIns="0" numCol="1" anchor="t" anchorCtr="0" compatLnSpc="1">
            <a:prstTxWarp prst="textNoShape">
              <a:avLst/>
            </a:prstTxWarp>
          </a:bodyPr>
          <a:lstStyle/>
          <a:p>
            <a:endParaRPr lang="zh-CN" altLang="en-US" sz="1867"/>
          </a:p>
        </p:txBody>
      </p:sp>
      <p:sp>
        <p:nvSpPr>
          <p:cNvPr id="43024" name="Text Box 16"/>
          <p:cNvSpPr txBox="1">
            <a:spLocks noChangeArrowheads="1"/>
          </p:cNvSpPr>
          <p:nvPr/>
        </p:nvSpPr>
        <p:spPr bwMode="auto">
          <a:xfrm>
            <a:off x="5563233" y="949643"/>
            <a:ext cx="1511307" cy="555624"/>
          </a:xfrm>
          <a:prstGeom prst="rect">
            <a:avLst/>
          </a:prstGeom>
          <a:noFill/>
          <a:ln w="9525">
            <a:noFill/>
            <a:miter lim="800000"/>
            <a:headEnd/>
            <a:tailEnd/>
          </a:ln>
        </p:spPr>
        <p:txBody>
          <a:bodyPr vert="horz" wrap="square" lIns="121920" tIns="60960" rIns="121920" bIns="60960" numCol="1" anchor="t" anchorCtr="0" compatLnSpc="1">
            <a:prstTxWarp prst="textNoShape">
              <a:avLst/>
            </a:prstTxWarp>
          </a:bodyPr>
          <a:lstStyle/>
          <a:p>
            <a:pPr indent="169329" defTabSz="1219170" fontAlgn="base">
              <a:spcBef>
                <a:spcPct val="0"/>
              </a:spcBef>
              <a:spcAft>
                <a:spcPct val="0"/>
              </a:spcAft>
            </a:pPr>
            <a:r>
              <a:rPr lang="zh-CN" altLang="en-US" sz="1867" b="1" dirty="0">
                <a:latin typeface="Times New Roman" pitchFamily="18" charset="0"/>
                <a:ea typeface="宋体" pitchFamily="2" charset="-122"/>
                <a:cs typeface="Times New Roman" pitchFamily="18" charset="0"/>
              </a:rPr>
              <a:t>注释</a:t>
            </a:r>
            <a:endParaRPr lang="zh-CN" altLang="en-US" sz="1867" b="1" dirty="0">
              <a:latin typeface="Arial" pitchFamily="34" charset="0"/>
              <a:ea typeface="宋体" pitchFamily="2" charset="-122"/>
              <a:cs typeface="宋体" pitchFamily="2" charset="-122"/>
            </a:endParaRPr>
          </a:p>
        </p:txBody>
      </p:sp>
      <p:sp>
        <p:nvSpPr>
          <p:cNvPr id="43022" name="Text Box 14"/>
          <p:cNvSpPr txBox="1">
            <a:spLocks noChangeArrowheads="1"/>
          </p:cNvSpPr>
          <p:nvPr/>
        </p:nvSpPr>
        <p:spPr bwMode="auto">
          <a:xfrm>
            <a:off x="5260960" y="1479538"/>
            <a:ext cx="2667019" cy="306388"/>
          </a:xfrm>
          <a:prstGeom prst="rect">
            <a:avLst/>
          </a:prstGeom>
          <a:noFill/>
          <a:ln w="9525">
            <a:noFill/>
            <a:miter lim="800000"/>
            <a:headEnd/>
            <a:tailEnd/>
          </a:ln>
        </p:spPr>
        <p:txBody>
          <a:bodyPr vert="horz" wrap="square" lIns="121920" tIns="60960" rIns="121920" bIns="60960" numCol="1" anchor="t" anchorCtr="0" compatLnSpc="1">
            <a:prstTxWarp prst="textNoShape">
              <a:avLst/>
            </a:prstTxWarp>
          </a:bodyPr>
          <a:lstStyle/>
          <a:p>
            <a:pPr indent="169329" defTabSz="1219170" fontAlgn="base">
              <a:spcBef>
                <a:spcPct val="0"/>
              </a:spcBef>
              <a:spcAft>
                <a:spcPct val="0"/>
              </a:spcAft>
            </a:pPr>
            <a:r>
              <a:rPr lang="zh-CN" altLang="en-US" sz="1867" b="1" dirty="0">
                <a:latin typeface="Times New Roman" pitchFamily="18" charset="0"/>
                <a:ea typeface="宋体" pitchFamily="2" charset="-122"/>
                <a:cs typeface="Times New Roman" pitchFamily="18" charset="0"/>
              </a:rPr>
              <a:t>编译预处理指令</a:t>
            </a:r>
            <a:endParaRPr lang="zh-CN" altLang="en-US" sz="1867" b="1" dirty="0">
              <a:latin typeface="Arial" pitchFamily="34" charset="0"/>
              <a:ea typeface="宋体" pitchFamily="2" charset="-122"/>
              <a:cs typeface="宋体" pitchFamily="2" charset="-122"/>
            </a:endParaRPr>
          </a:p>
        </p:txBody>
      </p:sp>
      <p:sp>
        <p:nvSpPr>
          <p:cNvPr id="43020" name="Text Box 12"/>
          <p:cNvSpPr txBox="1">
            <a:spLocks noChangeArrowheads="1"/>
          </p:cNvSpPr>
          <p:nvPr/>
        </p:nvSpPr>
        <p:spPr bwMode="auto">
          <a:xfrm>
            <a:off x="5260960" y="2038342"/>
            <a:ext cx="2381267" cy="428628"/>
          </a:xfrm>
          <a:prstGeom prst="rect">
            <a:avLst/>
          </a:prstGeom>
          <a:noFill/>
          <a:ln w="9525">
            <a:noFill/>
            <a:miter lim="800000"/>
            <a:headEnd/>
            <a:tailEnd/>
          </a:ln>
        </p:spPr>
        <p:txBody>
          <a:bodyPr vert="horz" wrap="square" lIns="121920" tIns="60960" rIns="121920" bIns="60960" numCol="1" anchor="t" anchorCtr="0" compatLnSpc="1">
            <a:prstTxWarp prst="textNoShape">
              <a:avLst/>
            </a:prstTxWarp>
          </a:bodyPr>
          <a:lstStyle/>
          <a:p>
            <a:pPr defTabSz="1219170" fontAlgn="base">
              <a:spcBef>
                <a:spcPct val="0"/>
              </a:spcBef>
              <a:spcAft>
                <a:spcPct val="0"/>
              </a:spcAft>
            </a:pPr>
            <a:endParaRPr lang="zh-CN" altLang="zh-CN" sz="1867" b="1" dirty="0">
              <a:latin typeface="Times New Roman" pitchFamily="18" charset="0"/>
              <a:ea typeface="宋体" pitchFamily="2" charset="-122"/>
              <a:cs typeface="Times New Roman" pitchFamily="18" charset="0"/>
            </a:endParaRPr>
          </a:p>
          <a:p>
            <a:pPr indent="169329" defTabSz="1219170" eaLnBrk="0" fontAlgn="base" hangingPunct="0">
              <a:lnSpc>
                <a:spcPts val="160"/>
              </a:lnSpc>
              <a:spcBef>
                <a:spcPct val="0"/>
              </a:spcBef>
              <a:spcAft>
                <a:spcPct val="0"/>
              </a:spcAft>
            </a:pPr>
            <a:r>
              <a:rPr lang="zh-CN" altLang="en-US" sz="1867" b="1" dirty="0">
                <a:latin typeface="Times New Roman" pitchFamily="18" charset="0"/>
                <a:ea typeface="宋体" pitchFamily="2" charset="-122"/>
                <a:cs typeface="Times New Roman" pitchFamily="18" charset="0"/>
              </a:rPr>
              <a:t>使用名字空间</a:t>
            </a:r>
            <a:endParaRPr lang="zh-CN" altLang="en-US" sz="1867" b="1" dirty="0">
              <a:latin typeface="Arial" pitchFamily="34" charset="0"/>
              <a:ea typeface="宋体" pitchFamily="2" charset="-122"/>
              <a:cs typeface="宋体" pitchFamily="2" charset="-122"/>
            </a:endParaRPr>
          </a:p>
        </p:txBody>
      </p:sp>
      <p:sp>
        <p:nvSpPr>
          <p:cNvPr id="43018" name="AutoShape 10"/>
          <p:cNvSpPr>
            <a:spLocks/>
          </p:cNvSpPr>
          <p:nvPr/>
        </p:nvSpPr>
        <p:spPr bwMode="auto">
          <a:xfrm>
            <a:off x="904839" y="2714620"/>
            <a:ext cx="285752" cy="3974939"/>
          </a:xfrm>
          <a:prstGeom prst="leftBrace">
            <a:avLst>
              <a:gd name="adj1" fmla="val 179824"/>
              <a:gd name="adj2" fmla="val 50000"/>
            </a:avLst>
          </a:prstGeom>
          <a:noFill/>
          <a:ln w="28575">
            <a:solidFill>
              <a:schemeClr val="tx1"/>
            </a:solidFill>
            <a:round/>
            <a:headEnd/>
            <a:tailEnd/>
          </a:ln>
        </p:spPr>
        <p:txBody>
          <a:bodyPr vert="horz" wrap="square" lIns="0" tIns="0" rIns="0" bIns="0" numCol="1" anchor="t" anchorCtr="0" compatLnSpc="1">
            <a:prstTxWarp prst="textNoShape">
              <a:avLst/>
            </a:prstTxWarp>
          </a:bodyPr>
          <a:lstStyle/>
          <a:p>
            <a:endParaRPr lang="zh-CN" altLang="en-US" sz="2400" dirty="0"/>
          </a:p>
        </p:txBody>
      </p:sp>
      <p:sp>
        <p:nvSpPr>
          <p:cNvPr id="43014" name="Text Box 6"/>
          <p:cNvSpPr txBox="1">
            <a:spLocks noChangeArrowheads="1"/>
          </p:cNvSpPr>
          <p:nvPr/>
        </p:nvSpPr>
        <p:spPr bwMode="auto">
          <a:xfrm>
            <a:off x="285710" y="3571876"/>
            <a:ext cx="476253" cy="2214579"/>
          </a:xfrm>
          <a:prstGeom prst="rect">
            <a:avLst/>
          </a:prstGeom>
          <a:noFill/>
          <a:ln w="9525">
            <a:noFill/>
            <a:miter lim="800000"/>
            <a:headEnd/>
            <a:tailEnd/>
          </a:ln>
        </p:spPr>
        <p:txBody>
          <a:bodyPr vert="eaVert" wrap="square" lIns="0" tIns="0" rIns="0" bIns="0" numCol="1" anchor="t" anchorCtr="0" compatLnSpc="1">
            <a:prstTxWarp prst="textNoShape">
              <a:avLst/>
            </a:prstTxWarp>
          </a:bodyPr>
          <a:lstStyle/>
          <a:p>
            <a:pPr indent="304792" defTabSz="1219170" fontAlgn="base">
              <a:spcBef>
                <a:spcPct val="0"/>
              </a:spcBef>
              <a:spcAft>
                <a:spcPct val="0"/>
              </a:spcAft>
            </a:pPr>
            <a:r>
              <a:rPr lang="zh-CN" altLang="en-US" sz="1867" dirty="0">
                <a:latin typeface="Times New Roman" pitchFamily="18" charset="0"/>
                <a:ea typeface="宋体" pitchFamily="2" charset="-122"/>
                <a:cs typeface="Times New Roman" pitchFamily="18" charset="0"/>
              </a:rPr>
              <a:t>主   程   序</a:t>
            </a:r>
            <a:endParaRPr lang="zh-CN" altLang="en-US" sz="1867" dirty="0">
              <a:latin typeface="Arial" pitchFamily="34" charset="0"/>
              <a:ea typeface="宋体" pitchFamily="2" charset="-122"/>
              <a:cs typeface="宋体" pitchFamily="2" charset="-122"/>
            </a:endParaRPr>
          </a:p>
        </p:txBody>
      </p:sp>
      <p:sp>
        <p:nvSpPr>
          <p:cNvPr id="43027" name="Rectangle 19"/>
          <p:cNvSpPr>
            <a:spLocks noChangeArrowheads="1"/>
          </p:cNvSpPr>
          <p:nvPr/>
        </p:nvSpPr>
        <p:spPr bwMode="auto">
          <a:xfrm>
            <a:off x="1" y="-35241"/>
            <a:ext cx="520014" cy="984885"/>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pPr indent="270927" defTabSz="1219170" fontAlgn="base">
              <a:spcBef>
                <a:spcPct val="0"/>
              </a:spcBef>
              <a:spcAft>
                <a:spcPct val="0"/>
              </a:spcAft>
            </a:pPr>
            <a:br>
              <a:rPr lang="zh-CN" altLang="zh-CN" sz="800">
                <a:latin typeface="Arial" pitchFamily="34" charset="0"/>
                <a:ea typeface="宋体" pitchFamily="2" charset="-122"/>
                <a:cs typeface="宋体" pitchFamily="2" charset="-122"/>
              </a:rPr>
            </a:br>
            <a:endParaRPr lang="zh-CN" altLang="zh-CN" sz="2400">
              <a:latin typeface="Arial" pitchFamily="34" charset="0"/>
              <a:ea typeface="宋体" pitchFamily="2" charset="-122"/>
              <a:cs typeface="宋体" pitchFamily="2" charset="-122"/>
            </a:endParaRPr>
          </a:p>
          <a:p>
            <a:pPr indent="270927" defTabSz="1219170" eaLnBrk="0" fontAlgn="base" hangingPunct="0">
              <a:spcBef>
                <a:spcPct val="0"/>
              </a:spcBef>
              <a:spcAft>
                <a:spcPct val="0"/>
              </a:spcAft>
            </a:pPr>
            <a:endParaRPr lang="zh-CN" altLang="zh-CN" sz="2400">
              <a:latin typeface="Arial" pitchFamily="34" charset="0"/>
              <a:ea typeface="宋体" pitchFamily="2" charset="-122"/>
              <a:cs typeface="宋体" pitchFamily="2" charset="-122"/>
            </a:endParaRPr>
          </a:p>
        </p:txBody>
      </p:sp>
      <p:sp>
        <p:nvSpPr>
          <p:cNvPr id="43033" name="Rectangle 25"/>
          <p:cNvSpPr>
            <a:spLocks noChangeArrowheads="1"/>
          </p:cNvSpPr>
          <p:nvPr/>
        </p:nvSpPr>
        <p:spPr bwMode="auto">
          <a:xfrm>
            <a:off x="1" y="-35241"/>
            <a:ext cx="656590" cy="984885"/>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pPr indent="406390" defTabSz="1219170" fontAlgn="base">
              <a:spcBef>
                <a:spcPct val="0"/>
              </a:spcBef>
              <a:spcAft>
                <a:spcPct val="0"/>
              </a:spcAft>
            </a:pPr>
            <a:br>
              <a:rPr lang="zh-CN" altLang="zh-CN" sz="800">
                <a:latin typeface="Arial" pitchFamily="34" charset="0"/>
                <a:ea typeface="宋体" pitchFamily="2" charset="-122"/>
                <a:cs typeface="宋体" pitchFamily="2" charset="-122"/>
              </a:rPr>
            </a:br>
            <a:endParaRPr lang="zh-CN" altLang="zh-CN" sz="2400">
              <a:latin typeface="Arial" pitchFamily="34" charset="0"/>
              <a:ea typeface="宋体" pitchFamily="2" charset="-122"/>
              <a:cs typeface="宋体" pitchFamily="2" charset="-122"/>
            </a:endParaRPr>
          </a:p>
          <a:p>
            <a:pPr indent="406390" defTabSz="1219170" eaLnBrk="0" fontAlgn="base" hangingPunct="0">
              <a:spcBef>
                <a:spcPct val="0"/>
              </a:spcBef>
              <a:spcAft>
                <a:spcPct val="0"/>
              </a:spcAft>
            </a:pPr>
            <a:endParaRPr lang="zh-CN" altLang="zh-CN" sz="2400">
              <a:latin typeface="Arial" pitchFamily="34" charset="0"/>
              <a:ea typeface="宋体" pitchFamily="2" charset="-122"/>
              <a:cs typeface="宋体" pitchFamily="2" charset="-122"/>
            </a:endParaRPr>
          </a:p>
        </p:txBody>
      </p:sp>
      <p:sp>
        <p:nvSpPr>
          <p:cNvPr id="43037" name="Rectangle 29"/>
          <p:cNvSpPr>
            <a:spLocks noChangeArrowheads="1"/>
          </p:cNvSpPr>
          <p:nvPr/>
        </p:nvSpPr>
        <p:spPr bwMode="auto">
          <a:xfrm>
            <a:off x="1" y="-35241"/>
            <a:ext cx="520014" cy="984885"/>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pPr indent="270927" defTabSz="1219170" fontAlgn="base">
              <a:spcBef>
                <a:spcPct val="0"/>
              </a:spcBef>
              <a:spcAft>
                <a:spcPct val="0"/>
              </a:spcAft>
            </a:pPr>
            <a:br>
              <a:rPr lang="zh-CN" altLang="zh-CN" sz="800">
                <a:latin typeface="Arial" pitchFamily="34" charset="0"/>
                <a:ea typeface="宋体" pitchFamily="2" charset="-122"/>
                <a:cs typeface="宋体" pitchFamily="2" charset="-122"/>
              </a:rPr>
            </a:br>
            <a:endParaRPr lang="zh-CN" altLang="zh-CN" sz="2400">
              <a:latin typeface="Arial" pitchFamily="34" charset="0"/>
              <a:ea typeface="宋体" pitchFamily="2" charset="-122"/>
              <a:cs typeface="宋体" pitchFamily="2" charset="-122"/>
            </a:endParaRPr>
          </a:p>
          <a:p>
            <a:pPr indent="270927" defTabSz="1219170" eaLnBrk="0" fontAlgn="base" hangingPunct="0">
              <a:spcBef>
                <a:spcPct val="0"/>
              </a:spcBef>
              <a:spcAft>
                <a:spcPct val="0"/>
              </a:spcAft>
            </a:pPr>
            <a:endParaRPr lang="zh-CN" altLang="zh-CN" sz="2400">
              <a:latin typeface="Arial" pitchFamily="34" charset="0"/>
              <a:ea typeface="宋体" pitchFamily="2" charset="-122"/>
              <a:cs typeface="宋体" pitchFamily="2" charset="-122"/>
            </a:endParaRPr>
          </a:p>
        </p:txBody>
      </p:sp>
      <p:sp>
        <p:nvSpPr>
          <p:cNvPr id="2" name="标题 1">
            <a:extLst>
              <a:ext uri="{FF2B5EF4-FFF2-40B4-BE49-F238E27FC236}">
                <a16:creationId xmlns:a16="http://schemas.microsoft.com/office/drawing/2014/main" id="{FAE81089-2A0F-A33E-30CC-C61968861FDC}"/>
              </a:ext>
            </a:extLst>
          </p:cNvPr>
          <p:cNvSpPr>
            <a:spLocks noGrp="1"/>
          </p:cNvSpPr>
          <p:nvPr>
            <p:ph type="title"/>
          </p:nvPr>
        </p:nvSpPr>
        <p:spPr/>
        <p:txBody>
          <a:bodyPr/>
          <a:lstStyle/>
          <a:p>
            <a:r>
              <a:rPr lang="zh-CN" altLang="en-US" dirty="0"/>
              <a:t>程序的基本结构</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blinds(horizontal)">
                                      <p:cBhvr>
                                        <p:cTn id="7" dur="500"/>
                                        <p:tgtEl>
                                          <p:spTgt spid="430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024"/>
                                        </p:tgtEl>
                                        <p:attrNameLst>
                                          <p:attrName>style.visibility</p:attrName>
                                        </p:attrNameLst>
                                      </p:cBhvr>
                                      <p:to>
                                        <p:strVal val="visible"/>
                                      </p:to>
                                    </p:set>
                                    <p:animEffect transition="in" filter="blinds(horizontal)">
                                      <p:cBhvr>
                                        <p:cTn id="10" dur="500"/>
                                        <p:tgtEl>
                                          <p:spTgt spid="4302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3009"/>
                                        </p:tgtEl>
                                        <p:attrNameLst>
                                          <p:attrName>style.visibility</p:attrName>
                                        </p:attrNameLst>
                                      </p:cBhvr>
                                      <p:to>
                                        <p:strVal val="visible"/>
                                      </p:to>
                                    </p:set>
                                    <p:animEffect transition="in" filter="blinds(horizontal)">
                                      <p:cBhvr>
                                        <p:cTn id="15" dur="500"/>
                                        <p:tgtEl>
                                          <p:spTgt spid="4300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3022"/>
                                        </p:tgtEl>
                                        <p:attrNameLst>
                                          <p:attrName>style.visibility</p:attrName>
                                        </p:attrNameLst>
                                      </p:cBhvr>
                                      <p:to>
                                        <p:strVal val="visible"/>
                                      </p:to>
                                    </p:set>
                                    <p:animEffect transition="in" filter="blinds(horizontal)">
                                      <p:cBhvr>
                                        <p:cTn id="18" dur="500"/>
                                        <p:tgtEl>
                                          <p:spTgt spid="4302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3013"/>
                                        </p:tgtEl>
                                        <p:attrNameLst>
                                          <p:attrName>style.visibility</p:attrName>
                                        </p:attrNameLst>
                                      </p:cBhvr>
                                      <p:to>
                                        <p:strVal val="visible"/>
                                      </p:to>
                                    </p:set>
                                    <p:animEffect transition="in" filter="blinds(horizontal)">
                                      <p:cBhvr>
                                        <p:cTn id="23" dur="500"/>
                                        <p:tgtEl>
                                          <p:spTgt spid="4301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3020"/>
                                        </p:tgtEl>
                                        <p:attrNameLst>
                                          <p:attrName>style.visibility</p:attrName>
                                        </p:attrNameLst>
                                      </p:cBhvr>
                                      <p:to>
                                        <p:strVal val="visible"/>
                                      </p:to>
                                    </p:set>
                                    <p:animEffect transition="in" filter="blinds(horizontal)">
                                      <p:cBhvr>
                                        <p:cTn id="26" dur="500"/>
                                        <p:tgtEl>
                                          <p:spTgt spid="4302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3018"/>
                                        </p:tgtEl>
                                        <p:attrNameLst>
                                          <p:attrName>style.visibility</p:attrName>
                                        </p:attrNameLst>
                                      </p:cBhvr>
                                      <p:to>
                                        <p:strVal val="visible"/>
                                      </p:to>
                                    </p:set>
                                    <p:animEffect transition="in" filter="blinds(horizontal)">
                                      <p:cBhvr>
                                        <p:cTn id="31" dur="500"/>
                                        <p:tgtEl>
                                          <p:spTgt spid="4301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3014"/>
                                        </p:tgtEl>
                                        <p:attrNameLst>
                                          <p:attrName>style.visibility</p:attrName>
                                        </p:attrNameLst>
                                      </p:cBhvr>
                                      <p:to>
                                        <p:strVal val="visible"/>
                                      </p:to>
                                    </p:set>
                                    <p:animEffect transition="in" filter="blinds(horizontal)">
                                      <p:cBhvr>
                                        <p:cTn id="36" dur="500"/>
                                        <p:tgtEl>
                                          <p:spTgt spid="4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animBg="1"/>
      <p:bldP spid="43012" grpId="0" animBg="1"/>
      <p:bldP spid="43009" grpId="0" animBg="1"/>
      <p:bldP spid="43024" grpId="0"/>
      <p:bldP spid="43022" grpId="0"/>
      <p:bldP spid="43020" grpId="0"/>
      <p:bldP spid="43018" grpId="0" animBg="1"/>
      <p:bldP spid="43014"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742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打印九九乘法表 </a:t>
            </a:r>
          </a:p>
        </p:txBody>
      </p:sp>
      <p:sp>
        <p:nvSpPr>
          <p:cNvPr id="184323" name="Rectangle 3"/>
          <p:cNvSpPr>
            <a:spLocks noGrp="1" noChangeArrowheads="1"/>
          </p:cNvSpPr>
          <p:nvPr>
            <p:ph idx="4294967295"/>
          </p:nvPr>
        </p:nvSpPr>
        <p:spPr>
          <a:xfrm>
            <a:off x="1552839" y="1055858"/>
            <a:ext cx="6365875" cy="5553075"/>
          </a:xfrm>
        </p:spPr>
        <p:txBody>
          <a:bodyPr>
            <a:normAutofit/>
          </a:bodyPr>
          <a:lstStyle/>
          <a:p>
            <a:pPr>
              <a:lnSpc>
                <a:spcPct val="110000"/>
              </a:lnSpc>
              <a:spcBef>
                <a:spcPts val="400"/>
              </a:spcBef>
              <a:buNone/>
            </a:pPr>
            <a:r>
              <a:rPr lang="en-US" altLang="zh-CN" sz="1867" dirty="0"/>
              <a:t>#include&lt;</a:t>
            </a:r>
            <a:r>
              <a:rPr lang="en-US" altLang="zh-CN" sz="1867" dirty="0" err="1"/>
              <a:t>iostream</a:t>
            </a:r>
            <a:r>
              <a:rPr lang="en-US" altLang="zh-CN" sz="1867" dirty="0"/>
              <a:t>&gt;</a:t>
            </a:r>
          </a:p>
          <a:p>
            <a:pPr>
              <a:lnSpc>
                <a:spcPct val="110000"/>
              </a:lnSpc>
              <a:spcBef>
                <a:spcPts val="400"/>
              </a:spcBef>
              <a:buNone/>
            </a:pPr>
            <a:r>
              <a:rPr lang="en-US" altLang="zh-CN" sz="1867" dirty="0"/>
              <a:t>using namespace std;</a:t>
            </a:r>
          </a:p>
          <a:p>
            <a:pPr>
              <a:lnSpc>
                <a:spcPct val="110000"/>
              </a:lnSpc>
              <a:spcBef>
                <a:spcPts val="400"/>
              </a:spcBef>
              <a:buNone/>
            </a:pPr>
            <a:endParaRPr lang="en-US" altLang="zh-CN" sz="1867" dirty="0"/>
          </a:p>
          <a:p>
            <a:pPr>
              <a:lnSpc>
                <a:spcPct val="110000"/>
              </a:lnSpc>
              <a:spcBef>
                <a:spcPts val="400"/>
              </a:spcBef>
              <a:buNone/>
            </a:pPr>
            <a:r>
              <a:rPr lang="en-US" altLang="zh-CN" sz="1867" dirty="0" err="1"/>
              <a:t>int</a:t>
            </a:r>
            <a:r>
              <a:rPr lang="en-US" altLang="zh-CN" sz="1867" dirty="0"/>
              <a:t> main()</a:t>
            </a:r>
          </a:p>
          <a:p>
            <a:pPr>
              <a:lnSpc>
                <a:spcPct val="110000"/>
              </a:lnSpc>
              <a:spcBef>
                <a:spcPts val="400"/>
              </a:spcBef>
              <a:buNone/>
            </a:pPr>
            <a:r>
              <a:rPr lang="en-US" altLang="zh-CN" sz="1867" dirty="0"/>
              <a:t>{ </a:t>
            </a:r>
          </a:p>
          <a:p>
            <a:pPr>
              <a:lnSpc>
                <a:spcPct val="110000"/>
              </a:lnSpc>
              <a:spcBef>
                <a:spcPts val="400"/>
              </a:spcBef>
              <a:buNone/>
            </a:pPr>
            <a:r>
              <a:rPr lang="en-US" altLang="zh-CN" sz="1867" dirty="0"/>
              <a:t>    </a:t>
            </a:r>
            <a:r>
              <a:rPr lang="en-US" altLang="zh-CN" sz="1867" dirty="0" err="1"/>
              <a:t>int</a:t>
            </a:r>
            <a:r>
              <a:rPr lang="en-US" altLang="zh-CN" sz="1867" dirty="0"/>
              <a:t> </a:t>
            </a:r>
            <a:r>
              <a:rPr lang="en-US" altLang="zh-CN" sz="1867" dirty="0" err="1"/>
              <a:t>i</a:t>
            </a:r>
            <a:r>
              <a:rPr lang="en-US" altLang="zh-CN" sz="1867" dirty="0"/>
              <a:t>, j;</a:t>
            </a:r>
          </a:p>
          <a:p>
            <a:pPr>
              <a:lnSpc>
                <a:spcPct val="110000"/>
              </a:lnSpc>
              <a:spcBef>
                <a:spcPts val="400"/>
              </a:spcBef>
              <a:buNone/>
            </a:pPr>
            <a:endParaRPr lang="en-US" altLang="zh-CN" sz="1867" dirty="0"/>
          </a:p>
          <a:p>
            <a:pPr>
              <a:lnSpc>
                <a:spcPct val="110000"/>
              </a:lnSpc>
              <a:spcBef>
                <a:spcPts val="400"/>
              </a:spcBef>
              <a:buNone/>
            </a:pPr>
            <a:r>
              <a:rPr lang="en-US" altLang="zh-CN" sz="1867" dirty="0"/>
              <a:t>    for ( </a:t>
            </a:r>
            <a:r>
              <a:rPr lang="en-US" altLang="zh-CN" sz="1867" dirty="0" err="1"/>
              <a:t>i</a:t>
            </a:r>
            <a:r>
              <a:rPr lang="en-US" altLang="zh-CN" sz="1867" dirty="0"/>
              <a:t>=1; </a:t>
            </a:r>
            <a:r>
              <a:rPr lang="en-US" altLang="zh-CN" sz="1867" dirty="0" err="1"/>
              <a:t>i</a:t>
            </a:r>
            <a:r>
              <a:rPr lang="en-US" altLang="zh-CN" sz="1867" dirty="0"/>
              <a:t>&lt;=9; ++</a:t>
            </a:r>
            <a:r>
              <a:rPr lang="en-US" altLang="zh-CN" sz="1867" dirty="0" err="1"/>
              <a:t>i</a:t>
            </a:r>
            <a:r>
              <a:rPr lang="en-US" altLang="zh-CN" sz="1867" dirty="0"/>
              <a:t> ) {</a:t>
            </a:r>
          </a:p>
          <a:p>
            <a:pPr>
              <a:lnSpc>
                <a:spcPct val="110000"/>
              </a:lnSpc>
              <a:spcBef>
                <a:spcPts val="400"/>
              </a:spcBef>
              <a:buNone/>
            </a:pPr>
            <a:r>
              <a:rPr lang="en-US" altLang="zh-CN" sz="1867" dirty="0"/>
              <a:t>            for ( j=1; j&lt;=9; ++j )</a:t>
            </a:r>
          </a:p>
          <a:p>
            <a:pPr>
              <a:lnSpc>
                <a:spcPct val="110000"/>
              </a:lnSpc>
              <a:spcBef>
                <a:spcPts val="400"/>
              </a:spcBef>
              <a:buNone/>
            </a:pPr>
            <a:r>
              <a:rPr lang="en-US" altLang="zh-CN" sz="1867" dirty="0"/>
              <a:t>         	  </a:t>
            </a:r>
            <a:r>
              <a:rPr lang="en-US" altLang="zh-CN" sz="1867" dirty="0" err="1"/>
              <a:t>cout</a:t>
            </a:r>
            <a:r>
              <a:rPr lang="en-US" altLang="zh-CN" sz="1867" dirty="0"/>
              <a:t> &lt;&lt; </a:t>
            </a:r>
            <a:r>
              <a:rPr lang="en-US" altLang="zh-CN" sz="1867" dirty="0" err="1"/>
              <a:t>i</a:t>
            </a:r>
            <a:r>
              <a:rPr lang="en-US" altLang="zh-CN" sz="1867" dirty="0"/>
              <a:t>*j &lt;&lt; '\t';</a:t>
            </a:r>
          </a:p>
          <a:p>
            <a:pPr>
              <a:lnSpc>
                <a:spcPct val="110000"/>
              </a:lnSpc>
              <a:spcBef>
                <a:spcPts val="400"/>
              </a:spcBef>
              <a:buNone/>
            </a:pPr>
            <a:r>
              <a:rPr lang="en-US" altLang="zh-CN" sz="1867" dirty="0"/>
              <a:t>            </a:t>
            </a:r>
            <a:r>
              <a:rPr lang="en-US" altLang="zh-CN" sz="1867" dirty="0" err="1"/>
              <a:t>cout</a:t>
            </a:r>
            <a:r>
              <a:rPr lang="en-US" altLang="zh-CN" sz="1867" dirty="0"/>
              <a:t> &lt;&lt; </a:t>
            </a:r>
            <a:r>
              <a:rPr lang="en-US" altLang="zh-CN" sz="1867" dirty="0" err="1"/>
              <a:t>endl</a:t>
            </a:r>
            <a:r>
              <a:rPr lang="en-US" altLang="zh-CN" sz="1867" dirty="0"/>
              <a:t>;</a:t>
            </a:r>
          </a:p>
          <a:p>
            <a:pPr>
              <a:lnSpc>
                <a:spcPct val="110000"/>
              </a:lnSpc>
              <a:spcBef>
                <a:spcPts val="400"/>
              </a:spcBef>
              <a:buNone/>
            </a:pPr>
            <a:r>
              <a:rPr lang="en-US" altLang="zh-CN" sz="1867" dirty="0"/>
              <a:t>    }</a:t>
            </a:r>
          </a:p>
          <a:p>
            <a:pPr>
              <a:lnSpc>
                <a:spcPct val="110000"/>
              </a:lnSpc>
              <a:spcBef>
                <a:spcPts val="400"/>
              </a:spcBef>
              <a:buNone/>
            </a:pPr>
            <a:endParaRPr lang="en-US" altLang="zh-CN" sz="1867" dirty="0"/>
          </a:p>
          <a:p>
            <a:pPr>
              <a:lnSpc>
                <a:spcPct val="110000"/>
              </a:lnSpc>
              <a:spcBef>
                <a:spcPts val="400"/>
              </a:spcBef>
              <a:buNone/>
            </a:pPr>
            <a:r>
              <a:rPr lang="en-US" altLang="zh-CN" sz="1867" dirty="0"/>
              <a:t>    return  0;</a:t>
            </a:r>
          </a:p>
          <a:p>
            <a:pPr>
              <a:lnSpc>
                <a:spcPct val="110000"/>
              </a:lnSpc>
              <a:spcBef>
                <a:spcPts val="400"/>
              </a:spcBef>
              <a:buNone/>
            </a:pPr>
            <a:r>
              <a:rPr lang="en-US" altLang="zh-CN" sz="1867" dirty="0"/>
              <a:t>}</a:t>
            </a:r>
          </a:p>
        </p:txBody>
      </p:sp>
    </p:spTree>
  </p:cSld>
  <p:clrMapOvr>
    <a:masterClrMapping/>
  </p:clrMapOvr>
  <p:transition spd="med">
    <p:fad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02" name="Rectangle 2"/>
          <p:cNvSpPr>
            <a:spLocks noGrp="1" noChangeArrowheads="1"/>
          </p:cNvSpPr>
          <p:nvPr>
            <p:ph type="title"/>
          </p:nvPr>
        </p:nvSpPr>
        <p:spPr/>
        <p:txBody>
          <a:bodyPr>
            <a:normAutofit fontScale="90000"/>
          </a:bodyPr>
          <a:lstStyle/>
          <a:p>
            <a:pPr marL="1117572" indent="-1117572">
              <a:defRPr/>
            </a:pPr>
            <a:r>
              <a:rPr lang="zh-CN" altLang="en-US" sz="3733" b="1" dirty="0">
                <a:latin typeface="微软雅黑" pitchFamily="34" charset="-122"/>
              </a:rPr>
              <a:t>范围</a:t>
            </a:r>
            <a:r>
              <a:rPr lang="en-US" altLang="zh-CN" sz="3733" b="1" dirty="0">
                <a:latin typeface="微软雅黑" pitchFamily="34" charset="-122"/>
              </a:rPr>
              <a:t>for</a:t>
            </a:r>
            <a:endParaRPr lang="zh-CN" altLang="en-US" sz="3733" b="1" dirty="0">
              <a:latin typeface="微软雅黑" pitchFamily="34" charset="-122"/>
            </a:endParaRPr>
          </a:p>
        </p:txBody>
      </p:sp>
      <p:sp>
        <p:nvSpPr>
          <p:cNvPr id="183299" name="Rectangle 3"/>
          <p:cNvSpPr>
            <a:spLocks noGrp="1" noChangeArrowheads="1"/>
          </p:cNvSpPr>
          <p:nvPr>
            <p:ph idx="4294967295"/>
          </p:nvPr>
        </p:nvSpPr>
        <p:spPr>
          <a:xfrm>
            <a:off x="589280" y="1316990"/>
            <a:ext cx="10261600" cy="4840288"/>
          </a:xfrm>
        </p:spPr>
        <p:txBody>
          <a:bodyPr>
            <a:normAutofit/>
          </a:bodyPr>
          <a:lstStyle/>
          <a:p>
            <a:pPr marL="734550" indent="-685783">
              <a:lnSpc>
                <a:spcPct val="160000"/>
              </a:lnSpc>
              <a:spcBef>
                <a:spcPts val="0"/>
              </a:spcBef>
              <a:buClr>
                <a:schemeClr val="tx1"/>
              </a:buClr>
              <a:buFont typeface="Wingdings" pitchFamily="2" charset="2"/>
              <a:buChar char="p"/>
            </a:pPr>
            <a:r>
              <a:rPr lang="en-US" altLang="zh-CN" sz="2133" dirty="0"/>
              <a:t>C++11</a:t>
            </a:r>
            <a:r>
              <a:rPr lang="zh-CN" altLang="en-US" sz="2133" dirty="0"/>
              <a:t>新增加的功能</a:t>
            </a:r>
          </a:p>
          <a:p>
            <a:pPr marL="734550" indent="-685783">
              <a:lnSpc>
                <a:spcPct val="160000"/>
              </a:lnSpc>
              <a:spcBef>
                <a:spcPts val="0"/>
              </a:spcBef>
              <a:buClr>
                <a:schemeClr val="tx1"/>
              </a:buClr>
              <a:buFont typeface="Wingdings" pitchFamily="2" charset="2"/>
              <a:buChar char="p"/>
            </a:pPr>
            <a:r>
              <a:rPr lang="zh-CN" altLang="en-US" sz="2133" dirty="0"/>
              <a:t>传统的</a:t>
            </a:r>
            <a:r>
              <a:rPr lang="en-US" altLang="zh-CN" sz="2133" dirty="0"/>
              <a:t>for</a:t>
            </a:r>
            <a:r>
              <a:rPr lang="zh-CN" altLang="en-US" sz="2133" dirty="0"/>
              <a:t>循环，循环变量的变化是有规律的</a:t>
            </a:r>
            <a:endParaRPr lang="en-US" altLang="zh-CN" sz="2400" dirty="0"/>
          </a:p>
          <a:p>
            <a:pPr marL="1283176" lvl="1" indent="-685783">
              <a:lnSpc>
                <a:spcPct val="160000"/>
              </a:lnSpc>
              <a:spcBef>
                <a:spcPts val="0"/>
              </a:spcBef>
              <a:buClr>
                <a:schemeClr val="tx1"/>
              </a:buClr>
              <a:buFont typeface="Wingdings" pitchFamily="2" charset="2"/>
              <a:buChar char="Ø"/>
            </a:pPr>
            <a:r>
              <a:rPr lang="zh-CN" altLang="en-US" sz="1867" dirty="0"/>
              <a:t>计算</a:t>
            </a:r>
            <a:r>
              <a:rPr lang="en-US" altLang="zh-CN" sz="1867" dirty="0"/>
              <a:t>1</a:t>
            </a:r>
            <a:r>
              <a:rPr lang="zh-CN" altLang="en-US" sz="1867" dirty="0"/>
              <a:t>到</a:t>
            </a:r>
            <a:r>
              <a:rPr lang="en-US" altLang="zh-CN" sz="1867" dirty="0"/>
              <a:t>100</a:t>
            </a:r>
            <a:r>
              <a:rPr lang="zh-CN" altLang="en-US" sz="1867" dirty="0"/>
              <a:t>之和：</a:t>
            </a:r>
            <a:r>
              <a:rPr lang="en-US" altLang="zh-CN" sz="1867" dirty="0"/>
              <a:t>s = 0; for ( </a:t>
            </a:r>
            <a:r>
              <a:rPr lang="en-US" altLang="zh-CN" sz="1867" dirty="0" err="1"/>
              <a:t>i</a:t>
            </a:r>
            <a:r>
              <a:rPr lang="en-US" altLang="zh-CN" sz="1867" dirty="0"/>
              <a:t>=1; </a:t>
            </a:r>
            <a:r>
              <a:rPr lang="en-US" altLang="zh-CN" sz="1867" dirty="0" err="1"/>
              <a:t>i</a:t>
            </a:r>
            <a:r>
              <a:rPr lang="en-US" altLang="zh-CN" sz="1867" dirty="0"/>
              <a:t> &lt;=100; ++</a:t>
            </a:r>
            <a:r>
              <a:rPr lang="en-US" altLang="zh-CN" sz="1867" dirty="0" err="1"/>
              <a:t>i</a:t>
            </a:r>
            <a:r>
              <a:rPr lang="en-US" altLang="zh-CN" sz="1867" dirty="0"/>
              <a:t>) s+=</a:t>
            </a:r>
            <a:r>
              <a:rPr lang="en-US" altLang="zh-CN" sz="1867" dirty="0" err="1"/>
              <a:t>i</a:t>
            </a:r>
            <a:r>
              <a:rPr lang="en-US" altLang="zh-CN" sz="1867" dirty="0"/>
              <a:t>;</a:t>
            </a:r>
          </a:p>
          <a:p>
            <a:pPr marL="1283176" lvl="1" indent="-685783">
              <a:lnSpc>
                <a:spcPct val="160000"/>
              </a:lnSpc>
              <a:spcBef>
                <a:spcPts val="0"/>
              </a:spcBef>
              <a:buClr>
                <a:schemeClr val="tx1"/>
              </a:buClr>
              <a:buFont typeface="Wingdings" pitchFamily="2" charset="2"/>
              <a:buChar char="Ø"/>
            </a:pPr>
            <a:r>
              <a:rPr lang="zh-CN" altLang="en-US" sz="1867" dirty="0"/>
              <a:t>计算</a:t>
            </a:r>
            <a:r>
              <a:rPr lang="en-US" altLang="zh-CN" sz="1867" dirty="0"/>
              <a:t>1</a:t>
            </a:r>
            <a:r>
              <a:rPr lang="zh-CN" altLang="en-US" sz="1867" dirty="0"/>
              <a:t>到</a:t>
            </a:r>
            <a:r>
              <a:rPr lang="en-US" altLang="zh-CN" sz="1867" dirty="0"/>
              <a:t>100</a:t>
            </a:r>
            <a:r>
              <a:rPr lang="zh-CN" altLang="en-US" sz="1867" dirty="0"/>
              <a:t>中的奇数和：</a:t>
            </a:r>
            <a:r>
              <a:rPr lang="en-US" altLang="zh-CN" sz="1867" dirty="0"/>
              <a:t> s = 0; for ( </a:t>
            </a:r>
            <a:r>
              <a:rPr lang="en-US" altLang="zh-CN" sz="1867" dirty="0" err="1"/>
              <a:t>i</a:t>
            </a:r>
            <a:r>
              <a:rPr lang="en-US" altLang="zh-CN" sz="1867" dirty="0"/>
              <a:t>=1; </a:t>
            </a:r>
            <a:r>
              <a:rPr lang="en-US" altLang="zh-CN" sz="1867" dirty="0" err="1"/>
              <a:t>i</a:t>
            </a:r>
            <a:r>
              <a:rPr lang="en-US" altLang="zh-CN" sz="1867" dirty="0"/>
              <a:t> &lt;100; </a:t>
            </a:r>
            <a:r>
              <a:rPr lang="en-US" altLang="zh-CN" sz="1867" dirty="0" err="1"/>
              <a:t>i</a:t>
            </a:r>
            <a:r>
              <a:rPr lang="en-US" altLang="zh-CN" sz="1867" dirty="0"/>
              <a:t>+=2 ) s+=</a:t>
            </a:r>
            <a:r>
              <a:rPr lang="en-US" altLang="zh-CN" sz="1867" dirty="0" err="1"/>
              <a:t>i</a:t>
            </a:r>
            <a:r>
              <a:rPr lang="en-US" altLang="zh-CN" sz="1867" dirty="0"/>
              <a:t>;</a:t>
            </a:r>
          </a:p>
          <a:p>
            <a:pPr marL="734550" indent="-685783">
              <a:lnSpc>
                <a:spcPct val="160000"/>
              </a:lnSpc>
              <a:spcBef>
                <a:spcPts val="0"/>
              </a:spcBef>
              <a:buClr>
                <a:schemeClr val="tx1"/>
              </a:buClr>
              <a:buFont typeface="Wingdings" pitchFamily="2" charset="2"/>
              <a:buChar char="p"/>
            </a:pPr>
            <a:r>
              <a:rPr lang="zh-CN" altLang="en-US" sz="2133" dirty="0"/>
              <a:t>作用：循环变量是取某几个值，但这些值之间并无明确的变化规律</a:t>
            </a:r>
            <a:endParaRPr lang="en-US" altLang="zh-CN" sz="2133" dirty="0"/>
          </a:p>
          <a:p>
            <a:pPr marL="734550" indent="-685783">
              <a:lnSpc>
                <a:spcPct val="160000"/>
              </a:lnSpc>
              <a:spcBef>
                <a:spcPts val="0"/>
              </a:spcBef>
              <a:buClr>
                <a:schemeClr val="tx1"/>
              </a:buClr>
              <a:buFont typeface="Wingdings" pitchFamily="2" charset="2"/>
              <a:buChar char="p"/>
            </a:pPr>
            <a:r>
              <a:rPr lang="zh-CN" altLang="en-US" sz="2133" dirty="0"/>
              <a:t>格式：</a:t>
            </a:r>
            <a:r>
              <a:rPr lang="en-US" altLang="zh-CN" sz="2133" dirty="0"/>
              <a:t>for (</a:t>
            </a:r>
            <a:r>
              <a:rPr lang="zh-CN" altLang="en-US" sz="2133" dirty="0"/>
              <a:t>循环变量：</a:t>
            </a:r>
            <a:r>
              <a:rPr lang="en-US" altLang="zh-CN" sz="2133" dirty="0"/>
              <a:t>{ </a:t>
            </a:r>
            <a:r>
              <a:rPr lang="zh-CN" altLang="en-US" sz="2133" dirty="0"/>
              <a:t>数据列表 </a:t>
            </a:r>
            <a:r>
              <a:rPr lang="en-US" altLang="zh-CN" sz="2133" dirty="0"/>
              <a:t>}   </a:t>
            </a:r>
            <a:r>
              <a:rPr lang="zh-CN" altLang="en-US" sz="2133" dirty="0"/>
              <a:t>） 循环体；</a:t>
            </a:r>
          </a:p>
          <a:p>
            <a:pPr marL="1514818" lvl="2" indent="-685783">
              <a:lnSpc>
                <a:spcPct val="160000"/>
              </a:lnSpc>
              <a:spcBef>
                <a:spcPts val="0"/>
              </a:spcBef>
              <a:buClr>
                <a:schemeClr val="tx1"/>
              </a:buClr>
              <a:buNone/>
            </a:pPr>
            <a:r>
              <a:rPr lang="zh-CN" altLang="en-US" sz="1867" dirty="0"/>
              <a:t>求</a:t>
            </a:r>
            <a:r>
              <a:rPr lang="en-US" altLang="zh-CN" sz="1867" dirty="0"/>
              <a:t>1</a:t>
            </a:r>
            <a:r>
              <a:rPr lang="zh-CN" altLang="en-US" sz="1867" dirty="0"/>
              <a:t>、</a:t>
            </a:r>
            <a:r>
              <a:rPr lang="en-US" altLang="zh-CN" sz="1867" dirty="0"/>
              <a:t>9</a:t>
            </a:r>
            <a:r>
              <a:rPr lang="zh-CN" altLang="en-US" sz="1867" dirty="0"/>
              <a:t>、</a:t>
            </a:r>
            <a:r>
              <a:rPr lang="en-US" altLang="zh-CN" sz="1867" dirty="0"/>
              <a:t>6</a:t>
            </a:r>
            <a:r>
              <a:rPr lang="zh-CN" altLang="en-US" sz="1867" dirty="0"/>
              <a:t>、</a:t>
            </a:r>
            <a:r>
              <a:rPr lang="en-US" altLang="zh-CN" sz="1867" dirty="0"/>
              <a:t>8</a:t>
            </a:r>
            <a:r>
              <a:rPr lang="zh-CN" altLang="en-US" sz="1867" dirty="0"/>
              <a:t>、</a:t>
            </a:r>
            <a:r>
              <a:rPr lang="en-US" altLang="zh-CN" sz="1867" dirty="0"/>
              <a:t>3</a:t>
            </a:r>
            <a:r>
              <a:rPr lang="zh-CN" altLang="en-US" sz="1867" dirty="0"/>
              <a:t>的和，可用</a:t>
            </a:r>
            <a:endParaRPr lang="en-US" altLang="zh-CN" sz="1867" dirty="0"/>
          </a:p>
          <a:p>
            <a:pPr marL="1514818" lvl="2" indent="-685783">
              <a:lnSpc>
                <a:spcPct val="160000"/>
              </a:lnSpc>
              <a:spcBef>
                <a:spcPts val="0"/>
              </a:spcBef>
              <a:buClr>
                <a:schemeClr val="tx1"/>
              </a:buClr>
              <a:buNone/>
            </a:pPr>
            <a:r>
              <a:rPr lang="en-US" altLang="zh-CN" sz="1867" dirty="0"/>
              <a:t>       s = 0</a:t>
            </a:r>
            <a:r>
              <a:rPr lang="zh-CN" altLang="en-US" sz="1867" dirty="0"/>
              <a:t>；</a:t>
            </a:r>
            <a:endParaRPr lang="en-US" altLang="zh-CN" sz="1867" dirty="0"/>
          </a:p>
          <a:p>
            <a:pPr marL="1514818" lvl="2" indent="-685783">
              <a:lnSpc>
                <a:spcPct val="160000"/>
              </a:lnSpc>
              <a:spcBef>
                <a:spcPts val="0"/>
              </a:spcBef>
              <a:buClr>
                <a:schemeClr val="tx1"/>
              </a:buClr>
              <a:buNone/>
            </a:pPr>
            <a:r>
              <a:rPr lang="en-US" altLang="zh-CN" sz="1867" dirty="0"/>
              <a:t>       for ( </a:t>
            </a:r>
            <a:r>
              <a:rPr lang="en-US" altLang="zh-CN" sz="1867" dirty="0" err="1"/>
              <a:t>int</a:t>
            </a:r>
            <a:r>
              <a:rPr lang="en-US" altLang="zh-CN" sz="1867" dirty="0"/>
              <a:t> </a:t>
            </a:r>
            <a:r>
              <a:rPr lang="en-US" altLang="zh-CN" sz="1867" dirty="0" err="1"/>
              <a:t>i</a:t>
            </a:r>
            <a:r>
              <a:rPr lang="en-US" altLang="zh-CN" sz="1867" dirty="0"/>
              <a:t> : {1,9,6,8,3}  )  s += </a:t>
            </a:r>
            <a:r>
              <a:rPr lang="en-US" altLang="zh-CN" sz="1867" dirty="0" err="1"/>
              <a:t>i</a:t>
            </a:r>
            <a:r>
              <a:rPr lang="en-US" altLang="zh-CN" sz="1867" dirty="0"/>
              <a:t>;</a:t>
            </a:r>
          </a:p>
        </p:txBody>
      </p:sp>
    </p:spTree>
  </p:cSld>
  <p:clrMapOvr>
    <a:masterClrMapping/>
  </p:clrMapOvr>
  <p:transition spd="med">
    <p:fad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9714" name="Rectangle 2"/>
          <p:cNvSpPr>
            <a:spLocks noGrp="1" noChangeArrowheads="1"/>
          </p:cNvSpPr>
          <p:nvPr>
            <p:ph type="title"/>
          </p:nvPr>
        </p:nvSpPr>
        <p:spPr/>
        <p:txBody>
          <a:bodyPr>
            <a:normAutofit fontScale="90000"/>
          </a:bodyPr>
          <a:lstStyle/>
          <a:p>
            <a:pPr>
              <a:defRPr/>
            </a:pPr>
            <a:r>
              <a:rPr lang="en-US" altLang="zh-CN" sz="3733" b="1" dirty="0">
                <a:latin typeface="微软雅黑" pitchFamily="34" charset="-122"/>
              </a:rPr>
              <a:t>break</a:t>
            </a:r>
            <a:r>
              <a:rPr lang="zh-CN" altLang="en-US" sz="3733" b="1" dirty="0">
                <a:latin typeface="微软雅黑" pitchFamily="34" charset="-122"/>
              </a:rPr>
              <a:t>语句</a:t>
            </a:r>
          </a:p>
        </p:txBody>
      </p:sp>
      <p:sp>
        <p:nvSpPr>
          <p:cNvPr id="198659" name="Rectangle 3"/>
          <p:cNvSpPr>
            <a:spLocks noGrp="1" noChangeArrowheads="1"/>
          </p:cNvSpPr>
          <p:nvPr>
            <p:ph idx="4294967295"/>
          </p:nvPr>
        </p:nvSpPr>
        <p:spPr>
          <a:xfrm>
            <a:off x="927946" y="1566068"/>
            <a:ext cx="10231438" cy="3725863"/>
          </a:xfrm>
        </p:spPr>
        <p:txBody>
          <a:bodyPr>
            <a:normAutofit/>
          </a:bodyPr>
          <a:lstStyle/>
          <a:p>
            <a:pPr>
              <a:lnSpc>
                <a:spcPct val="150000"/>
              </a:lnSpc>
              <a:buClr>
                <a:schemeClr val="tx1"/>
              </a:buClr>
              <a:buFont typeface="Wingdings" pitchFamily="2" charset="2"/>
              <a:buChar char="p"/>
            </a:pPr>
            <a:r>
              <a:rPr lang="en-US" altLang="zh-CN" sz="2133" dirty="0"/>
              <a:t>for</a:t>
            </a:r>
            <a:r>
              <a:rPr lang="zh-CN" altLang="en-US" sz="2133" dirty="0"/>
              <a:t>循环的结束条件是表达式</a:t>
            </a:r>
            <a:r>
              <a:rPr lang="en-US" altLang="zh-CN" sz="2133" dirty="0"/>
              <a:t>2</a:t>
            </a:r>
            <a:r>
              <a:rPr lang="zh-CN" altLang="en-US" sz="2133" dirty="0"/>
              <a:t>为假</a:t>
            </a:r>
            <a:endParaRPr lang="en-US" altLang="zh-CN" sz="2133" dirty="0"/>
          </a:p>
          <a:p>
            <a:pPr>
              <a:lnSpc>
                <a:spcPct val="150000"/>
              </a:lnSpc>
              <a:buClr>
                <a:schemeClr val="tx1"/>
              </a:buClr>
              <a:buFont typeface="Wingdings" pitchFamily="2" charset="2"/>
              <a:buChar char="p"/>
            </a:pPr>
            <a:r>
              <a:rPr lang="zh-CN" altLang="en-US" sz="2133" dirty="0"/>
              <a:t>循环体遇到特殊情况需要立即结束循环</a:t>
            </a:r>
            <a:endParaRPr lang="en-US" altLang="zh-CN" sz="2133" dirty="0"/>
          </a:p>
          <a:p>
            <a:pPr>
              <a:lnSpc>
                <a:spcPct val="150000"/>
              </a:lnSpc>
              <a:buClr>
                <a:schemeClr val="tx1"/>
              </a:buClr>
              <a:buFont typeface="Wingdings" pitchFamily="2" charset="2"/>
              <a:buChar char="p"/>
            </a:pPr>
            <a:r>
              <a:rPr lang="zh-CN" altLang="en-US" sz="2133" dirty="0"/>
              <a:t>例如，检测素数</a:t>
            </a:r>
            <a:endParaRPr lang="en-US" altLang="zh-CN" sz="2133" dirty="0"/>
          </a:p>
          <a:p>
            <a:pPr lvl="1">
              <a:lnSpc>
                <a:spcPct val="150000"/>
              </a:lnSpc>
              <a:buClr>
                <a:schemeClr val="tx1"/>
              </a:buClr>
              <a:buFont typeface="Wingdings" pitchFamily="2" charset="2"/>
              <a:buChar char="Ø"/>
            </a:pPr>
            <a:r>
              <a:rPr lang="zh-CN" altLang="en-US" sz="1867" dirty="0"/>
              <a:t>特殊情况：</a:t>
            </a:r>
            <a:r>
              <a:rPr lang="en-US" altLang="zh-CN" sz="1867" dirty="0"/>
              <a:t>1 </a:t>
            </a:r>
            <a:r>
              <a:rPr lang="zh-CN" altLang="en-US" sz="1867" dirty="0"/>
              <a:t>不是素数，</a:t>
            </a:r>
            <a:r>
              <a:rPr lang="en-US" altLang="zh-CN" sz="1867" dirty="0"/>
              <a:t>2 </a:t>
            </a:r>
            <a:r>
              <a:rPr lang="zh-CN" altLang="en-US" sz="1867" dirty="0"/>
              <a:t>是素数，除</a:t>
            </a:r>
            <a:r>
              <a:rPr lang="en-US" altLang="zh-CN" sz="1867" dirty="0"/>
              <a:t>2</a:t>
            </a:r>
            <a:r>
              <a:rPr lang="zh-CN" altLang="en-US" sz="1867" dirty="0"/>
              <a:t>之外的偶数都不是素数</a:t>
            </a:r>
            <a:endParaRPr lang="en-US" altLang="zh-CN" sz="1867" dirty="0"/>
          </a:p>
          <a:p>
            <a:pPr lvl="1">
              <a:lnSpc>
                <a:spcPct val="150000"/>
              </a:lnSpc>
              <a:buClr>
                <a:schemeClr val="tx1"/>
              </a:buClr>
              <a:buFont typeface="Wingdings" pitchFamily="2" charset="2"/>
              <a:buChar char="Ø"/>
            </a:pPr>
            <a:r>
              <a:rPr lang="zh-CN" altLang="en-US" sz="1867" dirty="0"/>
              <a:t>检测</a:t>
            </a:r>
            <a:r>
              <a:rPr lang="en-US" altLang="zh-CN" sz="1867" dirty="0"/>
              <a:t>3</a:t>
            </a:r>
            <a:r>
              <a:rPr lang="zh-CN" altLang="en-US" sz="1867" dirty="0"/>
              <a:t>到</a:t>
            </a:r>
            <a:r>
              <a:rPr lang="en-US" altLang="zh-CN" sz="1867" dirty="0"/>
              <a:t>n-2</a:t>
            </a:r>
            <a:r>
              <a:rPr lang="zh-CN" altLang="en-US" sz="1867" dirty="0"/>
              <a:t>之间的奇数，一旦检测到一个因子就可以说明</a:t>
            </a:r>
            <a:r>
              <a:rPr lang="en-US" altLang="zh-CN" sz="1867" dirty="0"/>
              <a:t>n</a:t>
            </a:r>
            <a:r>
              <a:rPr lang="zh-CN" altLang="en-US" sz="1867" dirty="0"/>
              <a:t>不是素数，退出循环</a:t>
            </a:r>
            <a:endParaRPr lang="en-US" altLang="zh-CN" sz="1867" dirty="0"/>
          </a:p>
          <a:p>
            <a:pPr>
              <a:lnSpc>
                <a:spcPct val="150000"/>
              </a:lnSpc>
              <a:buClr>
                <a:schemeClr val="tx1"/>
              </a:buClr>
              <a:buFont typeface="Wingdings" pitchFamily="2" charset="2"/>
              <a:buChar char="p"/>
            </a:pPr>
            <a:r>
              <a:rPr lang="zh-CN" altLang="en-US" sz="2400" dirty="0"/>
              <a:t>格式：</a:t>
            </a:r>
            <a:r>
              <a:rPr lang="en-US" altLang="zh-CN" sz="2400" dirty="0"/>
              <a:t>break</a:t>
            </a:r>
          </a:p>
          <a:p>
            <a:pPr lvl="1">
              <a:lnSpc>
                <a:spcPct val="150000"/>
              </a:lnSpc>
              <a:buClr>
                <a:schemeClr val="tx1"/>
              </a:buClr>
              <a:buFont typeface="Wingdings" pitchFamily="2" charset="2"/>
              <a:buChar char="Ø"/>
            </a:pPr>
            <a:endParaRPr lang="en-US" altLang="zh-CN" sz="1867" dirty="0"/>
          </a:p>
        </p:txBody>
      </p:sp>
      <p:sp>
        <p:nvSpPr>
          <p:cNvPr id="9" name="Rectangle 3"/>
          <p:cNvSpPr txBox="1">
            <a:spLocks noChangeArrowheads="1"/>
          </p:cNvSpPr>
          <p:nvPr/>
        </p:nvSpPr>
        <p:spPr>
          <a:xfrm>
            <a:off x="638177" y="4987636"/>
            <a:ext cx="3819524" cy="704851"/>
          </a:xfrm>
          <a:prstGeom prst="rect">
            <a:avLst/>
          </a:prstGeom>
        </p:spPr>
        <p:txBody>
          <a:bodyPr vert="horz">
            <a:normAutofit/>
          </a:bodyPr>
          <a:lstStyle/>
          <a:p>
            <a:pPr marL="560818" indent="-512051" defTabSz="1219170">
              <a:lnSpc>
                <a:spcPct val="120000"/>
              </a:lnSpc>
              <a:spcBef>
                <a:spcPct val="20000"/>
              </a:spcBef>
              <a:buClr>
                <a:schemeClr val="accent1"/>
              </a:buClr>
              <a:buSzPct val="80000"/>
              <a:defRPr/>
            </a:pPr>
            <a:endParaRPr lang="en-US" altLang="zh-CN" sz="2400" b="1" dirty="0">
              <a:latin typeface="微软雅黑" pitchFamily="34" charset="-122"/>
              <a:ea typeface="微软雅黑" pitchFamily="34" charset="-122"/>
            </a:endParaRPr>
          </a:p>
        </p:txBody>
      </p:sp>
    </p:spTree>
  </p:cSld>
  <p:clrMapOvr>
    <a:masterClrMapping/>
  </p:clrMapOvr>
  <p:transition spd="med">
    <p:fad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9714" name="Rectangle 2"/>
          <p:cNvSpPr>
            <a:spLocks noGrp="1" noChangeArrowheads="1"/>
          </p:cNvSpPr>
          <p:nvPr>
            <p:ph type="title"/>
          </p:nvPr>
        </p:nvSpPr>
        <p:spPr/>
        <p:txBody>
          <a:bodyPr>
            <a:normAutofit fontScale="90000"/>
          </a:bodyPr>
          <a:lstStyle/>
          <a:p>
            <a:pPr>
              <a:defRPr/>
            </a:pPr>
            <a:r>
              <a:rPr lang="en-US" altLang="zh-CN" sz="3733" b="1" dirty="0">
                <a:latin typeface="微软雅黑" pitchFamily="34" charset="-122"/>
              </a:rPr>
              <a:t>break</a:t>
            </a:r>
            <a:r>
              <a:rPr lang="zh-CN" altLang="en-US" sz="3733" b="1" dirty="0">
                <a:latin typeface="微软雅黑" pitchFamily="34" charset="-122"/>
              </a:rPr>
              <a:t>语句实例</a:t>
            </a:r>
          </a:p>
        </p:txBody>
      </p:sp>
      <p:sp>
        <p:nvSpPr>
          <p:cNvPr id="9" name="Rectangle 3"/>
          <p:cNvSpPr txBox="1">
            <a:spLocks noChangeArrowheads="1"/>
          </p:cNvSpPr>
          <p:nvPr/>
        </p:nvSpPr>
        <p:spPr>
          <a:xfrm>
            <a:off x="638177" y="4987636"/>
            <a:ext cx="3819524" cy="704851"/>
          </a:xfrm>
          <a:prstGeom prst="rect">
            <a:avLst/>
          </a:prstGeom>
        </p:spPr>
        <p:txBody>
          <a:bodyPr vert="horz">
            <a:normAutofit/>
          </a:bodyPr>
          <a:lstStyle/>
          <a:p>
            <a:pPr marL="560818" indent="-512051" defTabSz="1219170">
              <a:lnSpc>
                <a:spcPct val="120000"/>
              </a:lnSpc>
              <a:spcBef>
                <a:spcPct val="20000"/>
              </a:spcBef>
              <a:buClr>
                <a:schemeClr val="accent1"/>
              </a:buClr>
              <a:buSzPct val="80000"/>
              <a:defRPr/>
            </a:pPr>
            <a:endParaRPr lang="en-US" altLang="zh-CN" sz="2400" b="1" dirty="0">
              <a:latin typeface="微软雅黑" pitchFamily="34" charset="-122"/>
              <a:ea typeface="微软雅黑" pitchFamily="34" charset="-122"/>
            </a:endParaRPr>
          </a:p>
        </p:txBody>
      </p:sp>
      <p:sp>
        <p:nvSpPr>
          <p:cNvPr id="2412545" name="Rectangle 1"/>
          <p:cNvSpPr>
            <a:spLocks noChangeArrowheads="1"/>
          </p:cNvSpPr>
          <p:nvPr/>
        </p:nvSpPr>
        <p:spPr bwMode="auto">
          <a:xfrm>
            <a:off x="809469" y="1437763"/>
            <a:ext cx="10477548" cy="5007589"/>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pPr defTabSz="1219170" fontAlgn="base">
              <a:spcBef>
                <a:spcPct val="0"/>
              </a:spcBef>
              <a:spcAft>
                <a:spcPct val="0"/>
              </a:spcAft>
              <a:tabLst>
                <a:tab pos="533387" algn="l"/>
                <a:tab pos="711182" algn="l"/>
                <a:tab pos="888978" algn="l"/>
                <a:tab pos="1066773" algn="l"/>
                <a:tab pos="1244569" algn="l"/>
              </a:tabLst>
            </a:pP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main()</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ct val="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ct val="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num, k;</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ct val="0"/>
              </a:spcBef>
              <a:spcAft>
                <a:spcPct val="0"/>
              </a:spcAft>
              <a:tabLst>
                <a:tab pos="533387" algn="l"/>
                <a:tab pos="711182" algn="l"/>
                <a:tab pos="888978" algn="l"/>
                <a:tab pos="1066773" algn="l"/>
                <a:tab pos="1244569" algn="l"/>
              </a:tabLst>
            </a:pPr>
            <a:endParaRPr lang="en-US" altLang="zh-CN" sz="1867" dirty="0">
              <a:latin typeface="微软雅黑" pitchFamily="34" charset="-122"/>
              <a:ea typeface="微软雅黑" pitchFamily="34" charset="-122"/>
              <a:cs typeface="Courier New" pitchFamily="49" charset="0"/>
            </a:endParaRPr>
          </a:p>
          <a:p>
            <a:pPr defTabSz="1219170" eaLnBrk="0" fontAlgn="base" hangingPunct="0">
              <a:spcBef>
                <a:spcPct val="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a:t>
            </a:r>
            <a:r>
              <a:rPr lang="zh-CN" altLang="en-US" sz="1867" dirty="0">
                <a:latin typeface="微软雅黑" pitchFamily="34" charset="-122"/>
                <a:ea typeface="微软雅黑" pitchFamily="34" charset="-122"/>
                <a:cs typeface="Courier New" pitchFamily="49" charset="0"/>
              </a:rPr>
              <a:t>请输入要检测的数：</a:t>
            </a: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ct val="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cin</a:t>
            </a:r>
            <a:r>
              <a:rPr lang="en-US" altLang="zh-CN" sz="1867" dirty="0">
                <a:latin typeface="微软雅黑" pitchFamily="34" charset="-122"/>
                <a:ea typeface="微软雅黑" pitchFamily="34" charset="-122"/>
                <a:cs typeface="Courier New" pitchFamily="49" charset="0"/>
              </a:rPr>
              <a:t> &gt;&gt; num;</a:t>
            </a:r>
          </a:p>
          <a:p>
            <a:pPr defTabSz="1219170" eaLnBrk="0" fontAlgn="base" hangingPunct="0">
              <a:spcBef>
                <a:spcPct val="0"/>
              </a:spcBef>
              <a:spcAft>
                <a:spcPct val="0"/>
              </a:spcAft>
              <a:tabLst>
                <a:tab pos="533387" algn="l"/>
                <a:tab pos="711182" algn="l"/>
                <a:tab pos="888978" algn="l"/>
                <a:tab pos="1066773" algn="l"/>
                <a:tab pos="1244569" algn="l"/>
              </a:tabLst>
            </a:pP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ct val="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if (num == 2) {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num &lt;&lt; "</a:t>
            </a:r>
            <a:r>
              <a:rPr lang="zh-CN" altLang="en-US" sz="1867" dirty="0">
                <a:latin typeface="微软雅黑" pitchFamily="34" charset="-122"/>
                <a:ea typeface="微软雅黑" pitchFamily="34" charset="-122"/>
                <a:cs typeface="Courier New" pitchFamily="49" charset="0"/>
              </a:rPr>
              <a:t>是素数</a:t>
            </a:r>
            <a:r>
              <a:rPr lang="en-US" altLang="zh-CN" sz="1867" dirty="0">
                <a:latin typeface="微软雅黑" pitchFamily="34" charset="-122"/>
                <a:ea typeface="微软雅黑" pitchFamily="34" charset="-122"/>
                <a:cs typeface="Courier New" pitchFamily="49" charset="0"/>
              </a:rPr>
              <a:t>\n“;   return 0;  }</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ct val="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if</a:t>
            </a:r>
            <a:r>
              <a:rPr lang="zh-CN" altLang="en-US" sz="1867" dirty="0">
                <a:latin typeface="微软雅黑" pitchFamily="34" charset="-122"/>
                <a:ea typeface="微软雅黑" pitchFamily="34" charset="-122"/>
                <a:cs typeface="Courier New" pitchFamily="49" charset="0"/>
              </a:rPr>
              <a:t>（</a:t>
            </a:r>
            <a:r>
              <a:rPr lang="en-US" altLang="zh-CN" sz="1867" dirty="0">
                <a:latin typeface="微软雅黑" pitchFamily="34" charset="-122"/>
                <a:ea typeface="微软雅黑" pitchFamily="34" charset="-122"/>
                <a:cs typeface="Courier New" pitchFamily="49" charset="0"/>
              </a:rPr>
              <a:t>num == 1 || num % 2 == 0</a:t>
            </a:r>
            <a:r>
              <a:rPr lang="zh-CN" altLang="en-US" sz="1867" dirty="0">
                <a:latin typeface="微软雅黑" pitchFamily="34" charset="-122"/>
                <a:ea typeface="微软雅黑" pitchFamily="34" charset="-122"/>
                <a:cs typeface="Courier New" pitchFamily="49" charset="0"/>
              </a:rPr>
              <a:t>）</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num &lt;&lt; "</a:t>
            </a:r>
            <a:r>
              <a:rPr lang="zh-CN" altLang="en-US" sz="1867" dirty="0">
                <a:latin typeface="微软雅黑" pitchFamily="34" charset="-122"/>
                <a:ea typeface="微软雅黑" pitchFamily="34" charset="-122"/>
                <a:cs typeface="Courier New" pitchFamily="49" charset="0"/>
              </a:rPr>
              <a:t>不是素数</a:t>
            </a:r>
            <a:r>
              <a:rPr lang="en-US" altLang="zh-CN" sz="1867" dirty="0">
                <a:latin typeface="微软雅黑" pitchFamily="34" charset="-122"/>
                <a:ea typeface="微软雅黑" pitchFamily="34" charset="-122"/>
                <a:cs typeface="Courier New" pitchFamily="49" charset="0"/>
              </a:rPr>
              <a:t>\n“;	   return 0;     }</a:t>
            </a:r>
          </a:p>
          <a:p>
            <a:pPr defTabSz="1219170" eaLnBrk="0" fontAlgn="base" hangingPunct="0">
              <a:spcBef>
                <a:spcPct val="0"/>
              </a:spcBef>
              <a:spcAft>
                <a:spcPct val="0"/>
              </a:spcAft>
              <a:tabLst>
                <a:tab pos="533387" algn="l"/>
                <a:tab pos="711182" algn="l"/>
                <a:tab pos="888978" algn="l"/>
                <a:tab pos="1066773" algn="l"/>
                <a:tab pos="1244569" algn="l"/>
              </a:tabLst>
            </a:pP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ct val="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for (k = 3; k &lt; num; k += 2)</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ct val="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if (num  % k == 0) break;</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ct val="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if (k &lt; num)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num &lt;&lt; "</a:t>
            </a:r>
            <a:r>
              <a:rPr lang="zh-CN" altLang="en-US" sz="1867" dirty="0">
                <a:latin typeface="微软雅黑" pitchFamily="34" charset="-122"/>
                <a:ea typeface="微软雅黑" pitchFamily="34" charset="-122"/>
                <a:cs typeface="Courier New" pitchFamily="49" charset="0"/>
              </a:rPr>
              <a:t>不是素数</a:t>
            </a:r>
            <a:r>
              <a:rPr lang="en-US" altLang="zh-CN" sz="1867" dirty="0">
                <a:latin typeface="微软雅黑" pitchFamily="34" charset="-122"/>
                <a:ea typeface="微软雅黑" pitchFamily="34" charset="-122"/>
                <a:cs typeface="Courier New" pitchFamily="49" charset="0"/>
              </a:rPr>
              <a:t>\n";     </a:t>
            </a:r>
            <a:endParaRPr lang="zh-CN" altLang="en-US" sz="1867" dirty="0">
              <a:latin typeface="微软雅黑" pitchFamily="34" charset="-122"/>
              <a:ea typeface="微软雅黑" pitchFamily="34" charset="-122"/>
              <a:cs typeface="宋体" pitchFamily="2" charset="-122"/>
            </a:endParaRPr>
          </a:p>
          <a:p>
            <a:pPr defTabSz="1219170" eaLnBrk="0" fontAlgn="base" hangingPunct="0">
              <a:spcBef>
                <a:spcPct val="0"/>
              </a:spcBef>
              <a:spcAft>
                <a:spcPct val="0"/>
              </a:spcAft>
              <a:tabLst>
                <a:tab pos="533387" algn="l"/>
                <a:tab pos="711182" algn="l"/>
                <a:tab pos="888978" algn="l"/>
                <a:tab pos="1066773" algn="l"/>
                <a:tab pos="1244569" algn="l"/>
              </a:tabLst>
            </a:pPr>
            <a:r>
              <a:rPr lang="zh-CN" altLang="en-US" sz="1867" dirty="0">
                <a:latin typeface="微软雅黑" pitchFamily="34" charset="-122"/>
                <a:ea typeface="微软雅黑" pitchFamily="34" charset="-122"/>
                <a:cs typeface="Courier New" pitchFamily="49" charset="0"/>
              </a:rPr>
              <a:t>	</a:t>
            </a:r>
            <a:r>
              <a:rPr lang="en-US" altLang="zh-CN" sz="1867" dirty="0">
                <a:latin typeface="微软雅黑" pitchFamily="34" charset="-122"/>
                <a:ea typeface="微软雅黑" pitchFamily="34" charset="-122"/>
                <a:cs typeface="Courier New" pitchFamily="49" charset="0"/>
              </a:rPr>
              <a:t>else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num &lt;&lt; "</a:t>
            </a:r>
            <a:r>
              <a:rPr lang="zh-CN" altLang="en-US" sz="1867" dirty="0">
                <a:latin typeface="微软雅黑" pitchFamily="34" charset="-122"/>
                <a:ea typeface="微软雅黑" pitchFamily="34" charset="-122"/>
                <a:cs typeface="Courier New" pitchFamily="49" charset="0"/>
              </a:rPr>
              <a:t>是素数</a:t>
            </a:r>
            <a:r>
              <a:rPr lang="en-US" altLang="zh-CN" sz="1867" dirty="0">
                <a:latin typeface="微软雅黑" pitchFamily="34" charset="-122"/>
                <a:ea typeface="微软雅黑" pitchFamily="34" charset="-122"/>
                <a:cs typeface="Courier New" pitchFamily="49" charset="0"/>
              </a:rPr>
              <a:t>\n";           </a:t>
            </a:r>
          </a:p>
          <a:p>
            <a:pPr defTabSz="1219170" eaLnBrk="0" fontAlgn="base" hangingPunct="0">
              <a:spcBef>
                <a:spcPct val="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a:t>
            </a:r>
            <a:endParaRPr lang="zh-CN" altLang="en-US" sz="1867" dirty="0">
              <a:latin typeface="微软雅黑" pitchFamily="34" charset="-122"/>
              <a:ea typeface="微软雅黑" pitchFamily="34" charset="-122"/>
              <a:cs typeface="宋体" pitchFamily="2" charset="-122"/>
            </a:endParaRPr>
          </a:p>
          <a:p>
            <a:pPr defTabSz="1219170" eaLnBrk="0" fontAlgn="base" hangingPunct="0">
              <a:spcBef>
                <a:spcPct val="0"/>
              </a:spcBef>
              <a:spcAft>
                <a:spcPct val="0"/>
              </a:spcAft>
              <a:tabLst>
                <a:tab pos="533387" algn="l"/>
                <a:tab pos="711182" algn="l"/>
                <a:tab pos="888978" algn="l"/>
                <a:tab pos="1066773" algn="l"/>
                <a:tab pos="1244569" algn="l"/>
              </a:tabLst>
            </a:pPr>
            <a:r>
              <a:rPr lang="zh-CN" altLang="en-US" sz="1867" dirty="0">
                <a:latin typeface="微软雅黑" pitchFamily="34" charset="-122"/>
                <a:ea typeface="微软雅黑" pitchFamily="34" charset="-122"/>
                <a:cs typeface="Courier New" pitchFamily="49" charset="0"/>
              </a:rPr>
              <a:t>	</a:t>
            </a:r>
            <a:r>
              <a:rPr lang="en-US" altLang="zh-CN" sz="1867" dirty="0">
                <a:latin typeface="微软雅黑" pitchFamily="34" charset="-122"/>
                <a:ea typeface="微软雅黑" pitchFamily="34" charset="-122"/>
                <a:cs typeface="Courier New" pitchFamily="49" charset="0"/>
              </a:rPr>
              <a:t>return 0;</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ct val="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p:txBody>
      </p:sp>
    </p:spTree>
  </p:cSld>
  <p:clrMapOvr>
    <a:masterClrMapping/>
  </p:clrMapOvr>
  <p:transition spd="med">
    <p:fad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9714" name="Rectangle 2"/>
          <p:cNvSpPr>
            <a:spLocks noGrp="1" noChangeArrowheads="1"/>
          </p:cNvSpPr>
          <p:nvPr>
            <p:ph type="title"/>
          </p:nvPr>
        </p:nvSpPr>
        <p:spPr/>
        <p:txBody>
          <a:bodyPr>
            <a:normAutofit fontScale="90000"/>
          </a:bodyPr>
          <a:lstStyle/>
          <a:p>
            <a:pPr>
              <a:defRPr/>
            </a:pPr>
            <a:r>
              <a:rPr lang="en-US" altLang="zh-CN" sz="3733" b="1" dirty="0">
                <a:latin typeface="微软雅黑" pitchFamily="34" charset="-122"/>
              </a:rPr>
              <a:t>continue </a:t>
            </a:r>
            <a:r>
              <a:rPr lang="zh-CN" altLang="en-US" sz="3733" b="1" dirty="0">
                <a:latin typeface="微软雅黑" pitchFamily="34" charset="-122"/>
              </a:rPr>
              <a:t>语句</a:t>
            </a:r>
          </a:p>
        </p:txBody>
      </p:sp>
      <p:sp>
        <p:nvSpPr>
          <p:cNvPr id="198659" name="Rectangle 3"/>
          <p:cNvSpPr>
            <a:spLocks noGrp="1" noChangeArrowheads="1"/>
          </p:cNvSpPr>
          <p:nvPr>
            <p:ph idx="4294967295"/>
          </p:nvPr>
        </p:nvSpPr>
        <p:spPr>
          <a:xfrm>
            <a:off x="792480" y="1682433"/>
            <a:ext cx="8158163" cy="3184525"/>
          </a:xfrm>
        </p:spPr>
        <p:txBody>
          <a:bodyPr>
            <a:normAutofit lnSpcReduction="10000"/>
          </a:bodyPr>
          <a:lstStyle/>
          <a:p>
            <a:pPr>
              <a:lnSpc>
                <a:spcPct val="170000"/>
              </a:lnSpc>
              <a:buClr>
                <a:schemeClr val="tx1"/>
              </a:buClr>
              <a:buFont typeface="Wingdings" pitchFamily="2" charset="2"/>
              <a:buChar char="p"/>
            </a:pPr>
            <a:r>
              <a:rPr lang="zh-CN" altLang="en-US" sz="2400" dirty="0"/>
              <a:t>跳出当前循环周期</a:t>
            </a:r>
            <a:endParaRPr lang="en-US" altLang="zh-CN" sz="2400" dirty="0"/>
          </a:p>
          <a:p>
            <a:pPr>
              <a:lnSpc>
                <a:spcPct val="170000"/>
              </a:lnSpc>
              <a:buClr>
                <a:schemeClr val="tx1"/>
              </a:buClr>
              <a:buFont typeface="Wingdings" pitchFamily="2" charset="2"/>
              <a:buChar char="p"/>
            </a:pPr>
            <a:r>
              <a:rPr lang="zh-CN" altLang="en-US" sz="2400" dirty="0"/>
              <a:t>例：</a:t>
            </a:r>
            <a:r>
              <a:rPr lang="zh-CN" altLang="zh-CN" sz="2400" dirty="0"/>
              <a:t>输出</a:t>
            </a:r>
            <a:r>
              <a:rPr lang="en-US" altLang="zh-CN" sz="2400" dirty="0"/>
              <a:t>3</a:t>
            </a:r>
            <a:r>
              <a:rPr lang="zh-CN" altLang="zh-CN" sz="2400" dirty="0"/>
              <a:t>个字母</a:t>
            </a:r>
            <a:r>
              <a:rPr lang="en-US" altLang="zh-CN" sz="2400" dirty="0"/>
              <a:t>A</a:t>
            </a:r>
            <a:r>
              <a:rPr lang="zh-CN" altLang="zh-CN" sz="2400" dirty="0"/>
              <a:t>、</a:t>
            </a:r>
            <a:r>
              <a:rPr lang="en-US" altLang="zh-CN" sz="2400" dirty="0"/>
              <a:t>B</a:t>
            </a:r>
            <a:r>
              <a:rPr lang="zh-CN" altLang="zh-CN" sz="2400" dirty="0"/>
              <a:t>、</a:t>
            </a:r>
            <a:r>
              <a:rPr lang="en-US" altLang="zh-CN" sz="2400" dirty="0"/>
              <a:t>C</a:t>
            </a:r>
            <a:r>
              <a:rPr lang="zh-CN" altLang="zh-CN" sz="2400" dirty="0"/>
              <a:t>的所有排列方式</a:t>
            </a:r>
            <a:endParaRPr lang="en-US" altLang="zh-CN" sz="2400" dirty="0"/>
          </a:p>
          <a:p>
            <a:pPr lvl="1">
              <a:lnSpc>
                <a:spcPct val="170000"/>
              </a:lnSpc>
              <a:buClr>
                <a:schemeClr val="tx1"/>
              </a:buClr>
              <a:buFont typeface="Wingdings" pitchFamily="2" charset="2"/>
              <a:buChar char="Ø"/>
            </a:pPr>
            <a:r>
              <a:rPr lang="zh-CN" altLang="en-US" sz="1867" dirty="0"/>
              <a:t>枚举每个位置的可能值</a:t>
            </a:r>
            <a:endParaRPr lang="en-US" altLang="zh-CN" sz="1867" dirty="0"/>
          </a:p>
          <a:p>
            <a:pPr lvl="1">
              <a:lnSpc>
                <a:spcPct val="170000"/>
              </a:lnSpc>
              <a:buClr>
                <a:schemeClr val="tx1"/>
              </a:buClr>
              <a:buFont typeface="Wingdings" pitchFamily="2" charset="2"/>
              <a:buChar char="Ø"/>
            </a:pPr>
            <a:r>
              <a:rPr lang="zh-CN" altLang="en-US" sz="1867" dirty="0"/>
              <a:t>不同位置不能有相同的值</a:t>
            </a:r>
            <a:endParaRPr lang="en-US" altLang="zh-CN" sz="1867" dirty="0"/>
          </a:p>
          <a:p>
            <a:pPr>
              <a:lnSpc>
                <a:spcPct val="170000"/>
              </a:lnSpc>
              <a:buClr>
                <a:schemeClr val="tx1"/>
              </a:buClr>
              <a:buFont typeface="Wingdings" pitchFamily="2" charset="2"/>
              <a:buChar char="p"/>
            </a:pPr>
            <a:r>
              <a:rPr lang="zh-CN" altLang="en-US" sz="2400" dirty="0"/>
              <a:t>格式：</a:t>
            </a:r>
            <a:r>
              <a:rPr lang="en-US" altLang="zh-CN" sz="2400" dirty="0"/>
              <a:t>continue</a:t>
            </a:r>
          </a:p>
        </p:txBody>
      </p:sp>
    </p:spTree>
  </p:cSld>
  <p:clrMapOvr>
    <a:masterClrMapping/>
  </p:clrMapOvr>
  <p:transition spd="med">
    <p:fad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9714" name="Rectangle 2"/>
          <p:cNvSpPr>
            <a:spLocks noGrp="1" noChangeArrowheads="1"/>
          </p:cNvSpPr>
          <p:nvPr>
            <p:ph type="title"/>
          </p:nvPr>
        </p:nvSpPr>
        <p:spPr/>
        <p:txBody>
          <a:bodyPr>
            <a:normAutofit fontScale="90000"/>
          </a:bodyPr>
          <a:lstStyle/>
          <a:p>
            <a:pPr>
              <a:defRPr/>
            </a:pPr>
            <a:r>
              <a:rPr lang="en-US" altLang="zh-CN" sz="3733" b="1" dirty="0">
                <a:latin typeface="微软雅黑" pitchFamily="34" charset="-122"/>
              </a:rPr>
              <a:t>continue</a:t>
            </a:r>
            <a:r>
              <a:rPr lang="zh-CN" altLang="en-US" sz="3733" b="1" dirty="0">
                <a:latin typeface="微软雅黑" pitchFamily="34" charset="-122"/>
              </a:rPr>
              <a:t>语句实例</a:t>
            </a:r>
          </a:p>
        </p:txBody>
      </p:sp>
      <p:sp>
        <p:nvSpPr>
          <p:cNvPr id="9" name="Rectangle 3"/>
          <p:cNvSpPr txBox="1">
            <a:spLocks noChangeArrowheads="1"/>
          </p:cNvSpPr>
          <p:nvPr/>
        </p:nvSpPr>
        <p:spPr>
          <a:xfrm>
            <a:off x="638177" y="4987636"/>
            <a:ext cx="3819524" cy="704851"/>
          </a:xfrm>
          <a:prstGeom prst="rect">
            <a:avLst/>
          </a:prstGeom>
        </p:spPr>
        <p:txBody>
          <a:bodyPr vert="horz">
            <a:normAutofit/>
          </a:bodyPr>
          <a:lstStyle/>
          <a:p>
            <a:pPr marL="560818" indent="-512051" defTabSz="1219170">
              <a:lnSpc>
                <a:spcPct val="120000"/>
              </a:lnSpc>
              <a:spcBef>
                <a:spcPct val="20000"/>
              </a:spcBef>
              <a:buClr>
                <a:schemeClr val="accent1"/>
              </a:buClr>
              <a:buSzPct val="80000"/>
              <a:defRPr/>
            </a:pPr>
            <a:endParaRPr lang="en-US" altLang="zh-CN" sz="2400" b="1" dirty="0">
              <a:latin typeface="微软雅黑" pitchFamily="34" charset="-122"/>
              <a:ea typeface="微软雅黑" pitchFamily="34" charset="-122"/>
            </a:endParaRPr>
          </a:p>
        </p:txBody>
      </p:sp>
      <p:sp>
        <p:nvSpPr>
          <p:cNvPr id="2412545" name="Rectangle 1"/>
          <p:cNvSpPr>
            <a:spLocks noChangeArrowheads="1"/>
          </p:cNvSpPr>
          <p:nvPr/>
        </p:nvSpPr>
        <p:spPr bwMode="auto">
          <a:xfrm>
            <a:off x="809469" y="1323535"/>
            <a:ext cx="8532679" cy="5376728"/>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spAutoFit/>
          </a:bodyPr>
          <a:lstStyle/>
          <a:p>
            <a:pPr>
              <a:spcBef>
                <a:spcPts val="800"/>
              </a:spcBef>
            </a:pPr>
            <a:r>
              <a:rPr lang="en-US" altLang="zh-CN" sz="1867" dirty="0" err="1"/>
              <a:t>int</a:t>
            </a:r>
            <a:r>
              <a:rPr lang="en-US" altLang="zh-CN" sz="1867" dirty="0"/>
              <a:t> main()</a:t>
            </a:r>
            <a:endParaRPr lang="zh-CN" altLang="zh-CN" sz="1867" dirty="0"/>
          </a:p>
          <a:p>
            <a:pPr>
              <a:spcBef>
                <a:spcPts val="800"/>
              </a:spcBef>
            </a:pPr>
            <a:r>
              <a:rPr lang="en-US" altLang="zh-CN" sz="1867" dirty="0"/>
              <a:t>{</a:t>
            </a:r>
            <a:endParaRPr lang="zh-CN" altLang="zh-CN" sz="1867" dirty="0"/>
          </a:p>
          <a:p>
            <a:pPr>
              <a:spcBef>
                <a:spcPts val="800"/>
              </a:spcBef>
            </a:pPr>
            <a:r>
              <a:rPr lang="en-US" altLang="zh-CN" sz="1867" dirty="0"/>
              <a:t>     char ch1, ch2, ch3;</a:t>
            </a:r>
            <a:endParaRPr lang="zh-CN" altLang="zh-CN" sz="1867" dirty="0"/>
          </a:p>
          <a:p>
            <a:pPr>
              <a:spcBef>
                <a:spcPts val="800"/>
              </a:spcBef>
            </a:pPr>
            <a:r>
              <a:rPr lang="en-US" altLang="zh-CN" sz="1867" dirty="0"/>
              <a:t> </a:t>
            </a:r>
            <a:endParaRPr lang="zh-CN" altLang="zh-CN" sz="1867" dirty="0"/>
          </a:p>
          <a:p>
            <a:pPr>
              <a:spcBef>
                <a:spcPts val="800"/>
              </a:spcBef>
            </a:pPr>
            <a:r>
              <a:rPr lang="en-US" altLang="zh-CN" sz="1867" dirty="0"/>
              <a:t>     for (ch1 = 'A'; ch1 &lt;= 'C'; ++ch1)                  //  </a:t>
            </a:r>
            <a:r>
              <a:rPr lang="zh-CN" altLang="zh-CN" sz="1867" dirty="0"/>
              <a:t>第一个位置的值</a:t>
            </a:r>
          </a:p>
          <a:p>
            <a:pPr>
              <a:spcBef>
                <a:spcPts val="800"/>
              </a:spcBef>
            </a:pPr>
            <a:r>
              <a:rPr lang="en-US" altLang="zh-CN" sz="1867" dirty="0"/>
              <a:t>         for (ch2 = 'A'; ch2 &lt;= 'C'; ++ch2)                // </a:t>
            </a:r>
            <a:r>
              <a:rPr lang="zh-CN" altLang="zh-CN" sz="1867" dirty="0"/>
              <a:t>第二个位置的值</a:t>
            </a:r>
          </a:p>
          <a:p>
            <a:pPr>
              <a:spcBef>
                <a:spcPts val="800"/>
              </a:spcBef>
            </a:pPr>
            <a:r>
              <a:rPr lang="en-US" altLang="zh-CN" sz="1867" dirty="0"/>
              <a:t>              if (ch2 == ch1) continue;                        </a:t>
            </a:r>
            <a:endParaRPr lang="zh-CN" altLang="zh-CN" sz="1867" dirty="0"/>
          </a:p>
          <a:p>
            <a:pPr>
              <a:spcBef>
                <a:spcPts val="800"/>
              </a:spcBef>
            </a:pPr>
            <a:r>
              <a:rPr lang="en-US" altLang="zh-CN" sz="1867" dirty="0"/>
              <a:t>             else for (ch3 = 'A'; ch3 &lt;= 'C'; ++ch3)          // </a:t>
            </a:r>
            <a:r>
              <a:rPr lang="zh-CN" altLang="zh-CN" sz="1867" dirty="0"/>
              <a:t>第三个位置的值</a:t>
            </a:r>
          </a:p>
          <a:p>
            <a:pPr>
              <a:spcBef>
                <a:spcPts val="800"/>
              </a:spcBef>
            </a:pPr>
            <a:r>
              <a:rPr lang="en-US" altLang="zh-CN" sz="1867" dirty="0"/>
              <a:t>	      if (ch3 == ch1 || ch3 == ch2)   continue;        </a:t>
            </a:r>
            <a:endParaRPr lang="zh-CN" altLang="zh-CN" sz="1867" dirty="0"/>
          </a:p>
          <a:p>
            <a:pPr>
              <a:spcBef>
                <a:spcPts val="800"/>
              </a:spcBef>
            </a:pPr>
            <a:r>
              <a:rPr lang="en-US" altLang="zh-CN" sz="1867" dirty="0"/>
              <a:t>	      else </a:t>
            </a:r>
            <a:r>
              <a:rPr lang="en-US" altLang="zh-CN" sz="1867" dirty="0" err="1"/>
              <a:t>cout</a:t>
            </a:r>
            <a:r>
              <a:rPr lang="en-US" altLang="zh-CN" sz="1867" dirty="0"/>
              <a:t> &lt;&lt; ch1 &lt;&lt; ch2 &lt;&lt; ch3 &lt;&lt; '\t';    // </a:t>
            </a:r>
            <a:r>
              <a:rPr lang="zh-CN" altLang="zh-CN" sz="1867" dirty="0"/>
              <a:t>输出一个合法的排列</a:t>
            </a:r>
          </a:p>
          <a:p>
            <a:pPr>
              <a:spcBef>
                <a:spcPts val="800"/>
              </a:spcBef>
            </a:pPr>
            <a:r>
              <a:rPr lang="en-US" altLang="zh-CN" sz="1867" dirty="0"/>
              <a:t> </a:t>
            </a:r>
            <a:endParaRPr lang="zh-CN" altLang="zh-CN" sz="1867" dirty="0"/>
          </a:p>
          <a:p>
            <a:pPr>
              <a:spcBef>
                <a:spcPts val="800"/>
              </a:spcBef>
            </a:pPr>
            <a:r>
              <a:rPr lang="en-US" altLang="zh-CN" sz="1867" dirty="0"/>
              <a:t>      return 0;</a:t>
            </a:r>
            <a:endParaRPr lang="zh-CN" altLang="zh-CN" sz="1867" dirty="0"/>
          </a:p>
          <a:p>
            <a:pPr>
              <a:spcBef>
                <a:spcPts val="800"/>
              </a:spcBef>
            </a:pPr>
            <a:r>
              <a:rPr lang="en-US" altLang="zh-CN" sz="1867" dirty="0"/>
              <a:t>}</a:t>
            </a:r>
            <a:endParaRPr lang="zh-CN" altLang="zh-CN" sz="1867" dirty="0"/>
          </a:p>
        </p:txBody>
      </p:sp>
    </p:spTree>
  </p:cSld>
  <p:clrMapOvr>
    <a:masterClrMapping/>
  </p:clrMapOvr>
  <p:transition spd="med">
    <p:fad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1522"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基于哨兵的循环</a:t>
            </a:r>
          </a:p>
        </p:txBody>
      </p:sp>
      <p:sp>
        <p:nvSpPr>
          <p:cNvPr id="187395" name="Rectangle 3"/>
          <p:cNvSpPr>
            <a:spLocks noGrp="1" noChangeArrowheads="1"/>
          </p:cNvSpPr>
          <p:nvPr>
            <p:ph idx="4294967295"/>
          </p:nvPr>
        </p:nvSpPr>
        <p:spPr>
          <a:xfrm>
            <a:off x="548481" y="1349481"/>
            <a:ext cx="11095038" cy="4868862"/>
          </a:xfrm>
        </p:spPr>
        <p:txBody>
          <a:bodyPr>
            <a:normAutofit lnSpcReduction="10000"/>
          </a:bodyPr>
          <a:lstStyle/>
          <a:p>
            <a:pPr>
              <a:lnSpc>
                <a:spcPct val="130000"/>
              </a:lnSpc>
              <a:spcBef>
                <a:spcPts val="800"/>
              </a:spcBef>
              <a:buNone/>
            </a:pPr>
            <a:r>
              <a:rPr lang="zh-CN" altLang="en-US" sz="2400" b="1" dirty="0"/>
              <a:t>问题</a:t>
            </a:r>
            <a:endParaRPr lang="en-US" altLang="zh-CN" sz="2400" b="1" dirty="0"/>
          </a:p>
          <a:p>
            <a:pPr>
              <a:lnSpc>
                <a:spcPct val="130000"/>
              </a:lnSpc>
              <a:spcBef>
                <a:spcPts val="800"/>
              </a:spcBef>
              <a:buNone/>
            </a:pPr>
            <a:r>
              <a:rPr lang="zh-CN" altLang="en-US" sz="1867" dirty="0"/>
              <a:t>如何对不同人数的班级完成分数统计任务</a:t>
            </a:r>
            <a:r>
              <a:rPr lang="en-US" altLang="zh-CN" sz="1867" dirty="0"/>
              <a:t>?</a:t>
            </a:r>
          </a:p>
          <a:p>
            <a:pPr>
              <a:lnSpc>
                <a:spcPct val="130000"/>
              </a:lnSpc>
              <a:spcBef>
                <a:spcPts val="2400"/>
              </a:spcBef>
              <a:buNone/>
            </a:pPr>
            <a:r>
              <a:rPr lang="zh-CN" altLang="en-US" sz="2400" b="1" dirty="0"/>
              <a:t>方法一</a:t>
            </a:r>
            <a:endParaRPr lang="en-US" altLang="zh-CN" sz="2400" b="1" dirty="0"/>
          </a:p>
          <a:p>
            <a:pPr marL="0">
              <a:lnSpc>
                <a:spcPct val="130000"/>
              </a:lnSpc>
              <a:spcBef>
                <a:spcPts val="400"/>
              </a:spcBef>
              <a:buNone/>
            </a:pPr>
            <a:r>
              <a:rPr lang="zh-CN" altLang="en-US" sz="1867" dirty="0"/>
              <a:t>在程序的开始部分请求用户输入数据个数，并将之存放在某个变量中，以此来替换</a:t>
            </a:r>
            <a:r>
              <a:rPr lang="en-US" altLang="zh-CN" sz="1867" dirty="0"/>
              <a:t>for</a:t>
            </a:r>
            <a:r>
              <a:rPr lang="zh-CN" altLang="en-US" sz="1867" dirty="0"/>
              <a:t>语句控制行中使用的常量</a:t>
            </a:r>
            <a:r>
              <a:rPr lang="en-US" altLang="zh-CN" sz="1867" dirty="0"/>
              <a:t>100 </a:t>
            </a:r>
          </a:p>
          <a:p>
            <a:pPr>
              <a:lnSpc>
                <a:spcPct val="130000"/>
              </a:lnSpc>
              <a:spcBef>
                <a:spcPts val="2400"/>
              </a:spcBef>
              <a:buNone/>
            </a:pPr>
            <a:r>
              <a:rPr lang="zh-CN" altLang="en-US" sz="2400" b="1" dirty="0"/>
              <a:t>方法二</a:t>
            </a:r>
            <a:endParaRPr lang="en-US" altLang="zh-CN" sz="2400" b="1" dirty="0"/>
          </a:p>
          <a:p>
            <a:pPr>
              <a:lnSpc>
                <a:spcPct val="130000"/>
              </a:lnSpc>
              <a:spcBef>
                <a:spcPts val="800"/>
              </a:spcBef>
              <a:buNone/>
            </a:pPr>
            <a:r>
              <a:rPr lang="zh-CN" altLang="en-US" sz="1867" dirty="0"/>
              <a:t>定义一个特殊的输入数据，用户可以通过输入该数据来标识输入序列的结束。这个数据称为哨兵</a:t>
            </a:r>
          </a:p>
          <a:p>
            <a:pPr>
              <a:lnSpc>
                <a:spcPct val="130000"/>
              </a:lnSpc>
              <a:spcBef>
                <a:spcPts val="2400"/>
              </a:spcBef>
              <a:buNone/>
            </a:pPr>
            <a:r>
              <a:rPr lang="zh-CN" altLang="en-US" sz="2400" b="1" dirty="0"/>
              <a:t>方法二需要另外一种的循环控制结构</a:t>
            </a:r>
            <a:endParaRPr lang="en-US" altLang="zh-CN" sz="2400" b="1" dirty="0"/>
          </a:p>
          <a:p>
            <a:pPr>
              <a:lnSpc>
                <a:spcPct val="130000"/>
              </a:lnSpc>
              <a:spcBef>
                <a:spcPts val="800"/>
              </a:spcBef>
              <a:buNone/>
            </a:pPr>
            <a:r>
              <a:rPr lang="en-US" altLang="zh-CN" sz="1867" dirty="0"/>
              <a:t>while</a:t>
            </a:r>
            <a:r>
              <a:rPr lang="zh-CN" altLang="en-US" sz="1867" dirty="0"/>
              <a:t>循环和</a:t>
            </a:r>
            <a:r>
              <a:rPr lang="en-US" altLang="zh-CN" sz="1867" dirty="0"/>
              <a:t>do……while</a:t>
            </a:r>
            <a:r>
              <a:rPr lang="zh-CN" altLang="en-US" sz="1867" dirty="0"/>
              <a:t>循环</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7395">
                                            <p:txEl>
                                              <p:pRg st="2" end="2"/>
                                            </p:txEl>
                                          </p:spTgt>
                                        </p:tgtEl>
                                        <p:attrNameLst>
                                          <p:attrName>style.visibility</p:attrName>
                                        </p:attrNameLst>
                                      </p:cBhvr>
                                      <p:to>
                                        <p:strVal val="visible"/>
                                      </p:to>
                                    </p:set>
                                    <p:animEffect transition="in" filter="blinds(horizontal)">
                                      <p:cBhvr>
                                        <p:cTn id="7" dur="500"/>
                                        <p:tgtEl>
                                          <p:spTgt spid="18739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7395">
                                            <p:txEl>
                                              <p:pRg st="3" end="3"/>
                                            </p:txEl>
                                          </p:spTgt>
                                        </p:tgtEl>
                                        <p:attrNameLst>
                                          <p:attrName>style.visibility</p:attrName>
                                        </p:attrNameLst>
                                      </p:cBhvr>
                                      <p:to>
                                        <p:strVal val="visible"/>
                                      </p:to>
                                    </p:set>
                                    <p:animEffect transition="in" filter="blinds(horizontal)">
                                      <p:cBhvr>
                                        <p:cTn id="10" dur="500"/>
                                        <p:tgtEl>
                                          <p:spTgt spid="18739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87395">
                                            <p:txEl>
                                              <p:pRg st="4" end="4"/>
                                            </p:txEl>
                                          </p:spTgt>
                                        </p:tgtEl>
                                        <p:attrNameLst>
                                          <p:attrName>style.visibility</p:attrName>
                                        </p:attrNameLst>
                                      </p:cBhvr>
                                      <p:to>
                                        <p:strVal val="visible"/>
                                      </p:to>
                                    </p:set>
                                    <p:animEffect transition="in" filter="blinds(horizontal)">
                                      <p:cBhvr>
                                        <p:cTn id="15" dur="500"/>
                                        <p:tgtEl>
                                          <p:spTgt spid="187395">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87395">
                                            <p:txEl>
                                              <p:pRg st="5" end="5"/>
                                            </p:txEl>
                                          </p:spTgt>
                                        </p:tgtEl>
                                        <p:attrNameLst>
                                          <p:attrName>style.visibility</p:attrName>
                                        </p:attrNameLst>
                                      </p:cBhvr>
                                      <p:to>
                                        <p:strVal val="visible"/>
                                      </p:to>
                                    </p:set>
                                    <p:animEffect transition="in" filter="blinds(horizontal)">
                                      <p:cBhvr>
                                        <p:cTn id="18" dur="500"/>
                                        <p:tgtEl>
                                          <p:spTgt spid="18739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87395">
                                            <p:txEl>
                                              <p:pRg st="6" end="6"/>
                                            </p:txEl>
                                          </p:spTgt>
                                        </p:tgtEl>
                                        <p:attrNameLst>
                                          <p:attrName>style.visibility</p:attrName>
                                        </p:attrNameLst>
                                      </p:cBhvr>
                                      <p:to>
                                        <p:strVal val="visible"/>
                                      </p:to>
                                    </p:set>
                                    <p:animEffect transition="in" filter="blinds(horizontal)">
                                      <p:cBhvr>
                                        <p:cTn id="23" dur="500"/>
                                        <p:tgtEl>
                                          <p:spTgt spid="187395">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87395">
                                            <p:txEl>
                                              <p:pRg st="7" end="7"/>
                                            </p:txEl>
                                          </p:spTgt>
                                        </p:tgtEl>
                                        <p:attrNameLst>
                                          <p:attrName>style.visibility</p:attrName>
                                        </p:attrNameLst>
                                      </p:cBhvr>
                                      <p:to>
                                        <p:strVal val="visible"/>
                                      </p:to>
                                    </p:set>
                                    <p:animEffect transition="in" filter="blinds(horizontal)">
                                      <p:cBhvr>
                                        <p:cTn id="26" dur="500"/>
                                        <p:tgtEl>
                                          <p:spTgt spid="1873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8450" name="Rectangle 2"/>
          <p:cNvSpPr>
            <a:spLocks noGrp="1" noChangeArrowheads="1"/>
          </p:cNvSpPr>
          <p:nvPr>
            <p:ph type="title"/>
          </p:nvPr>
        </p:nvSpPr>
        <p:spPr/>
        <p:txBody>
          <a:bodyPr>
            <a:normAutofit fontScale="90000"/>
          </a:bodyPr>
          <a:lstStyle/>
          <a:p>
            <a:pPr eaLnBrk="1" hangingPunct="1">
              <a:defRPr/>
            </a:pPr>
            <a:r>
              <a:rPr lang="en-US" altLang="zh-CN" sz="3733" b="1" dirty="0">
                <a:latin typeface="微软雅黑" pitchFamily="34" charset="-122"/>
              </a:rPr>
              <a:t>While </a:t>
            </a:r>
            <a:r>
              <a:rPr lang="zh-CN" altLang="en-US" sz="3733" b="1" dirty="0">
                <a:latin typeface="微软雅黑" pitchFamily="34" charset="-122"/>
              </a:rPr>
              <a:t>循环语句</a:t>
            </a:r>
          </a:p>
        </p:txBody>
      </p:sp>
      <p:sp>
        <p:nvSpPr>
          <p:cNvPr id="188419" name="Rectangle 3"/>
          <p:cNvSpPr>
            <a:spLocks noGrp="1" noChangeArrowheads="1"/>
          </p:cNvSpPr>
          <p:nvPr>
            <p:ph idx="4294967295"/>
          </p:nvPr>
        </p:nvSpPr>
        <p:spPr>
          <a:xfrm>
            <a:off x="785707" y="1257618"/>
            <a:ext cx="10363200" cy="5022850"/>
          </a:xfrm>
        </p:spPr>
        <p:txBody>
          <a:bodyPr>
            <a:normAutofit/>
          </a:bodyPr>
          <a:lstStyle/>
          <a:p>
            <a:pPr eaLnBrk="1" hangingPunct="1">
              <a:lnSpc>
                <a:spcPct val="150000"/>
              </a:lnSpc>
              <a:buNone/>
            </a:pPr>
            <a:r>
              <a:rPr lang="zh-CN" altLang="en-US" sz="2400" b="1" dirty="0"/>
              <a:t>格式</a:t>
            </a:r>
            <a:endParaRPr lang="en-US" altLang="zh-CN" sz="2400" b="1" dirty="0"/>
          </a:p>
          <a:p>
            <a:pPr>
              <a:spcBef>
                <a:spcPts val="800"/>
              </a:spcBef>
              <a:buNone/>
            </a:pPr>
            <a:r>
              <a:rPr lang="en-US" altLang="zh-CN" sz="1867" dirty="0"/>
              <a:t>while  </a:t>
            </a:r>
            <a:r>
              <a:rPr lang="zh-CN" altLang="en-US" sz="1867" dirty="0"/>
              <a:t>（表达式）  语句</a:t>
            </a:r>
          </a:p>
          <a:p>
            <a:pPr>
              <a:lnSpc>
                <a:spcPct val="150000"/>
              </a:lnSpc>
              <a:spcBef>
                <a:spcPts val="1600"/>
              </a:spcBef>
              <a:buNone/>
            </a:pPr>
            <a:r>
              <a:rPr lang="zh-CN" altLang="en-US" sz="2400" b="1" dirty="0"/>
              <a:t>执行过程</a:t>
            </a:r>
            <a:endParaRPr lang="en-US" altLang="zh-CN" sz="2400" b="1" dirty="0"/>
          </a:p>
          <a:p>
            <a:pPr eaLnBrk="1" hangingPunct="1">
              <a:lnSpc>
                <a:spcPct val="150000"/>
              </a:lnSpc>
              <a:buNone/>
            </a:pPr>
            <a:r>
              <a:rPr lang="zh-CN" altLang="en-US" sz="1867" dirty="0"/>
              <a:t>计算条件表达式的值</a:t>
            </a:r>
            <a:endParaRPr lang="en-US" altLang="zh-CN" sz="1867" dirty="0"/>
          </a:p>
          <a:p>
            <a:pPr eaLnBrk="1" hangingPunct="1">
              <a:lnSpc>
                <a:spcPct val="150000"/>
              </a:lnSpc>
              <a:buNone/>
            </a:pPr>
            <a:r>
              <a:rPr lang="zh-CN" altLang="en-US" sz="1867" dirty="0"/>
              <a:t>如果是</a:t>
            </a:r>
            <a:r>
              <a:rPr lang="en-US" altLang="zh-CN" sz="1867" dirty="0"/>
              <a:t>false</a:t>
            </a:r>
            <a:r>
              <a:rPr lang="zh-CN" altLang="en-US" sz="1867" dirty="0"/>
              <a:t>，循环终止，并接着执行在整个</a:t>
            </a:r>
            <a:r>
              <a:rPr lang="en-US" altLang="zh-CN" sz="1867" dirty="0"/>
              <a:t>while</a:t>
            </a:r>
            <a:r>
              <a:rPr lang="zh-CN" altLang="en-US" sz="1867" dirty="0"/>
              <a:t>循环之后的语句</a:t>
            </a:r>
            <a:endParaRPr lang="en-US" altLang="zh-CN" sz="1867" dirty="0"/>
          </a:p>
          <a:p>
            <a:pPr>
              <a:lnSpc>
                <a:spcPct val="150000"/>
              </a:lnSpc>
              <a:buNone/>
            </a:pPr>
            <a:r>
              <a:rPr lang="zh-CN" altLang="en-US" sz="1867" dirty="0"/>
              <a:t>如果是</a:t>
            </a:r>
            <a:r>
              <a:rPr lang="en-US" altLang="zh-CN" sz="1867" dirty="0"/>
              <a:t>true</a:t>
            </a:r>
            <a:r>
              <a:rPr lang="zh-CN" altLang="en-US" sz="1867" dirty="0"/>
              <a:t>，执行循环体，而后又回到循环控制行，再次对条件进行检查。 </a:t>
            </a:r>
          </a:p>
          <a:p>
            <a:pPr>
              <a:lnSpc>
                <a:spcPct val="150000"/>
              </a:lnSpc>
              <a:spcBef>
                <a:spcPts val="1600"/>
              </a:spcBef>
              <a:buNone/>
            </a:pPr>
            <a:r>
              <a:rPr lang="zh-CN" altLang="en-US" sz="2400" b="1" dirty="0"/>
              <a:t>用途</a:t>
            </a:r>
            <a:endParaRPr lang="en-US" altLang="zh-CN" sz="2400" b="1" dirty="0"/>
          </a:p>
          <a:p>
            <a:pPr eaLnBrk="1" hangingPunct="1">
              <a:lnSpc>
                <a:spcPct val="150000"/>
              </a:lnSpc>
              <a:buNone/>
            </a:pPr>
            <a:r>
              <a:rPr lang="zh-CN" altLang="en-US" sz="1867" dirty="0"/>
              <a:t>用于循环次数不定的循环。循环是否结束取决于某一个条件是否成立</a:t>
            </a:r>
          </a:p>
        </p:txBody>
      </p:sp>
    </p:spTree>
  </p:cSld>
  <p:clrMapOvr>
    <a:masterClrMapping/>
  </p:clrMapOvr>
  <p:transition spd="med">
    <p:fad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2546" name="Rectangle 2"/>
          <p:cNvSpPr>
            <a:spLocks noGrp="1" noChangeArrowheads="1"/>
          </p:cNvSpPr>
          <p:nvPr>
            <p:ph type="title"/>
          </p:nvPr>
        </p:nvSpPr>
        <p:spPr/>
        <p:txBody>
          <a:bodyPr>
            <a:normAutofit fontScale="90000"/>
          </a:bodyPr>
          <a:lstStyle/>
          <a:p>
            <a:pPr eaLnBrk="1" hangingPunct="1">
              <a:defRPr/>
            </a:pPr>
            <a:r>
              <a:rPr lang="en-US" altLang="zh-CN" sz="3733" b="1" dirty="0">
                <a:latin typeface="微软雅黑" pitchFamily="34" charset="-122"/>
              </a:rPr>
              <a:t>While</a:t>
            </a:r>
            <a:r>
              <a:rPr lang="zh-CN" altLang="en-US" sz="3733" b="1" dirty="0">
                <a:latin typeface="微软雅黑" pitchFamily="34" charset="-122"/>
              </a:rPr>
              <a:t>语句实例</a:t>
            </a:r>
          </a:p>
        </p:txBody>
      </p:sp>
      <p:sp>
        <p:nvSpPr>
          <p:cNvPr id="189443" name="Rectangle 3"/>
          <p:cNvSpPr>
            <a:spLocks noGrp="1" noChangeArrowheads="1"/>
          </p:cNvSpPr>
          <p:nvPr>
            <p:ph idx="4294967295"/>
          </p:nvPr>
        </p:nvSpPr>
        <p:spPr>
          <a:xfrm>
            <a:off x="629920" y="1566333"/>
            <a:ext cx="10429875" cy="4525963"/>
          </a:xfrm>
        </p:spPr>
        <p:txBody>
          <a:bodyPr>
            <a:normAutofit/>
          </a:bodyPr>
          <a:lstStyle/>
          <a:p>
            <a:pPr eaLnBrk="1" hangingPunct="1">
              <a:lnSpc>
                <a:spcPct val="150000"/>
              </a:lnSpc>
              <a:buNone/>
            </a:pPr>
            <a:r>
              <a:rPr lang="zh-CN" altLang="en-US" sz="2400" dirty="0"/>
              <a:t>设计一个程序，统计某个班级某门考试成绩中的最高分、最低分和平均分。</a:t>
            </a:r>
            <a:endParaRPr lang="en-US" altLang="zh-CN" sz="2400" dirty="0"/>
          </a:p>
          <a:p>
            <a:pPr eaLnBrk="1" hangingPunct="1">
              <a:lnSpc>
                <a:spcPct val="150000"/>
              </a:lnSpc>
              <a:buNone/>
            </a:pPr>
            <a:r>
              <a:rPr lang="zh-CN" altLang="en-US" sz="2400" dirty="0"/>
              <a:t>当输入的分数为</a:t>
            </a:r>
            <a:r>
              <a:rPr lang="en-US" altLang="zh-CN" sz="2400" dirty="0"/>
              <a:t>-1</a:t>
            </a:r>
            <a:r>
              <a:rPr lang="zh-CN" altLang="en-US" sz="2400" dirty="0"/>
              <a:t>时，输入结束 </a:t>
            </a:r>
          </a:p>
        </p:txBody>
      </p:sp>
    </p:spTree>
  </p:cSld>
  <p:clrMapOvr>
    <a:masterClrMapping/>
  </p:clrMapOvr>
  <p:transition spd="med">
    <p:fad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4"/>
          <p:cNvSpPr txBox="1">
            <a:spLocks noChangeArrowheads="1"/>
          </p:cNvSpPr>
          <p:nvPr/>
        </p:nvSpPr>
        <p:spPr bwMode="auto">
          <a:xfrm>
            <a:off x="609600" y="400051"/>
            <a:ext cx="9982200" cy="6243953"/>
          </a:xfrm>
          <a:prstGeom prst="rect">
            <a:avLst/>
          </a:prstGeom>
          <a:noFill/>
          <a:ln w="9525">
            <a:noFill/>
            <a:miter lim="800000"/>
            <a:headEnd/>
            <a:tailEnd/>
          </a:ln>
        </p:spPr>
        <p:txBody>
          <a:bodyPr wrap="square">
            <a:spAutoFit/>
          </a:bodyPr>
          <a:lstStyle/>
          <a:p>
            <a:pPr>
              <a:spcBef>
                <a:spcPts val="267"/>
              </a:spcBef>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pPr>
              <a:spcBef>
                <a:spcPts val="267"/>
              </a:spcBef>
            </a:pPr>
            <a:r>
              <a:rPr lang="en-US" altLang="zh-CN" sz="1867" dirty="0">
                <a:latin typeface="微软雅黑" pitchFamily="34" charset="-122"/>
                <a:ea typeface="微软雅黑" pitchFamily="34" charset="-122"/>
              </a:rPr>
              <a:t>{</a:t>
            </a:r>
          </a:p>
          <a:p>
            <a:pPr>
              <a:spcBef>
                <a:spcPts val="267"/>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value, total, max, min, </a:t>
            </a:r>
            <a:r>
              <a:rPr lang="en-US" altLang="zh-CN" sz="1867" dirty="0" err="1">
                <a:latin typeface="微软雅黑" pitchFamily="34" charset="-122"/>
                <a:ea typeface="微软雅黑" pitchFamily="34" charset="-122"/>
              </a:rPr>
              <a:t>noOfInput</a:t>
            </a:r>
            <a:r>
              <a:rPr lang="en-US" altLang="zh-CN" sz="1867" dirty="0">
                <a:latin typeface="微软雅黑" pitchFamily="34" charset="-122"/>
                <a:ea typeface="微软雅黑" pitchFamily="34" charset="-122"/>
              </a:rPr>
              <a:t>;                      </a:t>
            </a:r>
            <a:endParaRPr lang="zh-CN" altLang="en-US" sz="1867" dirty="0">
              <a:latin typeface="微软雅黑" pitchFamily="34" charset="-122"/>
              <a:ea typeface="微软雅黑" pitchFamily="34" charset="-122"/>
            </a:endParaRPr>
          </a:p>
          <a:p>
            <a:pPr>
              <a:spcBef>
                <a:spcPts val="267"/>
              </a:spcBef>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total = 0;   max = 0;  min = 100;  </a:t>
            </a:r>
            <a:r>
              <a:rPr lang="en-US" altLang="zh-CN" sz="1867" dirty="0" err="1">
                <a:latin typeface="微软雅黑" pitchFamily="34" charset="-122"/>
                <a:ea typeface="微软雅黑" pitchFamily="34" charset="-122"/>
              </a:rPr>
              <a:t>noOfInput</a:t>
            </a:r>
            <a:r>
              <a:rPr lang="en-US" altLang="zh-CN" sz="1867" dirty="0">
                <a:latin typeface="微软雅黑" pitchFamily="34" charset="-122"/>
                <a:ea typeface="微软雅黑" pitchFamily="34" charset="-122"/>
              </a:rPr>
              <a:t> = 0;     </a:t>
            </a:r>
            <a:endParaRPr lang="zh-CN" altLang="en-US" sz="1867" dirty="0">
              <a:latin typeface="微软雅黑" pitchFamily="34" charset="-122"/>
              <a:ea typeface="微软雅黑" pitchFamily="34" charset="-122"/>
            </a:endParaRPr>
          </a:p>
          <a:p>
            <a:pPr>
              <a:spcBef>
                <a:spcPts val="267"/>
              </a:spcBef>
            </a:pPr>
            <a:r>
              <a:rPr lang="zh-CN" altLang="en-US"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请输入第</a:t>
            </a:r>
            <a:r>
              <a:rPr lang="en-US" altLang="zh-CN" sz="1867" dirty="0">
                <a:latin typeface="微软雅黑" pitchFamily="34" charset="-122"/>
                <a:ea typeface="微软雅黑" pitchFamily="34" charset="-122"/>
              </a:rPr>
              <a:t>1</a:t>
            </a:r>
            <a:r>
              <a:rPr lang="zh-CN" altLang="en-US" sz="1867" dirty="0">
                <a:latin typeface="微软雅黑" pitchFamily="34" charset="-122"/>
                <a:ea typeface="微软雅黑" pitchFamily="34" charset="-122"/>
              </a:rPr>
              <a:t>位学生的成绩：</a:t>
            </a:r>
            <a:r>
              <a:rPr lang="en-US" altLang="zh-CN" sz="1867" dirty="0">
                <a:latin typeface="微软雅黑" pitchFamily="34" charset="-122"/>
                <a:ea typeface="微软雅黑" pitchFamily="34" charset="-122"/>
              </a:rPr>
              <a:t>";</a:t>
            </a:r>
          </a:p>
          <a:p>
            <a:pPr>
              <a:spcBef>
                <a:spcPts val="267"/>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value;</a:t>
            </a:r>
          </a:p>
          <a:p>
            <a:pPr>
              <a:spcBef>
                <a:spcPts val="267"/>
              </a:spcBef>
            </a:pPr>
            <a:r>
              <a:rPr lang="en-US" altLang="zh-CN" sz="1867" dirty="0">
                <a:latin typeface="微软雅黑" pitchFamily="34" charset="-122"/>
                <a:ea typeface="微软雅黑" pitchFamily="34" charset="-122"/>
              </a:rPr>
              <a:t>      while (value != -1)    {</a:t>
            </a:r>
          </a:p>
          <a:p>
            <a:pPr>
              <a:spcBef>
                <a:spcPts val="267"/>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noOfInput</a:t>
            </a:r>
            <a:r>
              <a:rPr lang="en-US" altLang="zh-CN" sz="1867" dirty="0">
                <a:latin typeface="微软雅黑" pitchFamily="34" charset="-122"/>
                <a:ea typeface="微软雅黑" pitchFamily="34" charset="-122"/>
              </a:rPr>
              <a:t>;      </a:t>
            </a:r>
          </a:p>
          <a:p>
            <a:pPr>
              <a:spcBef>
                <a:spcPts val="267"/>
              </a:spcBef>
            </a:pPr>
            <a:r>
              <a:rPr lang="en-US" altLang="zh-CN" sz="1867" dirty="0">
                <a:latin typeface="微软雅黑" pitchFamily="34" charset="-122"/>
                <a:ea typeface="微软雅黑" pitchFamily="34" charset="-122"/>
              </a:rPr>
              <a:t>            total += value;</a:t>
            </a:r>
          </a:p>
          <a:p>
            <a:pPr>
              <a:spcBef>
                <a:spcPts val="267"/>
              </a:spcBef>
            </a:pPr>
            <a:r>
              <a:rPr lang="en-US" altLang="zh-CN" sz="1867" dirty="0">
                <a:latin typeface="微软雅黑" pitchFamily="34" charset="-122"/>
                <a:ea typeface="微软雅黑" pitchFamily="34" charset="-122"/>
              </a:rPr>
              <a:t>            if (value &gt; max) max = value;</a:t>
            </a:r>
          </a:p>
          <a:p>
            <a:pPr>
              <a:spcBef>
                <a:spcPts val="267"/>
              </a:spcBef>
            </a:pPr>
            <a:r>
              <a:rPr lang="en-US" altLang="zh-CN" sz="1867" dirty="0">
                <a:latin typeface="微软雅黑" pitchFamily="34" charset="-122"/>
                <a:ea typeface="微软雅黑" pitchFamily="34" charset="-122"/>
              </a:rPr>
              <a:t>            if (value &lt; min) min = value;</a:t>
            </a:r>
          </a:p>
          <a:p>
            <a:pPr>
              <a:spcBef>
                <a:spcPts val="267"/>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"\n</a:t>
            </a:r>
            <a:r>
              <a:rPr lang="zh-CN" altLang="en-US" sz="1867" dirty="0">
                <a:latin typeface="微软雅黑" pitchFamily="34" charset="-122"/>
                <a:ea typeface="微软雅黑" pitchFamily="34" charset="-122"/>
              </a:rPr>
              <a:t>请输入第</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noOfInput</a:t>
            </a:r>
            <a:r>
              <a:rPr lang="en-US" altLang="zh-CN" sz="1867" dirty="0">
                <a:latin typeface="微软雅黑" pitchFamily="34" charset="-122"/>
                <a:ea typeface="微软雅黑" pitchFamily="34" charset="-122"/>
              </a:rPr>
              <a:t> + 1 &lt;&lt; "</a:t>
            </a:r>
            <a:r>
              <a:rPr lang="zh-CN" altLang="en-US" sz="1867" dirty="0">
                <a:latin typeface="微软雅黑" pitchFamily="34" charset="-122"/>
                <a:ea typeface="微软雅黑" pitchFamily="34" charset="-122"/>
              </a:rPr>
              <a:t>个人的成绩：</a:t>
            </a:r>
            <a:r>
              <a:rPr lang="en-US" altLang="zh-CN" sz="1867" dirty="0">
                <a:latin typeface="微软雅黑" pitchFamily="34" charset="-122"/>
                <a:ea typeface="微软雅黑" pitchFamily="34" charset="-122"/>
              </a:rPr>
              <a:t>";</a:t>
            </a:r>
          </a:p>
          <a:p>
            <a:pPr>
              <a:spcBef>
                <a:spcPts val="267"/>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value;</a:t>
            </a:r>
          </a:p>
          <a:p>
            <a:pPr>
              <a:spcBef>
                <a:spcPts val="267"/>
              </a:spcBef>
            </a:pPr>
            <a:r>
              <a:rPr lang="en-US" altLang="zh-CN" sz="1867" dirty="0">
                <a:latin typeface="微软雅黑" pitchFamily="34" charset="-122"/>
                <a:ea typeface="微软雅黑" pitchFamily="34" charset="-122"/>
              </a:rPr>
              <a:t>       }</a:t>
            </a:r>
          </a:p>
          <a:p>
            <a:pPr>
              <a:spcBef>
                <a:spcPts val="267"/>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"\n</a:t>
            </a:r>
            <a:r>
              <a:rPr lang="zh-CN" altLang="en-US" sz="1867" dirty="0">
                <a:latin typeface="微软雅黑" pitchFamily="34" charset="-122"/>
                <a:ea typeface="微软雅黑" pitchFamily="34" charset="-122"/>
              </a:rPr>
              <a:t>最高分：</a:t>
            </a:r>
            <a:r>
              <a:rPr lang="en-US" altLang="zh-CN" sz="1867" dirty="0">
                <a:latin typeface="微软雅黑" pitchFamily="34" charset="-122"/>
                <a:ea typeface="微软雅黑" pitchFamily="34" charset="-122"/>
              </a:rPr>
              <a:t>" &lt;&lt; max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a:spcBef>
                <a:spcPts val="267"/>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最低分：</a:t>
            </a:r>
            <a:r>
              <a:rPr lang="en-US" altLang="zh-CN" sz="1867" dirty="0">
                <a:latin typeface="微软雅黑" pitchFamily="34" charset="-122"/>
                <a:ea typeface="微软雅黑" pitchFamily="34" charset="-122"/>
              </a:rPr>
              <a:t>" &lt;&lt; min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a:spcBef>
                <a:spcPts val="267"/>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平均分：</a:t>
            </a:r>
            <a:r>
              <a:rPr lang="en-US" altLang="zh-CN" sz="1867" dirty="0">
                <a:latin typeface="微软雅黑" pitchFamily="34" charset="-122"/>
                <a:ea typeface="微软雅黑" pitchFamily="34" charset="-122"/>
              </a:rPr>
              <a:t>" &lt;&lt; total / </a:t>
            </a:r>
            <a:r>
              <a:rPr lang="en-US" altLang="zh-CN" sz="1867" dirty="0" err="1">
                <a:latin typeface="微软雅黑" pitchFamily="34" charset="-122"/>
                <a:ea typeface="微软雅黑" pitchFamily="34" charset="-122"/>
              </a:rPr>
              <a:t>noOfInput</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a:spcBef>
                <a:spcPts val="267"/>
              </a:spcBef>
            </a:pPr>
            <a:r>
              <a:rPr lang="en-US" altLang="zh-CN" sz="1867" dirty="0">
                <a:latin typeface="微软雅黑" pitchFamily="34" charset="-122"/>
                <a:ea typeface="微软雅黑" pitchFamily="34" charset="-122"/>
              </a:rPr>
              <a:t>      return 0;</a:t>
            </a:r>
          </a:p>
          <a:p>
            <a:pPr>
              <a:spcBef>
                <a:spcPts val="267"/>
              </a:spcBef>
            </a:pPr>
            <a:r>
              <a:rPr lang="en-US" altLang="zh-CN" sz="1867" dirty="0">
                <a:latin typeface="微软雅黑" pitchFamily="34" charset="-122"/>
                <a:ea typeface="微软雅黑" pitchFamily="34" charset="-122"/>
              </a:rPr>
              <a:t>}</a:t>
            </a:r>
          </a:p>
        </p:txBody>
      </p:sp>
      <p:sp>
        <p:nvSpPr>
          <p:cNvPr id="4" name="标题 3">
            <a:extLst>
              <a:ext uri="{FF2B5EF4-FFF2-40B4-BE49-F238E27FC236}">
                <a16:creationId xmlns:a16="http://schemas.microsoft.com/office/drawing/2014/main" id="{C839B0E7-4A1D-1F82-CD7C-6475FFE14B5F}"/>
              </a:ext>
            </a:extLst>
          </p:cNvPr>
          <p:cNvSpPr>
            <a:spLocks noGrp="1"/>
          </p:cNvSpPr>
          <p:nvPr>
            <p:ph type="title"/>
          </p:nvPr>
        </p:nvSpPr>
        <p:spPr/>
        <p:txBody>
          <a:bodyPr/>
          <a:lstStyle/>
          <a:p>
            <a:endParaRPr lang="zh-CN" altLang="en-US"/>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7378" name="Rectangle 2"/>
          <p:cNvSpPr>
            <a:spLocks noGrp="1" noChangeArrowheads="1"/>
          </p:cNvSpPr>
          <p:nvPr>
            <p:ph type="title"/>
          </p:nvPr>
        </p:nvSpPr>
        <p:spPr/>
        <p:txBody>
          <a:bodyPr>
            <a:normAutofit fontScale="90000"/>
          </a:bodyPr>
          <a:lstStyle/>
          <a:p>
            <a:pPr marL="1117572" indent="-1117572">
              <a:defRPr/>
            </a:pPr>
            <a:r>
              <a:rPr lang="zh-CN" altLang="en-US" sz="3733" b="1" dirty="0">
                <a:latin typeface="微软雅黑" pitchFamily="34" charset="-122"/>
              </a:rPr>
              <a:t>注释</a:t>
            </a:r>
          </a:p>
        </p:txBody>
      </p:sp>
      <p:sp>
        <p:nvSpPr>
          <p:cNvPr id="35843" name="Rectangle 3"/>
          <p:cNvSpPr>
            <a:spLocks noGrp="1" noChangeArrowheads="1"/>
          </p:cNvSpPr>
          <p:nvPr>
            <p:ph idx="4294967295"/>
          </p:nvPr>
        </p:nvSpPr>
        <p:spPr>
          <a:xfrm>
            <a:off x="778934" y="1222375"/>
            <a:ext cx="10363200" cy="4772025"/>
          </a:xfrm>
        </p:spPr>
        <p:txBody>
          <a:bodyPr>
            <a:normAutofit/>
          </a:bodyPr>
          <a:lstStyle/>
          <a:p>
            <a:pPr marL="0" indent="0">
              <a:spcBef>
                <a:spcPts val="2400"/>
              </a:spcBef>
              <a:buNone/>
            </a:pPr>
            <a:r>
              <a:rPr lang="en-US" altLang="zh-CN" sz="2400" dirty="0"/>
              <a:t>C++</a:t>
            </a:r>
            <a:r>
              <a:rPr lang="zh-CN" altLang="en-US" sz="2400" dirty="0"/>
              <a:t>的注释是从 </a:t>
            </a:r>
            <a:r>
              <a:rPr lang="en-US" altLang="zh-CN" sz="2400" dirty="0"/>
              <a:t>// </a:t>
            </a:r>
            <a:r>
              <a:rPr lang="zh-CN" altLang="en-US" sz="2400" dirty="0"/>
              <a:t>开始到本行结束 </a:t>
            </a:r>
            <a:endParaRPr lang="en-US" altLang="zh-CN" sz="2400" dirty="0"/>
          </a:p>
          <a:p>
            <a:pPr marL="0" indent="0">
              <a:spcBef>
                <a:spcPts val="2400"/>
              </a:spcBef>
              <a:buNone/>
            </a:pPr>
            <a:r>
              <a:rPr lang="zh-CN" altLang="en-US" sz="2400" dirty="0"/>
              <a:t>也可以采用</a:t>
            </a:r>
            <a:r>
              <a:rPr lang="en-US" altLang="zh-CN" sz="2400" dirty="0"/>
              <a:t>C</a:t>
            </a:r>
            <a:r>
              <a:rPr lang="zh-CN" altLang="en-US" sz="2400" dirty="0"/>
              <a:t>风格的注释，即从</a:t>
            </a:r>
            <a:r>
              <a:rPr lang="en-US" altLang="zh-CN" sz="2400" dirty="0"/>
              <a:t>/*</a:t>
            </a:r>
            <a:r>
              <a:rPr lang="zh-CN" altLang="en-US" sz="2400" dirty="0"/>
              <a:t>与*</a:t>
            </a:r>
            <a:r>
              <a:rPr lang="en-US" altLang="zh-CN" sz="2400" dirty="0"/>
              <a:t>/</a:t>
            </a:r>
            <a:r>
              <a:rPr lang="zh-CN" altLang="en-US" sz="2400" dirty="0"/>
              <a:t>之间所有的文字都是注释，可以是连续的几行。 </a:t>
            </a:r>
          </a:p>
          <a:p>
            <a:pPr>
              <a:spcBef>
                <a:spcPts val="2400"/>
              </a:spcBef>
              <a:buNone/>
            </a:pPr>
            <a:r>
              <a:rPr lang="zh-CN" altLang="en-US" sz="2400" dirty="0"/>
              <a:t>注释是写给人看的，而不是写给计算机的。 </a:t>
            </a:r>
          </a:p>
          <a:p>
            <a:pPr>
              <a:spcBef>
                <a:spcPts val="2400"/>
              </a:spcBef>
              <a:buNone/>
            </a:pPr>
            <a:r>
              <a:rPr lang="zh-CN" altLang="en-US" sz="2400" dirty="0"/>
              <a:t>程序注释 ：从整体描述程序操作过程 </a:t>
            </a:r>
          </a:p>
          <a:p>
            <a:pPr>
              <a:spcBef>
                <a:spcPts val="2400"/>
              </a:spcBef>
              <a:buNone/>
            </a:pPr>
            <a:r>
              <a:rPr lang="zh-CN" altLang="en-US" sz="2400" dirty="0"/>
              <a:t>注释也可以出现在主程序中，解释主程序中一些比较难理解的部分。 </a:t>
            </a:r>
          </a:p>
          <a:p>
            <a:pPr>
              <a:spcBef>
                <a:spcPts val="2400"/>
              </a:spcBef>
              <a:buNone/>
            </a:pPr>
            <a:r>
              <a:rPr lang="zh-CN" altLang="en-US" sz="2400" dirty="0"/>
              <a:t>给程序添加注释是良好的程序设计风格 </a:t>
            </a:r>
          </a:p>
        </p:txBody>
      </p:sp>
    </p:spTree>
  </p:cSld>
  <p:clrMapOvr>
    <a:masterClrMapping/>
  </p:clrMapOvr>
  <p:transition spd="med">
    <p:fad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914401" y="1385333"/>
            <a:ext cx="638175" cy="461665"/>
          </a:xfrm>
          <a:prstGeom prst="rect">
            <a:avLst/>
          </a:prstGeom>
          <a:noFill/>
          <a:ln w="9525">
            <a:noFill/>
            <a:miter lim="800000"/>
            <a:headEnd/>
            <a:tailEnd/>
          </a:ln>
        </p:spPr>
        <p:txBody>
          <a:bodyPr wrap="square">
            <a:spAutoFit/>
          </a:bodyPr>
          <a:lstStyle/>
          <a:p>
            <a:r>
              <a:rPr lang="zh-CN" altLang="en-US" sz="2400" dirty="0">
                <a:latin typeface="微软雅黑" pitchFamily="34" charset="-122"/>
                <a:ea typeface="微软雅黑" pitchFamily="34" charset="-122"/>
              </a:rPr>
              <a:t>求 </a:t>
            </a:r>
          </a:p>
        </p:txBody>
      </p:sp>
      <p:sp>
        <p:nvSpPr>
          <p:cNvPr id="7172" name="Rectangle 3"/>
          <p:cNvSpPr>
            <a:spLocks noChangeArrowheads="1"/>
          </p:cNvSpPr>
          <p:nvPr/>
        </p:nvSpPr>
        <p:spPr bwMode="auto">
          <a:xfrm>
            <a:off x="8534400" y="1385333"/>
            <a:ext cx="1727200" cy="461665"/>
          </a:xfrm>
          <a:prstGeom prst="rect">
            <a:avLst/>
          </a:prstGeom>
          <a:noFill/>
          <a:ln w="9525">
            <a:noFill/>
            <a:miter lim="800000"/>
            <a:headEnd/>
            <a:tailEnd/>
          </a:ln>
        </p:spPr>
        <p:txBody>
          <a:bodyPr>
            <a:spAutoFit/>
          </a:bodyPr>
          <a:lstStyle/>
          <a:p>
            <a:r>
              <a:rPr lang="zh-CN" altLang="en-US" sz="2400" dirty="0">
                <a:latin typeface="微软雅黑" pitchFamily="34" charset="-122"/>
                <a:ea typeface="微软雅黑" pitchFamily="34" charset="-122"/>
              </a:rPr>
              <a:t>时结束 </a:t>
            </a:r>
          </a:p>
        </p:txBody>
      </p:sp>
      <p:graphicFrame>
        <p:nvGraphicFramePr>
          <p:cNvPr id="7170" name="Object 4"/>
          <p:cNvGraphicFramePr>
            <a:graphicFrameLocks noChangeAspect="1"/>
          </p:cNvGraphicFramePr>
          <p:nvPr>
            <p:extLst>
              <p:ext uri="{D42A27DB-BD31-4B8C-83A1-F6EECF244321}">
                <p14:modId xmlns:p14="http://schemas.microsoft.com/office/powerpoint/2010/main" val="3133989126"/>
              </p:ext>
            </p:extLst>
          </p:nvPr>
        </p:nvGraphicFramePr>
        <p:xfrm>
          <a:off x="1552576" y="1323777"/>
          <a:ext cx="6738689" cy="615553"/>
        </p:xfrm>
        <a:graphic>
          <a:graphicData uri="http://schemas.openxmlformats.org/presentationml/2006/ole">
            <mc:AlternateContent xmlns:mc="http://schemas.openxmlformats.org/markup-compatibility/2006">
              <mc:Choice xmlns:v="urn:schemas-microsoft-com:vml" Requires="v">
                <p:oleObj r:id="rId2" imgW="86315040" imgH="11815920" progId="Equation.3">
                  <p:embed/>
                </p:oleObj>
              </mc:Choice>
              <mc:Fallback>
                <p:oleObj r:id="rId2" imgW="86315040" imgH="11815920" progId="Equation.3">
                  <p:embed/>
                  <p:pic>
                    <p:nvPicPr>
                      <p:cNvPr id="717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576" y="1323777"/>
                        <a:ext cx="6738689" cy="615553"/>
                      </a:xfrm>
                      <a:prstGeom prst="rect">
                        <a:avLst/>
                      </a:prstGeom>
                      <a:solidFill>
                        <a:schemeClr val="accent2"/>
                      </a:solidFill>
                    </p:spPr>
                  </p:pic>
                </p:oleObj>
              </mc:Fallback>
            </mc:AlternateContent>
          </a:graphicData>
        </a:graphic>
      </p:graphicFrame>
      <p:sp>
        <p:nvSpPr>
          <p:cNvPr id="7173" name="Text Box 6"/>
          <p:cNvSpPr txBox="1">
            <a:spLocks noChangeArrowheads="1"/>
          </p:cNvSpPr>
          <p:nvPr/>
        </p:nvSpPr>
        <p:spPr bwMode="auto">
          <a:xfrm>
            <a:off x="914401" y="2390775"/>
            <a:ext cx="2965877" cy="2457468"/>
          </a:xfrm>
          <a:prstGeom prst="rect">
            <a:avLst/>
          </a:prstGeom>
          <a:noFill/>
          <a:ln w="9525">
            <a:solidFill>
              <a:schemeClr val="tx1"/>
            </a:solidFill>
            <a:miter lim="800000"/>
            <a:headEnd/>
            <a:tailEnd/>
          </a:ln>
        </p:spPr>
        <p:txBody>
          <a:bodyPr wrap="none">
            <a:spAutoFit/>
          </a:bodyPr>
          <a:lstStyle/>
          <a:p>
            <a:pPr>
              <a:spcBef>
                <a:spcPts val="667"/>
              </a:spcBef>
              <a:spcAft>
                <a:spcPts val="333"/>
              </a:spcAft>
            </a:pPr>
            <a:r>
              <a:rPr lang="en-US" altLang="zh-CN" sz="1867" dirty="0">
                <a:latin typeface="微软雅黑" pitchFamily="34" charset="-122"/>
                <a:ea typeface="微软雅黑" pitchFamily="34" charset="-122"/>
              </a:rPr>
              <a:t>ex=0;</a:t>
            </a:r>
          </a:p>
          <a:p>
            <a:pPr>
              <a:spcBef>
                <a:spcPts val="667"/>
              </a:spcBef>
              <a:spcAft>
                <a:spcPts val="333"/>
              </a:spcAft>
            </a:pPr>
            <a:r>
              <a:rPr lang="en-US" altLang="zh-CN" sz="1867" dirty="0">
                <a:latin typeface="微软雅黑" pitchFamily="34" charset="-122"/>
                <a:ea typeface="微软雅黑" pitchFamily="34" charset="-122"/>
              </a:rPr>
              <a:t>p = 1;</a:t>
            </a:r>
          </a:p>
          <a:p>
            <a:pPr>
              <a:spcBef>
                <a:spcPts val="667"/>
              </a:spcBef>
              <a:spcAft>
                <a:spcPts val="333"/>
              </a:spcAft>
            </a:pPr>
            <a:r>
              <a:rPr lang="en-US" altLang="zh-CN" sz="1867" dirty="0">
                <a:latin typeface="微软雅黑" pitchFamily="34" charset="-122"/>
                <a:ea typeface="微软雅黑" pitchFamily="34" charset="-122"/>
              </a:rPr>
              <a:t>while   (  p&gt;0.000001  ) {</a:t>
            </a:r>
          </a:p>
          <a:p>
            <a:pPr>
              <a:spcBef>
                <a:spcPts val="667"/>
              </a:spcBef>
              <a:spcAft>
                <a:spcPts val="333"/>
              </a:spcAft>
            </a:pPr>
            <a:r>
              <a:rPr lang="en-US" altLang="zh-CN" sz="1867" dirty="0">
                <a:latin typeface="微软雅黑" pitchFamily="34" charset="-122"/>
                <a:ea typeface="微软雅黑" pitchFamily="34" charset="-122"/>
              </a:rPr>
              <a:t>    ex += p;</a:t>
            </a:r>
          </a:p>
          <a:p>
            <a:pPr>
              <a:spcBef>
                <a:spcPts val="667"/>
              </a:spcBef>
              <a:spcAft>
                <a:spcPts val="333"/>
              </a:spcAft>
            </a:pP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计算新的</a:t>
            </a:r>
            <a:r>
              <a:rPr lang="en-US" altLang="zh-CN" sz="1867" dirty="0">
                <a:latin typeface="微软雅黑" pitchFamily="34" charset="-122"/>
                <a:ea typeface="微软雅黑" pitchFamily="34" charset="-122"/>
              </a:rPr>
              <a:t>p</a:t>
            </a:r>
            <a:r>
              <a:rPr lang="zh-CN" altLang="en-US" sz="1867" dirty="0">
                <a:latin typeface="微软雅黑" pitchFamily="34" charset="-122"/>
                <a:ea typeface="微软雅黑" pitchFamily="34" charset="-122"/>
              </a:rPr>
              <a:t>；</a:t>
            </a:r>
          </a:p>
          <a:p>
            <a:pPr>
              <a:spcBef>
                <a:spcPts val="667"/>
              </a:spcBef>
              <a:spcAft>
                <a:spcPts val="333"/>
              </a:spcAft>
            </a:pPr>
            <a:r>
              <a:rPr lang="en-US" altLang="zh-CN" sz="1867" dirty="0">
                <a:latin typeface="微软雅黑" pitchFamily="34" charset="-122"/>
                <a:ea typeface="微软雅黑" pitchFamily="34" charset="-122"/>
              </a:rPr>
              <a:t>}</a:t>
            </a:r>
          </a:p>
        </p:txBody>
      </p:sp>
      <p:sp>
        <p:nvSpPr>
          <p:cNvPr id="7174" name="Text Box 7"/>
          <p:cNvSpPr txBox="1">
            <a:spLocks noChangeArrowheads="1"/>
          </p:cNvSpPr>
          <p:nvPr/>
        </p:nvSpPr>
        <p:spPr bwMode="auto">
          <a:xfrm>
            <a:off x="5240618" y="2390775"/>
            <a:ext cx="6101292" cy="4104970"/>
          </a:xfrm>
          <a:prstGeom prst="rect">
            <a:avLst/>
          </a:prstGeom>
          <a:noFill/>
          <a:ln w="12700" cap="sq" algn="ctr">
            <a:noFill/>
            <a:miter lim="800000"/>
            <a:headEnd type="none" w="sm" len="sm"/>
            <a:tailEnd type="none" w="sm" len="sm"/>
          </a:ln>
        </p:spPr>
        <p:txBody>
          <a:bodyPr wrap="square">
            <a:spAutoFit/>
          </a:bodyPr>
          <a:lstStyle/>
          <a:p>
            <a:pPr>
              <a:spcBef>
                <a:spcPct val="50000"/>
              </a:spcBef>
            </a:pPr>
            <a:r>
              <a:rPr lang="zh-CN" altLang="en-US" sz="2400" b="1" dirty="0">
                <a:latin typeface="微软雅黑" pitchFamily="34" charset="-122"/>
                <a:ea typeface="微软雅黑" pitchFamily="34" charset="-122"/>
              </a:rPr>
              <a:t>问题</a:t>
            </a:r>
          </a:p>
          <a:p>
            <a:pPr>
              <a:lnSpc>
                <a:spcPct val="150000"/>
              </a:lnSpc>
            </a:pPr>
            <a:r>
              <a:rPr lang="zh-CN" altLang="en-US" sz="1867" dirty="0">
                <a:latin typeface="微软雅黑" pitchFamily="34" charset="-122"/>
                <a:ea typeface="微软雅黑" pitchFamily="34" charset="-122"/>
              </a:rPr>
              <a:t>如何计算</a:t>
            </a:r>
            <a:r>
              <a:rPr lang="en-US" altLang="zh-CN" sz="1867" dirty="0">
                <a:latin typeface="微软雅黑" pitchFamily="34" charset="-122"/>
                <a:ea typeface="微软雅黑" pitchFamily="34" charset="-122"/>
              </a:rPr>
              <a:t>p</a:t>
            </a:r>
            <a:r>
              <a:rPr lang="zh-CN" altLang="en-US" sz="1867" dirty="0">
                <a:latin typeface="微软雅黑" pitchFamily="34" charset="-122"/>
                <a:ea typeface="微软雅黑" pitchFamily="34" charset="-122"/>
              </a:rPr>
              <a:t>？</a:t>
            </a:r>
            <a:endParaRPr lang="en-US" altLang="zh-CN" sz="1867" dirty="0">
              <a:latin typeface="微软雅黑" pitchFamily="34" charset="-122"/>
              <a:ea typeface="微软雅黑" pitchFamily="34" charset="-122"/>
            </a:endParaRPr>
          </a:p>
          <a:p>
            <a:pPr>
              <a:lnSpc>
                <a:spcPct val="150000"/>
              </a:lnSpc>
            </a:pPr>
            <a:r>
              <a:rPr lang="zh-CN" altLang="en-US" sz="1867" dirty="0">
                <a:latin typeface="微软雅黑" pitchFamily="34" charset="-122"/>
                <a:ea typeface="微软雅黑" pitchFamily="34" charset="-122"/>
              </a:rPr>
              <a:t>计算第</a:t>
            </a:r>
            <a:r>
              <a:rPr lang="en-US" altLang="zh-CN" sz="1867" dirty="0" err="1">
                <a:latin typeface="微软雅黑" pitchFamily="34" charset="-122"/>
                <a:ea typeface="微软雅黑" pitchFamily="34" charset="-122"/>
              </a:rPr>
              <a:t>i</a:t>
            </a:r>
            <a:r>
              <a:rPr lang="zh-CN" altLang="en-US" sz="1867" dirty="0">
                <a:latin typeface="微软雅黑" pitchFamily="34" charset="-122"/>
                <a:ea typeface="微软雅黑" pitchFamily="34" charset="-122"/>
              </a:rPr>
              <a:t>个</a:t>
            </a:r>
            <a:r>
              <a:rPr lang="en-US" altLang="zh-CN" sz="1867" dirty="0">
                <a:latin typeface="微软雅黑" pitchFamily="34" charset="-122"/>
                <a:ea typeface="微软雅黑" pitchFamily="34" charset="-122"/>
              </a:rPr>
              <a:t>p</a:t>
            </a:r>
            <a:r>
              <a:rPr lang="zh-CN" altLang="en-US" sz="1867" dirty="0">
                <a:latin typeface="微软雅黑" pitchFamily="34" charset="-122"/>
                <a:ea typeface="微软雅黑" pitchFamily="34" charset="-122"/>
              </a:rPr>
              <a:t>，需要两个</a:t>
            </a:r>
            <a:r>
              <a:rPr lang="en-US" altLang="zh-CN" sz="1867" dirty="0" err="1">
                <a:latin typeface="微软雅黑" pitchFamily="34" charset="-122"/>
                <a:ea typeface="微软雅黑" pitchFamily="34" charset="-122"/>
              </a:rPr>
              <a:t>i</a:t>
            </a:r>
            <a:r>
              <a:rPr lang="zh-CN" altLang="en-US" sz="1867" dirty="0">
                <a:latin typeface="微软雅黑" pitchFamily="34" charset="-122"/>
                <a:ea typeface="微软雅黑" pitchFamily="34" charset="-122"/>
              </a:rPr>
              <a:t>次的循环</a:t>
            </a:r>
            <a:endParaRPr lang="en-US" altLang="zh-CN" sz="1867" dirty="0">
              <a:latin typeface="微软雅黑" pitchFamily="34" charset="-122"/>
              <a:ea typeface="微软雅黑" pitchFamily="34" charset="-122"/>
            </a:endParaRPr>
          </a:p>
          <a:p>
            <a:pPr>
              <a:lnSpc>
                <a:spcPct val="150000"/>
              </a:lnSpc>
            </a:pPr>
            <a:r>
              <a:rPr lang="zh-CN" altLang="en-US" sz="1867" dirty="0">
                <a:latin typeface="微软雅黑" pitchFamily="34" charset="-122"/>
                <a:ea typeface="微软雅黑" pitchFamily="34" charset="-122"/>
              </a:rPr>
              <a:t>第一个循环计算</a:t>
            </a:r>
            <a:r>
              <a:rPr lang="en-US" altLang="zh-CN" sz="1867" dirty="0">
                <a:latin typeface="微软雅黑" pitchFamily="34" charset="-122"/>
                <a:ea typeface="微软雅黑" pitchFamily="34" charset="-122"/>
              </a:rPr>
              <a:t>x</a:t>
            </a:r>
            <a:r>
              <a:rPr lang="en-US" altLang="zh-CN" sz="1867" baseline="30000" dirty="0">
                <a:latin typeface="微软雅黑" pitchFamily="34" charset="-122"/>
                <a:ea typeface="微软雅黑" pitchFamily="34" charset="-122"/>
              </a:rPr>
              <a:t>i</a:t>
            </a:r>
            <a:endParaRPr lang="en-US" altLang="zh-CN" sz="1867" dirty="0">
              <a:latin typeface="微软雅黑" pitchFamily="34" charset="-122"/>
              <a:ea typeface="微软雅黑" pitchFamily="34" charset="-122"/>
            </a:endParaRPr>
          </a:p>
          <a:p>
            <a:pPr>
              <a:lnSpc>
                <a:spcPct val="150000"/>
              </a:lnSpc>
            </a:pPr>
            <a:r>
              <a:rPr lang="zh-CN" altLang="en-US" sz="1867" dirty="0">
                <a:latin typeface="微软雅黑" pitchFamily="34" charset="-122"/>
                <a:ea typeface="微软雅黑" pitchFamily="34" charset="-122"/>
              </a:rPr>
              <a:t>第二个循环计算</a:t>
            </a:r>
            <a:r>
              <a:rPr lang="en-US" altLang="zh-CN" sz="1867" dirty="0" err="1">
                <a:latin typeface="微软雅黑" pitchFamily="34" charset="-122"/>
                <a:ea typeface="微软雅黑" pitchFamily="34" charset="-122"/>
              </a:rPr>
              <a:t>i</a:t>
            </a:r>
            <a:r>
              <a:rPr lang="zh-CN" altLang="en-US" sz="1867" dirty="0">
                <a:latin typeface="微软雅黑" pitchFamily="34" charset="-122"/>
                <a:ea typeface="微软雅黑" pitchFamily="34" charset="-122"/>
              </a:rPr>
              <a:t>！</a:t>
            </a:r>
          </a:p>
          <a:p>
            <a:pPr>
              <a:spcBef>
                <a:spcPct val="50000"/>
              </a:spcBef>
            </a:pPr>
            <a:endParaRPr lang="zh-CN" altLang="en-US" sz="2400" b="1" dirty="0">
              <a:latin typeface="微软雅黑" pitchFamily="34" charset="-122"/>
              <a:ea typeface="微软雅黑" pitchFamily="34" charset="-122"/>
            </a:endParaRPr>
          </a:p>
          <a:p>
            <a:pPr>
              <a:spcBef>
                <a:spcPct val="50000"/>
              </a:spcBef>
            </a:pPr>
            <a:r>
              <a:rPr lang="zh-CN" altLang="en-US" sz="2400" b="1" dirty="0">
                <a:latin typeface="微软雅黑" pitchFamily="34" charset="-122"/>
                <a:ea typeface="微软雅黑" pitchFamily="34" charset="-122"/>
              </a:rPr>
              <a:t>优化方案</a:t>
            </a:r>
          </a:p>
          <a:p>
            <a:pPr>
              <a:lnSpc>
                <a:spcPct val="150000"/>
              </a:lnSpc>
            </a:pPr>
            <a:r>
              <a:rPr lang="zh-CN" altLang="en-US" sz="1867" dirty="0">
                <a:latin typeface="微软雅黑" pitchFamily="34" charset="-122"/>
                <a:ea typeface="微软雅黑" pitchFamily="34" charset="-122"/>
              </a:rPr>
              <a:t>从前一项计算后一项。</a:t>
            </a:r>
            <a:endParaRPr lang="en-US" altLang="zh-CN" sz="1867" dirty="0">
              <a:latin typeface="微软雅黑" pitchFamily="34" charset="-122"/>
              <a:ea typeface="微软雅黑" pitchFamily="34" charset="-122"/>
            </a:endParaRPr>
          </a:p>
          <a:p>
            <a:pPr>
              <a:lnSpc>
                <a:spcPct val="150000"/>
              </a:lnSpc>
            </a:pPr>
            <a:r>
              <a:rPr lang="zh-CN" altLang="en-US" sz="1867" dirty="0">
                <a:latin typeface="微软雅黑" pitchFamily="34" charset="-122"/>
                <a:ea typeface="微软雅黑" pitchFamily="34" charset="-122"/>
              </a:rPr>
              <a:t>如果</a:t>
            </a:r>
            <a:r>
              <a:rPr lang="en-US" altLang="zh-CN" sz="1867" dirty="0">
                <a:latin typeface="微软雅黑" pitchFamily="34" charset="-122"/>
                <a:ea typeface="微软雅黑" pitchFamily="34" charset="-122"/>
              </a:rPr>
              <a:t>p</a:t>
            </a:r>
            <a:r>
              <a:rPr lang="zh-CN" altLang="en-US" sz="1867" dirty="0">
                <a:latin typeface="微软雅黑" pitchFamily="34" charset="-122"/>
                <a:ea typeface="微软雅黑" pitchFamily="34" charset="-122"/>
              </a:rPr>
              <a:t>是第</a:t>
            </a:r>
            <a:r>
              <a:rPr lang="en-US" altLang="zh-CN" sz="1867" dirty="0" err="1">
                <a:latin typeface="微软雅黑" pitchFamily="34" charset="-122"/>
                <a:ea typeface="微软雅黑" pitchFamily="34" charset="-122"/>
              </a:rPr>
              <a:t>i</a:t>
            </a:r>
            <a:r>
              <a:rPr lang="zh-CN" altLang="en-US" sz="1867" dirty="0">
                <a:latin typeface="微软雅黑" pitchFamily="34" charset="-122"/>
                <a:ea typeface="微软雅黑" pitchFamily="34" charset="-122"/>
              </a:rPr>
              <a:t>项的值，则第  </a:t>
            </a:r>
            <a:r>
              <a:rPr lang="en-US" altLang="zh-CN" sz="1867" dirty="0">
                <a:latin typeface="微软雅黑" pitchFamily="34" charset="-122"/>
                <a:ea typeface="微软雅黑" pitchFamily="34" charset="-122"/>
              </a:rPr>
              <a:t>i+1 </a:t>
            </a:r>
            <a:r>
              <a:rPr lang="zh-CN" altLang="en-US" sz="1867" dirty="0">
                <a:latin typeface="微软雅黑" pitchFamily="34" charset="-122"/>
                <a:ea typeface="微软雅黑" pitchFamily="34" charset="-122"/>
              </a:rPr>
              <a:t>项的值为 </a:t>
            </a:r>
            <a:r>
              <a:rPr lang="en-US" altLang="zh-CN" sz="1867" dirty="0">
                <a:latin typeface="微软雅黑" pitchFamily="34" charset="-122"/>
                <a:ea typeface="微软雅黑" pitchFamily="34" charset="-122"/>
              </a:rPr>
              <a:t>p * x / (i+1) </a:t>
            </a:r>
          </a:p>
        </p:txBody>
      </p:sp>
      <p:sp>
        <p:nvSpPr>
          <p:cNvPr id="7" name="Rectangle 2"/>
          <p:cNvSpPr txBox="1">
            <a:spLocks noChangeArrowheads="1"/>
          </p:cNvSpPr>
          <p:nvPr/>
        </p:nvSpPr>
        <p:spPr>
          <a:xfrm>
            <a:off x="489632" y="296863"/>
            <a:ext cx="9956800" cy="741363"/>
          </a:xfrm>
          <a:prstGeom prst="rect">
            <a:avLst/>
          </a:prstGeom>
        </p:spPr>
        <p:txBody>
          <a:bodyPr>
            <a:normAutofit/>
          </a:bodyPr>
          <a:lstStyle/>
          <a:p>
            <a:pPr defTabSz="1219170">
              <a:spcBef>
                <a:spcPct val="0"/>
              </a:spcBef>
              <a:defRPr/>
            </a:pPr>
            <a:r>
              <a:rPr lang="en-US" altLang="zh-CN" sz="3733" b="1" dirty="0">
                <a:latin typeface="微软雅黑" pitchFamily="34" charset="-122"/>
                <a:ea typeface="微软雅黑" pitchFamily="34" charset="-122"/>
                <a:cs typeface="+mj-cs"/>
              </a:rPr>
              <a:t>While</a:t>
            </a:r>
            <a:r>
              <a:rPr lang="zh-CN" altLang="en-US" sz="3733" b="1" dirty="0">
                <a:latin typeface="微软雅黑" pitchFamily="34" charset="-122"/>
                <a:ea typeface="微软雅黑" pitchFamily="34" charset="-122"/>
                <a:cs typeface="+mj-cs"/>
              </a:rPr>
              <a:t>语句实例</a:t>
            </a:r>
          </a:p>
        </p:txBody>
      </p:sp>
      <p:sp>
        <p:nvSpPr>
          <p:cNvPr id="3" name="标题 2">
            <a:extLst>
              <a:ext uri="{FF2B5EF4-FFF2-40B4-BE49-F238E27FC236}">
                <a16:creationId xmlns:a16="http://schemas.microsoft.com/office/drawing/2014/main" id="{7C7558B9-6960-8DBD-9DE1-821C3BF12D3B}"/>
              </a:ext>
            </a:extLst>
          </p:cNvPr>
          <p:cNvSpPr>
            <a:spLocks noGrp="1"/>
          </p:cNvSpPr>
          <p:nvPr>
            <p:ph type="title"/>
          </p:nvPr>
        </p:nvSpPr>
        <p:spPr/>
        <p:txBody>
          <a:bodyPr/>
          <a:lstStyle/>
          <a:p>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linds(horizontal)">
                                      <p:cBhvr>
                                        <p:cTn id="7" dur="500"/>
                                        <p:tgtEl>
                                          <p:spTgt spid="71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4">
                                            <p:txEl>
                                              <p:pRg st="0" end="0"/>
                                            </p:txEl>
                                          </p:spTgt>
                                        </p:tgtEl>
                                        <p:attrNameLst>
                                          <p:attrName>style.visibility</p:attrName>
                                        </p:attrNameLst>
                                      </p:cBhvr>
                                      <p:to>
                                        <p:strVal val="visible"/>
                                      </p:to>
                                    </p:set>
                                    <p:animEffect transition="in" filter="blinds(horizontal)">
                                      <p:cBhvr>
                                        <p:cTn id="12" dur="500"/>
                                        <p:tgtEl>
                                          <p:spTgt spid="7174">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174">
                                            <p:txEl>
                                              <p:pRg st="1" end="1"/>
                                            </p:txEl>
                                          </p:spTgt>
                                        </p:tgtEl>
                                        <p:attrNameLst>
                                          <p:attrName>style.visibility</p:attrName>
                                        </p:attrNameLst>
                                      </p:cBhvr>
                                      <p:to>
                                        <p:strVal val="visible"/>
                                      </p:to>
                                    </p:set>
                                    <p:animEffect transition="in" filter="blinds(horizontal)">
                                      <p:cBhvr>
                                        <p:cTn id="15" dur="500"/>
                                        <p:tgtEl>
                                          <p:spTgt spid="7174">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174">
                                            <p:txEl>
                                              <p:pRg st="2" end="2"/>
                                            </p:txEl>
                                          </p:spTgt>
                                        </p:tgtEl>
                                        <p:attrNameLst>
                                          <p:attrName>style.visibility</p:attrName>
                                        </p:attrNameLst>
                                      </p:cBhvr>
                                      <p:to>
                                        <p:strVal val="visible"/>
                                      </p:to>
                                    </p:set>
                                    <p:animEffect transition="in" filter="blinds(horizontal)">
                                      <p:cBhvr>
                                        <p:cTn id="18" dur="500"/>
                                        <p:tgtEl>
                                          <p:spTgt spid="7174">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174">
                                            <p:txEl>
                                              <p:pRg st="3" end="3"/>
                                            </p:txEl>
                                          </p:spTgt>
                                        </p:tgtEl>
                                        <p:attrNameLst>
                                          <p:attrName>style.visibility</p:attrName>
                                        </p:attrNameLst>
                                      </p:cBhvr>
                                      <p:to>
                                        <p:strVal val="visible"/>
                                      </p:to>
                                    </p:set>
                                    <p:animEffect transition="in" filter="blinds(horizontal)">
                                      <p:cBhvr>
                                        <p:cTn id="21" dur="500"/>
                                        <p:tgtEl>
                                          <p:spTgt spid="7174">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174">
                                            <p:txEl>
                                              <p:pRg st="4" end="4"/>
                                            </p:txEl>
                                          </p:spTgt>
                                        </p:tgtEl>
                                        <p:attrNameLst>
                                          <p:attrName>style.visibility</p:attrName>
                                        </p:attrNameLst>
                                      </p:cBhvr>
                                      <p:to>
                                        <p:strVal val="visible"/>
                                      </p:to>
                                    </p:set>
                                    <p:animEffect transition="in" filter="blinds(horizontal)">
                                      <p:cBhvr>
                                        <p:cTn id="24" dur="500"/>
                                        <p:tgtEl>
                                          <p:spTgt spid="717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7174">
                                            <p:txEl>
                                              <p:pRg st="6" end="6"/>
                                            </p:txEl>
                                          </p:spTgt>
                                        </p:tgtEl>
                                        <p:attrNameLst>
                                          <p:attrName>style.visibility</p:attrName>
                                        </p:attrNameLst>
                                      </p:cBhvr>
                                      <p:to>
                                        <p:strVal val="visible"/>
                                      </p:to>
                                    </p:set>
                                    <p:animEffect transition="in" filter="blinds(horizontal)">
                                      <p:cBhvr>
                                        <p:cTn id="29" dur="500"/>
                                        <p:tgtEl>
                                          <p:spTgt spid="7174">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7174">
                                            <p:txEl>
                                              <p:pRg st="7" end="7"/>
                                            </p:txEl>
                                          </p:spTgt>
                                        </p:tgtEl>
                                        <p:attrNameLst>
                                          <p:attrName>style.visibility</p:attrName>
                                        </p:attrNameLst>
                                      </p:cBhvr>
                                      <p:to>
                                        <p:strVal val="visible"/>
                                      </p:to>
                                    </p:set>
                                    <p:animEffect transition="in" filter="blinds(horizontal)">
                                      <p:cBhvr>
                                        <p:cTn id="32" dur="500"/>
                                        <p:tgtEl>
                                          <p:spTgt spid="7174">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174">
                                            <p:txEl>
                                              <p:pRg st="8" end="8"/>
                                            </p:txEl>
                                          </p:spTgt>
                                        </p:tgtEl>
                                        <p:attrNameLst>
                                          <p:attrName>style.visibility</p:attrName>
                                        </p:attrNameLst>
                                      </p:cBhvr>
                                      <p:to>
                                        <p:strVal val="visible"/>
                                      </p:to>
                                    </p:set>
                                    <p:animEffect transition="in" filter="blinds(horizontal)">
                                      <p:cBhvr>
                                        <p:cTn id="35" dur="500"/>
                                        <p:tgtEl>
                                          <p:spTgt spid="717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4"/>
          <p:cNvSpPr txBox="1">
            <a:spLocks noChangeArrowheads="1"/>
          </p:cNvSpPr>
          <p:nvPr/>
        </p:nvSpPr>
        <p:spPr bwMode="auto">
          <a:xfrm>
            <a:off x="1217084" y="561975"/>
            <a:ext cx="7654660" cy="5264133"/>
          </a:xfrm>
          <a:prstGeom prst="rect">
            <a:avLst/>
          </a:prstGeom>
          <a:noFill/>
          <a:ln w="9525">
            <a:noFill/>
            <a:miter lim="800000"/>
            <a:headEnd/>
            <a:tailEnd/>
          </a:ln>
        </p:spPr>
        <p:txBody>
          <a:bodyPr wrap="none">
            <a:spAutoFit/>
          </a:bodyPr>
          <a:lstStyle/>
          <a:p>
            <a:r>
              <a:rPr lang="fr-FR" altLang="zh-CN" sz="1867" dirty="0">
                <a:latin typeface="微软雅黑" pitchFamily="34" charset="-122"/>
                <a:ea typeface="微软雅黑" pitchFamily="34" charset="-122"/>
              </a:rPr>
              <a:t>int main()</a:t>
            </a:r>
          </a:p>
          <a:p>
            <a:r>
              <a:rPr lang="fr-FR" altLang="zh-CN" sz="1867" dirty="0">
                <a:latin typeface="微软雅黑" pitchFamily="34" charset="-122"/>
                <a:ea typeface="微软雅黑" pitchFamily="34" charset="-122"/>
              </a:rPr>
              <a:t>{</a:t>
            </a:r>
          </a:p>
          <a:p>
            <a:r>
              <a:rPr lang="fr-FR" altLang="zh-CN" sz="1867" dirty="0">
                <a:latin typeface="微软雅黑" pitchFamily="34" charset="-122"/>
                <a:ea typeface="微软雅黑" pitchFamily="34" charset="-122"/>
              </a:rPr>
              <a:t>       double ex = 0, x, p = 1;         //ex</a:t>
            </a:r>
            <a:r>
              <a:rPr lang="zh-CN" altLang="fr-FR" sz="1867" dirty="0">
                <a:latin typeface="微软雅黑" pitchFamily="34" charset="-122"/>
                <a:ea typeface="微软雅黑" pitchFamily="34" charset="-122"/>
              </a:rPr>
              <a:t>存储</a:t>
            </a:r>
            <a:r>
              <a:rPr lang="fr-FR" altLang="zh-CN" sz="1867" dirty="0">
                <a:latin typeface="微软雅黑" pitchFamily="34" charset="-122"/>
                <a:ea typeface="微软雅黑" pitchFamily="34" charset="-122"/>
              </a:rPr>
              <a:t>e</a:t>
            </a:r>
            <a:r>
              <a:rPr lang="fr-FR" altLang="zh-CN" sz="1867" baseline="30000" dirty="0">
                <a:latin typeface="微软雅黑" pitchFamily="34" charset="-122"/>
                <a:ea typeface="微软雅黑" pitchFamily="34" charset="-122"/>
              </a:rPr>
              <a:t>x</a:t>
            </a:r>
            <a:r>
              <a:rPr lang="zh-CN" altLang="fr-FR" sz="1867" dirty="0">
                <a:latin typeface="微软雅黑" pitchFamily="34" charset="-122"/>
                <a:ea typeface="微软雅黑" pitchFamily="34" charset="-122"/>
              </a:rPr>
              <a:t>的值，</a:t>
            </a:r>
            <a:r>
              <a:rPr lang="fr-FR" altLang="zh-CN" sz="1867" dirty="0">
                <a:latin typeface="微软雅黑" pitchFamily="34" charset="-122"/>
                <a:ea typeface="微软雅黑" pitchFamily="34" charset="-122"/>
              </a:rPr>
              <a:t>p</a:t>
            </a:r>
            <a:r>
              <a:rPr lang="zh-CN" altLang="fr-FR" sz="1867" dirty="0">
                <a:latin typeface="微软雅黑" pitchFamily="34" charset="-122"/>
                <a:ea typeface="微软雅黑" pitchFamily="34" charset="-122"/>
              </a:rPr>
              <a:t>保存当前项的值</a:t>
            </a:r>
          </a:p>
          <a:p>
            <a:r>
              <a:rPr lang="zh-CN" altLang="fr-FR" sz="1867" dirty="0">
                <a:latin typeface="微软雅黑" pitchFamily="34" charset="-122"/>
                <a:ea typeface="微软雅黑" pitchFamily="34" charset="-122"/>
              </a:rPr>
              <a:t>       </a:t>
            </a:r>
            <a:r>
              <a:rPr lang="fr-FR" altLang="zh-CN" sz="1867" dirty="0">
                <a:latin typeface="微软雅黑" pitchFamily="34" charset="-122"/>
                <a:ea typeface="微软雅黑" pitchFamily="34" charset="-122"/>
              </a:rPr>
              <a:t>int i= 0;</a:t>
            </a:r>
          </a:p>
          <a:p>
            <a:r>
              <a:rPr lang="fr-FR" altLang="zh-CN" sz="1867" dirty="0">
                <a:latin typeface="微软雅黑" pitchFamily="34" charset="-122"/>
                <a:ea typeface="微软雅黑" pitchFamily="34" charset="-122"/>
              </a:rPr>
              <a:t> </a:t>
            </a:r>
          </a:p>
          <a:p>
            <a:r>
              <a:rPr lang="fr-FR" altLang="zh-CN" sz="1867" dirty="0">
                <a:latin typeface="微软雅黑" pitchFamily="34" charset="-122"/>
                <a:ea typeface="微软雅黑" pitchFamily="34" charset="-122"/>
              </a:rPr>
              <a:t>       cout &lt;&lt; "</a:t>
            </a:r>
            <a:r>
              <a:rPr lang="zh-CN" altLang="en-US" sz="1867" dirty="0">
                <a:latin typeface="微软雅黑" pitchFamily="34" charset="-122"/>
                <a:ea typeface="微软雅黑" pitchFamily="34" charset="-122"/>
              </a:rPr>
              <a:t>请输入</a:t>
            </a:r>
            <a:r>
              <a:rPr lang="fr-FR" altLang="zh-CN" sz="1867" dirty="0">
                <a:latin typeface="微软雅黑" pitchFamily="34" charset="-122"/>
                <a:ea typeface="微软雅黑" pitchFamily="34" charset="-122"/>
              </a:rPr>
              <a:t>x</a:t>
            </a:r>
            <a:r>
              <a:rPr lang="zh-CN" altLang="fr-FR" sz="1867" dirty="0">
                <a:latin typeface="微软雅黑" pitchFamily="34" charset="-122"/>
                <a:ea typeface="微软雅黑" pitchFamily="34" charset="-122"/>
              </a:rPr>
              <a:t>：</a:t>
            </a:r>
            <a:r>
              <a:rPr lang="fr-FR" altLang="zh-CN" sz="1867" dirty="0">
                <a:latin typeface="微软雅黑" pitchFamily="34" charset="-122"/>
                <a:ea typeface="微软雅黑" pitchFamily="34" charset="-122"/>
              </a:rPr>
              <a:t>"; </a:t>
            </a:r>
          </a:p>
          <a:p>
            <a:r>
              <a:rPr lang="fr-FR" altLang="zh-CN" sz="1867" dirty="0">
                <a:latin typeface="微软雅黑" pitchFamily="34" charset="-122"/>
                <a:ea typeface="微软雅黑" pitchFamily="34" charset="-122"/>
              </a:rPr>
              <a:t>       cin &gt;&gt; x;</a:t>
            </a:r>
          </a:p>
          <a:p>
            <a:endParaRPr lang="fr-FR" altLang="zh-CN" sz="1867" dirty="0">
              <a:latin typeface="微软雅黑" pitchFamily="34" charset="-122"/>
              <a:ea typeface="微软雅黑" pitchFamily="34" charset="-122"/>
            </a:endParaRPr>
          </a:p>
          <a:p>
            <a:r>
              <a:rPr lang="fr-FR" altLang="zh-CN" sz="1867" dirty="0">
                <a:latin typeface="微软雅黑" pitchFamily="34" charset="-122"/>
                <a:ea typeface="微软雅黑" pitchFamily="34" charset="-122"/>
              </a:rPr>
              <a:t>       while (p &gt; 1e-6)  {</a:t>
            </a:r>
          </a:p>
          <a:p>
            <a:r>
              <a:rPr lang="fr-FR" altLang="zh-CN" sz="1867" dirty="0">
                <a:latin typeface="微软雅黑" pitchFamily="34" charset="-122"/>
                <a:ea typeface="微软雅黑" pitchFamily="34" charset="-122"/>
              </a:rPr>
              <a:t>              ex += p; </a:t>
            </a:r>
          </a:p>
          <a:p>
            <a:r>
              <a:rPr lang="fr-FR" altLang="zh-CN" sz="1867" dirty="0">
                <a:latin typeface="微软雅黑" pitchFamily="34" charset="-122"/>
                <a:ea typeface="微软雅黑" pitchFamily="34" charset="-122"/>
              </a:rPr>
              <a:t>              ++i;</a:t>
            </a:r>
          </a:p>
          <a:p>
            <a:r>
              <a:rPr lang="fr-FR" altLang="zh-CN" sz="1867" dirty="0">
                <a:latin typeface="微软雅黑" pitchFamily="34" charset="-122"/>
                <a:ea typeface="微软雅黑" pitchFamily="34" charset="-122"/>
              </a:rPr>
              <a:t>              p = p * x / i;</a:t>
            </a:r>
          </a:p>
          <a:p>
            <a:r>
              <a:rPr lang="fr-FR" altLang="zh-CN" sz="1867" dirty="0">
                <a:latin typeface="微软雅黑" pitchFamily="34" charset="-122"/>
                <a:ea typeface="微软雅黑" pitchFamily="34" charset="-122"/>
              </a:rPr>
              <a:t>       }</a:t>
            </a:r>
          </a:p>
          <a:p>
            <a:endParaRPr lang="fr-FR" altLang="zh-CN" sz="1867" dirty="0">
              <a:latin typeface="微软雅黑" pitchFamily="34" charset="-122"/>
              <a:ea typeface="微软雅黑" pitchFamily="34" charset="-122"/>
            </a:endParaRPr>
          </a:p>
          <a:p>
            <a:r>
              <a:rPr lang="fr-FR" altLang="zh-CN" sz="1867" dirty="0">
                <a:latin typeface="微软雅黑" pitchFamily="34" charset="-122"/>
                <a:ea typeface="微软雅黑" pitchFamily="34" charset="-122"/>
              </a:rPr>
              <a:t>      cout &lt;&lt; "e</a:t>
            </a:r>
            <a:r>
              <a:rPr lang="zh-CN" altLang="en-US" sz="1867" dirty="0">
                <a:latin typeface="微软雅黑" pitchFamily="34" charset="-122"/>
                <a:ea typeface="微软雅黑" pitchFamily="34" charset="-122"/>
              </a:rPr>
              <a:t>的</a:t>
            </a:r>
            <a:r>
              <a:rPr lang="fr-FR" altLang="zh-CN" sz="1867" dirty="0">
                <a:latin typeface="微软雅黑" pitchFamily="34" charset="-122"/>
                <a:ea typeface="微软雅黑" pitchFamily="34" charset="-122"/>
              </a:rPr>
              <a:t>" &lt;&lt; x &lt;&lt; "</a:t>
            </a:r>
            <a:r>
              <a:rPr lang="zh-CN" altLang="en-US" sz="1867" dirty="0">
                <a:latin typeface="微软雅黑" pitchFamily="34" charset="-122"/>
                <a:ea typeface="微软雅黑" pitchFamily="34" charset="-122"/>
              </a:rPr>
              <a:t>次方等于</a:t>
            </a:r>
            <a:r>
              <a:rPr lang="zh-CN" altLang="fr-FR" sz="1867" dirty="0">
                <a:latin typeface="微软雅黑" pitchFamily="34" charset="-122"/>
                <a:ea typeface="微软雅黑" pitchFamily="34" charset="-122"/>
              </a:rPr>
              <a:t>：</a:t>
            </a:r>
            <a:r>
              <a:rPr lang="fr-FR" altLang="zh-CN" sz="1867" dirty="0">
                <a:latin typeface="微软雅黑" pitchFamily="34" charset="-122"/>
                <a:ea typeface="微软雅黑" pitchFamily="34" charset="-122"/>
              </a:rPr>
              <a:t>" &lt;&lt; ex &lt;&lt; endl;</a:t>
            </a:r>
          </a:p>
          <a:p>
            <a:endParaRPr lang="fr-FR"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return 0;</a:t>
            </a:r>
          </a:p>
          <a:p>
            <a:r>
              <a:rPr lang="en-US" altLang="zh-CN" sz="1867" dirty="0">
                <a:latin typeface="微软雅黑" pitchFamily="34" charset="-122"/>
                <a:ea typeface="微软雅黑" pitchFamily="34" charset="-122"/>
              </a:rPr>
              <a:t>}</a:t>
            </a:r>
          </a:p>
        </p:txBody>
      </p:sp>
      <p:sp>
        <p:nvSpPr>
          <p:cNvPr id="4" name="标题 3">
            <a:extLst>
              <a:ext uri="{FF2B5EF4-FFF2-40B4-BE49-F238E27FC236}">
                <a16:creationId xmlns:a16="http://schemas.microsoft.com/office/drawing/2014/main" id="{58DD92B5-A68E-E2F7-F7FB-E507348677CA}"/>
              </a:ext>
            </a:extLst>
          </p:cNvPr>
          <p:cNvSpPr>
            <a:spLocks noGrp="1"/>
          </p:cNvSpPr>
          <p:nvPr>
            <p:ph type="title"/>
          </p:nvPr>
        </p:nvSpPr>
        <p:spPr/>
        <p:txBody>
          <a:bodyPr/>
          <a:lstStyle/>
          <a:p>
            <a:endParaRPr lang="zh-CN" altLang="en-US"/>
          </a:p>
        </p:txBody>
      </p:sp>
    </p:spTree>
  </p:cSld>
  <p:clrMapOvr>
    <a:masterClrMapping/>
  </p:clrMapOvr>
  <p:transition spd="med">
    <p:fad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489632" y="296863"/>
            <a:ext cx="9956800" cy="741363"/>
          </a:xfrm>
          <a:prstGeom prst="rect">
            <a:avLst/>
          </a:prstGeom>
        </p:spPr>
        <p:txBody>
          <a:bodyPr>
            <a:normAutofit/>
          </a:bodyPr>
          <a:lstStyle/>
          <a:p>
            <a:pPr defTabSz="1219170">
              <a:spcBef>
                <a:spcPct val="0"/>
              </a:spcBef>
              <a:defRPr/>
            </a:pPr>
            <a:r>
              <a:rPr lang="en-US" altLang="zh-CN" sz="3733" b="1" dirty="0">
                <a:latin typeface="微软雅黑" pitchFamily="34" charset="-122"/>
                <a:ea typeface="微软雅黑" pitchFamily="34" charset="-122"/>
                <a:cs typeface="+mj-cs"/>
              </a:rPr>
              <a:t>While</a:t>
            </a:r>
            <a:r>
              <a:rPr lang="zh-CN" altLang="en-US" sz="3733" b="1" dirty="0">
                <a:latin typeface="微软雅黑" pitchFamily="34" charset="-122"/>
                <a:ea typeface="微软雅黑" pitchFamily="34" charset="-122"/>
                <a:cs typeface="+mj-cs"/>
              </a:rPr>
              <a:t>语句实例：输入异常检测</a:t>
            </a:r>
          </a:p>
        </p:txBody>
      </p:sp>
      <p:sp>
        <p:nvSpPr>
          <p:cNvPr id="8" name="矩形 7"/>
          <p:cNvSpPr/>
          <p:nvPr/>
        </p:nvSpPr>
        <p:spPr>
          <a:xfrm>
            <a:off x="489632" y="1728481"/>
            <a:ext cx="7016069" cy="5058629"/>
          </a:xfrm>
          <a:prstGeom prst="rect">
            <a:avLst/>
          </a:prstGeom>
        </p:spPr>
        <p:txBody>
          <a:bodyPr wrap="square">
            <a:spAutoFit/>
          </a:bodyPr>
          <a:lstStyle/>
          <a:p>
            <a:pPr indent="270927">
              <a:spcBef>
                <a:spcPts val="800"/>
              </a:spcBef>
            </a:pPr>
            <a:r>
              <a:rPr lang="en-US" altLang="zh-CN" sz="1867" dirty="0">
                <a:latin typeface="微软雅黑" pitchFamily="34" charset="-122"/>
                <a:ea typeface="微软雅黑" pitchFamily="34" charset="-122"/>
                <a:cs typeface="Courier New" pitchFamily="49" charset="0"/>
              </a:rPr>
              <a:t>#include &lt;</a:t>
            </a:r>
            <a:r>
              <a:rPr lang="en-US" altLang="zh-CN" sz="1867" dirty="0" err="1">
                <a:latin typeface="微软雅黑" pitchFamily="34" charset="-122"/>
                <a:ea typeface="微软雅黑" pitchFamily="34" charset="-122"/>
                <a:cs typeface="Courier New" pitchFamily="49" charset="0"/>
              </a:rPr>
              <a:t>iostream</a:t>
            </a:r>
            <a:r>
              <a:rPr lang="en-US" altLang="zh-CN" sz="1867" dirty="0">
                <a:latin typeface="微软雅黑" pitchFamily="34" charset="-122"/>
                <a:ea typeface="微软雅黑" pitchFamily="34" charset="-122"/>
                <a:cs typeface="Courier New" pitchFamily="49" charset="0"/>
              </a:rPr>
              <a:t>&gt; </a:t>
            </a:r>
            <a:endParaRPr lang="en-US" altLang="zh-CN" sz="1867" dirty="0">
              <a:latin typeface="微软雅黑" pitchFamily="34" charset="-122"/>
              <a:ea typeface="微软雅黑" pitchFamily="34" charset="-122"/>
              <a:cs typeface="宋体" pitchFamily="2" charset="-122"/>
            </a:endParaRPr>
          </a:p>
          <a:p>
            <a:pPr indent="270927" eaLnBrk="0" hangingPunct="0">
              <a:spcBef>
                <a:spcPts val="800"/>
              </a:spcBef>
            </a:pPr>
            <a:r>
              <a:rPr lang="en-US" altLang="zh-CN" sz="1867" dirty="0">
                <a:latin typeface="微软雅黑" pitchFamily="34" charset="-122"/>
                <a:ea typeface="微软雅黑" pitchFamily="34" charset="-122"/>
                <a:cs typeface="Courier New" pitchFamily="49" charset="0"/>
              </a:rPr>
              <a:t>using namespace std;</a:t>
            </a:r>
            <a:endParaRPr lang="en-US" altLang="zh-CN" sz="1867" dirty="0">
              <a:latin typeface="微软雅黑" pitchFamily="34" charset="-122"/>
              <a:ea typeface="微软雅黑" pitchFamily="34" charset="-122"/>
              <a:cs typeface="宋体" pitchFamily="2" charset="-122"/>
            </a:endParaRPr>
          </a:p>
          <a:p>
            <a:pPr indent="270927" eaLnBrk="0" hangingPunct="0">
              <a:spcBef>
                <a:spcPts val="800"/>
              </a:spcBef>
            </a:pP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main()</a:t>
            </a:r>
            <a:endParaRPr lang="en-US" altLang="zh-CN" sz="1867" dirty="0">
              <a:latin typeface="微软雅黑" pitchFamily="34" charset="-122"/>
              <a:ea typeface="微软雅黑" pitchFamily="34" charset="-122"/>
              <a:cs typeface="宋体" pitchFamily="2" charset="-122"/>
            </a:endParaRPr>
          </a:p>
          <a:p>
            <a:pPr indent="270927" eaLnBrk="0" hangingPunct="0">
              <a:spcBef>
                <a:spcPts val="800"/>
              </a:spcBef>
            </a:pPr>
            <a:r>
              <a:rPr lang="en-US" altLang="zh-CN" sz="1867" dirty="0">
                <a:latin typeface="微软雅黑" pitchFamily="34" charset="-122"/>
                <a:ea typeface="微软雅黑" pitchFamily="34" charset="-122"/>
                <a:cs typeface="Courier New" pitchFamily="49" charset="0"/>
              </a:rPr>
              <a:t>{    </a:t>
            </a:r>
            <a:endParaRPr lang="en-US" altLang="zh-CN" sz="1867" dirty="0">
              <a:latin typeface="微软雅黑" pitchFamily="34" charset="-122"/>
              <a:ea typeface="微软雅黑" pitchFamily="34" charset="-122"/>
              <a:cs typeface="宋体" pitchFamily="2" charset="-122"/>
            </a:endParaRPr>
          </a:p>
          <a:p>
            <a:pPr indent="270927" eaLnBrk="0" hangingPunct="0">
              <a:spcBef>
                <a:spcPts val="800"/>
              </a:spcBef>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sum = 0, input;</a:t>
            </a:r>
            <a:endParaRPr lang="en-US" altLang="zh-CN" sz="1867" dirty="0">
              <a:latin typeface="微软雅黑" pitchFamily="34" charset="-122"/>
              <a:ea typeface="微软雅黑" pitchFamily="34" charset="-122"/>
              <a:cs typeface="宋体" pitchFamily="2" charset="-122"/>
            </a:endParaRPr>
          </a:p>
          <a:p>
            <a:pPr indent="270927" eaLnBrk="0" hangingPunct="0">
              <a:spcBef>
                <a:spcPts val="800"/>
              </a:spcBef>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"Enter numbers: ";    </a:t>
            </a:r>
            <a:endParaRPr lang="en-US" altLang="zh-CN" sz="1867" dirty="0">
              <a:latin typeface="微软雅黑" pitchFamily="34" charset="-122"/>
              <a:ea typeface="微软雅黑" pitchFamily="34" charset="-122"/>
              <a:cs typeface="宋体" pitchFamily="2" charset="-122"/>
            </a:endParaRPr>
          </a:p>
          <a:p>
            <a:pPr indent="270927" eaLnBrk="0" hangingPunct="0">
              <a:spcBef>
                <a:spcPts val="800"/>
              </a:spcBef>
            </a:pPr>
            <a:r>
              <a:rPr lang="en-US" altLang="zh-CN" sz="1867" dirty="0">
                <a:latin typeface="微软雅黑" pitchFamily="34" charset="-122"/>
                <a:ea typeface="微软雅黑" pitchFamily="34" charset="-122"/>
                <a:cs typeface="Courier New" pitchFamily="49" charset="0"/>
              </a:rPr>
              <a:t>    while (</a:t>
            </a:r>
            <a:r>
              <a:rPr lang="en-US" altLang="zh-CN" sz="1867" dirty="0" err="1">
                <a:latin typeface="微软雅黑" pitchFamily="34" charset="-122"/>
                <a:ea typeface="微软雅黑" pitchFamily="34" charset="-122"/>
                <a:cs typeface="Courier New" pitchFamily="49" charset="0"/>
              </a:rPr>
              <a:t>cin</a:t>
            </a:r>
            <a:r>
              <a:rPr lang="en-US" altLang="zh-CN" sz="1867" dirty="0">
                <a:latin typeface="微软雅黑" pitchFamily="34" charset="-122"/>
                <a:ea typeface="微软雅黑" pitchFamily="34" charset="-122"/>
                <a:cs typeface="Courier New" pitchFamily="49" charset="0"/>
              </a:rPr>
              <a:t> &gt;&gt; input)</a:t>
            </a:r>
            <a:endParaRPr lang="en-US" altLang="zh-CN" sz="1867" dirty="0">
              <a:latin typeface="微软雅黑" pitchFamily="34" charset="-122"/>
              <a:ea typeface="微软雅黑" pitchFamily="34" charset="-122"/>
              <a:cs typeface="宋体" pitchFamily="2" charset="-122"/>
            </a:endParaRPr>
          </a:p>
          <a:p>
            <a:pPr indent="270927" eaLnBrk="0" hangingPunct="0">
              <a:spcBef>
                <a:spcPts val="800"/>
              </a:spcBef>
            </a:pPr>
            <a:r>
              <a:rPr lang="en-US" altLang="zh-CN" sz="1867" dirty="0">
                <a:latin typeface="微软雅黑" pitchFamily="34" charset="-122"/>
                <a:ea typeface="微软雅黑" pitchFamily="34" charset="-122"/>
                <a:cs typeface="Courier New" pitchFamily="49" charset="0"/>
              </a:rPr>
              <a:t>           sum += input;</a:t>
            </a:r>
            <a:endParaRPr lang="en-US" altLang="zh-CN" sz="1867" dirty="0">
              <a:latin typeface="微软雅黑" pitchFamily="34" charset="-122"/>
              <a:ea typeface="微软雅黑" pitchFamily="34" charset="-122"/>
              <a:cs typeface="宋体" pitchFamily="2" charset="-122"/>
            </a:endParaRPr>
          </a:p>
          <a:p>
            <a:pPr indent="270927" eaLnBrk="0" hangingPunct="0">
              <a:spcBef>
                <a:spcPts val="800"/>
              </a:spcBef>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"Last value entered = " &lt;&lt; input &lt;&lt; </a:t>
            </a:r>
            <a:r>
              <a:rPr lang="en-US" altLang="zh-CN" sz="1867" dirty="0" err="1">
                <a:latin typeface="微软雅黑" pitchFamily="34" charset="-122"/>
                <a:ea typeface="微软雅黑" pitchFamily="34" charset="-122"/>
                <a:cs typeface="Courier New" pitchFamily="49" charset="0"/>
              </a:rPr>
              <a:t>endl</a:t>
            </a: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indent="270927" eaLnBrk="0" hangingPunct="0">
              <a:spcBef>
                <a:spcPts val="800"/>
              </a:spcBef>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"Sum = " &lt;&lt; sum &lt;&lt; </a:t>
            </a:r>
            <a:r>
              <a:rPr lang="en-US" altLang="zh-CN" sz="1867" dirty="0" err="1">
                <a:latin typeface="微软雅黑" pitchFamily="34" charset="-122"/>
                <a:ea typeface="微软雅黑" pitchFamily="34" charset="-122"/>
                <a:cs typeface="Courier New" pitchFamily="49" charset="0"/>
              </a:rPr>
              <a:t>endl</a:t>
            </a: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indent="270927" eaLnBrk="0" hangingPunct="0">
              <a:spcBef>
                <a:spcPts val="800"/>
              </a:spcBef>
            </a:pPr>
            <a:r>
              <a:rPr lang="en-US" altLang="zh-CN" sz="1867" dirty="0">
                <a:latin typeface="微软雅黑" pitchFamily="34" charset="-122"/>
                <a:ea typeface="微软雅黑" pitchFamily="34" charset="-122"/>
                <a:cs typeface="Courier New" pitchFamily="49" charset="0"/>
              </a:rPr>
              <a:t>  </a:t>
            </a:r>
            <a:endParaRPr lang="en-US" altLang="zh-CN" sz="1867" dirty="0">
              <a:latin typeface="微软雅黑" pitchFamily="34" charset="-122"/>
              <a:ea typeface="微软雅黑" pitchFamily="34" charset="-122"/>
              <a:cs typeface="宋体" pitchFamily="2" charset="-122"/>
            </a:endParaRPr>
          </a:p>
          <a:p>
            <a:pPr indent="270927" eaLnBrk="0" hangingPunct="0">
              <a:spcBef>
                <a:spcPts val="800"/>
              </a:spcBef>
            </a:pPr>
            <a:r>
              <a:rPr lang="en-US" altLang="zh-CN" sz="1867" dirty="0">
                <a:latin typeface="微软雅黑" pitchFamily="34" charset="-122"/>
                <a:ea typeface="微软雅黑" pitchFamily="34" charset="-122"/>
                <a:cs typeface="Courier New" pitchFamily="49" charset="0"/>
              </a:rPr>
              <a:t>    return 0;</a:t>
            </a:r>
            <a:endParaRPr lang="en-US" altLang="zh-CN" sz="1867" dirty="0">
              <a:latin typeface="微软雅黑" pitchFamily="34" charset="-122"/>
              <a:ea typeface="微软雅黑" pitchFamily="34" charset="-122"/>
              <a:cs typeface="宋体" pitchFamily="2" charset="-122"/>
            </a:endParaRPr>
          </a:p>
          <a:p>
            <a:pPr indent="270927" eaLnBrk="0" hangingPunct="0">
              <a:spcBef>
                <a:spcPts val="800"/>
              </a:spcBef>
            </a:pP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p:txBody>
      </p:sp>
      <p:sp>
        <p:nvSpPr>
          <p:cNvPr id="9" name="矩形 8"/>
          <p:cNvSpPr/>
          <p:nvPr/>
        </p:nvSpPr>
        <p:spPr>
          <a:xfrm>
            <a:off x="6685935" y="2450570"/>
            <a:ext cx="4572000" cy="1549399"/>
          </a:xfrm>
          <a:prstGeom prst="rect">
            <a:avLst/>
          </a:prstGeom>
        </p:spPr>
        <p:txBody>
          <a:bodyPr wrap="square">
            <a:spAutoFit/>
          </a:bodyPr>
          <a:lstStyle/>
          <a:p>
            <a:pPr indent="338658">
              <a:spcBef>
                <a:spcPts val="800"/>
              </a:spcBef>
            </a:pPr>
            <a:r>
              <a:rPr lang="zh-CN" altLang="zh-CN" sz="1867" dirty="0">
                <a:latin typeface="微软雅黑" pitchFamily="34" charset="-122"/>
                <a:ea typeface="微软雅黑" pitchFamily="34" charset="-122"/>
                <a:cs typeface="Times New Roman" pitchFamily="18" charset="0"/>
              </a:rPr>
              <a:t>某次运行过程如下</a:t>
            </a:r>
            <a:endParaRPr lang="zh-CN" altLang="zh-CN" sz="1867" dirty="0">
              <a:latin typeface="微软雅黑" pitchFamily="34" charset="-122"/>
              <a:ea typeface="微软雅黑" pitchFamily="34" charset="-122"/>
              <a:cs typeface="宋体" pitchFamily="2" charset="-122"/>
            </a:endParaRPr>
          </a:p>
          <a:p>
            <a:pPr indent="270927" eaLnBrk="0" hangingPunct="0">
              <a:spcBef>
                <a:spcPts val="800"/>
              </a:spcBef>
            </a:pPr>
            <a:r>
              <a:rPr lang="en-US" altLang="zh-CN" sz="1867" dirty="0">
                <a:latin typeface="微软雅黑" pitchFamily="34" charset="-122"/>
                <a:ea typeface="微软雅黑" pitchFamily="34" charset="-122"/>
                <a:cs typeface="Courier New" pitchFamily="49" charset="0"/>
              </a:rPr>
              <a:t>Enter numbers: 10 -50 -123M  87</a:t>
            </a:r>
            <a:endParaRPr lang="en-US" altLang="zh-CN" sz="1867" dirty="0">
              <a:latin typeface="微软雅黑" pitchFamily="34" charset="-122"/>
              <a:ea typeface="微软雅黑" pitchFamily="34" charset="-122"/>
              <a:cs typeface="宋体" pitchFamily="2" charset="-122"/>
            </a:endParaRPr>
          </a:p>
          <a:p>
            <a:pPr indent="270927" eaLnBrk="0" hangingPunct="0">
              <a:spcBef>
                <a:spcPts val="800"/>
              </a:spcBef>
            </a:pPr>
            <a:r>
              <a:rPr lang="en-US" altLang="zh-CN" sz="1867" dirty="0">
                <a:latin typeface="微软雅黑" pitchFamily="34" charset="-122"/>
                <a:ea typeface="微软雅黑" pitchFamily="34" charset="-122"/>
                <a:cs typeface="Courier New" pitchFamily="49" charset="0"/>
              </a:rPr>
              <a:t>Last value entered = -123</a:t>
            </a:r>
            <a:endParaRPr lang="en-US" altLang="zh-CN" sz="1867" dirty="0">
              <a:latin typeface="微软雅黑" pitchFamily="34" charset="-122"/>
              <a:ea typeface="微软雅黑" pitchFamily="34" charset="-122"/>
              <a:cs typeface="宋体" pitchFamily="2" charset="-122"/>
            </a:endParaRPr>
          </a:p>
          <a:p>
            <a:pPr indent="270927" eaLnBrk="0" hangingPunct="0">
              <a:spcBef>
                <a:spcPts val="800"/>
              </a:spcBef>
            </a:pPr>
            <a:r>
              <a:rPr lang="en-US" altLang="zh-CN" sz="1867" dirty="0">
                <a:latin typeface="微软雅黑" pitchFamily="34" charset="-122"/>
                <a:ea typeface="微软雅黑" pitchFamily="34" charset="-122"/>
                <a:cs typeface="Courier New" pitchFamily="49" charset="0"/>
              </a:rPr>
              <a:t>Sum = -163</a:t>
            </a:r>
            <a:endParaRPr lang="en-US" altLang="zh-CN" sz="1867" dirty="0">
              <a:latin typeface="微软雅黑" pitchFamily="34" charset="-122"/>
              <a:ea typeface="微软雅黑" pitchFamily="34" charset="-122"/>
              <a:cs typeface="宋体" pitchFamily="2" charset="-122"/>
            </a:endParaRPr>
          </a:p>
        </p:txBody>
      </p:sp>
      <p:sp>
        <p:nvSpPr>
          <p:cNvPr id="3" name="标题 2">
            <a:extLst>
              <a:ext uri="{FF2B5EF4-FFF2-40B4-BE49-F238E27FC236}">
                <a16:creationId xmlns:a16="http://schemas.microsoft.com/office/drawing/2014/main" id="{6C6630F7-05F7-0E7E-81BB-8CD747A7B276}"/>
              </a:ext>
            </a:extLst>
          </p:cNvPr>
          <p:cNvSpPr>
            <a:spLocks noGrp="1"/>
          </p:cNvSpPr>
          <p:nvPr>
            <p:ph type="title"/>
          </p:nvPr>
        </p:nvSpPr>
        <p:spPr/>
        <p:txBody>
          <a:bodyPr/>
          <a:lstStyle/>
          <a:p>
            <a:endParaRPr lang="zh-CN" altLang="en-US"/>
          </a:p>
        </p:txBody>
      </p:sp>
      <p:sp>
        <p:nvSpPr>
          <p:cNvPr id="6" name="Rectangle 3">
            <a:extLst>
              <a:ext uri="{FF2B5EF4-FFF2-40B4-BE49-F238E27FC236}">
                <a16:creationId xmlns:a16="http://schemas.microsoft.com/office/drawing/2014/main" id="{9E2788D0-307E-42AA-A258-11EF969347D2}"/>
              </a:ext>
            </a:extLst>
          </p:cNvPr>
          <p:cNvSpPr>
            <a:spLocks noChangeArrowheads="1"/>
          </p:cNvSpPr>
          <p:nvPr/>
        </p:nvSpPr>
        <p:spPr bwMode="auto">
          <a:xfrm>
            <a:off x="1003162" y="1153570"/>
            <a:ext cx="4430164" cy="420564"/>
          </a:xfrm>
          <a:prstGeom prst="rect">
            <a:avLst/>
          </a:prstGeom>
          <a:solidFill>
            <a:schemeClr val="accent4">
              <a:lumMod val="20000"/>
              <a:lumOff val="80000"/>
            </a:schemeClr>
          </a:solidFill>
          <a:ln w="9525">
            <a:noFill/>
            <a:miter lim="800000"/>
            <a:headEnd/>
            <a:tailEnd/>
          </a:ln>
        </p:spPr>
        <p:txBody>
          <a:bodyPr wrap="square">
            <a:spAutoFit/>
          </a:bodyPr>
          <a:lstStyle/>
          <a:p>
            <a:r>
              <a:rPr lang="zh-CN" altLang="en-US" sz="2133" dirty="0">
                <a:solidFill>
                  <a:srgbClr val="3B3B3B"/>
                </a:solidFill>
                <a:latin typeface="微软雅黑" pitchFamily="34" charset="-122"/>
                <a:ea typeface="微软雅黑" pitchFamily="34" charset="-122"/>
              </a:rPr>
              <a:t>输入异常时，</a:t>
            </a:r>
            <a:r>
              <a:rPr lang="en-US" altLang="zh-CN" sz="2133" dirty="0">
                <a:solidFill>
                  <a:srgbClr val="3B3B3B"/>
                </a:solidFill>
                <a:latin typeface="微软雅黑" pitchFamily="34" charset="-122"/>
                <a:ea typeface="微软雅黑" pitchFamily="34" charset="-122"/>
              </a:rPr>
              <a:t>&gt;&gt; </a:t>
            </a:r>
            <a:r>
              <a:rPr lang="zh-CN" altLang="en-US" sz="2133" dirty="0">
                <a:solidFill>
                  <a:srgbClr val="3B3B3B"/>
                </a:solidFill>
                <a:latin typeface="微软雅黑" pitchFamily="34" charset="-122"/>
                <a:ea typeface="微软雅黑" pitchFamily="34" charset="-122"/>
              </a:rPr>
              <a:t>操作返回</a:t>
            </a:r>
            <a:r>
              <a:rPr lang="en-US" altLang="zh-CN" sz="2133" dirty="0">
                <a:solidFill>
                  <a:srgbClr val="3B3B3B"/>
                </a:solidFill>
                <a:latin typeface="微软雅黑" pitchFamily="34" charset="-122"/>
                <a:ea typeface="微软雅黑" pitchFamily="34" charset="-122"/>
              </a:rPr>
              <a:t>false</a:t>
            </a:r>
            <a:endParaRPr lang="zh-CN" altLang="en-US" sz="2133" dirty="0">
              <a:solidFill>
                <a:srgbClr val="3B3B3B"/>
              </a:solidFill>
              <a:latin typeface="微软雅黑" pitchFamily="34" charset="-122"/>
              <a:ea typeface="微软雅黑" pitchFamily="34" charset="-122"/>
            </a:endParaRPr>
          </a:p>
        </p:txBody>
      </p:sp>
      <p:sp>
        <p:nvSpPr>
          <p:cNvPr id="10" name="TextBox 22">
            <a:extLst>
              <a:ext uri="{FF2B5EF4-FFF2-40B4-BE49-F238E27FC236}">
                <a16:creationId xmlns:a16="http://schemas.microsoft.com/office/drawing/2014/main" id="{133DA963-62B7-425F-9779-A317EEEAFCE3}"/>
              </a:ext>
            </a:extLst>
          </p:cNvPr>
          <p:cNvSpPr txBox="1"/>
          <p:nvPr/>
        </p:nvSpPr>
        <p:spPr>
          <a:xfrm>
            <a:off x="6216714" y="1132293"/>
            <a:ext cx="3875884" cy="543208"/>
          </a:xfrm>
          <a:prstGeom prst="rect">
            <a:avLst/>
          </a:prstGeom>
        </p:spPr>
        <p:txBody>
          <a:bodyPr vert="horz" wrap="square" lIns="121920" tIns="60960" rIns="121920" bIns="60960" rtlCol="0" anchor="ctr">
            <a:noAutofit/>
          </a:bodyPr>
          <a:lstStyle/>
          <a:p>
            <a:pPr algn="ctr"/>
            <a:r>
              <a:rPr lang="zh-CN" altLang="en-US" sz="2133" b="1" dirty="0">
                <a:latin typeface="微软雅黑" panose="020B0503020204020204" pitchFamily="34" charset="-122"/>
                <a:ea typeface="微软雅黑" panose="020B0503020204020204" pitchFamily="34" charset="-122"/>
              </a:rPr>
              <a:t>通常可用做</a:t>
            </a:r>
            <a:r>
              <a:rPr lang="en-US" altLang="zh-CN" sz="2133" b="1" dirty="0">
                <a:latin typeface="微软雅黑" panose="020B0503020204020204" pitchFamily="34" charset="-122"/>
                <a:ea typeface="微软雅黑" panose="020B0503020204020204" pitchFamily="34" charset="-122"/>
              </a:rPr>
              <a:t>while</a:t>
            </a:r>
            <a:r>
              <a:rPr lang="zh-CN" altLang="en-US" sz="2133" b="1" dirty="0">
                <a:latin typeface="微软雅黑" panose="020B0503020204020204" pitchFamily="34" charset="-122"/>
                <a:ea typeface="微软雅黑" panose="020B0503020204020204" pitchFamily="34" charset="-122"/>
              </a:rPr>
              <a:t>循环的条件</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489632" y="296863"/>
            <a:ext cx="9956800" cy="741363"/>
          </a:xfrm>
          <a:prstGeom prst="rect">
            <a:avLst/>
          </a:prstGeom>
        </p:spPr>
        <p:txBody>
          <a:bodyPr>
            <a:normAutofit/>
          </a:bodyPr>
          <a:lstStyle/>
          <a:p>
            <a:pPr defTabSz="1219170">
              <a:spcBef>
                <a:spcPct val="0"/>
              </a:spcBef>
              <a:defRPr/>
            </a:pPr>
            <a:r>
              <a:rPr lang="zh-CN" altLang="en-US" sz="3733" b="1" dirty="0">
                <a:latin typeface="微软雅黑" pitchFamily="34" charset="-122"/>
                <a:ea typeface="微软雅黑" pitchFamily="34" charset="-122"/>
                <a:cs typeface="+mj-cs"/>
              </a:rPr>
              <a:t>输入异常检测函数</a:t>
            </a:r>
          </a:p>
        </p:txBody>
      </p:sp>
      <p:sp>
        <p:nvSpPr>
          <p:cNvPr id="6" name="矩形 5"/>
          <p:cNvSpPr/>
          <p:nvPr/>
        </p:nvSpPr>
        <p:spPr>
          <a:xfrm>
            <a:off x="489632" y="1171575"/>
            <a:ext cx="5234893" cy="1511504"/>
          </a:xfrm>
          <a:prstGeom prst="rect">
            <a:avLst/>
          </a:prstGeom>
        </p:spPr>
        <p:txBody>
          <a:bodyPr wrap="square">
            <a:spAutoFit/>
          </a:bodyPr>
          <a:lstStyle/>
          <a:p>
            <a:pPr>
              <a:lnSpc>
                <a:spcPct val="150000"/>
              </a:lnSpc>
            </a:pPr>
            <a:r>
              <a:rPr lang="en-US" altLang="zh-CN" sz="2133" dirty="0">
                <a:latin typeface="微软雅黑" pitchFamily="34" charset="-122"/>
                <a:ea typeface="微软雅黑" pitchFamily="34" charset="-122"/>
              </a:rPr>
              <a:t> </a:t>
            </a:r>
            <a:r>
              <a:rPr lang="en-US" altLang="zh-CN" sz="2133" dirty="0" err="1">
                <a:latin typeface="微软雅黑" pitchFamily="34" charset="-122"/>
                <a:ea typeface="微软雅黑" pitchFamily="34" charset="-122"/>
              </a:rPr>
              <a:t>eof</a:t>
            </a:r>
            <a:r>
              <a:rPr lang="en-US" altLang="zh-CN" sz="2133" dirty="0">
                <a:latin typeface="微软雅黑" pitchFamily="34" charset="-122"/>
                <a:ea typeface="微软雅黑" pitchFamily="34" charset="-122"/>
              </a:rPr>
              <a:t>()</a:t>
            </a:r>
            <a:r>
              <a:rPr lang="zh-CN" altLang="zh-CN" sz="2133" dirty="0">
                <a:latin typeface="微软雅黑" pitchFamily="34" charset="-122"/>
                <a:ea typeface="微软雅黑" pitchFamily="34" charset="-122"/>
              </a:rPr>
              <a:t>：读到</a:t>
            </a:r>
            <a:r>
              <a:rPr lang="en-US" altLang="zh-CN" sz="2133" dirty="0">
                <a:latin typeface="微软雅黑" pitchFamily="34" charset="-122"/>
                <a:ea typeface="微软雅黑" pitchFamily="34" charset="-122"/>
              </a:rPr>
              <a:t>EOF   </a:t>
            </a:r>
            <a:endParaRPr lang="zh-CN" altLang="zh-CN" sz="2133" dirty="0">
              <a:latin typeface="微软雅黑" pitchFamily="34" charset="-122"/>
              <a:ea typeface="微软雅黑" pitchFamily="34" charset="-122"/>
            </a:endParaRPr>
          </a:p>
          <a:p>
            <a:pPr>
              <a:lnSpc>
                <a:spcPct val="150000"/>
              </a:lnSpc>
            </a:pPr>
            <a:r>
              <a:rPr lang="en-US" altLang="zh-CN" sz="2133" dirty="0">
                <a:latin typeface="微软雅黑" pitchFamily="34" charset="-122"/>
                <a:ea typeface="微软雅黑" pitchFamily="34" charset="-122"/>
              </a:rPr>
              <a:t> bad()</a:t>
            </a:r>
            <a:r>
              <a:rPr lang="zh-CN" altLang="zh-CN" sz="2133" dirty="0">
                <a:latin typeface="微软雅黑" pitchFamily="34" charset="-122"/>
                <a:ea typeface="微软雅黑" pitchFamily="34" charset="-122"/>
              </a:rPr>
              <a:t>：</a:t>
            </a:r>
            <a:r>
              <a:rPr lang="en-US" altLang="zh-CN" sz="2133" dirty="0">
                <a:latin typeface="微软雅黑" pitchFamily="34" charset="-122"/>
                <a:ea typeface="微软雅黑" pitchFamily="34" charset="-122"/>
              </a:rPr>
              <a:t>I/O</a:t>
            </a:r>
            <a:r>
              <a:rPr lang="zh-CN" altLang="zh-CN" sz="2133" dirty="0">
                <a:latin typeface="微软雅黑" pitchFamily="34" charset="-122"/>
                <a:ea typeface="微软雅黑" pitchFamily="34" charset="-122"/>
              </a:rPr>
              <a:t>失败或一些无法诊断的错误 </a:t>
            </a:r>
            <a:r>
              <a:rPr lang="en-US" altLang="zh-CN" sz="2133" dirty="0">
                <a:latin typeface="微软雅黑" pitchFamily="34" charset="-122"/>
                <a:ea typeface="微软雅黑" pitchFamily="34" charset="-122"/>
              </a:rPr>
              <a:t>      </a:t>
            </a:r>
            <a:endParaRPr lang="zh-CN" altLang="zh-CN" sz="2133" dirty="0">
              <a:latin typeface="微软雅黑" pitchFamily="34" charset="-122"/>
              <a:ea typeface="微软雅黑" pitchFamily="34" charset="-122"/>
            </a:endParaRPr>
          </a:p>
          <a:p>
            <a:pPr>
              <a:lnSpc>
                <a:spcPct val="150000"/>
              </a:lnSpc>
            </a:pPr>
            <a:r>
              <a:rPr lang="en-US" altLang="zh-CN" sz="2133" dirty="0">
                <a:latin typeface="微软雅黑" pitchFamily="34" charset="-122"/>
                <a:ea typeface="微软雅黑" pitchFamily="34" charset="-122"/>
              </a:rPr>
              <a:t> fail()</a:t>
            </a:r>
            <a:r>
              <a:rPr lang="zh-CN" altLang="zh-CN" sz="2133" dirty="0">
                <a:latin typeface="微软雅黑" pitchFamily="34" charset="-122"/>
                <a:ea typeface="微软雅黑" pitchFamily="34" charset="-122"/>
              </a:rPr>
              <a:t>：没能读到预期的数据</a:t>
            </a:r>
            <a:endParaRPr lang="zh-CN" altLang="en-US" sz="2133" dirty="0">
              <a:latin typeface="微软雅黑" pitchFamily="34" charset="-122"/>
              <a:ea typeface="微软雅黑" pitchFamily="34" charset="-122"/>
            </a:endParaRPr>
          </a:p>
        </p:txBody>
      </p:sp>
      <p:sp>
        <p:nvSpPr>
          <p:cNvPr id="11" name="矩形 10"/>
          <p:cNvSpPr/>
          <p:nvPr/>
        </p:nvSpPr>
        <p:spPr>
          <a:xfrm>
            <a:off x="5517468" y="1038226"/>
            <a:ext cx="6515101" cy="5592365"/>
          </a:xfrm>
          <a:prstGeom prst="rect">
            <a:avLst/>
          </a:prstGeom>
        </p:spPr>
        <p:txBody>
          <a:bodyPr wrap="square">
            <a:spAutoFit/>
          </a:bodyPr>
          <a:lstStyle/>
          <a:p>
            <a:pPr>
              <a:spcBef>
                <a:spcPts val="267"/>
              </a:spcBef>
            </a:pPr>
            <a:r>
              <a:rPr lang="en-US" altLang="zh-CN" sz="1867" dirty="0">
                <a:latin typeface="微软雅黑" pitchFamily="34" charset="-122"/>
                <a:ea typeface="微软雅黑" pitchFamily="34" charset="-122"/>
                <a:cs typeface="Courier New" pitchFamily="49" charset="0"/>
              </a:rPr>
              <a:t>#include &lt;</a:t>
            </a:r>
            <a:r>
              <a:rPr lang="en-US" altLang="zh-CN" sz="1867" dirty="0" err="1">
                <a:latin typeface="微软雅黑" pitchFamily="34" charset="-122"/>
                <a:ea typeface="微软雅黑" pitchFamily="34" charset="-122"/>
                <a:cs typeface="Courier New" pitchFamily="49" charset="0"/>
              </a:rPr>
              <a:t>iostream</a:t>
            </a:r>
            <a:r>
              <a:rPr lang="en-US" altLang="zh-CN" sz="1867" dirty="0">
                <a:latin typeface="微软雅黑" pitchFamily="34" charset="-122"/>
                <a:ea typeface="微软雅黑" pitchFamily="34" charset="-122"/>
                <a:cs typeface="Courier New" pitchFamily="49" charset="0"/>
              </a:rPr>
              <a:t>&gt; </a:t>
            </a:r>
            <a:endParaRPr lang="en-US" altLang="zh-CN" sz="1867" dirty="0">
              <a:latin typeface="微软雅黑" pitchFamily="34" charset="-122"/>
              <a:ea typeface="微软雅黑" pitchFamily="34" charset="-122"/>
              <a:cs typeface="宋体" pitchFamily="2" charset="-122"/>
            </a:endParaRPr>
          </a:p>
          <a:p>
            <a:pPr eaLnBrk="0" hangingPunct="0">
              <a:spcBef>
                <a:spcPts val="267"/>
              </a:spcBef>
            </a:pPr>
            <a:r>
              <a:rPr lang="en-US" altLang="zh-CN" sz="1867" dirty="0">
                <a:latin typeface="微软雅黑" pitchFamily="34" charset="-122"/>
                <a:ea typeface="微软雅黑" pitchFamily="34" charset="-122"/>
                <a:cs typeface="Courier New" pitchFamily="49" charset="0"/>
              </a:rPr>
              <a:t>using namespace std;</a:t>
            </a:r>
            <a:endParaRPr lang="en-US" altLang="zh-CN" sz="1867" dirty="0">
              <a:latin typeface="微软雅黑" pitchFamily="34" charset="-122"/>
              <a:ea typeface="微软雅黑" pitchFamily="34" charset="-122"/>
              <a:cs typeface="宋体" pitchFamily="2" charset="-122"/>
            </a:endParaRPr>
          </a:p>
          <a:p>
            <a:pPr eaLnBrk="0" hangingPunct="0">
              <a:spcBef>
                <a:spcPts val="267"/>
              </a:spcBef>
            </a:pP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main()</a:t>
            </a:r>
            <a:endParaRPr lang="en-US" altLang="zh-CN" sz="1867" dirty="0">
              <a:latin typeface="微软雅黑" pitchFamily="34" charset="-122"/>
              <a:ea typeface="微软雅黑" pitchFamily="34" charset="-122"/>
              <a:cs typeface="宋体" pitchFamily="2" charset="-122"/>
            </a:endParaRPr>
          </a:p>
          <a:p>
            <a:pPr eaLnBrk="0" hangingPunct="0">
              <a:spcBef>
                <a:spcPts val="267"/>
              </a:spcBef>
            </a:pPr>
            <a:r>
              <a:rPr lang="en-US" altLang="zh-CN" sz="1867" dirty="0">
                <a:latin typeface="微软雅黑" pitchFamily="34" charset="-122"/>
                <a:ea typeface="微软雅黑" pitchFamily="34" charset="-122"/>
                <a:cs typeface="Courier New" pitchFamily="49" charset="0"/>
              </a:rPr>
              <a:t>{    </a:t>
            </a:r>
            <a:endParaRPr lang="en-US" altLang="zh-CN" sz="1867" dirty="0">
              <a:latin typeface="微软雅黑" pitchFamily="34" charset="-122"/>
              <a:ea typeface="微软雅黑" pitchFamily="34" charset="-122"/>
              <a:cs typeface="宋体" pitchFamily="2" charset="-122"/>
            </a:endParaRPr>
          </a:p>
          <a:p>
            <a:pPr eaLnBrk="0" hangingPunct="0">
              <a:spcBef>
                <a:spcPts val="267"/>
              </a:spcBef>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sum = 0, input;</a:t>
            </a:r>
          </a:p>
          <a:p>
            <a:pPr eaLnBrk="0" hangingPunct="0">
              <a:spcBef>
                <a:spcPts val="267"/>
              </a:spcBef>
            </a:pPr>
            <a:endParaRPr lang="en-US" altLang="zh-CN" sz="1867" dirty="0">
              <a:latin typeface="微软雅黑" pitchFamily="34" charset="-122"/>
              <a:ea typeface="微软雅黑" pitchFamily="34" charset="-122"/>
              <a:cs typeface="宋体" pitchFamily="2" charset="-122"/>
            </a:endParaRPr>
          </a:p>
          <a:p>
            <a:pPr eaLnBrk="0" hangingPunct="0">
              <a:spcBef>
                <a:spcPts val="267"/>
              </a:spcBef>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"Enter numbers: ";    </a:t>
            </a:r>
            <a:endParaRPr lang="en-US" altLang="zh-CN" sz="1867" dirty="0">
              <a:latin typeface="微软雅黑" pitchFamily="34" charset="-122"/>
              <a:ea typeface="微软雅黑" pitchFamily="34" charset="-122"/>
              <a:cs typeface="宋体" pitchFamily="2" charset="-122"/>
            </a:endParaRPr>
          </a:p>
          <a:p>
            <a:pPr eaLnBrk="0" hangingPunct="0">
              <a:spcBef>
                <a:spcPts val="267"/>
              </a:spcBef>
            </a:pPr>
            <a:r>
              <a:rPr lang="en-US" altLang="zh-CN" sz="1867" dirty="0">
                <a:latin typeface="微软雅黑" pitchFamily="34" charset="-122"/>
                <a:ea typeface="微软雅黑" pitchFamily="34" charset="-122"/>
                <a:cs typeface="Courier New" pitchFamily="49" charset="0"/>
              </a:rPr>
              <a:t>    while (</a:t>
            </a:r>
            <a:r>
              <a:rPr lang="en-US" altLang="zh-CN" sz="1867" dirty="0" err="1">
                <a:latin typeface="微软雅黑" pitchFamily="34" charset="-122"/>
                <a:ea typeface="微软雅黑" pitchFamily="34" charset="-122"/>
                <a:cs typeface="Courier New" pitchFamily="49" charset="0"/>
              </a:rPr>
              <a:t>cin</a:t>
            </a:r>
            <a:r>
              <a:rPr lang="en-US" altLang="zh-CN" sz="1867" dirty="0">
                <a:latin typeface="微软雅黑" pitchFamily="34" charset="-122"/>
                <a:ea typeface="微软雅黑" pitchFamily="34" charset="-122"/>
                <a:cs typeface="Courier New" pitchFamily="49" charset="0"/>
              </a:rPr>
              <a:t> &gt;&gt; input)</a:t>
            </a:r>
            <a:endParaRPr lang="en-US" altLang="zh-CN" sz="1867" dirty="0">
              <a:latin typeface="微软雅黑" pitchFamily="34" charset="-122"/>
              <a:ea typeface="微软雅黑" pitchFamily="34" charset="-122"/>
              <a:cs typeface="宋体" pitchFamily="2" charset="-122"/>
            </a:endParaRPr>
          </a:p>
          <a:p>
            <a:pPr eaLnBrk="0" hangingPunct="0">
              <a:spcBef>
                <a:spcPts val="267"/>
              </a:spcBef>
            </a:pPr>
            <a:r>
              <a:rPr lang="en-US" altLang="zh-CN" sz="1867" dirty="0">
                <a:latin typeface="微软雅黑" pitchFamily="34" charset="-122"/>
                <a:ea typeface="微软雅黑" pitchFamily="34" charset="-122"/>
                <a:cs typeface="Courier New" pitchFamily="49" charset="0"/>
              </a:rPr>
              <a:t>          sum += input;</a:t>
            </a:r>
            <a:endParaRPr lang="en-US" altLang="zh-CN" sz="1867" dirty="0">
              <a:latin typeface="微软雅黑" pitchFamily="34" charset="-122"/>
              <a:ea typeface="微软雅黑" pitchFamily="34" charset="-122"/>
              <a:cs typeface="宋体" pitchFamily="2" charset="-122"/>
            </a:endParaRPr>
          </a:p>
          <a:p>
            <a:pPr eaLnBrk="0" hangingPunct="0">
              <a:spcBef>
                <a:spcPts val="267"/>
              </a:spcBef>
            </a:pPr>
            <a:r>
              <a:rPr lang="en-US" altLang="zh-CN" sz="1867" dirty="0">
                <a:latin typeface="微软雅黑" pitchFamily="34" charset="-122"/>
                <a:ea typeface="微软雅黑" pitchFamily="34" charset="-122"/>
                <a:cs typeface="Courier New" pitchFamily="49" charset="0"/>
              </a:rPr>
              <a:t>    if (cin.eof())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a:t>
            </a:r>
            <a:r>
              <a:rPr lang="zh-CN" altLang="en-US" sz="1867" dirty="0">
                <a:latin typeface="微软雅黑" pitchFamily="34" charset="-122"/>
                <a:ea typeface="微软雅黑" pitchFamily="34" charset="-122"/>
                <a:cs typeface="Courier New" pitchFamily="49" charset="0"/>
              </a:rPr>
              <a:t>遇到文件结束</a:t>
            </a:r>
            <a:r>
              <a:rPr lang="en-US" altLang="zh-CN" sz="1867" dirty="0">
                <a:latin typeface="微软雅黑" pitchFamily="34" charset="-122"/>
                <a:ea typeface="微软雅黑" pitchFamily="34" charset="-122"/>
                <a:cs typeface="Courier New" pitchFamily="49" charset="0"/>
              </a:rPr>
              <a:t>\n";</a:t>
            </a:r>
            <a:endParaRPr lang="en-US" altLang="zh-CN" sz="1867" dirty="0">
              <a:latin typeface="微软雅黑" pitchFamily="34" charset="-122"/>
              <a:ea typeface="微软雅黑" pitchFamily="34" charset="-122"/>
              <a:cs typeface="宋体" pitchFamily="2" charset="-122"/>
            </a:endParaRPr>
          </a:p>
          <a:p>
            <a:pPr eaLnBrk="0" hangingPunct="0">
              <a:spcBef>
                <a:spcPts val="267"/>
              </a:spcBef>
            </a:pPr>
            <a:r>
              <a:rPr lang="en-US" altLang="zh-CN" sz="1867" dirty="0">
                <a:latin typeface="微软雅黑" pitchFamily="34" charset="-122"/>
                <a:ea typeface="微软雅黑" pitchFamily="34" charset="-122"/>
                <a:cs typeface="Courier New" pitchFamily="49" charset="0"/>
              </a:rPr>
              <a:t>    if (</a:t>
            </a:r>
            <a:r>
              <a:rPr lang="en-US" altLang="zh-CN" sz="1867" dirty="0" err="1">
                <a:latin typeface="微软雅黑" pitchFamily="34" charset="-122"/>
                <a:ea typeface="微软雅黑" pitchFamily="34" charset="-122"/>
                <a:cs typeface="Courier New" pitchFamily="49" charset="0"/>
              </a:rPr>
              <a:t>cin.fail</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a:t>
            </a:r>
            <a:r>
              <a:rPr lang="zh-CN" altLang="en-US" sz="1867" dirty="0">
                <a:latin typeface="微软雅黑" pitchFamily="34" charset="-122"/>
                <a:ea typeface="微软雅黑" pitchFamily="34" charset="-122"/>
                <a:cs typeface="Courier New" pitchFamily="49" charset="0"/>
              </a:rPr>
              <a:t>没有得到正确输入</a:t>
            </a:r>
            <a:r>
              <a:rPr lang="en-US" altLang="zh-CN" sz="1867" dirty="0">
                <a:latin typeface="微软雅黑" pitchFamily="34" charset="-122"/>
                <a:ea typeface="微软雅黑" pitchFamily="34" charset="-122"/>
                <a:cs typeface="Courier New" pitchFamily="49" charset="0"/>
              </a:rPr>
              <a:t>\n";</a:t>
            </a:r>
            <a:endParaRPr lang="en-US" altLang="zh-CN" sz="1867" dirty="0">
              <a:latin typeface="微软雅黑" pitchFamily="34" charset="-122"/>
              <a:ea typeface="微软雅黑" pitchFamily="34" charset="-122"/>
              <a:cs typeface="宋体" pitchFamily="2" charset="-122"/>
            </a:endParaRPr>
          </a:p>
          <a:p>
            <a:pPr eaLnBrk="0" hangingPunct="0">
              <a:spcBef>
                <a:spcPts val="267"/>
              </a:spcBef>
            </a:pPr>
            <a:r>
              <a:rPr lang="en-US" altLang="zh-CN" sz="1867" dirty="0">
                <a:latin typeface="微软雅黑" pitchFamily="34" charset="-122"/>
                <a:ea typeface="微软雅黑" pitchFamily="34" charset="-122"/>
                <a:cs typeface="Courier New" pitchFamily="49" charset="0"/>
              </a:rPr>
              <a:t>    if(</a:t>
            </a:r>
            <a:r>
              <a:rPr lang="en-US" altLang="zh-CN" sz="1867" dirty="0" err="1">
                <a:latin typeface="微软雅黑" pitchFamily="34" charset="-122"/>
                <a:ea typeface="微软雅黑" pitchFamily="34" charset="-122"/>
                <a:cs typeface="Courier New" pitchFamily="49" charset="0"/>
              </a:rPr>
              <a:t>cin.bad</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a:t>
            </a:r>
            <a:r>
              <a:rPr lang="zh-CN" altLang="en-US" sz="1867" dirty="0">
                <a:latin typeface="微软雅黑" pitchFamily="34" charset="-122"/>
                <a:ea typeface="微软雅黑" pitchFamily="34" charset="-122"/>
                <a:cs typeface="Courier New" pitchFamily="49" charset="0"/>
              </a:rPr>
              <a:t>其他错误</a:t>
            </a:r>
            <a:r>
              <a:rPr lang="en-US" altLang="zh-CN" sz="1867" dirty="0">
                <a:latin typeface="微软雅黑" pitchFamily="34" charset="-122"/>
                <a:ea typeface="微软雅黑" pitchFamily="34" charset="-122"/>
                <a:cs typeface="Courier New" pitchFamily="49" charset="0"/>
              </a:rPr>
              <a:t>\n";</a:t>
            </a:r>
            <a:endParaRPr lang="en-US" altLang="zh-CN" sz="1867" dirty="0">
              <a:latin typeface="微软雅黑" pitchFamily="34" charset="-122"/>
              <a:ea typeface="微软雅黑" pitchFamily="34" charset="-122"/>
              <a:cs typeface="宋体" pitchFamily="2" charset="-122"/>
            </a:endParaRPr>
          </a:p>
          <a:p>
            <a:pPr eaLnBrk="0" hangingPunct="0">
              <a:spcBef>
                <a:spcPts val="267"/>
              </a:spcBef>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"Last value entered = " &lt;&lt; input &lt;&lt; </a:t>
            </a:r>
            <a:r>
              <a:rPr lang="en-US" altLang="zh-CN" sz="1867" dirty="0" err="1">
                <a:latin typeface="微软雅黑" pitchFamily="34" charset="-122"/>
                <a:ea typeface="微软雅黑" pitchFamily="34" charset="-122"/>
                <a:cs typeface="Courier New" pitchFamily="49" charset="0"/>
              </a:rPr>
              <a:t>endl</a:t>
            </a: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eaLnBrk="0" hangingPunct="0">
              <a:spcBef>
                <a:spcPts val="267"/>
              </a:spcBef>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"Sum = " &lt;&lt; sum &lt;&lt; </a:t>
            </a:r>
            <a:r>
              <a:rPr lang="en-US" altLang="zh-CN" sz="1867" dirty="0" err="1">
                <a:latin typeface="微软雅黑" pitchFamily="34" charset="-122"/>
                <a:ea typeface="微软雅黑" pitchFamily="34" charset="-122"/>
                <a:cs typeface="Courier New" pitchFamily="49" charset="0"/>
              </a:rPr>
              <a:t>endl</a:t>
            </a: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eaLnBrk="0" hangingPunct="0">
              <a:spcBef>
                <a:spcPts val="267"/>
              </a:spcBef>
            </a:pPr>
            <a:r>
              <a:rPr lang="en-US" altLang="zh-CN" sz="1867" dirty="0">
                <a:latin typeface="微软雅黑" pitchFamily="34" charset="-122"/>
                <a:ea typeface="微软雅黑" pitchFamily="34" charset="-122"/>
                <a:cs typeface="Courier New" pitchFamily="49" charset="0"/>
              </a:rPr>
              <a:t>  </a:t>
            </a:r>
            <a:endParaRPr lang="en-US" altLang="zh-CN" sz="1867" dirty="0">
              <a:latin typeface="微软雅黑" pitchFamily="34" charset="-122"/>
              <a:ea typeface="微软雅黑" pitchFamily="34" charset="-122"/>
              <a:cs typeface="宋体" pitchFamily="2" charset="-122"/>
            </a:endParaRPr>
          </a:p>
          <a:p>
            <a:pPr eaLnBrk="0" hangingPunct="0">
              <a:spcBef>
                <a:spcPts val="267"/>
              </a:spcBef>
            </a:pPr>
            <a:r>
              <a:rPr lang="en-US" altLang="zh-CN" sz="1867" dirty="0">
                <a:latin typeface="微软雅黑" pitchFamily="34" charset="-122"/>
                <a:ea typeface="微软雅黑" pitchFamily="34" charset="-122"/>
                <a:cs typeface="Courier New" pitchFamily="49" charset="0"/>
              </a:rPr>
              <a:t>    return 0;</a:t>
            </a:r>
            <a:endParaRPr lang="en-US" altLang="zh-CN" sz="1867" dirty="0">
              <a:latin typeface="微软雅黑" pitchFamily="34" charset="-122"/>
              <a:ea typeface="微软雅黑" pitchFamily="34" charset="-122"/>
              <a:cs typeface="宋体" pitchFamily="2" charset="-122"/>
            </a:endParaRPr>
          </a:p>
          <a:p>
            <a:pPr eaLnBrk="0" hangingPunct="0">
              <a:spcBef>
                <a:spcPts val="267"/>
              </a:spcBef>
            </a:pPr>
            <a:r>
              <a:rPr lang="en-US" altLang="zh-CN" sz="1867" dirty="0">
                <a:latin typeface="微软雅黑" pitchFamily="34" charset="-122"/>
                <a:ea typeface="微软雅黑" pitchFamily="34" charset="-122"/>
                <a:cs typeface="Courier New" pitchFamily="49" charset="0"/>
              </a:rPr>
              <a:t>}</a:t>
            </a:r>
            <a:endParaRPr lang="zh-CN" altLang="en-US" sz="1867" dirty="0">
              <a:latin typeface="微软雅黑" pitchFamily="34" charset="-122"/>
              <a:ea typeface="微软雅黑" pitchFamily="34" charset="-122"/>
            </a:endParaRPr>
          </a:p>
        </p:txBody>
      </p:sp>
      <p:sp>
        <p:nvSpPr>
          <p:cNvPr id="12" name="矩形 11"/>
          <p:cNvSpPr/>
          <p:nvPr/>
        </p:nvSpPr>
        <p:spPr>
          <a:xfrm>
            <a:off x="282575" y="3390900"/>
            <a:ext cx="4479925" cy="2196627"/>
          </a:xfrm>
          <a:prstGeom prst="rect">
            <a:avLst/>
          </a:prstGeom>
        </p:spPr>
        <p:txBody>
          <a:bodyPr wrap="square">
            <a:spAutoFit/>
          </a:bodyPr>
          <a:lstStyle/>
          <a:p>
            <a:pPr lvl="0">
              <a:lnSpc>
                <a:spcPct val="150000"/>
              </a:lnSpc>
            </a:pPr>
            <a:r>
              <a:rPr lang="zh-CN" altLang="en-US" sz="1867" dirty="0">
                <a:latin typeface="微软雅黑" pitchFamily="34" charset="-122"/>
                <a:ea typeface="微软雅黑" pitchFamily="34" charset="-122"/>
                <a:cs typeface="Courier New" pitchFamily="49" charset="0"/>
              </a:rPr>
              <a:t>运行结果</a:t>
            </a:r>
            <a:endParaRPr lang="en-US" altLang="zh-CN" sz="1867" dirty="0">
              <a:latin typeface="微软雅黑" pitchFamily="34" charset="-122"/>
              <a:ea typeface="微软雅黑" pitchFamily="34" charset="-122"/>
              <a:cs typeface="Courier New" pitchFamily="49" charset="0"/>
            </a:endParaRPr>
          </a:p>
          <a:p>
            <a:pPr lvl="0">
              <a:lnSpc>
                <a:spcPct val="150000"/>
              </a:lnSpc>
            </a:pPr>
            <a:r>
              <a:rPr lang="en-US" altLang="zh-CN" sz="1867" dirty="0">
                <a:latin typeface="微软雅黑" pitchFamily="34" charset="-122"/>
                <a:ea typeface="微软雅黑" pitchFamily="34" charset="-122"/>
                <a:cs typeface="Courier New" pitchFamily="49" charset="0"/>
              </a:rPr>
              <a:t>Enter numbers: 10 -50 -123M  87</a:t>
            </a:r>
            <a:endParaRPr lang="en-US" altLang="zh-CN" sz="1867" dirty="0">
              <a:latin typeface="微软雅黑" pitchFamily="34" charset="-122"/>
              <a:ea typeface="微软雅黑" pitchFamily="34" charset="-122"/>
              <a:cs typeface="宋体" pitchFamily="2" charset="-122"/>
            </a:endParaRPr>
          </a:p>
          <a:p>
            <a:pPr lvl="0" eaLnBrk="0" hangingPunct="0">
              <a:lnSpc>
                <a:spcPct val="150000"/>
              </a:lnSpc>
            </a:pPr>
            <a:r>
              <a:rPr lang="zh-CN" altLang="en-US" sz="1867" dirty="0">
                <a:latin typeface="微软雅黑" pitchFamily="34" charset="-122"/>
                <a:ea typeface="微软雅黑" pitchFamily="34" charset="-122"/>
                <a:cs typeface="Courier New" pitchFamily="49" charset="0"/>
              </a:rPr>
              <a:t>没有得到正确输入 </a:t>
            </a:r>
            <a:endParaRPr lang="zh-CN" altLang="en-US" sz="1867" dirty="0">
              <a:latin typeface="微软雅黑" pitchFamily="34" charset="-122"/>
              <a:ea typeface="微软雅黑" pitchFamily="34" charset="-122"/>
              <a:cs typeface="宋体" pitchFamily="2" charset="-122"/>
            </a:endParaRPr>
          </a:p>
          <a:p>
            <a:pPr lvl="0" eaLnBrk="0" hangingPunct="0">
              <a:lnSpc>
                <a:spcPct val="150000"/>
              </a:lnSpc>
            </a:pPr>
            <a:r>
              <a:rPr lang="en-US" altLang="zh-CN" sz="1867" dirty="0">
                <a:latin typeface="微软雅黑" pitchFamily="34" charset="-122"/>
                <a:ea typeface="微软雅黑" pitchFamily="34" charset="-122"/>
                <a:cs typeface="Courier New" pitchFamily="49" charset="0"/>
              </a:rPr>
              <a:t>Last value entered = -123</a:t>
            </a:r>
            <a:endParaRPr lang="en-US" altLang="zh-CN" sz="1867" dirty="0">
              <a:latin typeface="微软雅黑" pitchFamily="34" charset="-122"/>
              <a:ea typeface="微软雅黑" pitchFamily="34" charset="-122"/>
              <a:cs typeface="宋体" pitchFamily="2" charset="-122"/>
            </a:endParaRPr>
          </a:p>
          <a:p>
            <a:pPr lvl="0" eaLnBrk="0" hangingPunct="0">
              <a:lnSpc>
                <a:spcPct val="150000"/>
              </a:lnSpc>
            </a:pPr>
            <a:r>
              <a:rPr lang="en-US" altLang="zh-CN" sz="1867" dirty="0">
                <a:latin typeface="微软雅黑" pitchFamily="34" charset="-122"/>
                <a:ea typeface="微软雅黑" pitchFamily="34" charset="-122"/>
                <a:cs typeface="Courier New" pitchFamily="49" charset="0"/>
              </a:rPr>
              <a:t>Sum = -163</a:t>
            </a:r>
            <a:endParaRPr lang="en-US" altLang="zh-CN" sz="1867" dirty="0">
              <a:latin typeface="微软雅黑" pitchFamily="34" charset="-122"/>
              <a:ea typeface="微软雅黑" pitchFamily="34" charset="-122"/>
              <a:cs typeface="宋体" pitchFamily="2" charset="-122"/>
            </a:endParaRPr>
          </a:p>
        </p:txBody>
      </p:sp>
      <p:sp>
        <p:nvSpPr>
          <p:cNvPr id="3" name="标题 2">
            <a:extLst>
              <a:ext uri="{FF2B5EF4-FFF2-40B4-BE49-F238E27FC236}">
                <a16:creationId xmlns:a16="http://schemas.microsoft.com/office/drawing/2014/main" id="{8E80E566-44F4-5B61-66C4-CD4C6C91A942}"/>
              </a:ext>
            </a:extLst>
          </p:cNvPr>
          <p:cNvSpPr>
            <a:spLocks noGrp="1"/>
          </p:cNvSpPr>
          <p:nvPr>
            <p:ph type="title"/>
          </p:nvPr>
        </p:nvSpPr>
        <p:spPr/>
        <p:txBody>
          <a:bodyPr/>
          <a:lstStyle/>
          <a:p>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489632" y="296863"/>
            <a:ext cx="9956800" cy="741363"/>
          </a:xfrm>
          <a:prstGeom prst="rect">
            <a:avLst/>
          </a:prstGeom>
        </p:spPr>
        <p:txBody>
          <a:bodyPr>
            <a:normAutofit/>
          </a:bodyPr>
          <a:lstStyle/>
          <a:p>
            <a:pPr>
              <a:defRPr/>
            </a:pPr>
            <a:r>
              <a:rPr lang="zh-CN" altLang="en-US" sz="3733" b="1" dirty="0">
                <a:latin typeface="微软雅黑" pitchFamily="34" charset="-122"/>
                <a:ea typeface="微软雅黑" pitchFamily="34" charset="-122"/>
                <a:cs typeface="+mj-cs"/>
              </a:rPr>
              <a:t>输入异常恢复：</a:t>
            </a:r>
            <a:r>
              <a:rPr lang="en-US" altLang="zh-CN" sz="3733" dirty="0" err="1"/>
              <a:t>cin</a:t>
            </a:r>
            <a:r>
              <a:rPr lang="en-US" altLang="zh-CN" sz="3733" dirty="0"/>
              <a:t> .clear()</a:t>
            </a:r>
            <a:endParaRPr lang="zh-CN" altLang="en-US" sz="3733" dirty="0"/>
          </a:p>
        </p:txBody>
      </p:sp>
      <p:sp>
        <p:nvSpPr>
          <p:cNvPr id="12" name="矩形 11"/>
          <p:cNvSpPr/>
          <p:nvPr/>
        </p:nvSpPr>
        <p:spPr>
          <a:xfrm>
            <a:off x="7111999" y="3675755"/>
            <a:ext cx="4132855" cy="1765612"/>
          </a:xfrm>
          <a:prstGeom prst="rect">
            <a:avLst/>
          </a:prstGeom>
        </p:spPr>
        <p:txBody>
          <a:bodyPr wrap="square">
            <a:spAutoFit/>
          </a:bodyPr>
          <a:lstStyle/>
          <a:p>
            <a:pPr lvl="0">
              <a:lnSpc>
                <a:spcPct val="150000"/>
              </a:lnSpc>
            </a:pPr>
            <a:r>
              <a:rPr lang="zh-CN" altLang="en-US" sz="1867" dirty="0">
                <a:latin typeface="微软雅黑" pitchFamily="34" charset="-122"/>
                <a:ea typeface="微软雅黑" pitchFamily="34" charset="-122"/>
                <a:cs typeface="Courier New" pitchFamily="49" charset="0"/>
              </a:rPr>
              <a:t>运行结果</a:t>
            </a:r>
            <a:endParaRPr lang="en-US" altLang="zh-CN" sz="1867" dirty="0">
              <a:latin typeface="微软雅黑" pitchFamily="34" charset="-122"/>
              <a:ea typeface="微软雅黑" pitchFamily="34" charset="-122"/>
              <a:cs typeface="Courier New" pitchFamily="49" charset="0"/>
            </a:endParaRPr>
          </a:p>
          <a:p>
            <a:pPr lvl="0">
              <a:lnSpc>
                <a:spcPct val="150000"/>
              </a:lnSpc>
            </a:pPr>
            <a:r>
              <a:rPr lang="en-US" altLang="zh-CN" sz="1867" dirty="0">
                <a:latin typeface="微软雅黑" pitchFamily="34" charset="-122"/>
                <a:ea typeface="微软雅黑" pitchFamily="34" charset="-122"/>
                <a:cs typeface="Courier New" pitchFamily="49" charset="0"/>
              </a:rPr>
              <a:t>Enter numbers: 10 -50 -123M  87</a:t>
            </a:r>
            <a:endParaRPr lang="en-US" altLang="zh-CN" sz="1867" dirty="0">
              <a:latin typeface="微软雅黑" pitchFamily="34" charset="-122"/>
              <a:ea typeface="微软雅黑" pitchFamily="34" charset="-122"/>
              <a:cs typeface="宋体" pitchFamily="2" charset="-122"/>
            </a:endParaRPr>
          </a:p>
          <a:p>
            <a:pPr lvl="0" eaLnBrk="0" hangingPunct="0">
              <a:lnSpc>
                <a:spcPct val="150000"/>
              </a:lnSpc>
            </a:pPr>
            <a:r>
              <a:rPr lang="en-US" altLang="zh-CN" sz="1867" dirty="0">
                <a:latin typeface="微软雅黑" pitchFamily="34" charset="-122"/>
                <a:ea typeface="微软雅黑" pitchFamily="34" charset="-122"/>
                <a:cs typeface="Courier New" pitchFamily="49" charset="0"/>
              </a:rPr>
              <a:t>Last value entered = 87</a:t>
            </a:r>
            <a:endParaRPr lang="en-US" altLang="zh-CN" sz="1867" dirty="0">
              <a:latin typeface="微软雅黑" pitchFamily="34" charset="-122"/>
              <a:ea typeface="微软雅黑" pitchFamily="34" charset="-122"/>
              <a:cs typeface="宋体" pitchFamily="2" charset="-122"/>
            </a:endParaRPr>
          </a:p>
          <a:p>
            <a:pPr lvl="0" eaLnBrk="0" hangingPunct="0">
              <a:lnSpc>
                <a:spcPct val="150000"/>
              </a:lnSpc>
            </a:pPr>
            <a:r>
              <a:rPr lang="en-US" altLang="zh-CN" sz="1867" dirty="0">
                <a:latin typeface="微软雅黑" pitchFamily="34" charset="-122"/>
                <a:ea typeface="微软雅黑" pitchFamily="34" charset="-122"/>
                <a:cs typeface="Courier New" pitchFamily="49" charset="0"/>
              </a:rPr>
              <a:t>Sum = -163</a:t>
            </a:r>
            <a:endParaRPr lang="en-US" altLang="zh-CN" sz="1867" dirty="0">
              <a:latin typeface="微软雅黑" pitchFamily="34" charset="-122"/>
              <a:ea typeface="微软雅黑" pitchFamily="34" charset="-122"/>
              <a:cs typeface="宋体" pitchFamily="2" charset="-122"/>
            </a:endParaRPr>
          </a:p>
        </p:txBody>
      </p:sp>
      <p:sp>
        <p:nvSpPr>
          <p:cNvPr id="8" name="矩形 7"/>
          <p:cNvSpPr/>
          <p:nvPr/>
        </p:nvSpPr>
        <p:spPr>
          <a:xfrm>
            <a:off x="489632" y="1285875"/>
            <a:ext cx="7292293" cy="5551456"/>
          </a:xfrm>
          <a:prstGeom prst="rect">
            <a:avLst/>
          </a:prstGeom>
        </p:spPr>
        <p:txBody>
          <a:bodyPr wrap="square">
            <a:spAutoFit/>
          </a:bodyPr>
          <a:lstStyle/>
          <a:p>
            <a:r>
              <a:rPr lang="en-US" altLang="zh-CN" sz="1867" dirty="0">
                <a:latin typeface="微软雅黑" pitchFamily="34" charset="-122"/>
                <a:ea typeface="微软雅黑" pitchFamily="34" charset="-122"/>
                <a:cs typeface="Courier New" pitchFamily="49" charset="0"/>
              </a:rPr>
              <a:t>#include &lt;</a:t>
            </a:r>
            <a:r>
              <a:rPr lang="en-US" altLang="zh-CN" sz="1867" dirty="0" err="1">
                <a:latin typeface="微软雅黑" pitchFamily="34" charset="-122"/>
                <a:ea typeface="微软雅黑" pitchFamily="34" charset="-122"/>
                <a:cs typeface="Courier New" pitchFamily="49" charset="0"/>
              </a:rPr>
              <a:t>iostream</a:t>
            </a:r>
            <a:r>
              <a:rPr lang="en-US" altLang="zh-CN" sz="1867" dirty="0">
                <a:latin typeface="微软雅黑" pitchFamily="34" charset="-122"/>
                <a:ea typeface="微软雅黑" pitchFamily="34" charset="-122"/>
                <a:cs typeface="Courier New" pitchFamily="49" charset="0"/>
              </a:rPr>
              <a:t>&gt; </a:t>
            </a:r>
            <a:endParaRPr lang="en-US" altLang="zh-CN" sz="1867" dirty="0">
              <a:latin typeface="微软雅黑" pitchFamily="34" charset="-122"/>
              <a:ea typeface="微软雅黑" pitchFamily="34" charset="-122"/>
              <a:cs typeface="宋体" pitchFamily="2" charset="-122"/>
            </a:endParaRPr>
          </a:p>
          <a:p>
            <a:pPr eaLnBrk="0" hangingPunct="0"/>
            <a:r>
              <a:rPr lang="en-US" altLang="zh-CN" sz="1867" dirty="0">
                <a:latin typeface="微软雅黑" pitchFamily="34" charset="-122"/>
                <a:ea typeface="微软雅黑" pitchFamily="34" charset="-122"/>
                <a:cs typeface="Courier New" pitchFamily="49" charset="0"/>
              </a:rPr>
              <a:t>using namespace std;</a:t>
            </a:r>
          </a:p>
          <a:p>
            <a:pPr eaLnBrk="0" hangingPunct="0"/>
            <a:endParaRPr lang="en-US" altLang="zh-CN" sz="1867" dirty="0">
              <a:latin typeface="微软雅黑" pitchFamily="34" charset="-122"/>
              <a:ea typeface="微软雅黑" pitchFamily="34" charset="-122"/>
              <a:cs typeface="宋体" pitchFamily="2" charset="-122"/>
            </a:endParaRPr>
          </a:p>
          <a:p>
            <a:pPr eaLnBrk="0" hangingPunct="0"/>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main()</a:t>
            </a:r>
            <a:endParaRPr lang="en-US" altLang="zh-CN" sz="1867" dirty="0">
              <a:latin typeface="微软雅黑" pitchFamily="34" charset="-122"/>
              <a:ea typeface="微软雅黑" pitchFamily="34" charset="-122"/>
              <a:cs typeface="宋体" pitchFamily="2" charset="-122"/>
            </a:endParaRPr>
          </a:p>
          <a:p>
            <a:pPr eaLnBrk="0" hangingPunct="0"/>
            <a:r>
              <a:rPr lang="en-US" altLang="zh-CN" sz="1867" dirty="0">
                <a:latin typeface="微软雅黑" pitchFamily="34" charset="-122"/>
                <a:ea typeface="微软雅黑" pitchFamily="34" charset="-122"/>
                <a:cs typeface="Courier New" pitchFamily="49" charset="0"/>
              </a:rPr>
              <a:t>{    </a:t>
            </a:r>
            <a:endParaRPr lang="en-US" altLang="zh-CN" sz="1867" dirty="0">
              <a:latin typeface="微软雅黑" pitchFamily="34" charset="-122"/>
              <a:ea typeface="微软雅黑" pitchFamily="34" charset="-122"/>
              <a:cs typeface="宋体" pitchFamily="2" charset="-122"/>
            </a:endParaRPr>
          </a:p>
          <a:p>
            <a:pPr eaLnBrk="0" hangingPunct="0"/>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sum = 0, input;</a:t>
            </a:r>
            <a:endParaRPr lang="en-US" altLang="zh-CN" sz="1867" dirty="0">
              <a:latin typeface="微软雅黑" pitchFamily="34" charset="-122"/>
              <a:ea typeface="微软雅黑" pitchFamily="34" charset="-122"/>
              <a:cs typeface="宋体" pitchFamily="2" charset="-122"/>
            </a:endParaRPr>
          </a:p>
          <a:p>
            <a:pPr eaLnBrk="0" hangingPunct="0"/>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"Enter numbers: ";    </a:t>
            </a:r>
            <a:endParaRPr lang="en-US" altLang="zh-CN" sz="1867" dirty="0">
              <a:latin typeface="微软雅黑" pitchFamily="34" charset="-122"/>
              <a:ea typeface="微软雅黑" pitchFamily="34" charset="-122"/>
              <a:cs typeface="宋体" pitchFamily="2" charset="-122"/>
            </a:endParaRPr>
          </a:p>
          <a:p>
            <a:pPr eaLnBrk="0" hangingPunct="0"/>
            <a:r>
              <a:rPr lang="en-US" altLang="zh-CN" sz="1867" dirty="0">
                <a:latin typeface="微软雅黑" pitchFamily="34" charset="-122"/>
                <a:ea typeface="微软雅黑" pitchFamily="34" charset="-122"/>
                <a:cs typeface="Courier New" pitchFamily="49" charset="0"/>
              </a:rPr>
              <a:t>    while (</a:t>
            </a:r>
            <a:r>
              <a:rPr lang="en-US" altLang="zh-CN" sz="1867" dirty="0" err="1">
                <a:latin typeface="微软雅黑" pitchFamily="34" charset="-122"/>
                <a:ea typeface="微软雅黑" pitchFamily="34" charset="-122"/>
                <a:cs typeface="Courier New" pitchFamily="49" charset="0"/>
              </a:rPr>
              <a:t>cin</a:t>
            </a:r>
            <a:r>
              <a:rPr lang="en-US" altLang="zh-CN" sz="1867" dirty="0">
                <a:latin typeface="微软雅黑" pitchFamily="34" charset="-122"/>
                <a:ea typeface="微软雅黑" pitchFamily="34" charset="-122"/>
                <a:cs typeface="Courier New" pitchFamily="49" charset="0"/>
              </a:rPr>
              <a:t> &gt;&gt; input)</a:t>
            </a:r>
            <a:endParaRPr lang="en-US" altLang="zh-CN" sz="1867" dirty="0">
              <a:latin typeface="微软雅黑" pitchFamily="34" charset="-122"/>
              <a:ea typeface="微软雅黑" pitchFamily="34" charset="-122"/>
              <a:cs typeface="宋体" pitchFamily="2" charset="-122"/>
            </a:endParaRPr>
          </a:p>
          <a:p>
            <a:pPr eaLnBrk="0" hangingPunct="0"/>
            <a:r>
              <a:rPr lang="en-US" altLang="zh-CN" sz="1867" dirty="0">
                <a:latin typeface="微软雅黑" pitchFamily="34" charset="-122"/>
                <a:ea typeface="微软雅黑" pitchFamily="34" charset="-122"/>
                <a:cs typeface="Courier New" pitchFamily="49" charset="0"/>
              </a:rPr>
              <a:t>           sum += input;</a:t>
            </a:r>
          </a:p>
          <a:p>
            <a:pPr eaLnBrk="0" hangingPunct="0"/>
            <a:endParaRPr lang="en-US" altLang="zh-CN" sz="1867" dirty="0">
              <a:latin typeface="微软雅黑" pitchFamily="34" charset="-122"/>
              <a:ea typeface="微软雅黑" pitchFamily="34" charset="-122"/>
              <a:cs typeface="Courier New" pitchFamily="49" charset="0"/>
            </a:endParaRPr>
          </a:p>
          <a:p>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cin.clear</a:t>
            </a:r>
            <a:r>
              <a:rPr lang="en-US" altLang="zh-CN" sz="1867" dirty="0">
                <a:latin typeface="微软雅黑" pitchFamily="34" charset="-122"/>
                <a:ea typeface="微软雅黑" pitchFamily="34" charset="-122"/>
                <a:cs typeface="Courier New" pitchFamily="49" charset="0"/>
              </a:rPr>
              <a:t>();</a:t>
            </a:r>
          </a:p>
          <a:p>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cin.get</a:t>
            </a:r>
            <a:r>
              <a:rPr lang="en-US" altLang="zh-CN" sz="1867" dirty="0">
                <a:latin typeface="微软雅黑" pitchFamily="34" charset="-122"/>
                <a:ea typeface="微软雅黑" pitchFamily="34" charset="-122"/>
                <a:cs typeface="Courier New" pitchFamily="49" charset="0"/>
              </a:rPr>
              <a:t>(); </a:t>
            </a:r>
            <a:endParaRPr lang="en-US" altLang="zh-CN" sz="1867" dirty="0">
              <a:latin typeface="微软雅黑" pitchFamily="34" charset="-122"/>
              <a:ea typeface="微软雅黑" pitchFamily="34" charset="-122"/>
              <a:cs typeface="宋体" pitchFamily="2" charset="-122"/>
            </a:endParaRPr>
          </a:p>
          <a:p>
            <a:pPr eaLnBrk="0" hangingPunct="0"/>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cin</a:t>
            </a:r>
            <a:r>
              <a:rPr lang="en-US" altLang="zh-CN" sz="1867" dirty="0">
                <a:latin typeface="微软雅黑" pitchFamily="34" charset="-122"/>
                <a:ea typeface="微软雅黑" pitchFamily="34" charset="-122"/>
                <a:cs typeface="Courier New" pitchFamily="49" charset="0"/>
              </a:rPr>
              <a:t> &gt;&gt; input</a:t>
            </a:r>
            <a:r>
              <a:rPr lang="zh-CN" altLang="en-US" sz="1867" dirty="0">
                <a:latin typeface="微软雅黑" pitchFamily="34" charset="-122"/>
                <a:ea typeface="微软雅黑" pitchFamily="34" charset="-122"/>
                <a:cs typeface="Courier New" pitchFamily="49" charset="0"/>
              </a:rPr>
              <a:t>；</a:t>
            </a:r>
            <a:endParaRPr lang="zh-CN" altLang="en-US" sz="1867" dirty="0">
              <a:latin typeface="微软雅黑" pitchFamily="34" charset="-122"/>
              <a:ea typeface="微软雅黑" pitchFamily="34" charset="-122"/>
              <a:cs typeface="宋体" pitchFamily="2" charset="-122"/>
            </a:endParaRPr>
          </a:p>
          <a:p>
            <a:pPr eaLnBrk="0" hangingPunct="0"/>
            <a:endParaRPr lang="en-US" altLang="zh-CN" sz="1867" dirty="0">
              <a:latin typeface="微软雅黑" pitchFamily="34" charset="-122"/>
              <a:ea typeface="微软雅黑" pitchFamily="34" charset="-122"/>
              <a:cs typeface="宋体" pitchFamily="2" charset="-122"/>
            </a:endParaRPr>
          </a:p>
          <a:p>
            <a:pPr eaLnBrk="0" hangingPunct="0"/>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"Last value entered = " &lt;&lt; input &lt;&lt; </a:t>
            </a:r>
            <a:r>
              <a:rPr lang="en-US" altLang="zh-CN" sz="1867" dirty="0" err="1">
                <a:latin typeface="微软雅黑" pitchFamily="34" charset="-122"/>
                <a:ea typeface="微软雅黑" pitchFamily="34" charset="-122"/>
                <a:cs typeface="Courier New" pitchFamily="49" charset="0"/>
              </a:rPr>
              <a:t>endl</a:t>
            </a: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eaLnBrk="0" hangingPunct="0"/>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"Sum = " &lt;&lt; sum &lt;&lt; </a:t>
            </a:r>
            <a:r>
              <a:rPr lang="en-US" altLang="zh-CN" sz="1867" dirty="0" err="1">
                <a:latin typeface="微软雅黑" pitchFamily="34" charset="-122"/>
                <a:ea typeface="微软雅黑" pitchFamily="34" charset="-122"/>
                <a:cs typeface="Courier New" pitchFamily="49" charset="0"/>
              </a:rPr>
              <a:t>endl</a:t>
            </a: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eaLnBrk="0" hangingPunct="0"/>
            <a:r>
              <a:rPr lang="en-US" altLang="zh-CN" sz="1867" dirty="0">
                <a:latin typeface="微软雅黑" pitchFamily="34" charset="-122"/>
                <a:ea typeface="微软雅黑" pitchFamily="34" charset="-122"/>
                <a:cs typeface="Courier New" pitchFamily="49" charset="0"/>
              </a:rPr>
              <a:t>  </a:t>
            </a:r>
            <a:endParaRPr lang="en-US" altLang="zh-CN" sz="1867" dirty="0">
              <a:latin typeface="微软雅黑" pitchFamily="34" charset="-122"/>
              <a:ea typeface="微软雅黑" pitchFamily="34" charset="-122"/>
              <a:cs typeface="宋体" pitchFamily="2" charset="-122"/>
            </a:endParaRPr>
          </a:p>
          <a:p>
            <a:pPr eaLnBrk="0" hangingPunct="0"/>
            <a:r>
              <a:rPr lang="en-US" altLang="zh-CN" sz="1867" dirty="0">
                <a:latin typeface="微软雅黑" pitchFamily="34" charset="-122"/>
                <a:ea typeface="微软雅黑" pitchFamily="34" charset="-122"/>
                <a:cs typeface="Courier New" pitchFamily="49" charset="0"/>
              </a:rPr>
              <a:t>    return 0;</a:t>
            </a:r>
            <a:endParaRPr lang="en-US" altLang="zh-CN" sz="1867" dirty="0">
              <a:latin typeface="微软雅黑" pitchFamily="34" charset="-122"/>
              <a:ea typeface="微软雅黑" pitchFamily="34" charset="-122"/>
              <a:cs typeface="宋体" pitchFamily="2" charset="-122"/>
            </a:endParaRPr>
          </a:p>
          <a:p>
            <a:pPr eaLnBrk="0" hangingPunct="0"/>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p:txBody>
      </p:sp>
      <p:sp>
        <p:nvSpPr>
          <p:cNvPr id="3" name="标题 2">
            <a:extLst>
              <a:ext uri="{FF2B5EF4-FFF2-40B4-BE49-F238E27FC236}">
                <a16:creationId xmlns:a16="http://schemas.microsoft.com/office/drawing/2014/main" id="{E68D78F1-9ACE-ECC1-ED34-1F8CC19DC2AE}"/>
              </a:ext>
            </a:extLst>
          </p:cNvPr>
          <p:cNvSpPr>
            <a:spLocks noGrp="1"/>
          </p:cNvSpPr>
          <p:nvPr>
            <p:ph type="title"/>
          </p:nvPr>
        </p:nvSpPr>
        <p:spPr/>
        <p:txBody>
          <a:bodyPr/>
          <a:lstStyle/>
          <a:p>
            <a:endParaRPr lang="zh-CN" altLang="en-US"/>
          </a:p>
        </p:txBody>
      </p:sp>
      <p:sp>
        <p:nvSpPr>
          <p:cNvPr id="9" name="矩形 8">
            <a:extLst>
              <a:ext uri="{FF2B5EF4-FFF2-40B4-BE49-F238E27FC236}">
                <a16:creationId xmlns:a16="http://schemas.microsoft.com/office/drawing/2014/main" id="{77A77501-D8BF-42EB-9BBB-FC82DFBA93F2}"/>
              </a:ext>
            </a:extLst>
          </p:cNvPr>
          <p:cNvSpPr/>
          <p:nvPr/>
        </p:nvSpPr>
        <p:spPr>
          <a:xfrm>
            <a:off x="6685935" y="1736890"/>
            <a:ext cx="4572000" cy="1549399"/>
          </a:xfrm>
          <a:prstGeom prst="rect">
            <a:avLst/>
          </a:prstGeom>
        </p:spPr>
        <p:txBody>
          <a:bodyPr wrap="square">
            <a:spAutoFit/>
          </a:bodyPr>
          <a:lstStyle/>
          <a:p>
            <a:pPr indent="338658">
              <a:spcBef>
                <a:spcPts val="800"/>
              </a:spcBef>
            </a:pPr>
            <a:r>
              <a:rPr lang="zh-CN" altLang="zh-CN" sz="1867" dirty="0">
                <a:latin typeface="微软雅黑" pitchFamily="34" charset="-122"/>
                <a:ea typeface="微软雅黑" pitchFamily="34" charset="-122"/>
                <a:cs typeface="Times New Roman" pitchFamily="18" charset="0"/>
              </a:rPr>
              <a:t>某次运行过程如下</a:t>
            </a:r>
            <a:endParaRPr lang="zh-CN" altLang="zh-CN" sz="1867" dirty="0">
              <a:latin typeface="微软雅黑" pitchFamily="34" charset="-122"/>
              <a:ea typeface="微软雅黑" pitchFamily="34" charset="-122"/>
              <a:cs typeface="宋体" pitchFamily="2" charset="-122"/>
            </a:endParaRPr>
          </a:p>
          <a:p>
            <a:pPr indent="270927" eaLnBrk="0" hangingPunct="0">
              <a:spcBef>
                <a:spcPts val="800"/>
              </a:spcBef>
            </a:pPr>
            <a:r>
              <a:rPr lang="en-US" altLang="zh-CN" sz="1867" dirty="0">
                <a:latin typeface="微软雅黑" pitchFamily="34" charset="-122"/>
                <a:ea typeface="微软雅黑" pitchFamily="34" charset="-122"/>
                <a:cs typeface="Courier New" pitchFamily="49" charset="0"/>
              </a:rPr>
              <a:t>Enter numbers: 10 -50 -123M  87</a:t>
            </a:r>
            <a:endParaRPr lang="en-US" altLang="zh-CN" sz="1867" dirty="0">
              <a:latin typeface="微软雅黑" pitchFamily="34" charset="-122"/>
              <a:ea typeface="微软雅黑" pitchFamily="34" charset="-122"/>
              <a:cs typeface="宋体" pitchFamily="2" charset="-122"/>
            </a:endParaRPr>
          </a:p>
          <a:p>
            <a:pPr indent="270927" eaLnBrk="0" hangingPunct="0">
              <a:spcBef>
                <a:spcPts val="800"/>
              </a:spcBef>
            </a:pPr>
            <a:r>
              <a:rPr lang="en-US" altLang="zh-CN" sz="1867" dirty="0">
                <a:latin typeface="微软雅黑" pitchFamily="34" charset="-122"/>
                <a:ea typeface="微软雅黑" pitchFamily="34" charset="-122"/>
                <a:cs typeface="Courier New" pitchFamily="49" charset="0"/>
              </a:rPr>
              <a:t>Last value entered = -123</a:t>
            </a:r>
            <a:endParaRPr lang="en-US" altLang="zh-CN" sz="1867" dirty="0">
              <a:latin typeface="微软雅黑" pitchFamily="34" charset="-122"/>
              <a:ea typeface="微软雅黑" pitchFamily="34" charset="-122"/>
              <a:cs typeface="宋体" pitchFamily="2" charset="-122"/>
            </a:endParaRPr>
          </a:p>
          <a:p>
            <a:pPr indent="270927" eaLnBrk="0" hangingPunct="0">
              <a:spcBef>
                <a:spcPts val="800"/>
              </a:spcBef>
            </a:pPr>
            <a:r>
              <a:rPr lang="en-US" altLang="zh-CN" sz="1867" dirty="0">
                <a:latin typeface="微软雅黑" pitchFamily="34" charset="-122"/>
                <a:ea typeface="微软雅黑" pitchFamily="34" charset="-122"/>
                <a:cs typeface="Courier New" pitchFamily="49" charset="0"/>
              </a:rPr>
              <a:t>Sum = -163</a:t>
            </a:r>
            <a:endParaRPr lang="en-US" altLang="zh-CN" sz="1867" dirty="0">
              <a:latin typeface="微软雅黑" pitchFamily="34" charset="-122"/>
              <a:ea typeface="微软雅黑" pitchFamily="34" charset="-122"/>
              <a:cs typeface="宋体"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42" name="Rectangle 2"/>
          <p:cNvSpPr>
            <a:spLocks noGrp="1" noChangeArrowheads="1"/>
          </p:cNvSpPr>
          <p:nvPr>
            <p:ph type="title"/>
          </p:nvPr>
        </p:nvSpPr>
        <p:spPr/>
        <p:txBody>
          <a:bodyPr>
            <a:normAutofit fontScale="90000"/>
          </a:bodyPr>
          <a:lstStyle/>
          <a:p>
            <a:pPr eaLnBrk="1" hangingPunct="1">
              <a:defRPr/>
            </a:pPr>
            <a:r>
              <a:rPr lang="en-US" altLang="zh-CN" sz="3733" b="1" dirty="0">
                <a:latin typeface="微软雅黑" pitchFamily="34" charset="-122"/>
              </a:rPr>
              <a:t>Do…While </a:t>
            </a:r>
            <a:r>
              <a:rPr lang="zh-CN" altLang="en-US" sz="3733" b="1" dirty="0">
                <a:latin typeface="微软雅黑" pitchFamily="34" charset="-122"/>
              </a:rPr>
              <a:t>循环语句</a:t>
            </a:r>
          </a:p>
        </p:txBody>
      </p:sp>
      <p:sp>
        <p:nvSpPr>
          <p:cNvPr id="193539" name="Rectangle 3"/>
          <p:cNvSpPr>
            <a:spLocks noGrp="1" noChangeArrowheads="1"/>
          </p:cNvSpPr>
          <p:nvPr>
            <p:ph idx="4294967295"/>
          </p:nvPr>
        </p:nvSpPr>
        <p:spPr>
          <a:xfrm>
            <a:off x="866987" y="1295400"/>
            <a:ext cx="10363200" cy="4876800"/>
          </a:xfrm>
        </p:spPr>
        <p:txBody>
          <a:bodyPr>
            <a:noAutofit/>
          </a:bodyPr>
          <a:lstStyle/>
          <a:p>
            <a:pPr eaLnBrk="1" hangingPunct="1">
              <a:lnSpc>
                <a:spcPct val="120000"/>
              </a:lnSpc>
              <a:buNone/>
            </a:pPr>
            <a:r>
              <a:rPr lang="zh-CN" altLang="en-US" sz="2400" b="1" dirty="0"/>
              <a:t>格式</a:t>
            </a:r>
            <a:endParaRPr lang="en-US" altLang="zh-CN" sz="2400" b="1" dirty="0"/>
          </a:p>
          <a:p>
            <a:pPr eaLnBrk="1" hangingPunct="1">
              <a:lnSpc>
                <a:spcPct val="120000"/>
              </a:lnSpc>
              <a:buNone/>
            </a:pPr>
            <a:r>
              <a:rPr lang="en-US" altLang="zh-CN" sz="1867" dirty="0"/>
              <a:t>do  </a:t>
            </a:r>
            <a:r>
              <a:rPr lang="zh-CN" altLang="en-US" sz="1867" dirty="0"/>
              <a:t>语句  </a:t>
            </a:r>
            <a:r>
              <a:rPr lang="en-US" altLang="zh-CN" sz="1867" dirty="0"/>
              <a:t>while (</a:t>
            </a:r>
            <a:r>
              <a:rPr lang="zh-CN" altLang="en-US" sz="1867" dirty="0"/>
              <a:t>表达式</a:t>
            </a:r>
            <a:r>
              <a:rPr lang="en-US" altLang="zh-CN" sz="1867" dirty="0"/>
              <a:t>)  ;</a:t>
            </a:r>
          </a:p>
          <a:p>
            <a:pPr>
              <a:lnSpc>
                <a:spcPct val="120000"/>
              </a:lnSpc>
              <a:spcBef>
                <a:spcPts val="2400"/>
              </a:spcBef>
              <a:buNone/>
            </a:pPr>
            <a:r>
              <a:rPr lang="zh-CN" altLang="en-US" sz="2400" b="1" dirty="0"/>
              <a:t>执行过程</a:t>
            </a:r>
            <a:endParaRPr lang="en-US" altLang="zh-CN" sz="2400" b="1" dirty="0"/>
          </a:p>
          <a:p>
            <a:pPr eaLnBrk="1" hangingPunct="1">
              <a:lnSpc>
                <a:spcPct val="120000"/>
              </a:lnSpc>
              <a:buNone/>
            </a:pPr>
            <a:r>
              <a:rPr lang="zh-CN" altLang="en-US" sz="1867" dirty="0"/>
              <a:t>先执行循环体，然后判断循环条件。如条件成立，继续循环，直到条件为假</a:t>
            </a:r>
          </a:p>
          <a:p>
            <a:pPr>
              <a:lnSpc>
                <a:spcPct val="120000"/>
              </a:lnSpc>
              <a:spcBef>
                <a:spcPts val="2400"/>
              </a:spcBef>
              <a:buNone/>
            </a:pPr>
            <a:r>
              <a:rPr lang="zh-CN" altLang="en-US" sz="2400" b="1" dirty="0"/>
              <a:t>例：将输入的整数回显在显示器上，直到输入</a:t>
            </a:r>
            <a:r>
              <a:rPr lang="en-US" altLang="zh-CN" sz="2400" b="1" dirty="0"/>
              <a:t>0</a:t>
            </a:r>
            <a:r>
              <a:rPr lang="zh-CN" altLang="en-US" sz="2400" b="1" dirty="0"/>
              <a:t>为止。</a:t>
            </a:r>
          </a:p>
          <a:p>
            <a:pPr>
              <a:lnSpc>
                <a:spcPct val="120000"/>
              </a:lnSpc>
              <a:buNone/>
            </a:pPr>
            <a:r>
              <a:rPr lang="zh-CN" altLang="en-US" sz="1867" dirty="0"/>
              <a:t>       </a:t>
            </a:r>
            <a:r>
              <a:rPr lang="en-US" altLang="zh-CN" sz="1867" dirty="0"/>
              <a:t> do { </a:t>
            </a:r>
          </a:p>
          <a:p>
            <a:pPr>
              <a:lnSpc>
                <a:spcPct val="120000"/>
              </a:lnSpc>
              <a:buNone/>
            </a:pPr>
            <a:r>
              <a:rPr lang="en-US" altLang="zh-CN" sz="1867" dirty="0"/>
              <a:t>              </a:t>
            </a:r>
            <a:r>
              <a:rPr lang="en-US" altLang="zh-CN" sz="1867" dirty="0" err="1"/>
              <a:t>cin</a:t>
            </a:r>
            <a:r>
              <a:rPr lang="en-US" altLang="zh-CN" sz="1867" dirty="0"/>
              <a:t> &gt;&gt; value ;</a:t>
            </a:r>
          </a:p>
          <a:p>
            <a:pPr>
              <a:lnSpc>
                <a:spcPct val="120000"/>
              </a:lnSpc>
              <a:buNone/>
            </a:pPr>
            <a:r>
              <a:rPr lang="en-US" altLang="zh-CN" sz="1867" dirty="0"/>
              <a:t>              </a:t>
            </a:r>
            <a:r>
              <a:rPr lang="en-US" altLang="zh-CN" sz="1867" dirty="0" err="1"/>
              <a:t>cout</a:t>
            </a:r>
            <a:r>
              <a:rPr lang="en-US" altLang="zh-CN" sz="1867" dirty="0"/>
              <a:t> &lt;&lt; value;</a:t>
            </a:r>
          </a:p>
          <a:p>
            <a:pPr>
              <a:lnSpc>
                <a:spcPct val="120000"/>
              </a:lnSpc>
              <a:buNone/>
            </a:pPr>
            <a:r>
              <a:rPr lang="en-US" altLang="zh-CN" sz="1867" dirty="0"/>
              <a:t>         }   while ( value != 0  );</a:t>
            </a:r>
          </a:p>
        </p:txBody>
      </p:sp>
    </p:spTree>
  </p:cSld>
  <p:clrMapOvr>
    <a:masterClrMapping/>
  </p:clrMapOvr>
  <p:transition spd="med">
    <p:fad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0498" name="Rectangle 2"/>
          <p:cNvSpPr>
            <a:spLocks noGrp="1" noChangeArrowheads="1"/>
          </p:cNvSpPr>
          <p:nvPr>
            <p:ph type="title"/>
          </p:nvPr>
        </p:nvSpPr>
        <p:spPr/>
        <p:txBody>
          <a:bodyPr>
            <a:normAutofit fontScale="90000"/>
          </a:bodyPr>
          <a:lstStyle/>
          <a:p>
            <a:pPr eaLnBrk="1" hangingPunct="1">
              <a:defRPr/>
            </a:pPr>
            <a:r>
              <a:rPr lang="en-US" altLang="zh-CN" sz="3733" b="1" dirty="0">
                <a:latin typeface="微软雅黑" pitchFamily="34" charset="-122"/>
              </a:rPr>
              <a:t>do  ……  while</a:t>
            </a:r>
            <a:r>
              <a:rPr lang="zh-CN" altLang="en-US" sz="3733" b="1" dirty="0">
                <a:latin typeface="微软雅黑" pitchFamily="34" charset="-122"/>
              </a:rPr>
              <a:t>实例</a:t>
            </a:r>
          </a:p>
        </p:txBody>
      </p:sp>
      <p:sp>
        <p:nvSpPr>
          <p:cNvPr id="8196" name="Rectangle 3"/>
          <p:cNvSpPr>
            <a:spLocks noGrp="1" noChangeArrowheads="1"/>
          </p:cNvSpPr>
          <p:nvPr>
            <p:ph idx="4294967295"/>
          </p:nvPr>
        </p:nvSpPr>
        <p:spPr>
          <a:xfrm>
            <a:off x="925513" y="1790700"/>
            <a:ext cx="11266487" cy="4616450"/>
          </a:xfrm>
        </p:spPr>
        <p:txBody>
          <a:bodyPr>
            <a:normAutofit/>
          </a:bodyPr>
          <a:lstStyle/>
          <a:p>
            <a:pPr eaLnBrk="1" hangingPunct="1">
              <a:lnSpc>
                <a:spcPct val="160000"/>
              </a:lnSpc>
              <a:buNone/>
            </a:pPr>
            <a:r>
              <a:rPr lang="zh-CN" altLang="en-US" sz="2400" dirty="0"/>
              <a:t>计算方程</a:t>
            </a:r>
            <a:r>
              <a:rPr lang="en-US" altLang="zh-CN" sz="2400" dirty="0"/>
              <a:t>f(x)</a:t>
            </a:r>
            <a:r>
              <a:rPr lang="zh-CN" altLang="en-US" sz="2400" dirty="0"/>
              <a:t>在区间</a:t>
            </a:r>
            <a:r>
              <a:rPr lang="en-US" altLang="zh-CN" sz="2400" dirty="0"/>
              <a:t>[a, b]</a:t>
            </a:r>
            <a:r>
              <a:rPr lang="zh-CN" altLang="en-US" sz="2400" dirty="0"/>
              <a:t>之间的根 </a:t>
            </a:r>
            <a:endParaRPr lang="en-US" altLang="zh-CN" sz="2400" dirty="0"/>
          </a:p>
          <a:p>
            <a:pPr eaLnBrk="1" hangingPunct="1">
              <a:lnSpc>
                <a:spcPct val="160000"/>
              </a:lnSpc>
              <a:buNone/>
            </a:pPr>
            <a:r>
              <a:rPr lang="zh-CN" altLang="en-US" sz="2400" dirty="0"/>
              <a:t>注意，</a:t>
            </a:r>
            <a:r>
              <a:rPr lang="en-US" altLang="zh-CN" sz="2400" dirty="0"/>
              <a:t>f(x)</a:t>
            </a:r>
            <a:r>
              <a:rPr lang="zh-CN" altLang="en-US" sz="2400" dirty="0"/>
              <a:t>是单调连续的，</a:t>
            </a:r>
            <a:r>
              <a:rPr lang="en-US" altLang="zh-CN" sz="2400" dirty="0"/>
              <a:t>f(a)</a:t>
            </a:r>
            <a:r>
              <a:rPr lang="zh-CN" altLang="en-US" sz="2400" dirty="0"/>
              <a:t>和</a:t>
            </a:r>
            <a:r>
              <a:rPr lang="en-US" altLang="zh-CN" sz="2400" dirty="0"/>
              <a:t>f(b)</a:t>
            </a:r>
            <a:r>
              <a:rPr lang="zh-CN" altLang="en-US" sz="2400" dirty="0"/>
              <a:t>必须异号</a:t>
            </a:r>
          </a:p>
          <a:p>
            <a:pPr eaLnBrk="1" hangingPunct="1">
              <a:lnSpc>
                <a:spcPct val="160000"/>
              </a:lnSpc>
              <a:buNone/>
            </a:pPr>
            <a:r>
              <a:rPr lang="zh-CN" altLang="en-US" sz="2400" dirty="0"/>
              <a:t>假设方程为                                                 ，区间为</a:t>
            </a:r>
            <a:r>
              <a:rPr lang="en-US" altLang="zh-CN" sz="2400" dirty="0"/>
              <a:t>[-1, 1] </a:t>
            </a:r>
          </a:p>
        </p:txBody>
      </p:sp>
      <p:sp>
        <p:nvSpPr>
          <p:cNvPr id="8197" name="Rectangle 5"/>
          <p:cNvSpPr>
            <a:spLocks noChangeArrowheads="1"/>
          </p:cNvSpPr>
          <p:nvPr/>
        </p:nvSpPr>
        <p:spPr bwMode="auto">
          <a:xfrm>
            <a:off x="1" y="3098157"/>
            <a:ext cx="184731" cy="461665"/>
          </a:xfrm>
          <a:prstGeom prst="rect">
            <a:avLst/>
          </a:prstGeom>
          <a:noFill/>
          <a:ln w="12700" cap="sq" algn="ctr">
            <a:noFill/>
            <a:miter lim="800000"/>
            <a:headEnd type="none" w="sm" len="sm"/>
            <a:tailEnd type="none" w="sm" len="sm"/>
          </a:ln>
        </p:spPr>
        <p:txBody>
          <a:bodyPr wrap="none" anchor="ctr">
            <a:spAutoFit/>
          </a:bodyPr>
          <a:lstStyle/>
          <a:p>
            <a:endParaRPr lang="zh-CN" altLang="en-US" sz="2400"/>
          </a:p>
        </p:txBody>
      </p:sp>
      <p:graphicFrame>
        <p:nvGraphicFramePr>
          <p:cNvPr id="8194" name="Object 4"/>
          <p:cNvGraphicFramePr>
            <a:graphicFrameLocks noChangeAspect="1"/>
          </p:cNvGraphicFramePr>
          <p:nvPr>
            <p:extLst>
              <p:ext uri="{D42A27DB-BD31-4B8C-83A1-F6EECF244321}">
                <p14:modId xmlns:p14="http://schemas.microsoft.com/office/powerpoint/2010/main" val="304102612"/>
              </p:ext>
            </p:extLst>
          </p:nvPr>
        </p:nvGraphicFramePr>
        <p:xfrm>
          <a:off x="2682081" y="3351898"/>
          <a:ext cx="3876675" cy="415847"/>
        </p:xfrm>
        <a:graphic>
          <a:graphicData uri="http://schemas.openxmlformats.org/presentationml/2006/ole">
            <mc:AlternateContent xmlns:mc="http://schemas.openxmlformats.org/markup-compatibility/2006">
              <mc:Choice xmlns:v="urn:schemas-microsoft-com:vml" Requires="v">
                <p:oleObj name="公式" r:id="rId2" imgW="35092440" imgH="5723280" progId="Equation.3">
                  <p:embed/>
                </p:oleObj>
              </mc:Choice>
              <mc:Fallback>
                <p:oleObj name="公式" r:id="rId2" imgW="35092440" imgH="5723280" progId="Equation.3">
                  <p:embed/>
                  <p:pic>
                    <p:nvPicPr>
                      <p:cNvPr id="819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081" y="3351898"/>
                        <a:ext cx="3876675" cy="415847"/>
                      </a:xfrm>
                      <a:prstGeom prst="rect">
                        <a:avLst/>
                      </a:prstGeom>
                      <a:solidFill>
                        <a:schemeClr val="accent2"/>
                      </a:solidFill>
                    </p:spPr>
                  </p:pic>
                </p:oleObj>
              </mc:Fallback>
            </mc:AlternateContent>
          </a:graphicData>
        </a:graphic>
      </p:graphicFrame>
      <p:sp>
        <p:nvSpPr>
          <p:cNvPr id="8198" name="Rectangle 7"/>
          <p:cNvSpPr>
            <a:spLocks noChangeArrowheads="1"/>
          </p:cNvSpPr>
          <p:nvPr/>
        </p:nvSpPr>
        <p:spPr bwMode="auto">
          <a:xfrm>
            <a:off x="1" y="-230831"/>
            <a:ext cx="184731" cy="461665"/>
          </a:xfrm>
          <a:prstGeom prst="rect">
            <a:avLst/>
          </a:prstGeom>
          <a:noFill/>
          <a:ln w="12700" cap="sq" algn="ctr">
            <a:noFill/>
            <a:miter lim="800000"/>
            <a:headEnd type="none" w="sm" len="sm"/>
            <a:tailEnd type="none" w="sm" len="sm"/>
          </a:ln>
        </p:spPr>
        <p:txBody>
          <a:bodyPr wrap="none" anchor="ctr">
            <a:spAutoFit/>
          </a:bodyPr>
          <a:lstStyle/>
          <a:p>
            <a:endParaRPr lang="zh-CN" altLang="en-US" sz="2400"/>
          </a:p>
        </p:txBody>
      </p:sp>
    </p:spTree>
  </p:cSld>
  <p:clrMapOvr>
    <a:masterClrMapping/>
  </p:clrMapOvr>
  <p:transition spd="med">
    <p:fad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1525" name="Rectangle 5"/>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计算方法</a:t>
            </a:r>
          </a:p>
        </p:txBody>
      </p:sp>
      <p:sp>
        <p:nvSpPr>
          <p:cNvPr id="9220" name="Rectangle 3"/>
          <p:cNvSpPr>
            <a:spLocks noGrp="1" noChangeArrowheads="1"/>
          </p:cNvSpPr>
          <p:nvPr>
            <p:ph type="body" sz="half" idx="4294967295"/>
          </p:nvPr>
        </p:nvSpPr>
        <p:spPr>
          <a:xfrm>
            <a:off x="501227" y="1108245"/>
            <a:ext cx="11563350" cy="5500688"/>
          </a:xfrm>
        </p:spPr>
        <p:txBody>
          <a:bodyPr>
            <a:normAutofit/>
          </a:bodyPr>
          <a:lstStyle/>
          <a:p>
            <a:pPr eaLnBrk="1" hangingPunct="1">
              <a:lnSpc>
                <a:spcPct val="120000"/>
              </a:lnSpc>
              <a:buNone/>
            </a:pPr>
            <a:r>
              <a:rPr lang="zh-CN" altLang="en-US" sz="2400" dirty="0"/>
              <a:t>令</a:t>
            </a:r>
            <a:r>
              <a:rPr lang="en-US" altLang="zh-CN" sz="2400" dirty="0"/>
              <a:t>x1 = a, x2 = b</a:t>
            </a:r>
          </a:p>
          <a:p>
            <a:pPr eaLnBrk="1" hangingPunct="1">
              <a:lnSpc>
                <a:spcPct val="120000"/>
              </a:lnSpc>
              <a:buNone/>
            </a:pPr>
            <a:r>
              <a:rPr lang="zh-CN" altLang="en-US" sz="2400" dirty="0"/>
              <a:t>连接</a:t>
            </a:r>
            <a:r>
              <a:rPr lang="en-US" altLang="zh-CN" sz="2400" dirty="0"/>
              <a:t>(x1, f(x1))</a:t>
            </a:r>
            <a:r>
              <a:rPr lang="zh-CN" altLang="en-US" sz="2400" dirty="0"/>
              <a:t>和</a:t>
            </a:r>
            <a:r>
              <a:rPr lang="en-US" altLang="zh-CN" sz="2400" dirty="0"/>
              <a:t>(x2, f(x2))</a:t>
            </a:r>
            <a:r>
              <a:rPr lang="zh-CN" altLang="en-US" sz="2400" dirty="0"/>
              <a:t>的弦交与</a:t>
            </a:r>
            <a:r>
              <a:rPr lang="en-US" altLang="zh-CN" sz="2400" dirty="0"/>
              <a:t>x</a:t>
            </a:r>
            <a:r>
              <a:rPr lang="zh-CN" altLang="en-US" sz="2400" dirty="0"/>
              <a:t>轴的坐标点可用如下公式求出</a:t>
            </a:r>
          </a:p>
          <a:p>
            <a:pPr>
              <a:lnSpc>
                <a:spcPct val="120000"/>
              </a:lnSpc>
              <a:buNone/>
            </a:pPr>
            <a:r>
              <a:rPr lang="zh-CN" altLang="en-US" sz="2400" dirty="0"/>
              <a:t>   </a:t>
            </a:r>
          </a:p>
          <a:p>
            <a:pPr>
              <a:lnSpc>
                <a:spcPct val="120000"/>
              </a:lnSpc>
              <a:buNone/>
            </a:pPr>
            <a:endParaRPr lang="zh-CN" altLang="en-US" sz="2400" dirty="0"/>
          </a:p>
          <a:p>
            <a:pPr eaLnBrk="1" hangingPunct="1">
              <a:lnSpc>
                <a:spcPct val="120000"/>
              </a:lnSpc>
              <a:buNone/>
            </a:pPr>
            <a:endParaRPr lang="en-US" altLang="zh-CN" sz="2400" dirty="0"/>
          </a:p>
          <a:p>
            <a:pPr eaLnBrk="1" hangingPunct="1">
              <a:lnSpc>
                <a:spcPct val="120000"/>
              </a:lnSpc>
              <a:buNone/>
            </a:pPr>
            <a:r>
              <a:rPr lang="zh-CN" altLang="en-US" sz="2400" dirty="0"/>
              <a:t>若</a:t>
            </a:r>
            <a:r>
              <a:rPr lang="en-US" altLang="zh-CN" sz="2400" dirty="0"/>
              <a:t>f(x)</a:t>
            </a:r>
            <a:r>
              <a:rPr lang="zh-CN" altLang="en-US" sz="2400" dirty="0"/>
              <a:t>与</a:t>
            </a:r>
            <a:r>
              <a:rPr lang="en-US" altLang="zh-CN" sz="2400" dirty="0"/>
              <a:t>f(x1)</a:t>
            </a:r>
            <a:r>
              <a:rPr lang="zh-CN" altLang="en-US" sz="2400" dirty="0"/>
              <a:t>同符号，则方程的根在</a:t>
            </a:r>
            <a:r>
              <a:rPr lang="en-US" altLang="zh-CN" sz="2400" dirty="0"/>
              <a:t>(x, x2)</a:t>
            </a:r>
            <a:r>
              <a:rPr lang="zh-CN" altLang="en-US" sz="2400" dirty="0"/>
              <a:t>之间，将</a:t>
            </a:r>
            <a:r>
              <a:rPr lang="en-US" altLang="zh-CN" sz="2400" dirty="0"/>
              <a:t>x</a:t>
            </a:r>
            <a:r>
              <a:rPr lang="zh-CN" altLang="en-US" sz="2400" dirty="0"/>
              <a:t>作为新的</a:t>
            </a:r>
            <a:r>
              <a:rPr lang="en-US" altLang="zh-CN" sz="2400" dirty="0"/>
              <a:t>x1</a:t>
            </a:r>
          </a:p>
          <a:p>
            <a:pPr eaLnBrk="1" hangingPunct="1">
              <a:lnSpc>
                <a:spcPct val="120000"/>
              </a:lnSpc>
              <a:buNone/>
            </a:pPr>
            <a:r>
              <a:rPr lang="zh-CN" altLang="en-US" sz="2400" dirty="0"/>
              <a:t>否则根在</a:t>
            </a:r>
            <a:r>
              <a:rPr lang="en-US" altLang="zh-CN" sz="2400" dirty="0"/>
              <a:t>(x1, x)</a:t>
            </a:r>
            <a:r>
              <a:rPr lang="zh-CN" altLang="en-US" sz="2400" dirty="0"/>
              <a:t>之间，将</a:t>
            </a:r>
            <a:r>
              <a:rPr lang="en-US" altLang="zh-CN" sz="2400" dirty="0"/>
              <a:t>x</a:t>
            </a:r>
            <a:r>
              <a:rPr lang="zh-CN" altLang="en-US" sz="2400" dirty="0"/>
              <a:t>设为新的</a:t>
            </a:r>
            <a:r>
              <a:rPr lang="en-US" altLang="zh-CN" sz="2400" dirty="0"/>
              <a:t>x2</a:t>
            </a:r>
            <a:r>
              <a:rPr lang="zh-CN" altLang="en-US" sz="2400" dirty="0"/>
              <a:t>。</a:t>
            </a:r>
          </a:p>
          <a:p>
            <a:pPr eaLnBrk="1" hangingPunct="1">
              <a:lnSpc>
                <a:spcPct val="120000"/>
              </a:lnSpc>
              <a:buNone/>
            </a:pPr>
            <a:r>
              <a:rPr lang="zh-CN" altLang="en-US" sz="2400" dirty="0"/>
              <a:t>重复步骤⑵和⑶，直到</a:t>
            </a:r>
            <a:r>
              <a:rPr lang="en-US" altLang="zh-CN" sz="2400" dirty="0"/>
              <a:t>f(x)</a:t>
            </a:r>
            <a:r>
              <a:rPr lang="zh-CN" altLang="en-US" sz="2400" dirty="0"/>
              <a:t>小于某个指定的精度为止。此时的 </a:t>
            </a:r>
            <a:r>
              <a:rPr lang="en-US" altLang="zh-CN" sz="2400" dirty="0"/>
              <a:t>x </a:t>
            </a:r>
            <a:r>
              <a:rPr lang="zh-CN" altLang="en-US" sz="2400" dirty="0"/>
              <a:t>为方程</a:t>
            </a:r>
            <a:r>
              <a:rPr lang="en-US" altLang="zh-CN" sz="2400" dirty="0"/>
              <a:t>f( x ) = 0</a:t>
            </a:r>
            <a:r>
              <a:rPr lang="zh-CN" altLang="en-US" sz="2400" dirty="0"/>
              <a:t>的根</a:t>
            </a:r>
          </a:p>
        </p:txBody>
      </p:sp>
      <p:graphicFrame>
        <p:nvGraphicFramePr>
          <p:cNvPr id="9218" name="Object 4"/>
          <p:cNvGraphicFramePr>
            <a:graphicFrameLocks noGrp="1" noChangeAspect="1"/>
          </p:cNvGraphicFramePr>
          <p:nvPr>
            <p:ph sz="half" idx="4294967295"/>
            <p:extLst>
              <p:ext uri="{D42A27DB-BD31-4B8C-83A1-F6EECF244321}">
                <p14:modId xmlns:p14="http://schemas.microsoft.com/office/powerpoint/2010/main" val="1740162055"/>
              </p:ext>
            </p:extLst>
          </p:nvPr>
        </p:nvGraphicFramePr>
        <p:xfrm>
          <a:off x="1849120" y="2460625"/>
          <a:ext cx="3729038" cy="968375"/>
        </p:xfrm>
        <a:graphic>
          <a:graphicData uri="http://schemas.openxmlformats.org/presentationml/2006/ole">
            <mc:AlternateContent xmlns:mc="http://schemas.openxmlformats.org/markup-compatibility/2006">
              <mc:Choice xmlns:v="urn:schemas-microsoft-com:vml" Requires="v">
                <p:oleObj name="公式" r:id="rId3" imgW="46913040" imgH="12174480" progId="Equation.3">
                  <p:embed/>
                </p:oleObj>
              </mc:Choice>
              <mc:Fallback>
                <p:oleObj name="公式" r:id="rId3" imgW="46913040" imgH="12174480" progId="Equation.3">
                  <p:embed/>
                  <p:pic>
                    <p:nvPicPr>
                      <p:cNvPr id="9218"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9120" y="2460625"/>
                        <a:ext cx="3729038" cy="968375"/>
                      </a:xfrm>
                      <a:prstGeom prst="rect">
                        <a:avLst/>
                      </a:prstGeom>
                      <a:solidFill>
                        <a:schemeClr val="accent2"/>
                      </a:solidFill>
                    </p:spPr>
                  </p:pic>
                </p:oleObj>
              </mc:Fallback>
            </mc:AlternateContent>
          </a:graphicData>
        </a:graphic>
      </p:graphicFrame>
    </p:spTree>
  </p:cSld>
  <p:clrMapOvr>
    <a:masterClrMapping/>
  </p:clrMapOvr>
  <p:transition spd="med">
    <p:fad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7A9E460-9852-6A1A-C313-FA96D8CD1210}"/>
              </a:ext>
            </a:extLst>
          </p:cNvPr>
          <p:cNvSpPr>
            <a:spLocks noGrp="1"/>
          </p:cNvSpPr>
          <p:nvPr>
            <p:ph type="title"/>
          </p:nvPr>
        </p:nvSpPr>
        <p:spPr/>
        <p:txBody>
          <a:bodyPr/>
          <a:lstStyle/>
          <a:p>
            <a:endParaRPr lang="zh-CN" altLang="en-US"/>
          </a:p>
        </p:txBody>
      </p:sp>
      <p:sp>
        <p:nvSpPr>
          <p:cNvPr id="194562" name="Rectangle 3"/>
          <p:cNvSpPr>
            <a:spLocks noGrp="1" noChangeArrowheads="1"/>
          </p:cNvSpPr>
          <p:nvPr>
            <p:ph idx="4294967295"/>
          </p:nvPr>
        </p:nvSpPr>
        <p:spPr>
          <a:xfrm>
            <a:off x="751840" y="729198"/>
            <a:ext cx="10363200" cy="5649913"/>
          </a:xfrm>
        </p:spPr>
        <p:txBody>
          <a:bodyPr>
            <a:normAutofit lnSpcReduction="10000"/>
          </a:bodyPr>
          <a:lstStyle/>
          <a:p>
            <a:pPr eaLnBrk="1" hangingPunct="1">
              <a:buFont typeface="Wingdings" pitchFamily="2" charset="2"/>
              <a:buNone/>
            </a:pPr>
            <a:r>
              <a:rPr lang="en-US" altLang="zh-CN" sz="1867" dirty="0" err="1"/>
              <a:t>int</a:t>
            </a:r>
            <a:r>
              <a:rPr lang="en-US" altLang="zh-CN" sz="1867" dirty="0"/>
              <a:t> main()</a:t>
            </a:r>
          </a:p>
          <a:p>
            <a:pPr eaLnBrk="1" hangingPunct="1">
              <a:buFont typeface="Wingdings" pitchFamily="2" charset="2"/>
              <a:buNone/>
            </a:pPr>
            <a:r>
              <a:rPr lang="en-US" altLang="zh-CN" sz="1867" dirty="0"/>
              <a:t>{</a:t>
            </a:r>
          </a:p>
          <a:p>
            <a:pPr eaLnBrk="1" hangingPunct="1">
              <a:buFont typeface="Wingdings" pitchFamily="2" charset="2"/>
              <a:buNone/>
            </a:pPr>
            <a:r>
              <a:rPr lang="en-US" altLang="zh-CN" sz="1867" dirty="0"/>
              <a:t>	double   x,   x1 = -1,   x2 = 1,   fx1,   fx2,   </a:t>
            </a:r>
            <a:r>
              <a:rPr lang="en-US" altLang="zh-CN" sz="1867" dirty="0" err="1"/>
              <a:t>fx</a:t>
            </a:r>
            <a:r>
              <a:rPr lang="en-US" altLang="zh-CN" sz="1867" dirty="0"/>
              <a:t>;</a:t>
            </a:r>
          </a:p>
          <a:p>
            <a:pPr eaLnBrk="1" hangingPunct="1">
              <a:buFont typeface="Wingdings" pitchFamily="2" charset="2"/>
              <a:buNone/>
            </a:pPr>
            <a:endParaRPr lang="en-US" altLang="zh-CN" sz="1867" dirty="0"/>
          </a:p>
          <a:p>
            <a:pPr eaLnBrk="1" hangingPunct="1">
              <a:buFont typeface="Wingdings" pitchFamily="2" charset="2"/>
              <a:buNone/>
            </a:pPr>
            <a:r>
              <a:rPr lang="en-US" altLang="zh-CN" sz="1867" dirty="0"/>
              <a:t>	do { </a:t>
            </a:r>
          </a:p>
          <a:p>
            <a:pPr eaLnBrk="1" hangingPunct="1">
              <a:buFont typeface="Wingdings" pitchFamily="2" charset="2"/>
              <a:buNone/>
            </a:pPr>
            <a:r>
              <a:rPr lang="en-US" altLang="zh-CN" sz="1867" dirty="0"/>
              <a:t>		fx1 = x1 * x1 * x1 + 2 * x1 * x1 + 5 * x1 -1;</a:t>
            </a:r>
          </a:p>
          <a:p>
            <a:pPr eaLnBrk="1" hangingPunct="1">
              <a:buFont typeface="Wingdings" pitchFamily="2" charset="2"/>
              <a:buNone/>
            </a:pPr>
            <a:r>
              <a:rPr lang="en-US" altLang="zh-CN" sz="1867" dirty="0"/>
              <a:t>		fx2 = x2 * x2 * x2 + 2 * x2 * x2 + 5 * x2 -1;</a:t>
            </a:r>
          </a:p>
          <a:p>
            <a:pPr eaLnBrk="1" hangingPunct="1">
              <a:buFont typeface="Wingdings" pitchFamily="2" charset="2"/>
              <a:buNone/>
            </a:pPr>
            <a:r>
              <a:rPr lang="en-US" altLang="zh-CN" sz="1867" dirty="0"/>
              <a:t>		x = (x1 * fx2 - x2 * fx1) / (fx2 - fx1);</a:t>
            </a:r>
          </a:p>
          <a:p>
            <a:pPr eaLnBrk="1" hangingPunct="1">
              <a:buFont typeface="Wingdings" pitchFamily="2" charset="2"/>
              <a:buNone/>
            </a:pPr>
            <a:r>
              <a:rPr lang="en-US" altLang="zh-CN" sz="1867" dirty="0"/>
              <a:t>		</a:t>
            </a:r>
            <a:r>
              <a:rPr lang="en-US" altLang="zh-CN" sz="1867" dirty="0" err="1"/>
              <a:t>fx</a:t>
            </a:r>
            <a:r>
              <a:rPr lang="en-US" altLang="zh-CN" sz="1867" dirty="0"/>
              <a:t> = x * x * x + 2 * x * x + 5 * x -1;</a:t>
            </a:r>
          </a:p>
          <a:p>
            <a:pPr eaLnBrk="1" hangingPunct="1">
              <a:buFont typeface="Wingdings" pitchFamily="2" charset="2"/>
              <a:buNone/>
            </a:pPr>
            <a:r>
              <a:rPr lang="en-US" altLang="zh-CN" sz="1867" dirty="0"/>
              <a:t>		if ( </a:t>
            </a:r>
            <a:r>
              <a:rPr lang="en-US" altLang="zh-CN" sz="1867" dirty="0" err="1"/>
              <a:t>fx</a:t>
            </a:r>
            <a:r>
              <a:rPr lang="en-US" altLang="zh-CN" sz="1867" dirty="0"/>
              <a:t> * fx1 &gt; 0 ) x1 = x;  else x2 = x;</a:t>
            </a:r>
          </a:p>
          <a:p>
            <a:pPr eaLnBrk="1" hangingPunct="1">
              <a:buFont typeface="Wingdings" pitchFamily="2" charset="2"/>
              <a:buNone/>
            </a:pPr>
            <a:r>
              <a:rPr lang="en-US" altLang="zh-CN" sz="1867" dirty="0"/>
              <a:t>	} while ( </a:t>
            </a:r>
            <a:r>
              <a:rPr lang="en-US" altLang="zh-CN" sz="1867" dirty="0" err="1"/>
              <a:t>fabs</a:t>
            </a:r>
            <a:r>
              <a:rPr lang="en-US" altLang="zh-CN" sz="1867" dirty="0"/>
              <a:t>( </a:t>
            </a:r>
            <a:r>
              <a:rPr lang="en-US" altLang="zh-CN" sz="1867" dirty="0" err="1"/>
              <a:t>fx</a:t>
            </a:r>
            <a:r>
              <a:rPr lang="en-US" altLang="zh-CN" sz="1867" dirty="0"/>
              <a:t> ) &gt; 1e-7 );</a:t>
            </a:r>
          </a:p>
          <a:p>
            <a:pPr eaLnBrk="1" hangingPunct="1">
              <a:buFont typeface="Wingdings" pitchFamily="2" charset="2"/>
              <a:buNone/>
            </a:pPr>
            <a:endParaRPr lang="en-US" altLang="zh-CN" sz="1867" dirty="0"/>
          </a:p>
          <a:p>
            <a:pPr eaLnBrk="1" hangingPunct="1">
              <a:buFont typeface="Wingdings" pitchFamily="2" charset="2"/>
              <a:buNone/>
            </a:pPr>
            <a:r>
              <a:rPr lang="en-US" altLang="zh-CN" sz="1867" dirty="0"/>
              <a:t>	</a:t>
            </a:r>
            <a:r>
              <a:rPr lang="en-US" altLang="zh-CN" sz="1867" dirty="0" err="1"/>
              <a:t>cout</a:t>
            </a:r>
            <a:r>
              <a:rPr lang="en-US" altLang="zh-CN" sz="1867" dirty="0"/>
              <a:t> &lt;&lt; "</a:t>
            </a:r>
            <a:r>
              <a:rPr lang="zh-CN" altLang="en-US" sz="1867" dirty="0"/>
              <a:t>方程的根为：</a:t>
            </a:r>
            <a:r>
              <a:rPr lang="en-US" altLang="zh-CN" sz="1867" dirty="0"/>
              <a:t>" &lt;&lt; x &lt;&lt; </a:t>
            </a:r>
            <a:r>
              <a:rPr lang="en-US" altLang="zh-CN" sz="1867" dirty="0" err="1"/>
              <a:t>endl</a:t>
            </a:r>
            <a:r>
              <a:rPr lang="en-US" altLang="zh-CN" sz="1867" dirty="0"/>
              <a:t>;</a:t>
            </a:r>
          </a:p>
          <a:p>
            <a:pPr eaLnBrk="1" hangingPunct="1">
              <a:buFont typeface="Wingdings" pitchFamily="2" charset="2"/>
              <a:buNone/>
            </a:pPr>
            <a:endParaRPr lang="en-US" altLang="zh-CN" sz="1867" dirty="0"/>
          </a:p>
          <a:p>
            <a:pPr eaLnBrk="1" hangingPunct="1">
              <a:buFont typeface="Wingdings" pitchFamily="2" charset="2"/>
              <a:buNone/>
            </a:pPr>
            <a:r>
              <a:rPr lang="en-US" altLang="zh-CN" sz="1867" dirty="0"/>
              <a:t>      return 0;</a:t>
            </a:r>
          </a:p>
          <a:p>
            <a:pPr eaLnBrk="1" hangingPunct="1">
              <a:buFont typeface="Wingdings" pitchFamily="2" charset="2"/>
              <a:buNone/>
            </a:pPr>
            <a:r>
              <a:rPr lang="en-US" altLang="zh-CN" sz="1867" dirty="0"/>
              <a:t>}</a:t>
            </a:r>
          </a:p>
        </p:txBody>
      </p:sp>
    </p:spTree>
  </p:cSld>
  <p:clrMapOvr>
    <a:masterClrMapping/>
  </p:clrMapOvr>
  <p:transition spd="med">
    <p:fad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869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循环的中途退出</a:t>
            </a:r>
          </a:p>
        </p:txBody>
      </p:sp>
      <p:sp>
        <p:nvSpPr>
          <p:cNvPr id="196611" name="Rectangle 3"/>
          <p:cNvSpPr>
            <a:spLocks noGrp="1" noChangeArrowheads="1"/>
          </p:cNvSpPr>
          <p:nvPr>
            <p:ph idx="4294967295"/>
          </p:nvPr>
        </p:nvSpPr>
        <p:spPr>
          <a:xfrm>
            <a:off x="812800" y="1481243"/>
            <a:ext cx="10363200" cy="4537075"/>
          </a:xfrm>
        </p:spPr>
        <p:txBody>
          <a:bodyPr>
            <a:normAutofit/>
          </a:bodyPr>
          <a:lstStyle/>
          <a:p>
            <a:pPr eaLnBrk="1" hangingPunct="1">
              <a:lnSpc>
                <a:spcPct val="120000"/>
              </a:lnSpc>
              <a:buNone/>
            </a:pPr>
            <a:r>
              <a:rPr lang="zh-CN" altLang="en-US" sz="2400" b="1" dirty="0"/>
              <a:t>考虑一个读入数据直到读到标志值的问题</a:t>
            </a:r>
            <a:endParaRPr lang="en-US" altLang="zh-CN" sz="2400" b="1" dirty="0"/>
          </a:p>
          <a:p>
            <a:pPr>
              <a:lnSpc>
                <a:spcPct val="120000"/>
              </a:lnSpc>
              <a:spcBef>
                <a:spcPts val="2400"/>
              </a:spcBef>
              <a:buNone/>
            </a:pPr>
            <a:r>
              <a:rPr lang="zh-CN" altLang="en-US" sz="2400" b="1" dirty="0"/>
              <a:t>如用自然语言描述，基于标志的循环的结构由以下步骤组成</a:t>
            </a:r>
          </a:p>
          <a:p>
            <a:pPr>
              <a:lnSpc>
                <a:spcPct val="120000"/>
              </a:lnSpc>
              <a:buNone/>
            </a:pPr>
            <a:r>
              <a:rPr lang="zh-CN" altLang="en-US" sz="1867" dirty="0"/>
              <a:t>读入一个值</a:t>
            </a:r>
          </a:p>
          <a:p>
            <a:pPr>
              <a:lnSpc>
                <a:spcPct val="120000"/>
              </a:lnSpc>
              <a:buNone/>
            </a:pPr>
            <a:r>
              <a:rPr lang="zh-CN" altLang="en-US" sz="1867" dirty="0"/>
              <a:t>如果读入值与标志值相等，则退出循环</a:t>
            </a:r>
          </a:p>
          <a:p>
            <a:pPr>
              <a:lnSpc>
                <a:spcPct val="120000"/>
              </a:lnSpc>
              <a:buNone/>
            </a:pPr>
            <a:r>
              <a:rPr lang="zh-CN" altLang="en-US" sz="1867" dirty="0"/>
              <a:t>执行在读入那个特定值情况下需要执行的语句</a:t>
            </a:r>
          </a:p>
          <a:p>
            <a:pPr>
              <a:lnSpc>
                <a:spcPct val="120000"/>
              </a:lnSpc>
              <a:spcBef>
                <a:spcPts val="2400"/>
              </a:spcBef>
              <a:buNone/>
            </a:pPr>
            <a:r>
              <a:rPr lang="zh-CN" altLang="en-US" sz="2400" b="1" dirty="0"/>
              <a:t>循环的中途退出问题</a:t>
            </a:r>
            <a:endParaRPr lang="en-US" altLang="zh-CN" sz="2400" b="1" dirty="0"/>
          </a:p>
          <a:p>
            <a:pPr>
              <a:lnSpc>
                <a:spcPct val="120000"/>
              </a:lnSpc>
              <a:buNone/>
            </a:pPr>
            <a:r>
              <a:rPr lang="zh-CN" altLang="en-US" sz="1867" dirty="0"/>
              <a:t>当一个循环中有一些操作必须在条件测试之前执行时</a:t>
            </a: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8402" name="Rectangle 2"/>
          <p:cNvSpPr>
            <a:spLocks noGrp="1" noChangeArrowheads="1"/>
          </p:cNvSpPr>
          <p:nvPr>
            <p:ph type="title"/>
          </p:nvPr>
        </p:nvSpPr>
        <p:spPr/>
        <p:txBody>
          <a:bodyPr>
            <a:normAutofit fontScale="90000"/>
          </a:bodyPr>
          <a:lstStyle/>
          <a:p>
            <a:pPr marL="1117572" indent="-1117572">
              <a:defRPr/>
            </a:pPr>
            <a:r>
              <a:rPr lang="zh-CN" altLang="en-US" sz="3733" b="1" dirty="0">
                <a:latin typeface="微软雅黑" pitchFamily="34" charset="-122"/>
              </a:rPr>
              <a:t>编译预处理</a:t>
            </a:r>
          </a:p>
        </p:txBody>
      </p:sp>
      <p:sp>
        <p:nvSpPr>
          <p:cNvPr id="37891" name="Rectangle 3"/>
          <p:cNvSpPr>
            <a:spLocks noGrp="1" noChangeArrowheads="1"/>
          </p:cNvSpPr>
          <p:nvPr>
            <p:ph idx="4294967295"/>
          </p:nvPr>
        </p:nvSpPr>
        <p:spPr>
          <a:xfrm>
            <a:off x="975360" y="1448965"/>
            <a:ext cx="8407400" cy="4114800"/>
          </a:xfrm>
        </p:spPr>
        <p:txBody>
          <a:bodyPr>
            <a:normAutofit/>
          </a:bodyPr>
          <a:lstStyle/>
          <a:p>
            <a:pPr eaLnBrk="1" hangingPunct="1">
              <a:lnSpc>
                <a:spcPct val="150000"/>
              </a:lnSpc>
              <a:buNone/>
            </a:pPr>
            <a:r>
              <a:rPr lang="en-US" altLang="zh-CN" sz="2400" b="1" dirty="0"/>
              <a:t>C++</a:t>
            </a:r>
            <a:r>
              <a:rPr lang="zh-CN" altLang="en-US" sz="2400" b="1" dirty="0"/>
              <a:t>的编译分成两个阶段</a:t>
            </a:r>
            <a:endParaRPr lang="en-US" altLang="zh-CN" sz="2400" b="1" dirty="0"/>
          </a:p>
          <a:p>
            <a:pPr>
              <a:lnSpc>
                <a:spcPct val="150000"/>
              </a:lnSpc>
              <a:spcBef>
                <a:spcPts val="0"/>
              </a:spcBef>
              <a:buNone/>
            </a:pPr>
            <a:r>
              <a:rPr lang="zh-CN" altLang="en-US" sz="1867" dirty="0"/>
              <a:t>预编译</a:t>
            </a:r>
            <a:endParaRPr lang="en-US" altLang="zh-CN" sz="1867" dirty="0"/>
          </a:p>
          <a:p>
            <a:pPr>
              <a:lnSpc>
                <a:spcPct val="150000"/>
              </a:lnSpc>
              <a:spcBef>
                <a:spcPts val="0"/>
              </a:spcBef>
              <a:buNone/>
            </a:pPr>
            <a:r>
              <a:rPr lang="zh-CN" altLang="en-US" sz="1867" dirty="0"/>
              <a:t>编译 </a:t>
            </a:r>
          </a:p>
          <a:p>
            <a:pPr>
              <a:lnSpc>
                <a:spcPct val="150000"/>
              </a:lnSpc>
              <a:spcBef>
                <a:spcPts val="1600"/>
              </a:spcBef>
              <a:buNone/>
            </a:pPr>
            <a:r>
              <a:rPr lang="zh-CN" altLang="en-US" sz="2400" b="1" dirty="0"/>
              <a:t>预编译处理程序中的预编译命令，即那些以</a:t>
            </a:r>
            <a:r>
              <a:rPr lang="en-US" altLang="zh-CN" sz="2400" b="1" dirty="0"/>
              <a:t>#</a:t>
            </a:r>
            <a:r>
              <a:rPr lang="zh-CN" altLang="en-US" sz="2400" b="1" dirty="0"/>
              <a:t>开头的指令 </a:t>
            </a:r>
          </a:p>
          <a:p>
            <a:pPr>
              <a:lnSpc>
                <a:spcPct val="150000"/>
              </a:lnSpc>
              <a:spcBef>
                <a:spcPts val="1600"/>
              </a:spcBef>
              <a:buNone/>
            </a:pPr>
            <a:r>
              <a:rPr lang="zh-CN" altLang="en-US" sz="2400" b="1" dirty="0"/>
              <a:t>编译预处理指令主要有</a:t>
            </a:r>
          </a:p>
          <a:p>
            <a:pPr>
              <a:lnSpc>
                <a:spcPct val="150000"/>
              </a:lnSpc>
              <a:spcBef>
                <a:spcPts val="0"/>
              </a:spcBef>
              <a:buNone/>
            </a:pPr>
            <a:r>
              <a:rPr lang="zh-CN" altLang="en-US" sz="1867" dirty="0"/>
              <a:t>库包含：用</a:t>
            </a:r>
            <a:r>
              <a:rPr lang="en-US" altLang="zh-CN" sz="1867" dirty="0"/>
              <a:t>#include</a:t>
            </a:r>
            <a:r>
              <a:rPr lang="zh-CN" altLang="en-US" sz="1867" dirty="0"/>
              <a:t>实现，表示程序使用了某个库</a:t>
            </a:r>
          </a:p>
        </p:txBody>
      </p:sp>
    </p:spTree>
  </p:cSld>
  <p:clrMapOvr>
    <a:masterClrMapping/>
  </p:clrMapOvr>
  <p:transition spd="med">
    <p:fade/>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550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解决方案</a:t>
            </a:r>
          </a:p>
        </p:txBody>
      </p:sp>
      <p:sp>
        <p:nvSpPr>
          <p:cNvPr id="197635" name="Rectangle 3"/>
          <p:cNvSpPr>
            <a:spLocks noGrp="1" noChangeArrowheads="1"/>
          </p:cNvSpPr>
          <p:nvPr>
            <p:ph idx="4294967295"/>
          </p:nvPr>
        </p:nvSpPr>
        <p:spPr>
          <a:xfrm>
            <a:off x="1060450" y="1047921"/>
            <a:ext cx="11131550" cy="5561012"/>
          </a:xfrm>
        </p:spPr>
        <p:txBody>
          <a:bodyPr>
            <a:normAutofit fontScale="85000" lnSpcReduction="20000"/>
          </a:bodyPr>
          <a:lstStyle/>
          <a:p>
            <a:pPr eaLnBrk="1" hangingPunct="1">
              <a:lnSpc>
                <a:spcPct val="130000"/>
              </a:lnSpc>
              <a:buNone/>
            </a:pPr>
            <a:r>
              <a:rPr lang="zh-CN" altLang="en-US" sz="2533" b="1" dirty="0"/>
              <a:t>方案一</a:t>
            </a:r>
            <a:endParaRPr lang="en-US" altLang="zh-CN" sz="2533" b="1" dirty="0"/>
          </a:p>
          <a:p>
            <a:pPr eaLnBrk="1" hangingPunct="1">
              <a:lnSpc>
                <a:spcPct val="130000"/>
              </a:lnSpc>
              <a:buNone/>
            </a:pPr>
            <a:r>
              <a:rPr lang="zh-CN" altLang="en-US" sz="2400" dirty="0"/>
              <a:t>修改循环结构被改为</a:t>
            </a:r>
          </a:p>
          <a:p>
            <a:pPr>
              <a:spcBef>
                <a:spcPts val="800"/>
              </a:spcBef>
              <a:buNone/>
            </a:pPr>
            <a:r>
              <a:rPr lang="zh-CN" altLang="en-US" sz="2000" dirty="0"/>
              <a:t>读入一个值</a:t>
            </a:r>
          </a:p>
          <a:p>
            <a:pPr>
              <a:buNone/>
            </a:pPr>
            <a:r>
              <a:rPr lang="en-US" altLang="zh-CN" sz="2000" dirty="0"/>
              <a:t>while </a:t>
            </a:r>
            <a:r>
              <a:rPr lang="zh-CN" altLang="en-US" sz="2000" dirty="0"/>
              <a:t>（读入值与标志值不相等）</a:t>
            </a:r>
            <a:r>
              <a:rPr lang="en-US" altLang="zh-CN" sz="2000" dirty="0"/>
              <a:t>{</a:t>
            </a:r>
            <a:endParaRPr lang="zh-CN" altLang="en-US" sz="2000" dirty="0"/>
          </a:p>
          <a:p>
            <a:pPr>
              <a:buNone/>
            </a:pPr>
            <a:r>
              <a:rPr lang="zh-CN" altLang="en-US" sz="2000" dirty="0"/>
              <a:t>         数据处理</a:t>
            </a:r>
          </a:p>
          <a:p>
            <a:pPr>
              <a:buNone/>
            </a:pPr>
            <a:r>
              <a:rPr lang="zh-CN" altLang="en-US" sz="2000" dirty="0"/>
              <a:t>         读入一个值</a:t>
            </a:r>
          </a:p>
          <a:p>
            <a:pPr>
              <a:buNone/>
            </a:pPr>
            <a:r>
              <a:rPr lang="en-US" altLang="zh-CN" sz="2000" dirty="0"/>
              <a:t>}</a:t>
            </a:r>
          </a:p>
          <a:p>
            <a:pPr>
              <a:buNone/>
            </a:pPr>
            <a:endParaRPr lang="en-US" altLang="zh-CN" sz="1867" dirty="0"/>
          </a:p>
          <a:p>
            <a:pPr>
              <a:buNone/>
            </a:pPr>
            <a:r>
              <a:rPr lang="zh-CN" altLang="en-US" sz="2533" b="1" dirty="0"/>
              <a:t>方案二</a:t>
            </a:r>
            <a:endParaRPr lang="en-US" altLang="zh-CN" sz="2533" b="1" dirty="0"/>
          </a:p>
          <a:p>
            <a:pPr>
              <a:lnSpc>
                <a:spcPct val="120000"/>
              </a:lnSpc>
              <a:buNone/>
            </a:pPr>
            <a:r>
              <a:rPr lang="zh-CN" altLang="en-US" sz="2533" dirty="0"/>
              <a:t>用</a:t>
            </a:r>
            <a:r>
              <a:rPr lang="en-US" altLang="zh-CN" sz="2533" dirty="0"/>
              <a:t>break</a:t>
            </a:r>
            <a:r>
              <a:rPr lang="zh-CN" altLang="en-US" sz="2533" dirty="0"/>
              <a:t>语句：跳出循环</a:t>
            </a:r>
          </a:p>
          <a:p>
            <a:pPr>
              <a:lnSpc>
                <a:spcPct val="120000"/>
              </a:lnSpc>
              <a:buNone/>
            </a:pPr>
            <a:r>
              <a:rPr lang="en-US" altLang="zh-CN" sz="2000" dirty="0"/>
              <a:t>while (true) {</a:t>
            </a:r>
          </a:p>
          <a:p>
            <a:pPr>
              <a:lnSpc>
                <a:spcPct val="120000"/>
              </a:lnSpc>
              <a:buNone/>
            </a:pPr>
            <a:r>
              <a:rPr lang="en-US" altLang="zh-CN" sz="2000" dirty="0"/>
              <a:t>        </a:t>
            </a:r>
            <a:r>
              <a:rPr lang="zh-CN" altLang="en-US" sz="2000" dirty="0"/>
              <a:t>提示用户并读入数据</a:t>
            </a:r>
          </a:p>
          <a:p>
            <a:pPr>
              <a:lnSpc>
                <a:spcPct val="120000"/>
              </a:lnSpc>
              <a:buNone/>
            </a:pPr>
            <a:r>
              <a:rPr lang="zh-CN" altLang="en-US" sz="2000" dirty="0"/>
              <a:t>        </a:t>
            </a:r>
            <a:r>
              <a:rPr lang="en-US" altLang="zh-CN" sz="2000" dirty="0"/>
              <a:t>if  (value==</a:t>
            </a:r>
            <a:r>
              <a:rPr lang="zh-CN" altLang="en-US" sz="2000" dirty="0"/>
              <a:t>标志</a:t>
            </a:r>
            <a:r>
              <a:rPr lang="en-US" altLang="zh-CN" sz="2000" dirty="0"/>
              <a:t>) break;</a:t>
            </a:r>
          </a:p>
          <a:p>
            <a:pPr>
              <a:lnSpc>
                <a:spcPct val="120000"/>
              </a:lnSpc>
              <a:buNone/>
            </a:pPr>
            <a:r>
              <a:rPr lang="en-US" altLang="zh-CN" sz="2000" dirty="0"/>
              <a:t>        </a:t>
            </a:r>
            <a:r>
              <a:rPr lang="zh-CN" altLang="en-US" sz="2000" dirty="0"/>
              <a:t>数据处理</a:t>
            </a:r>
            <a:endParaRPr lang="en-US" altLang="zh-CN" sz="2000" dirty="0"/>
          </a:p>
          <a:p>
            <a:pPr>
              <a:lnSpc>
                <a:spcPct val="120000"/>
              </a:lnSpc>
              <a:buNone/>
            </a:pPr>
            <a:r>
              <a:rPr lang="zh-CN" altLang="en-US" sz="2000" dirty="0"/>
              <a:t> </a:t>
            </a:r>
            <a:r>
              <a:rPr lang="en-US" altLang="zh-CN" sz="2000" dirty="0"/>
              <a:t>}</a:t>
            </a:r>
          </a:p>
          <a:p>
            <a:pPr>
              <a:buNone/>
            </a:pPr>
            <a:endParaRPr lang="en-US" altLang="zh-CN" sz="1867" dirty="0"/>
          </a:p>
          <a:p>
            <a:pPr>
              <a:buNone/>
            </a:pPr>
            <a:endParaRPr lang="en-US" altLang="zh-CN" sz="1867"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7635">
                                            <p:txEl>
                                              <p:pRg st="8" end="8"/>
                                            </p:txEl>
                                          </p:spTgt>
                                        </p:tgtEl>
                                        <p:attrNameLst>
                                          <p:attrName>style.visibility</p:attrName>
                                        </p:attrNameLst>
                                      </p:cBhvr>
                                      <p:to>
                                        <p:strVal val="visible"/>
                                      </p:to>
                                    </p:set>
                                    <p:animEffect transition="in" filter="blinds(horizontal)">
                                      <p:cBhvr>
                                        <p:cTn id="7" dur="500"/>
                                        <p:tgtEl>
                                          <p:spTgt spid="197635">
                                            <p:txEl>
                                              <p:pRg st="8"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7635">
                                            <p:txEl>
                                              <p:pRg st="9" end="9"/>
                                            </p:txEl>
                                          </p:spTgt>
                                        </p:tgtEl>
                                        <p:attrNameLst>
                                          <p:attrName>style.visibility</p:attrName>
                                        </p:attrNameLst>
                                      </p:cBhvr>
                                      <p:to>
                                        <p:strVal val="visible"/>
                                      </p:to>
                                    </p:set>
                                    <p:animEffect transition="in" filter="blinds(horizontal)">
                                      <p:cBhvr>
                                        <p:cTn id="10" dur="500"/>
                                        <p:tgtEl>
                                          <p:spTgt spid="197635">
                                            <p:txEl>
                                              <p:pRg st="9" end="9"/>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7635">
                                            <p:txEl>
                                              <p:pRg st="10" end="10"/>
                                            </p:txEl>
                                          </p:spTgt>
                                        </p:tgtEl>
                                        <p:attrNameLst>
                                          <p:attrName>style.visibility</p:attrName>
                                        </p:attrNameLst>
                                      </p:cBhvr>
                                      <p:to>
                                        <p:strVal val="visible"/>
                                      </p:to>
                                    </p:set>
                                    <p:animEffect transition="in" filter="blinds(horizontal)">
                                      <p:cBhvr>
                                        <p:cTn id="13" dur="500"/>
                                        <p:tgtEl>
                                          <p:spTgt spid="197635">
                                            <p:txEl>
                                              <p:pRg st="10" end="1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97635">
                                            <p:txEl>
                                              <p:pRg st="11" end="11"/>
                                            </p:txEl>
                                          </p:spTgt>
                                        </p:tgtEl>
                                        <p:attrNameLst>
                                          <p:attrName>style.visibility</p:attrName>
                                        </p:attrNameLst>
                                      </p:cBhvr>
                                      <p:to>
                                        <p:strVal val="visible"/>
                                      </p:to>
                                    </p:set>
                                    <p:animEffect transition="in" filter="blinds(horizontal)">
                                      <p:cBhvr>
                                        <p:cTn id="16" dur="500"/>
                                        <p:tgtEl>
                                          <p:spTgt spid="197635">
                                            <p:txEl>
                                              <p:pRg st="11" end="11"/>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97635">
                                            <p:txEl>
                                              <p:pRg st="12" end="12"/>
                                            </p:txEl>
                                          </p:spTgt>
                                        </p:tgtEl>
                                        <p:attrNameLst>
                                          <p:attrName>style.visibility</p:attrName>
                                        </p:attrNameLst>
                                      </p:cBhvr>
                                      <p:to>
                                        <p:strVal val="visible"/>
                                      </p:to>
                                    </p:set>
                                    <p:animEffect transition="in" filter="blinds(horizontal)">
                                      <p:cBhvr>
                                        <p:cTn id="19" dur="500"/>
                                        <p:tgtEl>
                                          <p:spTgt spid="197635">
                                            <p:txEl>
                                              <p:pRg st="12" end="12"/>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97635">
                                            <p:txEl>
                                              <p:pRg st="13" end="13"/>
                                            </p:txEl>
                                          </p:spTgt>
                                        </p:tgtEl>
                                        <p:attrNameLst>
                                          <p:attrName>style.visibility</p:attrName>
                                        </p:attrNameLst>
                                      </p:cBhvr>
                                      <p:to>
                                        <p:strVal val="visible"/>
                                      </p:to>
                                    </p:set>
                                    <p:animEffect transition="in" filter="blinds(horizontal)">
                                      <p:cBhvr>
                                        <p:cTn id="22" dur="500"/>
                                        <p:tgtEl>
                                          <p:spTgt spid="197635">
                                            <p:txEl>
                                              <p:pRg st="13" end="1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97635">
                                            <p:txEl>
                                              <p:pRg st="14" end="14"/>
                                            </p:txEl>
                                          </p:spTgt>
                                        </p:tgtEl>
                                        <p:attrNameLst>
                                          <p:attrName>style.visibility</p:attrName>
                                        </p:attrNameLst>
                                      </p:cBhvr>
                                      <p:to>
                                        <p:strVal val="visible"/>
                                      </p:to>
                                    </p:set>
                                    <p:animEffect transition="in" filter="blinds(horizontal)">
                                      <p:cBhvr>
                                        <p:cTn id="25" dur="500"/>
                                        <p:tgtEl>
                                          <p:spTgt spid="19763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枚举法</a:t>
            </a:r>
          </a:p>
        </p:txBody>
      </p:sp>
      <p:sp>
        <p:nvSpPr>
          <p:cNvPr id="200707" name="Rectangle 3"/>
          <p:cNvSpPr>
            <a:spLocks noGrp="1" noChangeArrowheads="1"/>
          </p:cNvSpPr>
          <p:nvPr>
            <p:ph idx="4294967295"/>
          </p:nvPr>
        </p:nvSpPr>
        <p:spPr>
          <a:xfrm>
            <a:off x="772160" y="1514475"/>
            <a:ext cx="10363200" cy="3302000"/>
          </a:xfrm>
        </p:spPr>
        <p:txBody>
          <a:bodyPr>
            <a:normAutofit/>
          </a:bodyPr>
          <a:lstStyle/>
          <a:p>
            <a:pPr eaLnBrk="1" hangingPunct="1">
              <a:lnSpc>
                <a:spcPct val="140000"/>
              </a:lnSpc>
              <a:buNone/>
            </a:pPr>
            <a:r>
              <a:rPr lang="zh-CN" altLang="en-US" sz="2400" dirty="0"/>
              <a:t>对所有可能的情况一种一种去尝试，直到找到正确的答案。</a:t>
            </a:r>
          </a:p>
          <a:p>
            <a:pPr eaLnBrk="1" hangingPunct="1">
              <a:lnSpc>
                <a:spcPct val="140000"/>
              </a:lnSpc>
              <a:buNone/>
            </a:pPr>
            <a:r>
              <a:rPr lang="zh-CN" altLang="en-US" sz="2400" dirty="0"/>
              <a:t>枚举法的实现基础是循环。</a:t>
            </a:r>
          </a:p>
        </p:txBody>
      </p:sp>
    </p:spTree>
  </p:cSld>
  <p:clrMapOvr>
    <a:masterClrMapping/>
  </p:clrMapOvr>
  <p:transition spd="med">
    <p:fade/>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8626" name="Rectangle 2"/>
          <p:cNvSpPr>
            <a:spLocks noGrp="1" noChangeArrowheads="1"/>
          </p:cNvSpPr>
          <p:nvPr>
            <p:ph type="title"/>
          </p:nvPr>
        </p:nvSpPr>
        <p:spPr/>
        <p:txBody>
          <a:bodyPr>
            <a:normAutofit fontScale="90000"/>
          </a:bodyPr>
          <a:lstStyle/>
          <a:p>
            <a:pPr>
              <a:defRPr/>
            </a:pPr>
            <a:r>
              <a:rPr lang="zh-CN" altLang="zh-CN" sz="3733" b="1" dirty="0">
                <a:latin typeface="微软雅黑" pitchFamily="34" charset="-122"/>
                <a:cs typeface="Arial" pitchFamily="34" charset="0"/>
              </a:rPr>
              <a:t>阶梯问题</a:t>
            </a:r>
            <a:endParaRPr lang="zh-CN" altLang="en-US" sz="3733" b="1" dirty="0">
              <a:latin typeface="微软雅黑" pitchFamily="34" charset="-122"/>
            </a:endParaRPr>
          </a:p>
        </p:txBody>
      </p:sp>
      <p:sp>
        <p:nvSpPr>
          <p:cNvPr id="201731" name="Rectangle 3"/>
          <p:cNvSpPr>
            <a:spLocks noGrp="1" noChangeArrowheads="1"/>
          </p:cNvSpPr>
          <p:nvPr>
            <p:ph idx="4294967295"/>
          </p:nvPr>
        </p:nvSpPr>
        <p:spPr>
          <a:xfrm>
            <a:off x="642479" y="2991746"/>
            <a:ext cx="5546725" cy="1330325"/>
          </a:xfrm>
        </p:spPr>
        <p:txBody>
          <a:bodyPr>
            <a:normAutofit/>
          </a:bodyPr>
          <a:lstStyle/>
          <a:p>
            <a:pPr eaLnBrk="1" hangingPunct="1">
              <a:lnSpc>
                <a:spcPct val="130000"/>
              </a:lnSpc>
              <a:buNone/>
            </a:pPr>
            <a:r>
              <a:rPr lang="zh-CN" altLang="en-US" sz="2400" b="1" dirty="0"/>
              <a:t>解题思路</a:t>
            </a:r>
          </a:p>
          <a:p>
            <a:pPr>
              <a:lnSpc>
                <a:spcPct val="130000"/>
              </a:lnSpc>
              <a:buNone/>
            </a:pPr>
            <a:r>
              <a:rPr lang="zh-CN" altLang="en-US" sz="1867" dirty="0"/>
              <a:t>枚举</a:t>
            </a:r>
            <a:r>
              <a:rPr lang="en-US" altLang="zh-CN" sz="1867" dirty="0"/>
              <a:t>1</a:t>
            </a:r>
            <a:r>
              <a:rPr lang="zh-CN" altLang="en-US" sz="1867" dirty="0"/>
              <a:t>、</a:t>
            </a:r>
            <a:r>
              <a:rPr lang="en-US" altLang="zh-CN" sz="1867" dirty="0"/>
              <a:t>2</a:t>
            </a:r>
            <a:r>
              <a:rPr lang="zh-CN" altLang="en-US" sz="1867" dirty="0"/>
              <a:t>、</a:t>
            </a:r>
            <a:r>
              <a:rPr lang="en-US" altLang="zh-CN" sz="1867" dirty="0"/>
              <a:t>3</a:t>
            </a:r>
            <a:r>
              <a:rPr lang="zh-CN" altLang="en-US" sz="1867" dirty="0"/>
              <a:t>、</a:t>
            </a:r>
            <a:r>
              <a:rPr lang="en-US" altLang="zh-CN" sz="1867" dirty="0"/>
              <a:t>……</a:t>
            </a:r>
            <a:r>
              <a:rPr lang="zh-CN" altLang="en-US" sz="1867" dirty="0"/>
              <a:t>，寻找满足条件的数</a:t>
            </a:r>
            <a:endParaRPr lang="en-US" altLang="zh-CN" sz="1867" dirty="0"/>
          </a:p>
        </p:txBody>
      </p:sp>
      <p:sp>
        <p:nvSpPr>
          <p:cNvPr id="2249729" name="Rectangle 1"/>
          <p:cNvSpPr>
            <a:spLocks noChangeArrowheads="1"/>
          </p:cNvSpPr>
          <p:nvPr/>
        </p:nvSpPr>
        <p:spPr bwMode="auto">
          <a:xfrm>
            <a:off x="609601" y="1713923"/>
            <a:ext cx="11159207" cy="783420"/>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spAutoFit/>
          </a:bodyPr>
          <a:lstStyle/>
          <a:p>
            <a:pPr defTabSz="1219170" fontAlgn="base">
              <a:lnSpc>
                <a:spcPct val="120000"/>
              </a:lnSpc>
              <a:spcBef>
                <a:spcPct val="0"/>
              </a:spcBef>
              <a:spcAft>
                <a:spcPct val="0"/>
              </a:spcAft>
            </a:pPr>
            <a:r>
              <a:rPr lang="zh-CN" altLang="en-US" sz="1867" dirty="0">
                <a:latin typeface="微软雅黑" pitchFamily="34" charset="-122"/>
                <a:ea typeface="微软雅黑" pitchFamily="34" charset="-122"/>
                <a:cs typeface="Arial" pitchFamily="34" charset="0"/>
              </a:rPr>
              <a:t>有一个长阶梯，若每步上两个台阶，最后剩一阶。若每步上</a:t>
            </a:r>
            <a:r>
              <a:rPr lang="zh-CN" altLang="zh-CN" sz="1867" dirty="0">
                <a:latin typeface="微软雅黑" pitchFamily="34" charset="-122"/>
                <a:ea typeface="微软雅黑" pitchFamily="34" charset="-122"/>
                <a:cs typeface="Arial" pitchFamily="34" charset="0"/>
              </a:rPr>
              <a:t>3</a:t>
            </a:r>
            <a:r>
              <a:rPr lang="zh-CN" altLang="en-US" sz="1867" dirty="0">
                <a:latin typeface="微软雅黑" pitchFamily="34" charset="-122"/>
                <a:ea typeface="微软雅黑" pitchFamily="34" charset="-122"/>
                <a:cs typeface="Arial" pitchFamily="34" charset="0"/>
              </a:rPr>
              <a:t>阶，最后剩</a:t>
            </a:r>
            <a:r>
              <a:rPr lang="zh-CN" altLang="zh-CN" sz="1867" dirty="0">
                <a:latin typeface="微软雅黑" pitchFamily="34" charset="-122"/>
                <a:ea typeface="微软雅黑" pitchFamily="34" charset="-122"/>
                <a:cs typeface="Arial" pitchFamily="34" charset="0"/>
              </a:rPr>
              <a:t>2</a:t>
            </a:r>
            <a:r>
              <a:rPr lang="zh-CN" altLang="en-US" sz="1867" dirty="0">
                <a:latin typeface="微软雅黑" pitchFamily="34" charset="-122"/>
                <a:ea typeface="微软雅黑" pitchFamily="34" charset="-122"/>
                <a:cs typeface="Arial" pitchFamily="34" charset="0"/>
              </a:rPr>
              <a:t>阶。若每步上</a:t>
            </a:r>
            <a:r>
              <a:rPr lang="zh-CN" altLang="zh-CN" sz="1867" dirty="0">
                <a:latin typeface="微软雅黑" pitchFamily="34" charset="-122"/>
                <a:ea typeface="微软雅黑" pitchFamily="34" charset="-122"/>
                <a:cs typeface="Arial" pitchFamily="34" charset="0"/>
              </a:rPr>
              <a:t>5</a:t>
            </a:r>
            <a:r>
              <a:rPr lang="zh-CN" altLang="en-US" sz="1867" dirty="0">
                <a:latin typeface="微软雅黑" pitchFamily="34" charset="-122"/>
                <a:ea typeface="微软雅黑" pitchFamily="34" charset="-122"/>
                <a:cs typeface="Arial" pitchFamily="34" charset="0"/>
              </a:rPr>
              <a:t>阶，最后剩</a:t>
            </a:r>
            <a:r>
              <a:rPr lang="zh-CN" altLang="zh-CN" sz="1867" dirty="0">
                <a:latin typeface="微软雅黑" pitchFamily="34" charset="-122"/>
                <a:ea typeface="微软雅黑" pitchFamily="34" charset="-122"/>
                <a:cs typeface="Arial" pitchFamily="34" charset="0"/>
              </a:rPr>
              <a:t>4</a:t>
            </a:r>
            <a:r>
              <a:rPr lang="zh-CN" altLang="en-US" sz="1867" dirty="0">
                <a:latin typeface="微软雅黑" pitchFamily="34" charset="-122"/>
                <a:ea typeface="微软雅黑" pitchFamily="34" charset="-122"/>
                <a:cs typeface="Arial" pitchFamily="34" charset="0"/>
              </a:rPr>
              <a:t>阶。若每步上</a:t>
            </a:r>
            <a:r>
              <a:rPr lang="zh-CN" altLang="zh-CN" sz="1867" dirty="0">
                <a:latin typeface="微软雅黑" pitchFamily="34" charset="-122"/>
                <a:ea typeface="微软雅黑" pitchFamily="34" charset="-122"/>
                <a:cs typeface="Arial" pitchFamily="34" charset="0"/>
              </a:rPr>
              <a:t>6</a:t>
            </a:r>
            <a:r>
              <a:rPr lang="zh-CN" altLang="en-US" sz="1867" dirty="0">
                <a:latin typeface="微软雅黑" pitchFamily="34" charset="-122"/>
                <a:ea typeface="微软雅黑" pitchFamily="34" charset="-122"/>
                <a:cs typeface="Arial" pitchFamily="34" charset="0"/>
              </a:rPr>
              <a:t>阶，最后剩</a:t>
            </a:r>
            <a:r>
              <a:rPr lang="zh-CN" altLang="zh-CN" sz="1867" dirty="0">
                <a:latin typeface="微软雅黑" pitchFamily="34" charset="-122"/>
                <a:ea typeface="微软雅黑" pitchFamily="34" charset="-122"/>
                <a:cs typeface="Arial" pitchFamily="34" charset="0"/>
              </a:rPr>
              <a:t>5</a:t>
            </a:r>
            <a:r>
              <a:rPr lang="zh-CN" altLang="en-US" sz="1867" dirty="0">
                <a:latin typeface="微软雅黑" pitchFamily="34" charset="-122"/>
                <a:ea typeface="微软雅黑" pitchFamily="34" charset="-122"/>
                <a:cs typeface="Arial" pitchFamily="34" charset="0"/>
              </a:rPr>
              <a:t>阶。每步上</a:t>
            </a:r>
            <a:r>
              <a:rPr lang="zh-CN" altLang="zh-CN" sz="1867" dirty="0">
                <a:latin typeface="微软雅黑" pitchFamily="34" charset="-122"/>
                <a:ea typeface="微软雅黑" pitchFamily="34" charset="-122"/>
                <a:cs typeface="Arial" pitchFamily="34" charset="0"/>
              </a:rPr>
              <a:t>7</a:t>
            </a:r>
            <a:r>
              <a:rPr lang="zh-CN" altLang="en-US" sz="1867" dirty="0">
                <a:latin typeface="微软雅黑" pitchFamily="34" charset="-122"/>
                <a:ea typeface="微软雅黑" pitchFamily="34" charset="-122"/>
                <a:cs typeface="Arial" pitchFamily="34" charset="0"/>
              </a:rPr>
              <a:t>阶，最后正好</a:t>
            </a:r>
            <a:r>
              <a:rPr lang="zh-CN" altLang="zh-CN" sz="1867" dirty="0">
                <a:latin typeface="微软雅黑" pitchFamily="34" charset="-122"/>
                <a:ea typeface="微软雅黑" pitchFamily="34" charset="-122"/>
                <a:cs typeface="Arial" pitchFamily="34" charset="0"/>
              </a:rPr>
              <a:t>1</a:t>
            </a:r>
            <a:r>
              <a:rPr lang="zh-CN" altLang="en-US" sz="1867" dirty="0">
                <a:latin typeface="微软雅黑" pitchFamily="34" charset="-122"/>
                <a:ea typeface="微软雅黑" pitchFamily="34" charset="-122"/>
                <a:cs typeface="Arial" pitchFamily="34" charset="0"/>
              </a:rPr>
              <a:t>阶都不剩。编一程序，寻找该楼梯至少有多少阶。</a:t>
            </a:r>
            <a:endParaRPr lang="zh-CN" altLang="en-US" sz="4267" dirty="0">
              <a:latin typeface="微软雅黑" pitchFamily="34" charset="-122"/>
              <a:ea typeface="微软雅黑" pitchFamily="34" charset="-122"/>
              <a:cs typeface="宋体" pitchFamily="2" charset="-122"/>
            </a:endParaRPr>
          </a:p>
        </p:txBody>
      </p:sp>
      <p:sp>
        <p:nvSpPr>
          <p:cNvPr id="5" name="TextBox 4"/>
          <p:cNvSpPr txBox="1"/>
          <p:nvPr/>
        </p:nvSpPr>
        <p:spPr>
          <a:xfrm>
            <a:off x="7123756" y="3304940"/>
            <a:ext cx="2015205" cy="420564"/>
          </a:xfrm>
          <a:prstGeom prst="rect">
            <a:avLst/>
          </a:prstGeom>
          <a:noFill/>
        </p:spPr>
        <p:txBody>
          <a:bodyPr wrap="square" rtlCol="0">
            <a:spAutoFit/>
          </a:bodyPr>
          <a:lstStyle/>
          <a:p>
            <a:r>
              <a:rPr lang="zh-CN" altLang="en-US" sz="2133" b="1" dirty="0">
                <a:latin typeface="微软雅黑" pitchFamily="34" charset="-122"/>
                <a:ea typeface="微软雅黑" pitchFamily="34" charset="-122"/>
              </a:rPr>
              <a:t>能否优化？？？</a:t>
            </a:r>
          </a:p>
        </p:txBody>
      </p:sp>
      <p:sp>
        <p:nvSpPr>
          <p:cNvPr id="6" name="矩形 5"/>
          <p:cNvSpPr/>
          <p:nvPr/>
        </p:nvSpPr>
        <p:spPr>
          <a:xfrm>
            <a:off x="6957500" y="4229039"/>
            <a:ext cx="3420813" cy="477503"/>
          </a:xfrm>
          <a:prstGeom prst="rect">
            <a:avLst/>
          </a:prstGeom>
        </p:spPr>
        <p:txBody>
          <a:bodyPr wrap="square">
            <a:spAutoFit/>
          </a:bodyPr>
          <a:lstStyle/>
          <a:p>
            <a:pPr>
              <a:lnSpc>
                <a:spcPct val="130000"/>
              </a:lnSpc>
              <a:buNone/>
            </a:pPr>
            <a:r>
              <a:rPr lang="zh-CN" altLang="en-US" sz="2133" b="1" dirty="0">
                <a:latin typeface="微软雅黑" pitchFamily="34" charset="-122"/>
                <a:ea typeface="微软雅黑" pitchFamily="34" charset="-122"/>
              </a:rPr>
              <a:t>枚举</a:t>
            </a:r>
            <a:r>
              <a:rPr lang="en-US" altLang="zh-CN" sz="2133" b="1" dirty="0">
                <a:latin typeface="微软雅黑" pitchFamily="34" charset="-122"/>
                <a:ea typeface="微软雅黑" pitchFamily="34" charset="-122"/>
              </a:rPr>
              <a:t>7</a:t>
            </a:r>
            <a:r>
              <a:rPr lang="zh-CN" altLang="en-US" sz="2133" b="1" dirty="0">
                <a:latin typeface="微软雅黑" pitchFamily="34" charset="-122"/>
                <a:ea typeface="微软雅黑" pitchFamily="34" charset="-122"/>
              </a:rPr>
              <a:t>、</a:t>
            </a:r>
            <a:r>
              <a:rPr lang="en-US" altLang="zh-CN" sz="2133" b="1" dirty="0">
                <a:latin typeface="微软雅黑" pitchFamily="34" charset="-122"/>
                <a:ea typeface="微软雅黑" pitchFamily="34" charset="-122"/>
              </a:rPr>
              <a:t>14</a:t>
            </a:r>
            <a:r>
              <a:rPr lang="zh-CN" altLang="en-US" sz="2133" b="1" dirty="0">
                <a:latin typeface="微软雅黑" pitchFamily="34" charset="-122"/>
                <a:ea typeface="微软雅黑" pitchFamily="34" charset="-122"/>
              </a:rPr>
              <a:t>、</a:t>
            </a:r>
            <a:r>
              <a:rPr lang="en-US" altLang="zh-CN" sz="2133" b="1" dirty="0">
                <a:latin typeface="微软雅黑" pitchFamily="34" charset="-122"/>
                <a:ea typeface="微软雅黑" pitchFamily="34" charset="-122"/>
              </a:rPr>
              <a:t>21</a:t>
            </a:r>
            <a:r>
              <a:rPr lang="zh-CN" altLang="en-US" sz="2133" b="1" dirty="0">
                <a:latin typeface="微软雅黑" pitchFamily="34" charset="-122"/>
                <a:ea typeface="微软雅黑" pitchFamily="34" charset="-122"/>
              </a:rPr>
              <a:t>、</a:t>
            </a:r>
            <a:r>
              <a:rPr lang="en-US" altLang="zh-CN" sz="2133" b="1" dirty="0">
                <a:latin typeface="微软雅黑" pitchFamily="34" charset="-122"/>
                <a:ea typeface="微软雅黑" pitchFamily="34" charset="-122"/>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animEffect transition="in" filter="blinds(horizontal)">
                                      <p:cBhvr>
                                        <p:cTn id="7" dur="500"/>
                                        <p:tgtEl>
                                          <p:spTgt spid="201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1731">
                                            <p:txEl>
                                              <p:pRg st="1" end="1"/>
                                            </p:txEl>
                                          </p:spTgt>
                                        </p:tgtEl>
                                        <p:attrNameLst>
                                          <p:attrName>style.visibility</p:attrName>
                                        </p:attrNameLst>
                                      </p:cBhvr>
                                      <p:to>
                                        <p:strVal val="visible"/>
                                      </p:to>
                                    </p:set>
                                    <p:animEffect transition="in" filter="blinds(horizontal)">
                                      <p:cBhvr>
                                        <p:cTn id="12" dur="500"/>
                                        <p:tgtEl>
                                          <p:spTgt spid="201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p:bldP spid="5" grpId="0"/>
      <p:bldP spid="6"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A0E31DDE-798E-E75C-2D0B-0EC793BEE23D}"/>
              </a:ext>
            </a:extLst>
          </p:cNvPr>
          <p:cNvSpPr>
            <a:spLocks noGrp="1"/>
          </p:cNvSpPr>
          <p:nvPr>
            <p:ph type="title"/>
          </p:nvPr>
        </p:nvSpPr>
        <p:spPr/>
        <p:txBody>
          <a:bodyPr/>
          <a:lstStyle/>
          <a:p>
            <a:endParaRPr lang="zh-CN" altLang="en-US"/>
          </a:p>
        </p:txBody>
      </p:sp>
      <p:sp>
        <p:nvSpPr>
          <p:cNvPr id="202754" name="Rectangle 2"/>
          <p:cNvSpPr>
            <a:spLocks noGrp="1" noChangeArrowheads="1"/>
          </p:cNvSpPr>
          <p:nvPr>
            <p:ph idx="4294967295"/>
          </p:nvPr>
        </p:nvSpPr>
        <p:spPr>
          <a:xfrm>
            <a:off x="0" y="836613"/>
            <a:ext cx="9467850" cy="4000500"/>
          </a:xfrm>
        </p:spPr>
        <p:txBody>
          <a:bodyPr>
            <a:normAutofit lnSpcReduction="10000"/>
          </a:bodyPr>
          <a:lstStyle/>
          <a:p>
            <a:pPr>
              <a:buNone/>
            </a:pPr>
            <a:r>
              <a:rPr lang="pt-BR" altLang="zh-CN" sz="1867" dirty="0"/>
              <a:t>int main()</a:t>
            </a:r>
            <a:endParaRPr lang="zh-CN" altLang="zh-CN" sz="1867" dirty="0"/>
          </a:p>
          <a:p>
            <a:pPr>
              <a:buNone/>
            </a:pPr>
            <a:r>
              <a:rPr lang="pt-BR" altLang="zh-CN" sz="1867" dirty="0"/>
              <a:t>{</a:t>
            </a:r>
            <a:endParaRPr lang="zh-CN" altLang="zh-CN" sz="1867" dirty="0"/>
          </a:p>
          <a:p>
            <a:pPr>
              <a:buNone/>
            </a:pPr>
            <a:r>
              <a:rPr lang="pt-BR" altLang="zh-CN" sz="1867" dirty="0"/>
              <a:t>      int n;</a:t>
            </a:r>
            <a:endParaRPr lang="zh-CN" altLang="zh-CN" sz="1867" dirty="0"/>
          </a:p>
          <a:p>
            <a:pPr>
              <a:buNone/>
            </a:pPr>
            <a:r>
              <a:rPr lang="pt-BR" altLang="zh-CN" sz="1867" dirty="0"/>
              <a:t> </a:t>
            </a:r>
            <a:endParaRPr lang="zh-CN" altLang="zh-CN" sz="1867" dirty="0"/>
          </a:p>
          <a:p>
            <a:pPr>
              <a:buNone/>
            </a:pPr>
            <a:r>
              <a:rPr lang="pt-BR" altLang="zh-CN" sz="1867" dirty="0"/>
              <a:t>     for (n = 7; ; n += 7)</a:t>
            </a:r>
            <a:endParaRPr lang="zh-CN" altLang="zh-CN" sz="1867" dirty="0"/>
          </a:p>
          <a:p>
            <a:pPr>
              <a:buNone/>
            </a:pPr>
            <a:r>
              <a:rPr lang="pt-BR" altLang="zh-CN" sz="1867" dirty="0"/>
              <a:t>		if (n % 2 == 1 &amp;&amp; n % 3 == 2 &amp;&amp; n % 5 == 4 &amp;&amp; n % 6 == 5) break;</a:t>
            </a:r>
            <a:endParaRPr lang="zh-CN" altLang="zh-CN" sz="1867" dirty="0"/>
          </a:p>
          <a:p>
            <a:pPr>
              <a:buNone/>
            </a:pPr>
            <a:r>
              <a:rPr lang="pt-BR" altLang="zh-CN" sz="1867" dirty="0"/>
              <a:t> </a:t>
            </a:r>
            <a:endParaRPr lang="zh-CN" altLang="zh-CN" sz="1867" dirty="0"/>
          </a:p>
          <a:p>
            <a:pPr>
              <a:buNone/>
            </a:pPr>
            <a:r>
              <a:rPr lang="pt-BR" altLang="zh-CN" sz="1867" dirty="0"/>
              <a:t>     cout &lt;&lt; "</a:t>
            </a:r>
            <a:r>
              <a:rPr lang="zh-CN" altLang="zh-CN" sz="1867" dirty="0"/>
              <a:t>满足条件的最短的阶梯长度是：</a:t>
            </a:r>
            <a:r>
              <a:rPr lang="pt-BR" altLang="zh-CN" sz="1867" dirty="0"/>
              <a:t>" &lt;&lt; n &lt;&lt; endl;</a:t>
            </a:r>
            <a:endParaRPr lang="zh-CN" altLang="zh-CN" sz="1867" dirty="0"/>
          </a:p>
          <a:p>
            <a:pPr>
              <a:buNone/>
            </a:pPr>
            <a:r>
              <a:rPr lang="pt-BR" altLang="zh-CN" sz="1867" dirty="0"/>
              <a:t>	</a:t>
            </a:r>
            <a:endParaRPr lang="zh-CN" altLang="zh-CN" sz="1867" dirty="0"/>
          </a:p>
          <a:p>
            <a:pPr>
              <a:buNone/>
            </a:pPr>
            <a:r>
              <a:rPr lang="pt-BR" altLang="zh-CN" sz="1867" dirty="0"/>
              <a:t>     return 0;</a:t>
            </a:r>
            <a:endParaRPr lang="zh-CN" altLang="zh-CN" sz="1867" dirty="0"/>
          </a:p>
          <a:p>
            <a:pPr>
              <a:buNone/>
            </a:pPr>
            <a:r>
              <a:rPr lang="pt-BR" altLang="zh-CN" sz="1867" dirty="0"/>
              <a:t>}</a:t>
            </a:r>
            <a:endParaRPr lang="zh-CN" altLang="zh-CN" sz="1867" dirty="0"/>
          </a:p>
        </p:txBody>
      </p:sp>
      <p:sp>
        <p:nvSpPr>
          <p:cNvPr id="3" name="TextBox 2"/>
          <p:cNvSpPr txBox="1"/>
          <p:nvPr/>
        </p:nvSpPr>
        <p:spPr>
          <a:xfrm>
            <a:off x="2547348" y="4836497"/>
            <a:ext cx="4445421" cy="1118319"/>
          </a:xfrm>
          <a:prstGeom prst="rect">
            <a:avLst/>
          </a:prstGeom>
          <a:noFill/>
          <a:ln>
            <a:solidFill>
              <a:schemeClr val="tx1"/>
            </a:solidFill>
          </a:ln>
        </p:spPr>
        <p:txBody>
          <a:bodyPr wrap="square" rtlCol="0">
            <a:spAutoFit/>
          </a:bodyPr>
          <a:lstStyle/>
          <a:p>
            <a:r>
              <a:rPr lang="zh-CN" altLang="en-US" sz="2400" b="1" dirty="0">
                <a:latin typeface="微软雅黑" pitchFamily="34" charset="-122"/>
                <a:ea typeface="微软雅黑" pitchFamily="34" charset="-122"/>
              </a:rPr>
              <a:t>执行结果</a:t>
            </a:r>
            <a:endParaRPr lang="en-US" altLang="zh-CN" sz="2400" b="1" dirty="0">
              <a:latin typeface="微软雅黑" pitchFamily="34" charset="-122"/>
              <a:ea typeface="微软雅黑" pitchFamily="34" charset="-122"/>
            </a:endParaRPr>
          </a:p>
          <a:p>
            <a:endParaRPr lang="en-US" altLang="zh-CN" sz="2400" dirty="0"/>
          </a:p>
          <a:p>
            <a:r>
              <a:rPr lang="zh-CN" altLang="zh-CN" sz="1867" dirty="0"/>
              <a:t>满足条件的最短的阶梯长度是：</a:t>
            </a:r>
            <a:r>
              <a:rPr lang="pt-BR" altLang="zh-CN" sz="1867" dirty="0"/>
              <a:t>119</a:t>
            </a:r>
            <a:endParaRPr lang="zh-CN" altLang="zh-CN" sz="1867" dirty="0"/>
          </a:p>
        </p:txBody>
      </p:sp>
      <p:sp>
        <p:nvSpPr>
          <p:cNvPr id="5" name="对话气泡: 圆角矩形 4">
            <a:extLst>
              <a:ext uri="{FF2B5EF4-FFF2-40B4-BE49-F238E27FC236}">
                <a16:creationId xmlns:a16="http://schemas.microsoft.com/office/drawing/2014/main" id="{D5183A40-3C87-4F98-AEDD-0D78D7FC3F6D}"/>
              </a:ext>
            </a:extLst>
          </p:cNvPr>
          <p:cNvSpPr/>
          <p:nvPr/>
        </p:nvSpPr>
        <p:spPr>
          <a:xfrm>
            <a:off x="2803430" y="1189998"/>
            <a:ext cx="9083769" cy="598649"/>
          </a:xfrm>
          <a:prstGeom prst="wedgeRoundRectCallout">
            <a:avLst>
              <a:gd name="adj1" fmla="val -39720"/>
              <a:gd name="adj2" fmla="val 156402"/>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spcBef>
                <a:spcPts val="800"/>
              </a:spcBef>
            </a:pPr>
            <a:r>
              <a:rPr lang="pt-BR" altLang="zh-CN" sz="1867" dirty="0">
                <a:solidFill>
                  <a:schemeClr val="tx2"/>
                </a:solidFill>
                <a:latin typeface="微软雅黑" pitchFamily="34" charset="-122"/>
                <a:ea typeface="微软雅黑" pitchFamily="34" charset="-122"/>
              </a:rPr>
              <a:t> for (n = 7; (n % 2 </a:t>
            </a:r>
            <a:r>
              <a:rPr lang="zh-CN" altLang="en-US" sz="1867" dirty="0">
                <a:solidFill>
                  <a:schemeClr val="tx2"/>
                </a:solidFill>
                <a:latin typeface="微软雅黑" pitchFamily="34" charset="-122"/>
                <a:ea typeface="微软雅黑" pitchFamily="34" charset="-122"/>
              </a:rPr>
              <a:t>！</a:t>
            </a:r>
            <a:r>
              <a:rPr lang="pt-BR" altLang="zh-CN" sz="1867" dirty="0">
                <a:solidFill>
                  <a:schemeClr val="tx2"/>
                </a:solidFill>
                <a:latin typeface="微软雅黑" pitchFamily="34" charset="-122"/>
                <a:ea typeface="微软雅黑" pitchFamily="34" charset="-122"/>
              </a:rPr>
              <a:t>= 1 || n % 3 </a:t>
            </a:r>
            <a:r>
              <a:rPr lang="zh-CN" altLang="en-US" sz="1867" dirty="0">
                <a:solidFill>
                  <a:schemeClr val="tx2"/>
                </a:solidFill>
                <a:latin typeface="微软雅黑" pitchFamily="34" charset="-122"/>
                <a:ea typeface="微软雅黑" pitchFamily="34" charset="-122"/>
              </a:rPr>
              <a:t>！</a:t>
            </a:r>
            <a:r>
              <a:rPr lang="pt-BR" altLang="zh-CN" sz="1867" dirty="0">
                <a:solidFill>
                  <a:schemeClr val="tx2"/>
                </a:solidFill>
                <a:latin typeface="微软雅黑" pitchFamily="34" charset="-122"/>
                <a:ea typeface="微软雅黑" pitchFamily="34" charset="-122"/>
              </a:rPr>
              <a:t>= 2 || n % 5 </a:t>
            </a:r>
            <a:r>
              <a:rPr lang="zh-CN" altLang="en-US" sz="1867" dirty="0">
                <a:solidFill>
                  <a:schemeClr val="tx2"/>
                </a:solidFill>
                <a:latin typeface="微软雅黑" pitchFamily="34" charset="-122"/>
                <a:ea typeface="微软雅黑" pitchFamily="34" charset="-122"/>
              </a:rPr>
              <a:t>！</a:t>
            </a:r>
            <a:r>
              <a:rPr lang="pt-BR" altLang="zh-CN" sz="1867" dirty="0">
                <a:solidFill>
                  <a:schemeClr val="tx2"/>
                </a:solidFill>
                <a:latin typeface="微软雅黑" pitchFamily="34" charset="-122"/>
                <a:ea typeface="微软雅黑" pitchFamily="34" charset="-122"/>
              </a:rPr>
              <a:t>= 4 || n % 6 </a:t>
            </a:r>
            <a:r>
              <a:rPr lang="zh-CN" altLang="en-US" sz="1867" dirty="0">
                <a:solidFill>
                  <a:schemeClr val="tx2"/>
                </a:solidFill>
                <a:latin typeface="微软雅黑" pitchFamily="34" charset="-122"/>
                <a:ea typeface="微软雅黑" pitchFamily="34" charset="-122"/>
              </a:rPr>
              <a:t>！</a:t>
            </a:r>
            <a:r>
              <a:rPr lang="pt-BR" altLang="zh-CN" sz="1867" dirty="0">
                <a:solidFill>
                  <a:schemeClr val="tx2"/>
                </a:solidFill>
                <a:latin typeface="微软雅黑" pitchFamily="34" charset="-122"/>
                <a:ea typeface="微软雅黑" pitchFamily="34" charset="-122"/>
              </a:rPr>
              <a:t>= 5); n += 7)</a:t>
            </a:r>
            <a:r>
              <a:rPr lang="zh-CN" altLang="en-US" sz="1867" dirty="0">
                <a:solidFill>
                  <a:schemeClr val="tx2"/>
                </a:solidFill>
                <a:latin typeface="微软雅黑" pitchFamily="34" charset="-122"/>
                <a:ea typeface="微软雅黑" pitchFamily="34" charset="-122"/>
              </a:rPr>
              <a:t>；</a:t>
            </a:r>
            <a:endParaRPr lang="zh-CN" altLang="zh-CN" sz="1867" dirty="0">
              <a:solidFill>
                <a:schemeClr val="tx2"/>
              </a:solidFill>
              <a:latin typeface="微软雅黑" pitchFamily="34" charset="-122"/>
              <a:ea typeface="微软雅黑" pitchFamily="34" charset="-122"/>
            </a:endParaRPr>
          </a:p>
          <a:p>
            <a:pPr>
              <a:buNone/>
            </a:pPr>
            <a:r>
              <a:rPr lang="pt-BR" altLang="zh-CN" sz="1867" dirty="0">
                <a:solidFill>
                  <a:schemeClr val="tx2"/>
                </a:solidFill>
                <a:latin typeface="微软雅黑" pitchFamily="34" charset="-122"/>
                <a:ea typeface="微软雅黑" pitchFamily="34" charset="-122"/>
              </a:rPr>
              <a:t>		</a:t>
            </a:r>
            <a:endParaRPr lang="zh-CN" altLang="en-US" sz="1867"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278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实例二  水果问题</a:t>
            </a:r>
          </a:p>
        </p:txBody>
      </p:sp>
      <p:sp>
        <p:nvSpPr>
          <p:cNvPr id="203779" name="Rectangle 3"/>
          <p:cNvSpPr>
            <a:spLocks noGrp="1" noChangeArrowheads="1"/>
          </p:cNvSpPr>
          <p:nvPr>
            <p:ph idx="4294967295"/>
          </p:nvPr>
        </p:nvSpPr>
        <p:spPr>
          <a:xfrm>
            <a:off x="1117600" y="1638300"/>
            <a:ext cx="11074400" cy="4635500"/>
          </a:xfrm>
        </p:spPr>
        <p:txBody>
          <a:bodyPr>
            <a:normAutofit fontScale="92500" lnSpcReduction="10000"/>
          </a:bodyPr>
          <a:lstStyle/>
          <a:p>
            <a:pPr eaLnBrk="1" hangingPunct="1">
              <a:lnSpc>
                <a:spcPct val="120000"/>
              </a:lnSpc>
              <a:buNone/>
            </a:pPr>
            <a:r>
              <a:rPr lang="zh-CN" altLang="zh-CN" sz="2400" dirty="0"/>
              <a:t>用</a:t>
            </a:r>
            <a:r>
              <a:rPr lang="en-US" altLang="zh-CN" sz="2400" dirty="0"/>
              <a:t>150</a:t>
            </a:r>
            <a:r>
              <a:rPr lang="zh-CN" altLang="zh-CN" sz="2400" dirty="0"/>
              <a:t>元钱买了</a:t>
            </a:r>
            <a:r>
              <a:rPr lang="en-US" altLang="zh-CN" sz="2400" dirty="0"/>
              <a:t>3</a:t>
            </a:r>
            <a:r>
              <a:rPr lang="zh-CN" altLang="zh-CN" sz="2400" dirty="0"/>
              <a:t>种水果。各种水果加起来一共</a:t>
            </a:r>
            <a:r>
              <a:rPr lang="en-US" altLang="zh-CN" sz="2400" dirty="0"/>
              <a:t>100</a:t>
            </a:r>
            <a:r>
              <a:rPr lang="zh-CN" altLang="zh-CN" sz="2400" dirty="0"/>
              <a:t>个</a:t>
            </a:r>
            <a:endParaRPr lang="en-US" altLang="zh-CN" sz="2400" dirty="0"/>
          </a:p>
          <a:p>
            <a:pPr eaLnBrk="1" hangingPunct="1">
              <a:lnSpc>
                <a:spcPct val="120000"/>
              </a:lnSpc>
              <a:buNone/>
            </a:pPr>
            <a:r>
              <a:rPr lang="zh-CN" altLang="zh-CN" sz="2400" dirty="0"/>
              <a:t>西瓜</a:t>
            </a:r>
            <a:r>
              <a:rPr lang="en-US" altLang="zh-CN" sz="2400" dirty="0"/>
              <a:t>10</a:t>
            </a:r>
            <a:r>
              <a:rPr lang="zh-CN" altLang="zh-CN" sz="2400" dirty="0"/>
              <a:t>元一个，苹果</a:t>
            </a:r>
            <a:r>
              <a:rPr lang="en-US" altLang="zh-CN" sz="2400" dirty="0"/>
              <a:t>3</a:t>
            </a:r>
            <a:r>
              <a:rPr lang="zh-CN" altLang="zh-CN" sz="2400" dirty="0"/>
              <a:t>元一个，橘子</a:t>
            </a:r>
            <a:r>
              <a:rPr lang="en-US" altLang="zh-CN" sz="2400" dirty="0"/>
              <a:t>1</a:t>
            </a:r>
            <a:r>
              <a:rPr lang="zh-CN" altLang="zh-CN" sz="2400" dirty="0"/>
              <a:t>元</a:t>
            </a:r>
            <a:r>
              <a:rPr lang="en-US" altLang="zh-CN" sz="2400" dirty="0"/>
              <a:t>1</a:t>
            </a:r>
            <a:r>
              <a:rPr lang="zh-CN" altLang="zh-CN" sz="2400" dirty="0"/>
              <a:t>个</a:t>
            </a:r>
            <a:endParaRPr lang="en-US" altLang="zh-CN" sz="2400" dirty="0"/>
          </a:p>
          <a:p>
            <a:pPr eaLnBrk="1" hangingPunct="1">
              <a:lnSpc>
                <a:spcPct val="120000"/>
              </a:lnSpc>
              <a:buNone/>
            </a:pPr>
            <a:r>
              <a:rPr lang="zh-CN" altLang="zh-CN" sz="2400" dirty="0"/>
              <a:t>设计一个程序，输出每种水果各买了几个</a:t>
            </a:r>
            <a:endParaRPr lang="en-US" altLang="zh-CN" sz="2400" dirty="0"/>
          </a:p>
          <a:p>
            <a:pPr>
              <a:lnSpc>
                <a:spcPct val="120000"/>
              </a:lnSpc>
              <a:spcBef>
                <a:spcPts val="2400"/>
              </a:spcBef>
              <a:buNone/>
            </a:pPr>
            <a:r>
              <a:rPr lang="zh-CN" altLang="en-US" sz="2400" b="1" dirty="0"/>
              <a:t>它有两个约束条件</a:t>
            </a:r>
          </a:p>
          <a:p>
            <a:pPr>
              <a:lnSpc>
                <a:spcPct val="120000"/>
              </a:lnSpc>
              <a:buNone/>
            </a:pPr>
            <a:r>
              <a:rPr lang="zh-CN" altLang="en-US" sz="1867" dirty="0"/>
              <a:t>第一是三种水果一共</a:t>
            </a:r>
            <a:r>
              <a:rPr lang="en-US" altLang="zh-CN" sz="1867" dirty="0"/>
              <a:t>100</a:t>
            </a:r>
            <a:r>
              <a:rPr lang="zh-CN" altLang="en-US" sz="1867" dirty="0"/>
              <a:t>个；</a:t>
            </a:r>
          </a:p>
          <a:p>
            <a:pPr>
              <a:lnSpc>
                <a:spcPct val="120000"/>
              </a:lnSpc>
              <a:buNone/>
            </a:pPr>
            <a:r>
              <a:rPr lang="zh-CN" altLang="en-US" sz="1867" dirty="0"/>
              <a:t>第二是三种水果一共花了</a:t>
            </a:r>
            <a:r>
              <a:rPr lang="en-US" altLang="zh-CN" sz="1867" dirty="0"/>
              <a:t>150</a:t>
            </a:r>
            <a:r>
              <a:rPr lang="zh-CN" altLang="en-US" sz="1867" dirty="0"/>
              <a:t>元</a:t>
            </a:r>
          </a:p>
          <a:p>
            <a:pPr>
              <a:lnSpc>
                <a:spcPct val="120000"/>
              </a:lnSpc>
              <a:spcBef>
                <a:spcPts val="2400"/>
              </a:spcBef>
              <a:buNone/>
            </a:pPr>
            <a:r>
              <a:rPr lang="zh-CN" altLang="en-US" sz="2400" b="1" dirty="0"/>
              <a:t>解决方案</a:t>
            </a:r>
            <a:endParaRPr lang="en-US" altLang="zh-CN" sz="2400" b="1" dirty="0"/>
          </a:p>
          <a:p>
            <a:pPr eaLnBrk="1" hangingPunct="1">
              <a:lnSpc>
                <a:spcPct val="120000"/>
              </a:lnSpc>
              <a:buNone/>
            </a:pPr>
            <a:r>
              <a:rPr lang="zh-CN" altLang="en-US" sz="1867" dirty="0"/>
              <a:t>可以按一个约束条件列出所有可行的情况，然后对每个可能解检查它是否满足第二个约束条件 </a:t>
            </a:r>
            <a:endParaRPr lang="en-US" altLang="zh-CN" sz="1867" dirty="0"/>
          </a:p>
          <a:p>
            <a:pPr eaLnBrk="1" hangingPunct="1">
              <a:lnSpc>
                <a:spcPct val="120000"/>
              </a:lnSpc>
              <a:buNone/>
            </a:pPr>
            <a:r>
              <a:rPr lang="zh-CN" altLang="en-US" sz="1867" dirty="0"/>
              <a:t>也可以用第二个约束条件列出所有情况，然后对每个可能解检查它是否满足第一个约束条件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3779">
                                            <p:txEl>
                                              <p:pRg st="3" end="3"/>
                                            </p:txEl>
                                          </p:spTgt>
                                        </p:tgtEl>
                                        <p:attrNameLst>
                                          <p:attrName>style.visibility</p:attrName>
                                        </p:attrNameLst>
                                      </p:cBhvr>
                                      <p:to>
                                        <p:strVal val="visible"/>
                                      </p:to>
                                    </p:set>
                                    <p:animEffect transition="in" filter="blinds(horizontal)">
                                      <p:cBhvr>
                                        <p:cTn id="7" dur="500"/>
                                        <p:tgtEl>
                                          <p:spTgt spid="203779">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3779">
                                            <p:txEl>
                                              <p:pRg st="4" end="4"/>
                                            </p:txEl>
                                          </p:spTgt>
                                        </p:tgtEl>
                                        <p:attrNameLst>
                                          <p:attrName>style.visibility</p:attrName>
                                        </p:attrNameLst>
                                      </p:cBhvr>
                                      <p:to>
                                        <p:strVal val="visible"/>
                                      </p:to>
                                    </p:set>
                                    <p:animEffect transition="in" filter="blinds(horizontal)">
                                      <p:cBhvr>
                                        <p:cTn id="10" dur="500"/>
                                        <p:tgtEl>
                                          <p:spTgt spid="203779">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3779">
                                            <p:txEl>
                                              <p:pRg st="5" end="5"/>
                                            </p:txEl>
                                          </p:spTgt>
                                        </p:tgtEl>
                                        <p:attrNameLst>
                                          <p:attrName>style.visibility</p:attrName>
                                        </p:attrNameLst>
                                      </p:cBhvr>
                                      <p:to>
                                        <p:strVal val="visible"/>
                                      </p:to>
                                    </p:set>
                                    <p:animEffect transition="in" filter="blinds(horizontal)">
                                      <p:cBhvr>
                                        <p:cTn id="13" dur="500"/>
                                        <p:tgtEl>
                                          <p:spTgt spid="203779">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03779">
                                            <p:txEl>
                                              <p:pRg st="6" end="6"/>
                                            </p:txEl>
                                          </p:spTgt>
                                        </p:tgtEl>
                                        <p:attrNameLst>
                                          <p:attrName>style.visibility</p:attrName>
                                        </p:attrNameLst>
                                      </p:cBhvr>
                                      <p:to>
                                        <p:strVal val="visible"/>
                                      </p:to>
                                    </p:set>
                                    <p:animEffect transition="in" filter="blinds(horizontal)">
                                      <p:cBhvr>
                                        <p:cTn id="18" dur="500"/>
                                        <p:tgtEl>
                                          <p:spTgt spid="203779">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03779">
                                            <p:txEl>
                                              <p:pRg st="7" end="7"/>
                                            </p:txEl>
                                          </p:spTgt>
                                        </p:tgtEl>
                                        <p:attrNameLst>
                                          <p:attrName>style.visibility</p:attrName>
                                        </p:attrNameLst>
                                      </p:cBhvr>
                                      <p:to>
                                        <p:strVal val="visible"/>
                                      </p:to>
                                    </p:set>
                                    <p:animEffect transition="in" filter="blinds(horizontal)">
                                      <p:cBhvr>
                                        <p:cTn id="21" dur="500"/>
                                        <p:tgtEl>
                                          <p:spTgt spid="203779">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03779">
                                            <p:txEl>
                                              <p:pRg st="8" end="8"/>
                                            </p:txEl>
                                          </p:spTgt>
                                        </p:tgtEl>
                                        <p:attrNameLst>
                                          <p:attrName>style.visibility</p:attrName>
                                        </p:attrNameLst>
                                      </p:cBhvr>
                                      <p:to>
                                        <p:strVal val="visible"/>
                                      </p:to>
                                    </p:set>
                                    <p:animEffect transition="in" filter="blinds(horizontal)">
                                      <p:cBhvr>
                                        <p:cTn id="24" dur="500"/>
                                        <p:tgtEl>
                                          <p:spTgt spid="2037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4"/>
          <p:cNvSpPr txBox="1">
            <a:spLocks noChangeArrowheads="1"/>
          </p:cNvSpPr>
          <p:nvPr/>
        </p:nvSpPr>
        <p:spPr bwMode="auto">
          <a:xfrm>
            <a:off x="804369" y="552451"/>
            <a:ext cx="7948010" cy="6243953"/>
          </a:xfrm>
          <a:prstGeom prst="rect">
            <a:avLst/>
          </a:prstGeom>
          <a:noFill/>
          <a:ln w="9525">
            <a:noFill/>
            <a:miter lim="800000"/>
            <a:headEnd/>
            <a:tailEnd/>
          </a:ln>
        </p:spPr>
        <p:txBody>
          <a:bodyPr wrap="none">
            <a:spAutoFit/>
          </a:bodyPr>
          <a:lstStyle/>
          <a:p>
            <a:pPr algn="just">
              <a:spcBef>
                <a:spcPts val="267"/>
              </a:spcBef>
            </a:pPr>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iostream</a:t>
            </a:r>
            <a:r>
              <a:rPr lang="en-US" altLang="zh-CN" sz="1867" dirty="0">
                <a:latin typeface="微软雅黑" pitchFamily="34" charset="-122"/>
                <a:ea typeface="微软雅黑" pitchFamily="34" charset="-122"/>
              </a:rPr>
              <a:t>&gt;</a:t>
            </a:r>
          </a:p>
          <a:p>
            <a:pPr algn="just">
              <a:spcBef>
                <a:spcPts val="267"/>
              </a:spcBef>
            </a:pPr>
            <a:r>
              <a:rPr lang="en-US" altLang="zh-CN" sz="1867" dirty="0">
                <a:latin typeface="微软雅黑" pitchFamily="34" charset="-122"/>
                <a:ea typeface="微软雅黑" pitchFamily="34" charset="-122"/>
              </a:rPr>
              <a:t>using namespace std;</a:t>
            </a:r>
          </a:p>
          <a:p>
            <a:pPr algn="just">
              <a:spcBef>
                <a:spcPts val="267"/>
              </a:spcBef>
            </a:pPr>
            <a:endParaRPr lang="en-US" altLang="zh-CN" sz="1867" dirty="0">
              <a:latin typeface="微软雅黑" pitchFamily="34" charset="-122"/>
              <a:ea typeface="微软雅黑" pitchFamily="34" charset="-122"/>
            </a:endParaRPr>
          </a:p>
          <a:p>
            <a:pPr>
              <a:spcBef>
                <a:spcPts val="267"/>
              </a:spcBef>
            </a:pPr>
            <a:r>
              <a:rPr lang="fr-FR" altLang="zh-CN" sz="1867" dirty="0">
                <a:latin typeface="微软雅黑" pitchFamily="34" charset="-122"/>
                <a:ea typeface="微软雅黑" pitchFamily="34" charset="-122"/>
              </a:rPr>
              <a:t>int main()</a:t>
            </a:r>
            <a:endParaRPr lang="zh-CN" altLang="zh-CN" sz="1867" dirty="0">
              <a:latin typeface="微软雅黑" pitchFamily="34" charset="-122"/>
              <a:ea typeface="微软雅黑" pitchFamily="34" charset="-122"/>
            </a:endParaRPr>
          </a:p>
          <a:p>
            <a:pPr>
              <a:spcBef>
                <a:spcPts val="267"/>
              </a:spcBef>
            </a:pPr>
            <a:r>
              <a:rPr lang="fr-FR"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pPr>
              <a:spcBef>
                <a:spcPts val="267"/>
              </a:spcBef>
            </a:pPr>
            <a:r>
              <a:rPr lang="fr-FR" altLang="zh-CN" sz="1867" dirty="0">
                <a:latin typeface="微软雅黑" pitchFamily="34" charset="-122"/>
                <a:ea typeface="微软雅黑" pitchFamily="34" charset="-122"/>
              </a:rPr>
              <a:t>     int  mellon, apple, orange; 	    //</a:t>
            </a:r>
            <a:r>
              <a:rPr lang="zh-CN" altLang="zh-CN" sz="1867" dirty="0">
                <a:latin typeface="微软雅黑" pitchFamily="34" charset="-122"/>
                <a:ea typeface="微软雅黑" pitchFamily="34" charset="-122"/>
              </a:rPr>
              <a:t>分别表示西瓜数、苹果数和橘子数</a:t>
            </a:r>
          </a:p>
          <a:p>
            <a:pPr>
              <a:spcBef>
                <a:spcPts val="267"/>
              </a:spcBef>
            </a:pPr>
            <a:r>
              <a:rPr lang="fr-FR"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pPr>
              <a:spcBef>
                <a:spcPts val="267"/>
              </a:spcBef>
            </a:pPr>
            <a:r>
              <a:rPr lang="fr-FR" altLang="zh-CN" sz="1867" dirty="0">
                <a:latin typeface="微软雅黑" pitchFamily="34" charset="-122"/>
                <a:ea typeface="微软雅黑" pitchFamily="34" charset="-122"/>
              </a:rPr>
              <a:t>    for (mellon = 1; mellon &lt; 15; ++mellon)        	</a:t>
            </a:r>
            <a:endParaRPr lang="zh-CN" altLang="zh-CN" sz="1867" dirty="0">
              <a:latin typeface="微软雅黑" pitchFamily="34" charset="-122"/>
              <a:ea typeface="微软雅黑" pitchFamily="34" charset="-122"/>
            </a:endParaRPr>
          </a:p>
          <a:p>
            <a:pPr>
              <a:spcBef>
                <a:spcPts val="267"/>
              </a:spcBef>
            </a:pPr>
            <a:r>
              <a:rPr lang="fr-FR" altLang="zh-CN" sz="1867" dirty="0">
                <a:latin typeface="微软雅黑" pitchFamily="34" charset="-122"/>
                <a:ea typeface="微软雅黑" pitchFamily="34" charset="-122"/>
              </a:rPr>
              <a:t>        for (apple = 1; apple &lt; 150 – 10 * mellon; ++apple)   {	</a:t>
            </a:r>
            <a:endParaRPr lang="zh-CN" altLang="zh-CN" sz="1867" dirty="0">
              <a:latin typeface="微软雅黑" pitchFamily="34" charset="-122"/>
              <a:ea typeface="微软雅黑" pitchFamily="34" charset="-122"/>
            </a:endParaRPr>
          </a:p>
          <a:p>
            <a:pPr>
              <a:spcBef>
                <a:spcPts val="267"/>
              </a:spcBef>
            </a:pPr>
            <a:r>
              <a:rPr lang="fr-FR" altLang="zh-CN" sz="1867" dirty="0">
                <a:latin typeface="微软雅黑" pitchFamily="34" charset="-122"/>
                <a:ea typeface="微软雅黑" pitchFamily="34" charset="-122"/>
              </a:rPr>
              <a:t>            orange = 150 – 10 * mellon – 3 * apple; 	</a:t>
            </a:r>
            <a:endParaRPr lang="zh-CN" altLang="zh-CN" sz="1867" dirty="0">
              <a:latin typeface="微软雅黑" pitchFamily="34" charset="-122"/>
              <a:ea typeface="微软雅黑" pitchFamily="34" charset="-122"/>
            </a:endParaRPr>
          </a:p>
          <a:p>
            <a:pPr>
              <a:spcBef>
                <a:spcPts val="267"/>
              </a:spcBef>
            </a:pPr>
            <a:r>
              <a:rPr lang="fr-FR" altLang="zh-CN" sz="1867" dirty="0">
                <a:latin typeface="微软雅黑" pitchFamily="34" charset="-122"/>
                <a:ea typeface="微软雅黑" pitchFamily="34" charset="-122"/>
              </a:rPr>
              <a:t>            if (mellon + apple + orange == 100) { 	</a:t>
            </a:r>
            <a:endParaRPr lang="zh-CN" altLang="zh-CN" sz="1867" dirty="0">
              <a:latin typeface="微软雅黑" pitchFamily="34" charset="-122"/>
              <a:ea typeface="微软雅黑" pitchFamily="34" charset="-122"/>
            </a:endParaRPr>
          </a:p>
          <a:p>
            <a:pPr>
              <a:spcBef>
                <a:spcPts val="267"/>
              </a:spcBef>
            </a:pPr>
            <a:r>
              <a:rPr lang="fr-FR" altLang="zh-CN" sz="1867" dirty="0">
                <a:latin typeface="微软雅黑" pitchFamily="34" charset="-122"/>
                <a:ea typeface="微软雅黑" pitchFamily="34" charset="-122"/>
              </a:rPr>
              <a:t>              	cout &lt;&lt; "mellon:" &lt;&lt; mellon &lt;&lt; ' ';</a:t>
            </a:r>
            <a:endParaRPr lang="zh-CN" altLang="zh-CN" sz="1867" dirty="0">
              <a:latin typeface="微软雅黑" pitchFamily="34" charset="-122"/>
              <a:ea typeface="微软雅黑" pitchFamily="34" charset="-122"/>
            </a:endParaRPr>
          </a:p>
          <a:p>
            <a:pPr>
              <a:spcBef>
                <a:spcPts val="267"/>
              </a:spcBef>
            </a:pPr>
            <a:r>
              <a:rPr lang="fr-FR" altLang="zh-CN" sz="1867" dirty="0">
                <a:latin typeface="微软雅黑" pitchFamily="34" charset="-122"/>
                <a:ea typeface="微软雅黑" pitchFamily="34" charset="-122"/>
              </a:rPr>
              <a:t>              	cout &lt;&lt; "apple:" &lt;&lt; apple &lt;&lt; ' ';</a:t>
            </a:r>
            <a:endParaRPr lang="zh-CN" altLang="zh-CN" sz="1867" dirty="0">
              <a:latin typeface="微软雅黑" pitchFamily="34" charset="-122"/>
              <a:ea typeface="微软雅黑" pitchFamily="34" charset="-122"/>
            </a:endParaRPr>
          </a:p>
          <a:p>
            <a:pPr>
              <a:spcBef>
                <a:spcPts val="267"/>
              </a:spcBef>
            </a:pPr>
            <a:r>
              <a:rPr lang="fr-FR" altLang="zh-CN" sz="1867" dirty="0">
                <a:latin typeface="微软雅黑" pitchFamily="34" charset="-122"/>
                <a:ea typeface="微软雅黑" pitchFamily="34" charset="-122"/>
              </a:rPr>
              <a:t>              	cout &lt;&lt; "or</a:t>
            </a:r>
            <a:r>
              <a:rPr lang="en-US" altLang="zh-CN" sz="1867" dirty="0" err="1">
                <a:latin typeface="微软雅黑" pitchFamily="34" charset="-122"/>
                <a:ea typeface="微软雅黑" pitchFamily="34" charset="-122"/>
              </a:rPr>
              <a:t>ange</a:t>
            </a:r>
            <a:r>
              <a:rPr lang="en-US" altLang="zh-CN" sz="1867" dirty="0">
                <a:latin typeface="微软雅黑" pitchFamily="34" charset="-122"/>
                <a:ea typeface="微软雅黑" pitchFamily="34" charset="-122"/>
              </a:rPr>
              <a:t>:" &lt;&lt; orange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pPr>
              <a:spcBef>
                <a:spcPts val="267"/>
              </a:spcBef>
            </a:pPr>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pPr>
              <a:spcBef>
                <a:spcPts val="267"/>
              </a:spcBef>
            </a:pPr>
            <a:r>
              <a:rPr lang="en-US" altLang="zh-CN" sz="1867" dirty="0">
                <a:latin typeface="微软雅黑" pitchFamily="34" charset="-122"/>
                <a:ea typeface="微软雅黑" pitchFamily="34" charset="-122"/>
              </a:rPr>
              <a:t>       } </a:t>
            </a:r>
            <a:endParaRPr lang="zh-CN" altLang="zh-CN" sz="1867" dirty="0">
              <a:latin typeface="微软雅黑" pitchFamily="34" charset="-122"/>
              <a:ea typeface="微软雅黑" pitchFamily="34" charset="-122"/>
            </a:endParaRPr>
          </a:p>
          <a:p>
            <a:pPr>
              <a:spcBef>
                <a:spcPts val="267"/>
              </a:spcBef>
            </a:pPr>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pPr>
              <a:spcBef>
                <a:spcPts val="267"/>
              </a:spcBef>
            </a:pPr>
            <a:r>
              <a:rPr lang="en-US" altLang="zh-CN" sz="1867" dirty="0">
                <a:latin typeface="微软雅黑" pitchFamily="34" charset="-122"/>
                <a:ea typeface="微软雅黑" pitchFamily="34" charset="-122"/>
              </a:rPr>
              <a:t>    return 0;</a:t>
            </a:r>
            <a:endParaRPr lang="zh-CN" altLang="zh-CN" sz="1867" dirty="0">
              <a:latin typeface="微软雅黑" pitchFamily="34" charset="-122"/>
              <a:ea typeface="微软雅黑" pitchFamily="34" charset="-122"/>
            </a:endParaRPr>
          </a:p>
          <a:p>
            <a:pPr>
              <a:spcBef>
                <a:spcPts val="267"/>
              </a:spcBef>
            </a:pP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p:txBody>
      </p:sp>
      <p:sp>
        <p:nvSpPr>
          <p:cNvPr id="3" name="Text Box 4"/>
          <p:cNvSpPr txBox="1">
            <a:spLocks noChangeArrowheads="1"/>
          </p:cNvSpPr>
          <p:nvPr/>
        </p:nvSpPr>
        <p:spPr bwMode="auto">
          <a:xfrm>
            <a:off x="7501467" y="4598687"/>
            <a:ext cx="4209807" cy="1138902"/>
          </a:xfrm>
          <a:prstGeom prst="rect">
            <a:avLst/>
          </a:prstGeom>
          <a:noFill/>
          <a:ln w="9525">
            <a:solidFill>
              <a:schemeClr val="tx1"/>
            </a:solidFill>
            <a:miter lim="800000"/>
            <a:headEnd/>
            <a:tailEnd/>
          </a:ln>
        </p:spPr>
        <p:txBody>
          <a:bodyPr wrap="none">
            <a:spAutoFit/>
          </a:bodyPr>
          <a:lstStyle/>
          <a:p>
            <a:r>
              <a:rPr lang="zh-CN" altLang="en-US" sz="2400" b="1" dirty="0">
                <a:latin typeface="微软雅黑" pitchFamily="34" charset="-122"/>
                <a:ea typeface="微软雅黑" pitchFamily="34" charset="-122"/>
              </a:rPr>
              <a:t>执行结果</a:t>
            </a:r>
            <a:endParaRPr lang="en-US" altLang="zh-CN" sz="2400" b="1" dirty="0">
              <a:latin typeface="微软雅黑" pitchFamily="34" charset="-122"/>
              <a:ea typeface="微软雅黑" pitchFamily="34" charset="-122"/>
            </a:endParaRPr>
          </a:p>
          <a:p>
            <a:pPr>
              <a:spcBef>
                <a:spcPts val="800"/>
              </a:spcBef>
            </a:pPr>
            <a:r>
              <a:rPr lang="nb-NO" altLang="zh-CN" sz="1867" dirty="0">
                <a:latin typeface="微软雅黑" pitchFamily="34" charset="-122"/>
                <a:ea typeface="微软雅黑" pitchFamily="34" charset="-122"/>
              </a:rPr>
              <a:t>Mellon</a:t>
            </a:r>
            <a:r>
              <a:rPr lang="zh-CN" altLang="zh-CN" sz="1867" dirty="0">
                <a:latin typeface="微软雅黑" pitchFamily="34" charset="-122"/>
                <a:ea typeface="微软雅黑" pitchFamily="34" charset="-122"/>
              </a:rPr>
              <a:t>：</a:t>
            </a:r>
            <a:r>
              <a:rPr lang="nb-NO" altLang="zh-CN" sz="1867" dirty="0">
                <a:latin typeface="微软雅黑" pitchFamily="34" charset="-122"/>
                <a:ea typeface="微软雅黑" pitchFamily="34" charset="-122"/>
              </a:rPr>
              <a:t>2  apple</a:t>
            </a:r>
            <a:r>
              <a:rPr lang="zh-CN" altLang="zh-CN" sz="1867" dirty="0">
                <a:latin typeface="微软雅黑" pitchFamily="34" charset="-122"/>
                <a:ea typeface="微软雅黑" pitchFamily="34" charset="-122"/>
              </a:rPr>
              <a:t>：</a:t>
            </a:r>
            <a:r>
              <a:rPr lang="nb-NO" altLang="zh-CN" sz="1867" dirty="0">
                <a:latin typeface="微软雅黑" pitchFamily="34" charset="-122"/>
                <a:ea typeface="微软雅黑" pitchFamily="34" charset="-122"/>
              </a:rPr>
              <a:t>16   orange</a:t>
            </a:r>
            <a:r>
              <a:rPr lang="zh-CN" altLang="zh-CN" sz="1867" dirty="0">
                <a:latin typeface="微软雅黑" pitchFamily="34" charset="-122"/>
                <a:ea typeface="微软雅黑" pitchFamily="34" charset="-122"/>
              </a:rPr>
              <a:t>：</a:t>
            </a:r>
            <a:r>
              <a:rPr lang="nb-NO" altLang="zh-CN" sz="1867" dirty="0">
                <a:latin typeface="微软雅黑" pitchFamily="34" charset="-122"/>
                <a:ea typeface="微软雅黑" pitchFamily="34" charset="-122"/>
              </a:rPr>
              <a:t>82</a:t>
            </a:r>
            <a:endParaRPr lang="zh-CN" altLang="zh-CN" sz="1867" dirty="0">
              <a:latin typeface="微软雅黑" pitchFamily="34" charset="-122"/>
              <a:ea typeface="微软雅黑" pitchFamily="34" charset="-122"/>
            </a:endParaRPr>
          </a:p>
          <a:p>
            <a:r>
              <a:rPr lang="fr-FR" altLang="zh-CN" sz="1867" dirty="0">
                <a:latin typeface="微软雅黑" pitchFamily="34" charset="-122"/>
                <a:ea typeface="微软雅黑" pitchFamily="34" charset="-122"/>
              </a:rPr>
              <a:t>Mellon</a:t>
            </a:r>
            <a:r>
              <a:rPr lang="zh-CN" altLang="zh-CN" sz="1867" dirty="0">
                <a:latin typeface="微软雅黑" pitchFamily="34" charset="-122"/>
                <a:ea typeface="微软雅黑" pitchFamily="34" charset="-122"/>
              </a:rPr>
              <a:t>：</a:t>
            </a:r>
            <a:r>
              <a:rPr lang="fr-FR" altLang="zh-CN" sz="1867" dirty="0">
                <a:latin typeface="微软雅黑" pitchFamily="34" charset="-122"/>
                <a:ea typeface="微软雅黑" pitchFamily="34" charset="-122"/>
              </a:rPr>
              <a:t>4  apple</a:t>
            </a:r>
            <a:r>
              <a:rPr lang="zh-CN" altLang="zh-CN" sz="1867" dirty="0">
                <a:latin typeface="微软雅黑" pitchFamily="34" charset="-122"/>
                <a:ea typeface="微软雅黑" pitchFamily="34" charset="-122"/>
              </a:rPr>
              <a:t>：</a:t>
            </a:r>
            <a:r>
              <a:rPr lang="fr-FR" altLang="zh-CN" sz="1867" dirty="0">
                <a:latin typeface="微软雅黑" pitchFamily="34" charset="-122"/>
                <a:ea typeface="微软雅黑" pitchFamily="34" charset="-122"/>
              </a:rPr>
              <a:t>7    orange</a:t>
            </a:r>
            <a:r>
              <a:rPr lang="zh-CN" altLang="zh-CN" sz="1867" dirty="0">
                <a:latin typeface="微软雅黑" pitchFamily="34" charset="-122"/>
                <a:ea typeface="微软雅黑" pitchFamily="34" charset="-122"/>
              </a:rPr>
              <a:t>：</a:t>
            </a:r>
            <a:r>
              <a:rPr lang="fr-FR" altLang="zh-CN" sz="1867" dirty="0">
                <a:latin typeface="微软雅黑" pitchFamily="34" charset="-122"/>
                <a:ea typeface="微软雅黑" pitchFamily="34" charset="-122"/>
              </a:rPr>
              <a:t>89</a:t>
            </a:r>
            <a:endParaRPr lang="zh-CN" altLang="zh-CN" sz="1867" dirty="0">
              <a:latin typeface="微软雅黑" pitchFamily="34" charset="-122"/>
              <a:ea typeface="微软雅黑" pitchFamily="34" charset="-122"/>
            </a:endParaRPr>
          </a:p>
        </p:txBody>
      </p:sp>
      <p:sp>
        <p:nvSpPr>
          <p:cNvPr id="5" name="标题 4">
            <a:extLst>
              <a:ext uri="{FF2B5EF4-FFF2-40B4-BE49-F238E27FC236}">
                <a16:creationId xmlns:a16="http://schemas.microsoft.com/office/drawing/2014/main" id="{75AABAE6-2FFD-3C06-47E8-C25A9D09DEBA}"/>
              </a:ext>
            </a:extLst>
          </p:cNvPr>
          <p:cNvSpPr>
            <a:spLocks noGrp="1"/>
          </p:cNvSpPr>
          <p:nvPr>
            <p:ph type="title"/>
          </p:nvPr>
        </p:nvSpPr>
        <p:spPr/>
        <p:txBody>
          <a:bodyPr/>
          <a:lstStyle/>
          <a:p>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406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贪婪法的基本思想</a:t>
            </a:r>
          </a:p>
        </p:txBody>
      </p:sp>
      <p:sp>
        <p:nvSpPr>
          <p:cNvPr id="214019" name="Rectangle 3"/>
          <p:cNvSpPr>
            <a:spLocks noGrp="1" noChangeArrowheads="1"/>
          </p:cNvSpPr>
          <p:nvPr>
            <p:ph idx="4294967295"/>
          </p:nvPr>
        </p:nvSpPr>
        <p:spPr>
          <a:xfrm>
            <a:off x="1083733" y="1547495"/>
            <a:ext cx="8420100" cy="4724400"/>
          </a:xfrm>
        </p:spPr>
        <p:txBody>
          <a:bodyPr>
            <a:normAutofit/>
          </a:bodyPr>
          <a:lstStyle/>
          <a:p>
            <a:pPr>
              <a:buNone/>
            </a:pPr>
            <a:r>
              <a:rPr lang="zh-CN" altLang="en-US" sz="2400" b="1" dirty="0"/>
              <a:t>目的</a:t>
            </a:r>
            <a:endParaRPr lang="en-US" altLang="zh-CN" sz="2400" b="1" dirty="0"/>
          </a:p>
          <a:p>
            <a:pPr>
              <a:spcBef>
                <a:spcPts val="800"/>
              </a:spcBef>
              <a:buNone/>
            </a:pPr>
            <a:r>
              <a:rPr lang="zh-CN" altLang="en-US" sz="1867" dirty="0"/>
              <a:t>寻求问题最优解</a:t>
            </a:r>
            <a:endParaRPr lang="en-US" altLang="zh-CN" sz="1867" dirty="0"/>
          </a:p>
          <a:p>
            <a:pPr>
              <a:spcBef>
                <a:spcPts val="2400"/>
              </a:spcBef>
              <a:buNone/>
            </a:pPr>
            <a:r>
              <a:rPr lang="zh-CN" altLang="en-US" sz="2400" b="1" dirty="0"/>
              <a:t>适合情况</a:t>
            </a:r>
            <a:endParaRPr lang="en-US" altLang="zh-CN" sz="2400" b="1" dirty="0"/>
          </a:p>
          <a:p>
            <a:pPr>
              <a:spcBef>
                <a:spcPts val="800"/>
              </a:spcBef>
              <a:buNone/>
            </a:pPr>
            <a:r>
              <a:rPr lang="zh-CN" altLang="en-US" sz="1867" dirty="0"/>
              <a:t>解决问题的过程由多个阶段组成</a:t>
            </a:r>
            <a:endParaRPr lang="en-US" altLang="zh-CN" sz="1867" dirty="0"/>
          </a:p>
          <a:p>
            <a:pPr>
              <a:spcBef>
                <a:spcPts val="2400"/>
              </a:spcBef>
              <a:buNone/>
            </a:pPr>
            <a:r>
              <a:rPr lang="zh-CN" altLang="en-US" sz="2400" b="1" dirty="0"/>
              <a:t>基本过程</a:t>
            </a:r>
            <a:endParaRPr lang="en-US" altLang="zh-CN" sz="2400" b="1" dirty="0"/>
          </a:p>
          <a:p>
            <a:pPr>
              <a:spcBef>
                <a:spcPts val="800"/>
              </a:spcBef>
              <a:buNone/>
            </a:pPr>
            <a:r>
              <a:rPr lang="zh-CN" altLang="en-US" sz="1867" dirty="0"/>
              <a:t>在求解过程的每一阶段都选取一个局部最优的策略，把问题规模缩小</a:t>
            </a:r>
            <a:endParaRPr lang="en-US" altLang="zh-CN" sz="1867" dirty="0"/>
          </a:p>
          <a:p>
            <a:pPr>
              <a:spcBef>
                <a:spcPts val="800"/>
              </a:spcBef>
              <a:buNone/>
            </a:pPr>
            <a:r>
              <a:rPr lang="zh-CN" altLang="en-US" sz="1867" dirty="0"/>
              <a:t>最后把每一步的结果合并起来形成一个全局解</a:t>
            </a:r>
          </a:p>
        </p:txBody>
      </p:sp>
    </p:spTree>
  </p:cSld>
  <p:clrMapOvr>
    <a:masterClrMapping/>
  </p:clrMapOvr>
  <p:transition spd="med">
    <p:fade/>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02" name="Rectangle 2"/>
          <p:cNvSpPr>
            <a:spLocks noGrp="1" noChangeArrowheads="1"/>
          </p:cNvSpPr>
          <p:nvPr>
            <p:ph type="title"/>
          </p:nvPr>
        </p:nvSpPr>
        <p:spPr/>
        <p:txBody>
          <a:bodyPr>
            <a:normAutofit fontScale="90000"/>
          </a:bodyPr>
          <a:lstStyle/>
          <a:p>
            <a:pPr marL="1117572" indent="-1117572">
              <a:defRPr/>
            </a:pPr>
            <a:r>
              <a:rPr lang="zh-CN" altLang="en-US" sz="3733" b="1" dirty="0">
                <a:latin typeface="微软雅黑" pitchFamily="34" charset="-122"/>
              </a:rPr>
              <a:t>贪婪法实例</a:t>
            </a:r>
          </a:p>
        </p:txBody>
      </p:sp>
      <p:sp>
        <p:nvSpPr>
          <p:cNvPr id="5" name="矩形 4"/>
          <p:cNvSpPr/>
          <p:nvPr/>
        </p:nvSpPr>
        <p:spPr>
          <a:xfrm>
            <a:off x="879999" y="2008863"/>
            <a:ext cx="3019427" cy="2797048"/>
          </a:xfrm>
          <a:prstGeom prst="rect">
            <a:avLst/>
          </a:prstGeom>
        </p:spPr>
        <p:txBody>
          <a:bodyPr wrap="square">
            <a:spAutoFit/>
          </a:bodyPr>
          <a:lstStyle/>
          <a:p>
            <a:pPr>
              <a:lnSpc>
                <a:spcPct val="150000"/>
              </a:lnSpc>
            </a:pPr>
            <a:r>
              <a:rPr lang="zh-CN" altLang="zh-CN" sz="2400" kern="1000" dirty="0">
                <a:latin typeface="微软雅黑" pitchFamily="34" charset="-122"/>
                <a:ea typeface="微软雅黑" pitchFamily="34" charset="-122"/>
                <a:cs typeface="Courier New" panose="02070309020205020404" pitchFamily="49" charset="0"/>
              </a:rPr>
              <a:t>给定一组不重复的个位数，例如</a:t>
            </a:r>
            <a:r>
              <a:rPr lang="en-US" altLang="zh-CN" sz="2400" kern="1000" dirty="0">
                <a:latin typeface="微软雅黑" pitchFamily="34" charset="-122"/>
                <a:ea typeface="微软雅黑" pitchFamily="34" charset="-122"/>
              </a:rPr>
              <a:t>5</a:t>
            </a:r>
            <a:r>
              <a:rPr lang="zh-CN" altLang="zh-CN" sz="2400" kern="1000" dirty="0">
                <a:latin typeface="微软雅黑" pitchFamily="34" charset="-122"/>
                <a:ea typeface="微软雅黑" pitchFamily="34" charset="-122"/>
                <a:cs typeface="Courier New" panose="02070309020205020404" pitchFamily="49" charset="0"/>
              </a:rPr>
              <a:t>、</a:t>
            </a:r>
            <a:r>
              <a:rPr lang="en-US" altLang="zh-CN" sz="2400" kern="1000" dirty="0">
                <a:latin typeface="微软雅黑" pitchFamily="34" charset="-122"/>
                <a:ea typeface="微软雅黑" pitchFamily="34" charset="-122"/>
              </a:rPr>
              <a:t>6</a:t>
            </a:r>
            <a:r>
              <a:rPr lang="zh-CN" altLang="zh-CN" sz="2400" kern="1000" dirty="0">
                <a:latin typeface="微软雅黑" pitchFamily="34" charset="-122"/>
                <a:ea typeface="微软雅黑" pitchFamily="34" charset="-122"/>
                <a:cs typeface="Courier New" panose="02070309020205020404" pitchFamily="49" charset="0"/>
              </a:rPr>
              <a:t>、</a:t>
            </a:r>
            <a:r>
              <a:rPr lang="en-US" altLang="zh-CN" sz="2400" kern="1000" dirty="0">
                <a:latin typeface="微软雅黑" pitchFamily="34" charset="-122"/>
                <a:ea typeface="微软雅黑" pitchFamily="34" charset="-122"/>
              </a:rPr>
              <a:t>2</a:t>
            </a:r>
            <a:r>
              <a:rPr lang="zh-CN" altLang="zh-CN" sz="2400" kern="1000" dirty="0">
                <a:latin typeface="微软雅黑" pitchFamily="34" charset="-122"/>
                <a:ea typeface="微软雅黑" pitchFamily="34" charset="-122"/>
                <a:cs typeface="Courier New" panose="02070309020205020404" pitchFamily="49" charset="0"/>
              </a:rPr>
              <a:t>、</a:t>
            </a:r>
            <a:r>
              <a:rPr lang="en-US" altLang="zh-CN" sz="2400" kern="1000" dirty="0">
                <a:latin typeface="微软雅黑" pitchFamily="34" charset="-122"/>
                <a:ea typeface="微软雅黑" pitchFamily="34" charset="-122"/>
              </a:rPr>
              <a:t>9</a:t>
            </a:r>
            <a:r>
              <a:rPr lang="zh-CN" altLang="zh-CN" sz="2400" kern="1000" dirty="0">
                <a:latin typeface="微软雅黑" pitchFamily="34" charset="-122"/>
                <a:ea typeface="微软雅黑" pitchFamily="34" charset="-122"/>
                <a:cs typeface="Courier New" panose="02070309020205020404" pitchFamily="49" charset="0"/>
              </a:rPr>
              <a:t>、</a:t>
            </a:r>
            <a:r>
              <a:rPr lang="en-US" altLang="zh-CN" sz="2400" kern="1000" dirty="0">
                <a:latin typeface="微软雅黑" pitchFamily="34" charset="-122"/>
                <a:ea typeface="微软雅黑" pitchFamily="34" charset="-122"/>
              </a:rPr>
              <a:t>4</a:t>
            </a:r>
            <a:r>
              <a:rPr lang="zh-CN" altLang="zh-CN" sz="2400" kern="1000" dirty="0">
                <a:latin typeface="微软雅黑" pitchFamily="34" charset="-122"/>
                <a:ea typeface="微软雅黑" pitchFamily="34" charset="-122"/>
                <a:cs typeface="Courier New" panose="02070309020205020404" pitchFamily="49" charset="0"/>
              </a:rPr>
              <a:t>、</a:t>
            </a:r>
            <a:r>
              <a:rPr lang="en-US" altLang="zh-CN" sz="2400" kern="1000" dirty="0">
                <a:latin typeface="微软雅黑" pitchFamily="34" charset="-122"/>
                <a:ea typeface="微软雅黑" pitchFamily="34" charset="-122"/>
              </a:rPr>
              <a:t>1</a:t>
            </a:r>
            <a:r>
              <a:rPr lang="zh-CN" altLang="zh-CN" sz="2400" kern="1000" dirty="0">
                <a:latin typeface="微软雅黑" pitchFamily="34" charset="-122"/>
                <a:ea typeface="微软雅黑" pitchFamily="34" charset="-122"/>
                <a:cs typeface="Courier New" panose="02070309020205020404" pitchFamily="49" charset="0"/>
              </a:rPr>
              <a:t>，找出由其中</a:t>
            </a:r>
            <a:r>
              <a:rPr lang="en-US" altLang="zh-CN" sz="2400" kern="1000" dirty="0">
                <a:latin typeface="微软雅黑" pitchFamily="34" charset="-122"/>
                <a:ea typeface="微软雅黑" pitchFamily="34" charset="-122"/>
              </a:rPr>
              <a:t>3</a:t>
            </a:r>
            <a:r>
              <a:rPr lang="zh-CN" altLang="zh-CN" sz="2400" kern="1000" dirty="0">
                <a:latin typeface="微软雅黑" pitchFamily="34" charset="-122"/>
                <a:ea typeface="微软雅黑" pitchFamily="34" charset="-122"/>
                <a:cs typeface="Courier New" panose="02070309020205020404" pitchFamily="49" charset="0"/>
              </a:rPr>
              <a:t>个数字组成的最大的</a:t>
            </a:r>
            <a:r>
              <a:rPr lang="en-US" altLang="zh-CN" sz="2400" kern="1000" dirty="0">
                <a:latin typeface="微软雅黑" pitchFamily="34" charset="-122"/>
                <a:ea typeface="微软雅黑" pitchFamily="34" charset="-122"/>
              </a:rPr>
              <a:t>3</a:t>
            </a:r>
            <a:r>
              <a:rPr lang="zh-CN" altLang="zh-CN" sz="2400" kern="1000" dirty="0">
                <a:latin typeface="微软雅黑" pitchFamily="34" charset="-122"/>
                <a:ea typeface="微软雅黑" pitchFamily="34" charset="-122"/>
                <a:cs typeface="Courier New" panose="02070309020205020404" pitchFamily="49" charset="0"/>
              </a:rPr>
              <a:t>位数。</a:t>
            </a:r>
            <a:endParaRPr lang="zh-CN" altLang="en-US" sz="2400" dirty="0">
              <a:latin typeface="微软雅黑" pitchFamily="34" charset="-122"/>
              <a:ea typeface="微软雅黑" pitchFamily="34" charset="-122"/>
            </a:endParaRPr>
          </a:p>
        </p:txBody>
      </p:sp>
      <p:sp>
        <p:nvSpPr>
          <p:cNvPr id="6" name="矩形 5"/>
          <p:cNvSpPr/>
          <p:nvPr/>
        </p:nvSpPr>
        <p:spPr>
          <a:xfrm>
            <a:off x="4829174" y="969209"/>
            <a:ext cx="7172327" cy="5782289"/>
          </a:xfrm>
          <a:prstGeom prst="rect">
            <a:avLst/>
          </a:prstGeom>
        </p:spPr>
        <p:txBody>
          <a:bodyPr wrap="square">
            <a:spAutoFit/>
          </a:bodyPr>
          <a:lstStyle/>
          <a:p>
            <a:pPr marL="345431">
              <a:spcBef>
                <a:spcPts val="133"/>
              </a:spcBef>
              <a:tabLst>
                <a:tab pos="533387" algn="l"/>
                <a:tab pos="711182" algn="l"/>
                <a:tab pos="888978" algn="l"/>
                <a:tab pos="1066773" algn="l"/>
                <a:tab pos="1244569" algn="l"/>
              </a:tabLst>
            </a:pPr>
            <a:r>
              <a:rPr lang="en-US" altLang="zh-CN" sz="1867" dirty="0">
                <a:latin typeface="微软雅黑" panose="020B0503020204020204" pitchFamily="34" charset="-122"/>
                <a:ea typeface="微软雅黑" panose="020B0503020204020204" pitchFamily="34" charset="-122"/>
                <a:cs typeface="Courier New" panose="02070309020205020404" pitchFamily="49" charset="0"/>
              </a:rPr>
              <a:t>#include &lt;</a:t>
            </a:r>
            <a:r>
              <a:rPr lang="en-US" altLang="zh-CN" sz="1867" dirty="0" err="1">
                <a:latin typeface="微软雅黑" panose="020B0503020204020204" pitchFamily="34" charset="-122"/>
                <a:ea typeface="微软雅黑" panose="020B0503020204020204" pitchFamily="34" charset="-122"/>
                <a:cs typeface="Courier New" panose="02070309020205020404" pitchFamily="49" charset="0"/>
              </a:rPr>
              <a:t>iostream</a:t>
            </a:r>
            <a:r>
              <a:rPr lang="en-US" altLang="zh-CN" sz="1867" dirty="0">
                <a:latin typeface="微软雅黑" panose="020B0503020204020204" pitchFamily="34" charset="-122"/>
                <a:ea typeface="微软雅黑" panose="020B0503020204020204" pitchFamily="34" charset="-122"/>
                <a:cs typeface="Courier New" panose="02070309020205020404" pitchFamily="49" charset="0"/>
              </a:rPr>
              <a:t>&gt;</a:t>
            </a:r>
            <a:endParaRPr lang="zh-CN" altLang="zh-CN" sz="1867" dirty="0">
              <a:latin typeface="微软雅黑" panose="020B0503020204020204" pitchFamily="34" charset="-122"/>
              <a:ea typeface="微软雅黑" panose="020B0503020204020204" pitchFamily="34" charset="-122"/>
              <a:cs typeface="Courier New" panose="02070309020205020404" pitchFamily="49" charset="0"/>
            </a:endParaRPr>
          </a:p>
          <a:p>
            <a:pPr marL="345431">
              <a:spcBef>
                <a:spcPts val="133"/>
              </a:spcBef>
              <a:tabLst>
                <a:tab pos="533387" algn="l"/>
                <a:tab pos="711182" algn="l"/>
                <a:tab pos="888978" algn="l"/>
                <a:tab pos="1066773" algn="l"/>
                <a:tab pos="1244569" algn="l"/>
              </a:tabLst>
            </a:pPr>
            <a:r>
              <a:rPr lang="en-US" altLang="zh-CN" sz="1867" dirty="0">
                <a:latin typeface="微软雅黑" panose="020B0503020204020204" pitchFamily="34" charset="-122"/>
                <a:ea typeface="微软雅黑" panose="020B0503020204020204" pitchFamily="34" charset="-122"/>
                <a:cs typeface="Courier New" panose="02070309020205020404" pitchFamily="49" charset="0"/>
              </a:rPr>
              <a:t>using namespace std;</a:t>
            </a:r>
            <a:endParaRPr lang="zh-CN" altLang="zh-CN" sz="1867" dirty="0">
              <a:latin typeface="微软雅黑" panose="020B0503020204020204" pitchFamily="34" charset="-122"/>
              <a:ea typeface="微软雅黑" panose="020B0503020204020204" pitchFamily="34" charset="-122"/>
              <a:cs typeface="Courier New" panose="02070309020205020404" pitchFamily="49" charset="0"/>
            </a:endParaRPr>
          </a:p>
          <a:p>
            <a:pPr marL="345431">
              <a:spcBef>
                <a:spcPts val="133"/>
              </a:spcBef>
              <a:tabLst>
                <a:tab pos="533387" algn="l"/>
                <a:tab pos="711182" algn="l"/>
                <a:tab pos="888978" algn="l"/>
                <a:tab pos="1066773" algn="l"/>
                <a:tab pos="1244569" algn="l"/>
              </a:tabLst>
            </a:pPr>
            <a:r>
              <a:rPr lang="en-US" altLang="zh-CN" sz="1867" dirty="0">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867" dirty="0">
              <a:latin typeface="微软雅黑" panose="020B0503020204020204" pitchFamily="34" charset="-122"/>
              <a:ea typeface="微软雅黑" panose="020B0503020204020204" pitchFamily="34" charset="-122"/>
              <a:cs typeface="Courier New" panose="02070309020205020404" pitchFamily="49" charset="0"/>
            </a:endParaRPr>
          </a:p>
          <a:p>
            <a:pPr marL="345431">
              <a:spcBef>
                <a:spcPts val="133"/>
              </a:spcBef>
              <a:tabLst>
                <a:tab pos="533387" algn="l"/>
                <a:tab pos="711182" algn="l"/>
                <a:tab pos="888978" algn="l"/>
                <a:tab pos="1066773" algn="l"/>
                <a:tab pos="1244569" algn="l"/>
              </a:tabLst>
            </a:pPr>
            <a:r>
              <a:rPr lang="en-US" altLang="zh-CN" sz="1867" dirty="0" err="1">
                <a:latin typeface="微软雅黑" panose="020B0503020204020204" pitchFamily="34" charset="-122"/>
                <a:ea typeface="微软雅黑" panose="020B0503020204020204" pitchFamily="34" charset="-122"/>
                <a:cs typeface="Courier New" panose="02070309020205020404" pitchFamily="49" charset="0"/>
              </a:rPr>
              <a:t>int</a:t>
            </a:r>
            <a:r>
              <a:rPr lang="en-US" altLang="zh-CN" sz="1867" dirty="0">
                <a:latin typeface="微软雅黑" panose="020B0503020204020204" pitchFamily="34" charset="-122"/>
                <a:ea typeface="微软雅黑" panose="020B0503020204020204" pitchFamily="34" charset="-122"/>
                <a:cs typeface="Courier New" panose="02070309020205020404" pitchFamily="49" charset="0"/>
              </a:rPr>
              <a:t> main()</a:t>
            </a:r>
            <a:endParaRPr lang="zh-CN" altLang="zh-CN" sz="1867" dirty="0">
              <a:latin typeface="微软雅黑" panose="020B0503020204020204" pitchFamily="34" charset="-122"/>
              <a:ea typeface="微软雅黑" panose="020B0503020204020204" pitchFamily="34" charset="-122"/>
              <a:cs typeface="Courier New" panose="02070309020205020404" pitchFamily="49" charset="0"/>
            </a:endParaRPr>
          </a:p>
          <a:p>
            <a:pPr marL="345431">
              <a:spcBef>
                <a:spcPts val="133"/>
              </a:spcBef>
              <a:tabLst>
                <a:tab pos="533387" algn="l"/>
                <a:tab pos="711182" algn="l"/>
                <a:tab pos="888978" algn="l"/>
                <a:tab pos="1066773" algn="l"/>
                <a:tab pos="1244569" algn="l"/>
              </a:tabLst>
            </a:pPr>
            <a:r>
              <a:rPr lang="en-US" altLang="zh-CN" sz="1867" dirty="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867" dirty="0">
              <a:latin typeface="微软雅黑" panose="020B0503020204020204" pitchFamily="34" charset="-122"/>
              <a:ea typeface="微软雅黑" panose="020B0503020204020204" pitchFamily="34" charset="-122"/>
              <a:cs typeface="Courier New" panose="02070309020205020404" pitchFamily="49" charset="0"/>
            </a:endParaRPr>
          </a:p>
          <a:p>
            <a:pPr marL="345431">
              <a:spcBef>
                <a:spcPts val="133"/>
              </a:spcBef>
              <a:tabLst>
                <a:tab pos="533387" algn="l"/>
                <a:tab pos="711182" algn="l"/>
                <a:tab pos="888978" algn="l"/>
                <a:tab pos="1066773" algn="l"/>
                <a:tab pos="1244569" algn="l"/>
              </a:tabLst>
            </a:pPr>
            <a:r>
              <a:rPr lang="en-US" altLang="zh-CN" sz="1867"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867" dirty="0" err="1">
                <a:latin typeface="微软雅黑" panose="020B0503020204020204" pitchFamily="34" charset="-122"/>
                <a:ea typeface="微软雅黑" panose="020B0503020204020204" pitchFamily="34" charset="-122"/>
                <a:cs typeface="Courier New" panose="02070309020205020404" pitchFamily="49" charset="0"/>
              </a:rPr>
              <a:t>int</a:t>
            </a:r>
            <a:r>
              <a:rPr lang="en-US" altLang="zh-CN" sz="1867" dirty="0">
                <a:latin typeface="微软雅黑" panose="020B0503020204020204" pitchFamily="34" charset="-122"/>
                <a:ea typeface="微软雅黑" panose="020B0503020204020204" pitchFamily="34" charset="-122"/>
                <a:cs typeface="Courier New" panose="02070309020205020404" pitchFamily="49" charset="0"/>
              </a:rPr>
              <a:t> num = 0, max = 10, current;                  </a:t>
            </a:r>
            <a:endParaRPr lang="zh-CN" altLang="zh-CN" sz="1867" dirty="0">
              <a:latin typeface="微软雅黑" panose="020B0503020204020204" pitchFamily="34" charset="-122"/>
              <a:ea typeface="微软雅黑" panose="020B0503020204020204" pitchFamily="34" charset="-122"/>
              <a:cs typeface="Courier New" panose="02070309020205020404" pitchFamily="49" charset="0"/>
            </a:endParaRPr>
          </a:p>
          <a:p>
            <a:pPr marL="345431">
              <a:spcBef>
                <a:spcPts val="133"/>
              </a:spcBef>
              <a:tabLst>
                <a:tab pos="533387" algn="l"/>
                <a:tab pos="711182" algn="l"/>
                <a:tab pos="888978" algn="l"/>
                <a:tab pos="1066773" algn="l"/>
                <a:tab pos="1244569" algn="l"/>
              </a:tabLst>
            </a:pPr>
            <a:r>
              <a:rPr lang="en-US" altLang="zh-CN" sz="1867" dirty="0">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867" dirty="0">
              <a:latin typeface="微软雅黑" panose="020B0503020204020204" pitchFamily="34" charset="-122"/>
              <a:ea typeface="微软雅黑" panose="020B0503020204020204" pitchFamily="34" charset="-122"/>
              <a:cs typeface="Courier New" panose="02070309020205020404" pitchFamily="49" charset="0"/>
            </a:endParaRPr>
          </a:p>
          <a:p>
            <a:pPr marL="345431">
              <a:spcBef>
                <a:spcPts val="133"/>
              </a:spcBef>
              <a:tabLst>
                <a:tab pos="533387" algn="l"/>
                <a:tab pos="711182" algn="l"/>
                <a:tab pos="888978" algn="l"/>
                <a:tab pos="1066773" algn="l"/>
                <a:tab pos="1244569" algn="l"/>
              </a:tabLst>
            </a:pPr>
            <a:r>
              <a:rPr lang="en-US" altLang="zh-CN" sz="1867" dirty="0">
                <a:latin typeface="微软雅黑" panose="020B0503020204020204" pitchFamily="34" charset="-122"/>
                <a:ea typeface="微软雅黑" panose="020B0503020204020204" pitchFamily="34" charset="-122"/>
                <a:cs typeface="Courier New" panose="02070309020205020404" pitchFamily="49" charset="0"/>
              </a:rPr>
              <a:t>	  for (</a:t>
            </a:r>
            <a:r>
              <a:rPr lang="en-US" altLang="zh-CN" sz="1867" dirty="0" err="1">
                <a:latin typeface="微软雅黑" panose="020B0503020204020204" pitchFamily="34" charset="-122"/>
                <a:ea typeface="微软雅黑" panose="020B0503020204020204" pitchFamily="34" charset="-122"/>
                <a:cs typeface="Courier New" panose="02070309020205020404" pitchFamily="49" charset="0"/>
              </a:rPr>
              <a:t>int</a:t>
            </a:r>
            <a:r>
              <a:rPr lang="en-US" altLang="zh-CN" sz="1867" dirty="0">
                <a:latin typeface="微软雅黑" panose="020B0503020204020204" pitchFamily="34" charset="-122"/>
                <a:ea typeface="微软雅黑" panose="020B0503020204020204" pitchFamily="34" charset="-122"/>
                <a:cs typeface="Courier New" panose="02070309020205020404" pitchFamily="49" charset="0"/>
              </a:rPr>
              <a:t> digit = 100; digit &gt; 0; digit /= 10) {  </a:t>
            </a:r>
            <a:endParaRPr lang="zh-CN" altLang="zh-CN" sz="1867" dirty="0">
              <a:latin typeface="微软雅黑" panose="020B0503020204020204" pitchFamily="34" charset="-122"/>
              <a:ea typeface="微软雅黑" panose="020B0503020204020204" pitchFamily="34" charset="-122"/>
              <a:cs typeface="Courier New" panose="02070309020205020404" pitchFamily="49" charset="0"/>
            </a:endParaRPr>
          </a:p>
          <a:p>
            <a:pPr marL="345431">
              <a:spcBef>
                <a:spcPts val="133"/>
              </a:spcBef>
              <a:tabLst>
                <a:tab pos="533387" algn="l"/>
                <a:tab pos="711182" algn="l"/>
                <a:tab pos="888978" algn="l"/>
                <a:tab pos="1066773" algn="l"/>
                <a:tab pos="1244569" algn="l"/>
                <a:tab pos="601118" algn="l"/>
                <a:tab pos="711182" algn="l"/>
                <a:tab pos="888978" algn="l"/>
                <a:tab pos="1066773" algn="l"/>
                <a:tab pos="1244569" algn="l"/>
              </a:tabLst>
            </a:pPr>
            <a:r>
              <a:rPr lang="en-US" altLang="zh-CN" sz="1867" dirty="0">
                <a:latin typeface="微软雅黑" panose="020B0503020204020204" pitchFamily="34" charset="-122"/>
                <a:ea typeface="微软雅黑" panose="020B0503020204020204" pitchFamily="34" charset="-122"/>
                <a:cs typeface="Courier New" panose="02070309020205020404" pitchFamily="49" charset="0"/>
              </a:rPr>
              <a:t>		     current = 0;                                   </a:t>
            </a:r>
            <a:endParaRPr lang="zh-CN" altLang="zh-CN" sz="1867" dirty="0">
              <a:latin typeface="微软雅黑" panose="020B0503020204020204" pitchFamily="34" charset="-122"/>
              <a:ea typeface="微软雅黑" panose="020B0503020204020204" pitchFamily="34" charset="-122"/>
              <a:cs typeface="Courier New" panose="02070309020205020404" pitchFamily="49" charset="0"/>
            </a:endParaRPr>
          </a:p>
          <a:p>
            <a:pPr marL="345431">
              <a:spcBef>
                <a:spcPts val="133"/>
              </a:spcBef>
              <a:tabLst>
                <a:tab pos="533387" algn="l"/>
                <a:tab pos="711182" algn="l"/>
                <a:tab pos="888978" algn="l"/>
                <a:tab pos="1066773" algn="l"/>
                <a:tab pos="1244569" algn="l"/>
              </a:tabLst>
            </a:pPr>
            <a:r>
              <a:rPr lang="en-US" altLang="zh-CN" sz="1867" dirty="0">
                <a:latin typeface="微软雅黑" panose="020B0503020204020204" pitchFamily="34" charset="-122"/>
                <a:ea typeface="微软雅黑" panose="020B0503020204020204" pitchFamily="34" charset="-122"/>
                <a:cs typeface="Courier New" panose="02070309020205020404" pitchFamily="49" charset="0"/>
              </a:rPr>
              <a:t>	       for (</a:t>
            </a:r>
            <a:r>
              <a:rPr lang="en-US" altLang="zh-CN" sz="1867" dirty="0" err="1">
                <a:latin typeface="微软雅黑" panose="020B0503020204020204" pitchFamily="34" charset="-122"/>
                <a:ea typeface="微软雅黑" panose="020B0503020204020204" pitchFamily="34" charset="-122"/>
                <a:cs typeface="Courier New" panose="02070309020205020404" pitchFamily="49" charset="0"/>
              </a:rPr>
              <a:t>int</a:t>
            </a:r>
            <a:r>
              <a:rPr lang="en-US" altLang="zh-CN" sz="1867" dirty="0">
                <a:latin typeface="微软雅黑" panose="020B0503020204020204" pitchFamily="34" charset="-122"/>
                <a:ea typeface="微软雅黑" panose="020B0503020204020204" pitchFamily="34" charset="-122"/>
                <a:cs typeface="Courier New" panose="02070309020205020404" pitchFamily="49" charset="0"/>
              </a:rPr>
              <a:t> n: {5, 6, 2, 4, 9, 1})</a:t>
            </a:r>
            <a:endParaRPr lang="zh-CN" altLang="zh-CN" sz="1867" dirty="0">
              <a:latin typeface="微软雅黑" panose="020B0503020204020204" pitchFamily="34" charset="-122"/>
              <a:ea typeface="微软雅黑" panose="020B0503020204020204" pitchFamily="34" charset="-122"/>
              <a:cs typeface="Courier New" panose="02070309020205020404" pitchFamily="49" charset="0"/>
            </a:endParaRPr>
          </a:p>
          <a:p>
            <a:pPr marL="345431">
              <a:spcBef>
                <a:spcPts val="133"/>
              </a:spcBef>
              <a:tabLst>
                <a:tab pos="533387" algn="l"/>
                <a:tab pos="711182" algn="l"/>
                <a:tab pos="888978" algn="l"/>
                <a:tab pos="1066773" algn="l"/>
                <a:tab pos="1244569" algn="l"/>
              </a:tabLst>
            </a:pPr>
            <a:r>
              <a:rPr lang="en-US" altLang="zh-CN" sz="1867" dirty="0">
                <a:latin typeface="微软雅黑" panose="020B0503020204020204" pitchFamily="34" charset="-122"/>
                <a:ea typeface="微软雅黑" panose="020B0503020204020204" pitchFamily="34" charset="-122"/>
                <a:cs typeface="Courier New" panose="02070309020205020404" pitchFamily="49" charset="0"/>
              </a:rPr>
              <a:t>		          if (n &gt; current &amp;&amp; n &lt; max) current = n;</a:t>
            </a:r>
            <a:endParaRPr lang="zh-CN" altLang="zh-CN" sz="1867" dirty="0">
              <a:latin typeface="微软雅黑" panose="020B0503020204020204" pitchFamily="34" charset="-122"/>
              <a:ea typeface="微软雅黑" panose="020B0503020204020204" pitchFamily="34" charset="-122"/>
              <a:cs typeface="Courier New" panose="02070309020205020404" pitchFamily="49" charset="0"/>
            </a:endParaRPr>
          </a:p>
          <a:p>
            <a:pPr marL="345431">
              <a:spcBef>
                <a:spcPts val="133"/>
              </a:spcBef>
              <a:tabLst>
                <a:tab pos="533387" algn="l"/>
                <a:tab pos="711182" algn="l"/>
                <a:tab pos="888978" algn="l"/>
                <a:tab pos="1066773" algn="l"/>
                <a:tab pos="1244569" algn="l"/>
              </a:tabLst>
            </a:pPr>
            <a:r>
              <a:rPr lang="en-US" altLang="zh-CN" sz="1867" dirty="0">
                <a:latin typeface="微软雅黑" panose="020B0503020204020204" pitchFamily="34" charset="-122"/>
                <a:ea typeface="微软雅黑" panose="020B0503020204020204" pitchFamily="34" charset="-122"/>
                <a:cs typeface="Courier New" panose="02070309020205020404" pitchFamily="49" charset="0"/>
              </a:rPr>
              <a:t>		     num += digit * current;</a:t>
            </a:r>
            <a:endParaRPr lang="zh-CN" altLang="zh-CN" sz="1867" dirty="0">
              <a:latin typeface="微软雅黑" panose="020B0503020204020204" pitchFamily="34" charset="-122"/>
              <a:ea typeface="微软雅黑" panose="020B0503020204020204" pitchFamily="34" charset="-122"/>
              <a:cs typeface="Courier New" panose="02070309020205020404" pitchFamily="49" charset="0"/>
            </a:endParaRPr>
          </a:p>
          <a:p>
            <a:pPr marL="345431">
              <a:spcBef>
                <a:spcPts val="133"/>
              </a:spcBef>
              <a:tabLst>
                <a:tab pos="533387" algn="l"/>
                <a:tab pos="711182" algn="l"/>
                <a:tab pos="888978" algn="l"/>
                <a:tab pos="1066773" algn="l"/>
                <a:tab pos="1244569" algn="l"/>
              </a:tabLst>
            </a:pPr>
            <a:r>
              <a:rPr lang="en-US" altLang="zh-CN" sz="1867" dirty="0">
                <a:latin typeface="微软雅黑" panose="020B0503020204020204" pitchFamily="34" charset="-122"/>
                <a:ea typeface="微软雅黑" panose="020B0503020204020204" pitchFamily="34" charset="-122"/>
                <a:cs typeface="Courier New" panose="02070309020205020404" pitchFamily="49" charset="0"/>
              </a:rPr>
              <a:t>	       max = current;                                 </a:t>
            </a:r>
            <a:endParaRPr lang="zh-CN" altLang="zh-CN" sz="1867" dirty="0">
              <a:latin typeface="微软雅黑" panose="020B0503020204020204" pitchFamily="34" charset="-122"/>
              <a:ea typeface="微软雅黑" panose="020B0503020204020204" pitchFamily="34" charset="-122"/>
              <a:cs typeface="Courier New" panose="02070309020205020404" pitchFamily="49" charset="0"/>
            </a:endParaRPr>
          </a:p>
          <a:p>
            <a:pPr marL="345431">
              <a:spcBef>
                <a:spcPts val="133"/>
              </a:spcBef>
              <a:tabLst>
                <a:tab pos="533387" algn="l"/>
                <a:tab pos="711182" algn="l"/>
                <a:tab pos="888978" algn="l"/>
                <a:tab pos="1066773" algn="l"/>
                <a:tab pos="1244569" algn="l"/>
              </a:tabLst>
            </a:pPr>
            <a:r>
              <a:rPr lang="en-US" altLang="zh-CN" sz="1867" dirty="0">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867" dirty="0">
              <a:latin typeface="微软雅黑" panose="020B0503020204020204" pitchFamily="34" charset="-122"/>
              <a:ea typeface="微软雅黑" panose="020B0503020204020204" pitchFamily="34" charset="-122"/>
              <a:cs typeface="Courier New" panose="02070309020205020404" pitchFamily="49" charset="0"/>
            </a:endParaRPr>
          </a:p>
          <a:p>
            <a:pPr marL="345431">
              <a:spcBef>
                <a:spcPts val="133"/>
              </a:spcBef>
              <a:tabLst>
                <a:tab pos="533387" algn="l"/>
                <a:tab pos="711182" algn="l"/>
                <a:tab pos="888978" algn="l"/>
                <a:tab pos="1066773" algn="l"/>
                <a:tab pos="1244569" algn="l"/>
              </a:tabLst>
            </a:pPr>
            <a:r>
              <a:rPr lang="en-US" altLang="zh-CN" sz="1867" dirty="0">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867" dirty="0">
              <a:latin typeface="微软雅黑" panose="020B0503020204020204" pitchFamily="34" charset="-122"/>
              <a:ea typeface="微软雅黑" panose="020B0503020204020204" pitchFamily="34" charset="-122"/>
              <a:cs typeface="Courier New" panose="02070309020205020404" pitchFamily="49" charset="0"/>
            </a:endParaRPr>
          </a:p>
          <a:p>
            <a:pPr marL="345431">
              <a:spcBef>
                <a:spcPts val="133"/>
              </a:spcBef>
              <a:tabLst>
                <a:tab pos="533387" algn="l"/>
                <a:tab pos="711182" algn="l"/>
                <a:tab pos="888978" algn="l"/>
                <a:tab pos="1066773" algn="l"/>
                <a:tab pos="1244569" algn="l"/>
              </a:tabLst>
            </a:pPr>
            <a:r>
              <a:rPr lang="en-US" altLang="zh-CN" sz="1867"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867" dirty="0" err="1">
                <a:latin typeface="微软雅黑" panose="020B0503020204020204" pitchFamily="34" charset="-122"/>
                <a:ea typeface="微软雅黑" panose="020B0503020204020204" pitchFamily="34" charset="-122"/>
                <a:cs typeface="Courier New" panose="02070309020205020404" pitchFamily="49" charset="0"/>
              </a:rPr>
              <a:t>cout</a:t>
            </a:r>
            <a:r>
              <a:rPr lang="en-US" altLang="zh-CN" sz="1867" dirty="0">
                <a:latin typeface="微软雅黑" panose="020B0503020204020204" pitchFamily="34" charset="-122"/>
                <a:ea typeface="微软雅黑" panose="020B0503020204020204" pitchFamily="34" charset="-122"/>
                <a:cs typeface="Courier New" panose="02070309020205020404" pitchFamily="49" charset="0"/>
              </a:rPr>
              <a:t> &lt;&lt; num &lt;&lt; '\t';</a:t>
            </a:r>
            <a:endParaRPr lang="zh-CN" altLang="zh-CN" sz="1867" dirty="0">
              <a:latin typeface="微软雅黑" panose="020B0503020204020204" pitchFamily="34" charset="-122"/>
              <a:ea typeface="微软雅黑" panose="020B0503020204020204" pitchFamily="34" charset="-122"/>
              <a:cs typeface="Courier New" panose="02070309020205020404" pitchFamily="49" charset="0"/>
            </a:endParaRPr>
          </a:p>
          <a:p>
            <a:pPr marL="345431">
              <a:spcBef>
                <a:spcPts val="133"/>
              </a:spcBef>
              <a:tabLst>
                <a:tab pos="533387" algn="l"/>
                <a:tab pos="711182" algn="l"/>
                <a:tab pos="888978" algn="l"/>
                <a:tab pos="1066773" algn="l"/>
                <a:tab pos="1244569" algn="l"/>
              </a:tabLst>
            </a:pPr>
            <a:r>
              <a:rPr lang="en-US" altLang="zh-CN" sz="1867" dirty="0">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867" dirty="0">
              <a:latin typeface="微软雅黑" panose="020B0503020204020204" pitchFamily="34" charset="-122"/>
              <a:ea typeface="微软雅黑" panose="020B0503020204020204" pitchFamily="34" charset="-122"/>
              <a:cs typeface="Courier New" panose="02070309020205020404" pitchFamily="49" charset="0"/>
            </a:endParaRPr>
          </a:p>
          <a:p>
            <a:pPr marL="345431">
              <a:spcBef>
                <a:spcPts val="133"/>
              </a:spcBef>
              <a:tabLst>
                <a:tab pos="533387" algn="l"/>
                <a:tab pos="711182" algn="l"/>
                <a:tab pos="888978" algn="l"/>
                <a:tab pos="1066773" algn="l"/>
                <a:tab pos="1244569" algn="l"/>
              </a:tabLst>
            </a:pPr>
            <a:r>
              <a:rPr lang="en-US" altLang="zh-CN" sz="1867" dirty="0">
                <a:latin typeface="微软雅黑" panose="020B0503020204020204" pitchFamily="34" charset="-122"/>
                <a:ea typeface="微软雅黑" panose="020B0503020204020204" pitchFamily="34" charset="-122"/>
                <a:cs typeface="Courier New" panose="02070309020205020404" pitchFamily="49" charset="0"/>
              </a:rPr>
              <a:t>	   return 0;</a:t>
            </a:r>
            <a:endParaRPr lang="zh-CN" altLang="zh-CN" sz="1867" dirty="0">
              <a:latin typeface="微软雅黑" panose="020B0503020204020204" pitchFamily="34" charset="-122"/>
              <a:ea typeface="微软雅黑" panose="020B0503020204020204" pitchFamily="34" charset="-122"/>
              <a:cs typeface="Courier New" panose="02070309020205020404" pitchFamily="49" charset="0"/>
            </a:endParaRPr>
          </a:p>
          <a:p>
            <a:pPr marL="345431">
              <a:spcBef>
                <a:spcPts val="133"/>
              </a:spcBef>
              <a:tabLst>
                <a:tab pos="533387" algn="l"/>
                <a:tab pos="711182" algn="l"/>
                <a:tab pos="888978" algn="l"/>
                <a:tab pos="1066773" algn="l"/>
                <a:tab pos="1244569" algn="l"/>
              </a:tabLst>
            </a:pPr>
            <a:r>
              <a:rPr lang="en-US" altLang="zh-CN" sz="1867" dirty="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867" dirty="0">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187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函数概念</a:t>
            </a:r>
          </a:p>
        </p:txBody>
      </p:sp>
      <p:sp>
        <p:nvSpPr>
          <p:cNvPr id="289795" name="Rectangle 3"/>
          <p:cNvSpPr>
            <a:spLocks noGrp="1" noChangeArrowheads="1"/>
          </p:cNvSpPr>
          <p:nvPr>
            <p:ph idx="4294967295"/>
          </p:nvPr>
        </p:nvSpPr>
        <p:spPr>
          <a:xfrm>
            <a:off x="911648" y="1579733"/>
            <a:ext cx="10677525" cy="5029200"/>
          </a:xfrm>
        </p:spPr>
        <p:txBody>
          <a:bodyPr>
            <a:normAutofit/>
          </a:bodyPr>
          <a:lstStyle/>
          <a:p>
            <a:pPr marL="0" indent="0">
              <a:lnSpc>
                <a:spcPct val="130000"/>
              </a:lnSpc>
              <a:spcBef>
                <a:spcPts val="1600"/>
              </a:spcBef>
              <a:buNone/>
            </a:pPr>
            <a:r>
              <a:rPr lang="zh-CN" altLang="en-US" sz="2400" dirty="0"/>
              <a:t>函数是程序设计语言中最重要的部分，是模块化设计的主要工具</a:t>
            </a:r>
            <a:endParaRPr lang="en-US" altLang="zh-CN" sz="2400" dirty="0"/>
          </a:p>
          <a:p>
            <a:pPr marL="0" indent="0">
              <a:lnSpc>
                <a:spcPct val="130000"/>
              </a:lnSpc>
              <a:spcBef>
                <a:spcPts val="1600"/>
              </a:spcBef>
              <a:buNone/>
            </a:pPr>
            <a:r>
              <a:rPr lang="zh-CN" altLang="en-US" sz="2400" dirty="0"/>
              <a:t>函数可以将完成某个任务的一段程序封装起来</a:t>
            </a:r>
            <a:endParaRPr lang="en-US" altLang="zh-CN" sz="2400" dirty="0"/>
          </a:p>
          <a:p>
            <a:pPr marL="0" indent="0">
              <a:lnSpc>
                <a:spcPct val="130000"/>
              </a:lnSpc>
              <a:spcBef>
                <a:spcPts val="1600"/>
              </a:spcBef>
              <a:buNone/>
            </a:pPr>
            <a:r>
              <a:rPr lang="zh-CN" altLang="en-US" sz="2400" dirty="0"/>
              <a:t>使用函数的程序只需要知道函数可以解决什么问题，而不需要知道如何解决</a:t>
            </a:r>
          </a:p>
          <a:p>
            <a:pPr marL="0" indent="0">
              <a:lnSpc>
                <a:spcPct val="130000"/>
              </a:lnSpc>
              <a:spcBef>
                <a:spcPts val="1600"/>
              </a:spcBef>
              <a:buNone/>
            </a:pPr>
            <a:r>
              <a:rPr lang="en-US" altLang="zh-CN" sz="2400" dirty="0"/>
              <a:t>C++</a:t>
            </a:r>
            <a:r>
              <a:rPr lang="zh-CN" altLang="en-US" sz="2400" dirty="0"/>
              <a:t>程序由一组函数组成，其中必须有一个</a:t>
            </a:r>
            <a:r>
              <a:rPr lang="en-US" altLang="zh-CN" sz="2400" dirty="0"/>
              <a:t>main() </a:t>
            </a:r>
            <a:r>
              <a:rPr lang="zh-CN" altLang="en-US" sz="2400" dirty="0"/>
              <a:t>函数</a:t>
            </a:r>
          </a:p>
          <a:p>
            <a:pPr marL="0" indent="0">
              <a:lnSpc>
                <a:spcPct val="130000"/>
              </a:lnSpc>
              <a:spcBef>
                <a:spcPts val="1600"/>
              </a:spcBef>
              <a:buNone/>
            </a:pPr>
            <a:r>
              <a:rPr lang="zh-CN" altLang="en-US" sz="2400" dirty="0"/>
              <a:t>在</a:t>
            </a:r>
            <a:r>
              <a:rPr lang="en-US" altLang="zh-CN" sz="2400" dirty="0"/>
              <a:t>C++</a:t>
            </a:r>
            <a:r>
              <a:rPr lang="zh-CN" altLang="en-US" sz="2400" dirty="0"/>
              <a:t>语言中，字符处理、字符串处理和数学计算都是用函数的方式提供的</a:t>
            </a:r>
          </a:p>
        </p:txBody>
      </p:sp>
    </p:spTree>
  </p:cSld>
  <p:clrMapOvr>
    <a:masterClrMapping/>
  </p:clrMapOvr>
  <p:transition spd="med">
    <p:fade/>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289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函数的例子</a:t>
            </a:r>
          </a:p>
        </p:txBody>
      </p:sp>
      <p:sp>
        <p:nvSpPr>
          <p:cNvPr id="14340" name="Rectangle 3" descr="Rectangle: Click to edit Master text styles&#10;Second level&#10;Third level&#10;Fourth level&#10;Fifth level"/>
          <p:cNvSpPr>
            <a:spLocks noGrp="1" noChangeArrowheads="1"/>
          </p:cNvSpPr>
          <p:nvPr>
            <p:ph idx="4294967295"/>
          </p:nvPr>
        </p:nvSpPr>
        <p:spPr>
          <a:xfrm>
            <a:off x="413853" y="1744028"/>
            <a:ext cx="4495800" cy="2727325"/>
          </a:xfrm>
          <a:noFill/>
          <a:ln>
            <a:solidFill>
              <a:schemeClr val="tx1"/>
            </a:solidFill>
          </a:ln>
        </p:spPr>
        <p:txBody>
          <a:bodyPr>
            <a:normAutofit/>
          </a:bodyPr>
          <a:lstStyle/>
          <a:p>
            <a:pPr marL="374641" indent="-374641">
              <a:lnSpc>
                <a:spcPct val="110000"/>
              </a:lnSpc>
              <a:spcBef>
                <a:spcPts val="2400"/>
              </a:spcBef>
              <a:buNone/>
            </a:pPr>
            <a:r>
              <a:rPr lang="zh-CN" altLang="en-US" sz="1867" dirty="0"/>
              <a:t>可以将函数想象成一个黑盒</a:t>
            </a:r>
            <a:endParaRPr lang="en-US" altLang="zh-CN" sz="1867" dirty="0"/>
          </a:p>
          <a:p>
            <a:pPr marL="0" indent="0">
              <a:lnSpc>
                <a:spcPct val="110000"/>
              </a:lnSpc>
              <a:spcBef>
                <a:spcPts val="2400"/>
              </a:spcBef>
              <a:buNone/>
            </a:pPr>
            <a:r>
              <a:rPr lang="zh-CN" altLang="en-US" sz="1867" dirty="0"/>
              <a:t>在它的上面放入一个“值”，下面就会掉出“结果”</a:t>
            </a:r>
          </a:p>
          <a:p>
            <a:pPr marL="374641" indent="-374641">
              <a:lnSpc>
                <a:spcPct val="110000"/>
              </a:lnSpc>
              <a:spcBef>
                <a:spcPts val="2400"/>
              </a:spcBef>
              <a:buNone/>
            </a:pPr>
            <a:r>
              <a:rPr lang="zh-CN" altLang="en-US" sz="1867" dirty="0"/>
              <a:t>上面的值称为参数</a:t>
            </a:r>
            <a:endParaRPr lang="en-US" altLang="zh-CN" sz="1867" dirty="0"/>
          </a:p>
          <a:p>
            <a:pPr marL="374641" indent="-374641">
              <a:lnSpc>
                <a:spcPct val="110000"/>
              </a:lnSpc>
              <a:spcBef>
                <a:spcPts val="2400"/>
              </a:spcBef>
              <a:buNone/>
            </a:pPr>
            <a:r>
              <a:rPr lang="zh-CN" altLang="en-US" sz="1867" dirty="0"/>
              <a:t>下面的值称为返回值</a:t>
            </a:r>
          </a:p>
        </p:txBody>
      </p:sp>
      <p:graphicFrame>
        <p:nvGraphicFramePr>
          <p:cNvPr id="14338" name="Object 4"/>
          <p:cNvGraphicFramePr>
            <a:graphicFrameLocks noChangeAspect="1"/>
          </p:cNvGraphicFramePr>
          <p:nvPr/>
        </p:nvGraphicFramePr>
        <p:xfrm>
          <a:off x="5135034" y="1581937"/>
          <a:ext cx="6432551" cy="4105275"/>
        </p:xfrm>
        <a:graphic>
          <a:graphicData uri="http://schemas.openxmlformats.org/presentationml/2006/ole">
            <mc:AlternateContent xmlns:mc="http://schemas.openxmlformats.org/markup-compatibility/2006">
              <mc:Choice xmlns:v="urn:schemas-microsoft-com:vml" Requires="v">
                <p:oleObj name="位图图像" r:id="rId2" imgW="4401164" imgH="3400900" progId="PBrush">
                  <p:embed/>
                </p:oleObj>
              </mc:Choice>
              <mc:Fallback>
                <p:oleObj name="位图图像" r:id="rId2" imgW="4401164" imgH="3400900" progId="PBrush">
                  <p:embed/>
                  <p:pic>
                    <p:nvPicPr>
                      <p:cNvPr id="1433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5034" y="1581937"/>
                        <a:ext cx="6432551" cy="4105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5602273" y="5981499"/>
            <a:ext cx="5038016" cy="379656"/>
          </a:xfrm>
          <a:prstGeom prst="rect">
            <a:avLst/>
          </a:prstGeom>
          <a:noFill/>
        </p:spPr>
        <p:txBody>
          <a:bodyPr wrap="square" rtlCol="0">
            <a:spAutoFit/>
          </a:bodyPr>
          <a:lstStyle/>
          <a:p>
            <a:r>
              <a:rPr lang="en-US" altLang="zh-CN" sz="1867" dirty="0"/>
              <a:t>total = sin(30) + sin(25) + sin(68) + sin(87);</a:t>
            </a:r>
            <a:endParaRPr lang="zh-CN" altLang="en-US" sz="1867" dirty="0"/>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8642"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库包含的格式</a:t>
            </a:r>
          </a:p>
        </p:txBody>
      </p:sp>
      <p:sp>
        <p:nvSpPr>
          <p:cNvPr id="38915" name="Rectangle 3"/>
          <p:cNvSpPr>
            <a:spLocks noGrp="1" noChangeArrowheads="1"/>
          </p:cNvSpPr>
          <p:nvPr>
            <p:ph idx="4294967295"/>
          </p:nvPr>
        </p:nvSpPr>
        <p:spPr>
          <a:xfrm>
            <a:off x="704426" y="1449282"/>
            <a:ext cx="11630025" cy="4610100"/>
          </a:xfrm>
        </p:spPr>
        <p:txBody>
          <a:bodyPr>
            <a:normAutofit/>
          </a:bodyPr>
          <a:lstStyle/>
          <a:p>
            <a:pPr>
              <a:lnSpc>
                <a:spcPct val="120000"/>
              </a:lnSpc>
              <a:spcBef>
                <a:spcPts val="2400"/>
              </a:spcBef>
              <a:buNone/>
            </a:pPr>
            <a:r>
              <a:rPr lang="zh-CN" altLang="en-US" sz="2400" b="1" dirty="0"/>
              <a:t>库是预先做好的一些工具程序</a:t>
            </a:r>
          </a:p>
          <a:p>
            <a:pPr>
              <a:lnSpc>
                <a:spcPct val="120000"/>
              </a:lnSpc>
              <a:spcBef>
                <a:spcPts val="2400"/>
              </a:spcBef>
              <a:buNone/>
            </a:pPr>
            <a:r>
              <a:rPr lang="zh-CN" altLang="en-US" sz="2400" b="1" dirty="0"/>
              <a:t>每个库要提供一个接口，告诉库的用户如何使用库提供的功能</a:t>
            </a:r>
          </a:p>
          <a:p>
            <a:pPr>
              <a:lnSpc>
                <a:spcPct val="120000"/>
              </a:lnSpc>
              <a:spcBef>
                <a:spcPts val="2400"/>
              </a:spcBef>
              <a:buNone/>
            </a:pPr>
            <a:r>
              <a:rPr lang="zh-CN" altLang="en-US" sz="2400" b="1" dirty="0"/>
              <a:t>库包含就是把库的接口文件放入源文件，以便编译器检查程序中对库的调用是否正确</a:t>
            </a:r>
          </a:p>
          <a:p>
            <a:pPr>
              <a:lnSpc>
                <a:spcPct val="120000"/>
              </a:lnSpc>
              <a:spcBef>
                <a:spcPts val="2400"/>
              </a:spcBef>
              <a:buNone/>
            </a:pPr>
            <a:r>
              <a:rPr lang="zh-CN" altLang="en-US" sz="2400" b="1" dirty="0"/>
              <a:t>库包含格式</a:t>
            </a:r>
          </a:p>
          <a:p>
            <a:pPr>
              <a:lnSpc>
                <a:spcPct val="120000"/>
              </a:lnSpc>
              <a:buNone/>
            </a:pPr>
            <a:r>
              <a:rPr lang="en-US" altLang="zh-CN" sz="1867" dirty="0"/>
              <a:t>#include &lt;filename&gt;</a:t>
            </a:r>
            <a:r>
              <a:rPr lang="zh-CN" altLang="en-US" sz="1867" dirty="0"/>
              <a:t>：包含了一个系统库</a:t>
            </a:r>
          </a:p>
          <a:p>
            <a:pPr>
              <a:lnSpc>
                <a:spcPct val="120000"/>
              </a:lnSpc>
              <a:buNone/>
            </a:pPr>
            <a:r>
              <a:rPr lang="zh-CN" altLang="en-US" sz="1867" dirty="0"/>
              <a:t> </a:t>
            </a:r>
            <a:r>
              <a:rPr lang="en-US" altLang="zh-CN" sz="1867" dirty="0"/>
              <a:t>#include “filename”</a:t>
            </a:r>
            <a:r>
              <a:rPr lang="zh-CN" altLang="en-US" sz="1867" dirty="0"/>
              <a:t>：包含了一个用户自定义的库</a:t>
            </a:r>
          </a:p>
        </p:txBody>
      </p:sp>
    </p:spTree>
  </p:cSld>
  <p:clrMapOvr>
    <a:masterClrMapping/>
  </p:clrMapOvr>
  <p:transition spd="med">
    <p:fade/>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733" b="1" dirty="0">
                <a:latin typeface="微软雅黑" pitchFamily="34" charset="-122"/>
              </a:rPr>
              <a:t>函数的用途</a:t>
            </a:r>
          </a:p>
        </p:txBody>
      </p:sp>
      <p:sp>
        <p:nvSpPr>
          <p:cNvPr id="3" name="内容占位符 2"/>
          <p:cNvSpPr>
            <a:spLocks noGrp="1"/>
          </p:cNvSpPr>
          <p:nvPr>
            <p:ph idx="4294967295"/>
          </p:nvPr>
        </p:nvSpPr>
        <p:spPr>
          <a:xfrm>
            <a:off x="643467" y="1778212"/>
            <a:ext cx="10515600" cy="4351338"/>
          </a:xfrm>
        </p:spPr>
        <p:txBody>
          <a:bodyPr>
            <a:normAutofit/>
          </a:bodyPr>
          <a:lstStyle/>
          <a:p>
            <a:pPr>
              <a:lnSpc>
                <a:spcPct val="150000"/>
              </a:lnSpc>
              <a:buNone/>
            </a:pPr>
            <a:r>
              <a:rPr lang="zh-CN" altLang="en-US" sz="2400" dirty="0"/>
              <a:t>简化了解决问题的主流程</a:t>
            </a:r>
            <a:endParaRPr lang="en-US" altLang="zh-CN" sz="2400" dirty="0"/>
          </a:p>
          <a:p>
            <a:pPr>
              <a:lnSpc>
                <a:spcPct val="150000"/>
              </a:lnSpc>
              <a:buNone/>
            </a:pPr>
            <a:r>
              <a:rPr lang="zh-CN" altLang="en-US" sz="2400" dirty="0"/>
              <a:t>减少了程序中的重复代码</a:t>
            </a:r>
            <a:endParaRPr lang="en-US" altLang="zh-CN" sz="2400" dirty="0"/>
          </a:p>
          <a:p>
            <a:pPr>
              <a:lnSpc>
                <a:spcPct val="150000"/>
              </a:lnSpc>
              <a:buNone/>
            </a:pPr>
            <a:r>
              <a:rPr lang="zh-CN" altLang="en-US" sz="2400" dirty="0"/>
              <a:t>容易保证程序的正确性</a:t>
            </a:r>
          </a:p>
        </p:txBody>
      </p:sp>
    </p:spTree>
  </p:cSld>
  <p:clrMapOvr>
    <a:masterClrMapping/>
  </p:clrMapOvr>
  <p:transition spd="med">
    <p:fade/>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733" b="1" dirty="0">
                <a:latin typeface="微软雅黑" pitchFamily="34" charset="-122"/>
              </a:rPr>
              <a:t>提取函数</a:t>
            </a:r>
          </a:p>
        </p:txBody>
      </p:sp>
      <p:sp>
        <p:nvSpPr>
          <p:cNvPr id="3" name="内容占位符 2"/>
          <p:cNvSpPr>
            <a:spLocks noGrp="1"/>
          </p:cNvSpPr>
          <p:nvPr>
            <p:ph idx="4294967295"/>
          </p:nvPr>
        </p:nvSpPr>
        <p:spPr>
          <a:xfrm>
            <a:off x="778934" y="1737571"/>
            <a:ext cx="10515600" cy="4351338"/>
          </a:xfrm>
        </p:spPr>
        <p:txBody>
          <a:bodyPr>
            <a:normAutofit/>
          </a:bodyPr>
          <a:lstStyle/>
          <a:p>
            <a:pPr>
              <a:lnSpc>
                <a:spcPct val="150000"/>
              </a:lnSpc>
              <a:buNone/>
            </a:pPr>
            <a:r>
              <a:rPr lang="zh-CN" altLang="en-US" sz="2400" dirty="0"/>
              <a:t>每个函数有独立的、明确的功能</a:t>
            </a:r>
            <a:endParaRPr lang="en-US" altLang="zh-CN" sz="2400" dirty="0"/>
          </a:p>
          <a:p>
            <a:pPr>
              <a:lnSpc>
                <a:spcPct val="150000"/>
              </a:lnSpc>
              <a:buNone/>
            </a:pPr>
            <a:r>
              <a:rPr lang="zh-CN" altLang="en-US" sz="2400" dirty="0"/>
              <a:t>不要将多个功能放入一个函数</a:t>
            </a:r>
            <a:endParaRPr lang="en-US" altLang="zh-CN" sz="2400" dirty="0"/>
          </a:p>
          <a:p>
            <a:pPr>
              <a:lnSpc>
                <a:spcPct val="150000"/>
              </a:lnSpc>
              <a:buNone/>
            </a:pPr>
            <a:r>
              <a:rPr lang="zh-CN" altLang="en-US" sz="2400" dirty="0"/>
              <a:t>每个函数的执行结果仅依赖于参数</a:t>
            </a:r>
            <a:endParaRPr lang="en-US" altLang="zh-CN" sz="2400" dirty="0"/>
          </a:p>
          <a:p>
            <a:pPr>
              <a:lnSpc>
                <a:spcPct val="150000"/>
              </a:lnSpc>
              <a:buNone/>
            </a:pPr>
            <a:endParaRPr lang="zh-CN" altLang="en-US" sz="2400" dirty="0"/>
          </a:p>
        </p:txBody>
      </p:sp>
    </p:spTree>
  </p:cSld>
  <p:clrMapOvr>
    <a:masterClrMapping/>
  </p:clrMapOvr>
  <p:transition spd="med">
    <p:fade/>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494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函数定义</a:t>
            </a:r>
          </a:p>
        </p:txBody>
      </p:sp>
      <p:sp>
        <p:nvSpPr>
          <p:cNvPr id="291843" name="Rectangle 3"/>
          <p:cNvSpPr>
            <a:spLocks noGrp="1" noChangeArrowheads="1"/>
          </p:cNvSpPr>
          <p:nvPr>
            <p:ph idx="4294967295"/>
          </p:nvPr>
        </p:nvSpPr>
        <p:spPr>
          <a:xfrm>
            <a:off x="742950" y="1257512"/>
            <a:ext cx="10363200" cy="5210175"/>
          </a:xfrm>
        </p:spPr>
        <p:txBody>
          <a:bodyPr>
            <a:normAutofit fontScale="92500" lnSpcReduction="10000"/>
          </a:bodyPr>
          <a:lstStyle/>
          <a:p>
            <a:pPr eaLnBrk="1" hangingPunct="1">
              <a:lnSpc>
                <a:spcPct val="90000"/>
              </a:lnSpc>
              <a:buNone/>
            </a:pPr>
            <a:r>
              <a:rPr lang="zh-CN" altLang="en-US" sz="2400" b="1" dirty="0"/>
              <a:t>函数定义</a:t>
            </a:r>
          </a:p>
          <a:p>
            <a:pPr>
              <a:lnSpc>
                <a:spcPct val="90000"/>
              </a:lnSpc>
              <a:buNone/>
            </a:pPr>
            <a:endParaRPr lang="zh-CN" altLang="en-US" sz="2400" b="1" dirty="0"/>
          </a:p>
          <a:p>
            <a:pPr eaLnBrk="1" hangingPunct="1">
              <a:lnSpc>
                <a:spcPct val="90000"/>
              </a:lnSpc>
              <a:buNone/>
            </a:pPr>
            <a:endParaRPr lang="zh-CN" altLang="en-US" sz="2400" b="1" dirty="0"/>
          </a:p>
          <a:p>
            <a:pPr eaLnBrk="1" hangingPunct="1">
              <a:lnSpc>
                <a:spcPct val="90000"/>
              </a:lnSpc>
              <a:buNone/>
            </a:pPr>
            <a:endParaRPr lang="zh-CN" altLang="en-US" sz="2400" b="1" dirty="0"/>
          </a:p>
          <a:p>
            <a:pPr eaLnBrk="1" hangingPunct="1">
              <a:lnSpc>
                <a:spcPct val="90000"/>
              </a:lnSpc>
              <a:buNone/>
            </a:pPr>
            <a:endParaRPr lang="zh-CN" altLang="en-US" sz="2400" b="1" dirty="0"/>
          </a:p>
          <a:p>
            <a:pPr eaLnBrk="1" hangingPunct="1">
              <a:lnSpc>
                <a:spcPct val="90000"/>
              </a:lnSpc>
              <a:buNone/>
            </a:pPr>
            <a:endParaRPr lang="en-US" altLang="zh-CN" sz="2400" b="1" dirty="0"/>
          </a:p>
          <a:p>
            <a:pPr eaLnBrk="1" hangingPunct="1">
              <a:lnSpc>
                <a:spcPct val="90000"/>
              </a:lnSpc>
              <a:buNone/>
            </a:pPr>
            <a:endParaRPr lang="en-US" altLang="zh-CN" sz="2400" b="1" dirty="0"/>
          </a:p>
          <a:p>
            <a:pPr eaLnBrk="1" hangingPunct="1">
              <a:lnSpc>
                <a:spcPct val="90000"/>
              </a:lnSpc>
              <a:buNone/>
            </a:pPr>
            <a:r>
              <a:rPr lang="zh-CN" altLang="en-US" sz="2400" b="1" dirty="0"/>
              <a:t>如何返回执行结果</a:t>
            </a:r>
            <a:endParaRPr lang="en-US" altLang="zh-CN" sz="2400" b="1" dirty="0"/>
          </a:p>
          <a:p>
            <a:pPr eaLnBrk="1" hangingPunct="1">
              <a:lnSpc>
                <a:spcPct val="90000"/>
              </a:lnSpc>
              <a:buNone/>
            </a:pPr>
            <a:endParaRPr lang="en-US" altLang="zh-CN" sz="2400" b="1" dirty="0"/>
          </a:p>
          <a:p>
            <a:pPr eaLnBrk="1" hangingPunct="1">
              <a:lnSpc>
                <a:spcPct val="90000"/>
              </a:lnSpc>
              <a:buNone/>
            </a:pPr>
            <a:endParaRPr lang="en-US" altLang="zh-CN" sz="2400" b="1" dirty="0"/>
          </a:p>
          <a:p>
            <a:pPr eaLnBrk="1" hangingPunct="1">
              <a:lnSpc>
                <a:spcPct val="90000"/>
              </a:lnSpc>
              <a:buNone/>
            </a:pPr>
            <a:endParaRPr lang="en-US" altLang="zh-CN" sz="2400" b="1" dirty="0"/>
          </a:p>
          <a:p>
            <a:pPr eaLnBrk="1" hangingPunct="1">
              <a:lnSpc>
                <a:spcPct val="90000"/>
              </a:lnSpc>
              <a:buNone/>
            </a:pPr>
            <a:endParaRPr lang="en-US" altLang="zh-CN" sz="2400" b="1" dirty="0"/>
          </a:p>
          <a:p>
            <a:pPr eaLnBrk="1" hangingPunct="1">
              <a:lnSpc>
                <a:spcPct val="90000"/>
              </a:lnSpc>
              <a:buNone/>
            </a:pPr>
            <a:r>
              <a:rPr lang="zh-CN" altLang="en-US" sz="2400" b="1" dirty="0"/>
              <a:t>一个函数没有返回值，类型用</a:t>
            </a:r>
            <a:r>
              <a:rPr lang="en-US" altLang="zh-CN" sz="2400" b="1" dirty="0"/>
              <a:t>void</a:t>
            </a:r>
            <a:r>
              <a:rPr lang="zh-CN" altLang="en-US" sz="2400" b="1" dirty="0"/>
              <a:t>。没有返回值的函数也称为过程 </a:t>
            </a:r>
          </a:p>
        </p:txBody>
      </p:sp>
      <p:sp>
        <p:nvSpPr>
          <p:cNvPr id="291844" name="Rectangle 4"/>
          <p:cNvSpPr>
            <a:spLocks noChangeArrowheads="1"/>
          </p:cNvSpPr>
          <p:nvPr/>
        </p:nvSpPr>
        <p:spPr bwMode="auto">
          <a:xfrm>
            <a:off x="800102" y="1784564"/>
            <a:ext cx="4600573" cy="1650516"/>
          </a:xfrm>
          <a:prstGeom prst="rect">
            <a:avLst/>
          </a:prstGeom>
          <a:noFill/>
          <a:ln w="9525">
            <a:noFill/>
            <a:miter lim="800000"/>
            <a:headEnd/>
            <a:tailEnd/>
          </a:ln>
        </p:spPr>
        <p:txBody>
          <a:bodyPr wrap="square">
            <a:spAutoFit/>
          </a:bodyPr>
          <a:lstStyle/>
          <a:p>
            <a:pPr algn="just">
              <a:lnSpc>
                <a:spcPct val="110000"/>
              </a:lnSpc>
            </a:pPr>
            <a:r>
              <a:rPr lang="zh-CN" altLang="en-US" sz="1867" dirty="0">
                <a:latin typeface="微软雅黑" pitchFamily="34" charset="-122"/>
                <a:ea typeface="微软雅黑" pitchFamily="34" charset="-122"/>
              </a:rPr>
              <a:t>类型   函数名（形式参数表）</a:t>
            </a:r>
          </a:p>
          <a:p>
            <a:pPr algn="just" eaLnBrk="0" hangingPunct="0">
              <a:lnSpc>
                <a:spcPct val="110000"/>
              </a:lnSpc>
            </a:pPr>
            <a:r>
              <a:rPr lang="en-US" altLang="zh-CN" sz="1867" dirty="0">
                <a:latin typeface="微软雅黑" pitchFamily="34" charset="-122"/>
                <a:ea typeface="微软雅黑" pitchFamily="34" charset="-122"/>
              </a:rPr>
              <a:t>{ </a:t>
            </a:r>
          </a:p>
          <a:p>
            <a:pPr algn="just" eaLnBrk="0" hangingPunct="0">
              <a:lnSpc>
                <a:spcPct val="110000"/>
              </a:lnSpc>
            </a:pP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变量定义部分</a:t>
            </a:r>
          </a:p>
          <a:p>
            <a:pPr algn="just" eaLnBrk="0" hangingPunct="0">
              <a:lnSpc>
                <a:spcPct val="110000"/>
              </a:lnSpc>
            </a:pPr>
            <a:r>
              <a:rPr lang="zh-CN" altLang="en-US" sz="1867" dirty="0">
                <a:latin typeface="微软雅黑" pitchFamily="34" charset="-122"/>
                <a:ea typeface="微软雅黑" pitchFamily="34" charset="-122"/>
              </a:rPr>
              <a:t>      语句部分</a:t>
            </a:r>
          </a:p>
          <a:p>
            <a:pPr eaLnBrk="0" hangingPunct="0">
              <a:lnSpc>
                <a:spcPct val="110000"/>
              </a:lnSpc>
            </a:pPr>
            <a:r>
              <a:rPr lang="en-US" altLang="zh-CN" sz="1867" dirty="0">
                <a:latin typeface="微软雅黑" pitchFamily="34" charset="-122"/>
                <a:ea typeface="微软雅黑" pitchFamily="34" charset="-122"/>
              </a:rPr>
              <a:t>} </a:t>
            </a:r>
          </a:p>
        </p:txBody>
      </p:sp>
      <p:sp>
        <p:nvSpPr>
          <p:cNvPr id="291845" name="Rectangle 5"/>
          <p:cNvSpPr>
            <a:spLocks noChangeArrowheads="1"/>
          </p:cNvSpPr>
          <p:nvPr/>
        </p:nvSpPr>
        <p:spPr bwMode="auto">
          <a:xfrm>
            <a:off x="742950" y="4322969"/>
            <a:ext cx="8242300" cy="379656"/>
          </a:xfrm>
          <a:prstGeom prst="rect">
            <a:avLst/>
          </a:prstGeom>
          <a:noFill/>
          <a:ln w="9525">
            <a:noFill/>
            <a:miter lim="800000"/>
            <a:headEnd/>
            <a:tailEnd/>
          </a:ln>
        </p:spPr>
        <p:txBody>
          <a:bodyPr>
            <a:spAutoFit/>
          </a:bodyPr>
          <a:lstStyle/>
          <a:p>
            <a:pPr algn="just"/>
            <a:r>
              <a:rPr lang="en-US" altLang="zh-CN" sz="1867" dirty="0">
                <a:latin typeface="微软雅黑" pitchFamily="34" charset="-122"/>
                <a:ea typeface="微软雅黑" pitchFamily="34" charset="-122"/>
              </a:rPr>
              <a:t>return  </a:t>
            </a:r>
            <a:r>
              <a:rPr lang="zh-CN" altLang="en-US" sz="1867" dirty="0">
                <a:latin typeface="微软雅黑" pitchFamily="34" charset="-122"/>
                <a:ea typeface="微软雅黑" pitchFamily="34" charset="-122"/>
              </a:rPr>
              <a:t>返回值； 或   </a:t>
            </a:r>
            <a:r>
              <a:rPr lang="en-US" altLang="zh-CN" sz="1867" dirty="0">
                <a:latin typeface="微软雅黑" pitchFamily="34" charset="-122"/>
                <a:ea typeface="微软雅黑" pitchFamily="34" charset="-122"/>
              </a:rPr>
              <a:t>return</a:t>
            </a:r>
            <a:r>
              <a:rPr lang="zh-CN" altLang="en-US" sz="1867" dirty="0">
                <a:latin typeface="微软雅黑" pitchFamily="34" charset="-122"/>
                <a:ea typeface="微软雅黑" pitchFamily="34" charset="-122"/>
              </a:rPr>
              <a:t>（返回值）；</a:t>
            </a:r>
          </a:p>
        </p:txBody>
      </p:sp>
      <p:sp>
        <p:nvSpPr>
          <p:cNvPr id="291846" name="Rectangle 6"/>
          <p:cNvSpPr>
            <a:spLocks noChangeArrowheads="1"/>
          </p:cNvSpPr>
          <p:nvPr/>
        </p:nvSpPr>
        <p:spPr bwMode="auto">
          <a:xfrm>
            <a:off x="776815" y="4733339"/>
            <a:ext cx="7416800" cy="666977"/>
          </a:xfrm>
          <a:prstGeom prst="rect">
            <a:avLst/>
          </a:prstGeom>
          <a:noFill/>
          <a:ln w="9525">
            <a:noFill/>
            <a:miter lim="800000"/>
            <a:headEnd/>
            <a:tailEnd/>
          </a:ln>
        </p:spPr>
        <p:txBody>
          <a:bodyPr>
            <a:spAutoFit/>
          </a:bodyPr>
          <a:lstStyle/>
          <a:p>
            <a:pPr algn="just"/>
            <a:r>
              <a:rPr lang="en-US" altLang="zh-CN" sz="1867" dirty="0">
                <a:latin typeface="微软雅黑" pitchFamily="34" charset="-122"/>
                <a:ea typeface="微软雅黑" pitchFamily="34" charset="-122"/>
              </a:rPr>
              <a:t>int max(int a, int b)</a:t>
            </a:r>
          </a:p>
          <a:p>
            <a:pPr algn="just" eaLnBrk="0" hangingPunct="0"/>
            <a:r>
              <a:rPr lang="en-US" altLang="zh-CN" sz="1867" dirty="0">
                <a:latin typeface="微软雅黑" pitchFamily="34" charset="-122"/>
                <a:ea typeface="微软雅黑" pitchFamily="34" charset="-122"/>
              </a:rPr>
              <a:t>     {  if (a&gt;b) return(a) else return(b);   } </a:t>
            </a:r>
          </a:p>
        </p:txBody>
      </p:sp>
      <p:sp>
        <p:nvSpPr>
          <p:cNvPr id="291847" name="AutoShape 7"/>
          <p:cNvSpPr>
            <a:spLocks/>
          </p:cNvSpPr>
          <p:nvPr/>
        </p:nvSpPr>
        <p:spPr bwMode="auto">
          <a:xfrm>
            <a:off x="4423834" y="2201069"/>
            <a:ext cx="118533" cy="855663"/>
          </a:xfrm>
          <a:prstGeom prst="rightBrace">
            <a:avLst>
              <a:gd name="adj1" fmla="val 80208"/>
              <a:gd name="adj2" fmla="val 50000"/>
            </a:avLst>
          </a:prstGeom>
          <a:noFill/>
          <a:ln w="12700" cap="sq">
            <a:solidFill>
              <a:schemeClr val="tx1"/>
            </a:solidFill>
            <a:round/>
            <a:headEnd type="none" w="sm" len="sm"/>
            <a:tailEnd type="none" w="sm" len="sm"/>
          </a:ln>
        </p:spPr>
        <p:txBody>
          <a:bodyPr wrap="none" anchor="ctr"/>
          <a:lstStyle/>
          <a:p>
            <a:endParaRPr lang="zh-CN" altLang="en-US" sz="2400"/>
          </a:p>
        </p:txBody>
      </p:sp>
      <p:sp>
        <p:nvSpPr>
          <p:cNvPr id="291848" name="Text Box 8"/>
          <p:cNvSpPr txBox="1">
            <a:spLocks noChangeArrowheads="1"/>
          </p:cNvSpPr>
          <p:nvPr/>
        </p:nvSpPr>
        <p:spPr bwMode="auto">
          <a:xfrm>
            <a:off x="4787902" y="2321123"/>
            <a:ext cx="1565273" cy="379656"/>
          </a:xfrm>
          <a:prstGeom prst="rect">
            <a:avLst/>
          </a:prstGeom>
          <a:noFill/>
          <a:ln w="12700" cap="sq">
            <a:noFill/>
            <a:miter lim="800000"/>
            <a:headEnd type="none" w="sm" len="sm"/>
            <a:tailEnd type="none" w="sm" len="sm"/>
          </a:ln>
        </p:spPr>
        <p:txBody>
          <a:bodyPr wrap="square">
            <a:spAutoFit/>
          </a:bodyPr>
          <a:lstStyle/>
          <a:p>
            <a:pPr>
              <a:spcBef>
                <a:spcPct val="50000"/>
              </a:spcBef>
            </a:pPr>
            <a:r>
              <a:rPr lang="zh-CN" altLang="en-US" sz="1867" b="1" dirty="0">
                <a:ea typeface="楷体_GB2312" pitchFamily="49" charset="-122"/>
              </a:rPr>
              <a:t>函数体</a:t>
            </a:r>
          </a:p>
        </p:txBody>
      </p:sp>
    </p:spTree>
  </p:cSld>
  <p:clrMapOvr>
    <a:masterClrMapping/>
  </p:clrMapOvr>
  <p:transition spd="med">
    <p:fade/>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971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函数的命名</a:t>
            </a:r>
          </a:p>
        </p:txBody>
      </p:sp>
      <p:sp>
        <p:nvSpPr>
          <p:cNvPr id="292867" name="Rectangle 3"/>
          <p:cNvSpPr>
            <a:spLocks noGrp="1" noChangeArrowheads="1"/>
          </p:cNvSpPr>
          <p:nvPr>
            <p:ph idx="4294967295"/>
          </p:nvPr>
        </p:nvSpPr>
        <p:spPr>
          <a:xfrm>
            <a:off x="838200" y="1649519"/>
            <a:ext cx="10515600" cy="4351338"/>
          </a:xfrm>
        </p:spPr>
        <p:txBody>
          <a:bodyPr>
            <a:normAutofit/>
          </a:bodyPr>
          <a:lstStyle/>
          <a:p>
            <a:pPr eaLnBrk="1" hangingPunct="1">
              <a:lnSpc>
                <a:spcPct val="120000"/>
              </a:lnSpc>
              <a:buNone/>
            </a:pPr>
            <a:r>
              <a:rPr lang="zh-CN" altLang="en-US" sz="2400" dirty="0"/>
              <a:t>函数名是一个标识符，符合标识符命名规范</a:t>
            </a:r>
          </a:p>
          <a:p>
            <a:pPr eaLnBrk="1" hangingPunct="1">
              <a:lnSpc>
                <a:spcPct val="120000"/>
              </a:lnSpc>
              <a:buNone/>
            </a:pPr>
            <a:r>
              <a:rPr lang="zh-CN" altLang="en-US" sz="2400" dirty="0"/>
              <a:t>函数名要有意义</a:t>
            </a:r>
          </a:p>
          <a:p>
            <a:pPr eaLnBrk="1" hangingPunct="1">
              <a:lnSpc>
                <a:spcPct val="120000"/>
              </a:lnSpc>
              <a:buNone/>
            </a:pPr>
            <a:r>
              <a:rPr lang="zh-CN" altLang="en-US" sz="2400" dirty="0"/>
              <a:t>函数名一般是一个动词短语，表示函数的行为</a:t>
            </a:r>
          </a:p>
        </p:txBody>
      </p:sp>
    </p:spTree>
  </p:cSld>
  <p:clrMapOvr>
    <a:masterClrMapping/>
  </p:clrMapOvr>
  <p:transition spd="med">
    <p:fade/>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noAutofit/>
          </a:bodyPr>
          <a:lstStyle/>
          <a:p>
            <a:pPr eaLnBrk="1" hangingPunct="1"/>
            <a:r>
              <a:rPr lang="zh-CN" altLang="en-US" sz="3733" b="1" dirty="0">
                <a:latin typeface="微软雅黑" pitchFamily="34" charset="-122"/>
              </a:rPr>
              <a:t>函数举例</a:t>
            </a:r>
            <a:r>
              <a:rPr lang="en-US" altLang="zh-CN" sz="3733" b="1" dirty="0">
                <a:latin typeface="微软雅黑" pitchFamily="34" charset="-122"/>
              </a:rPr>
              <a:t>—</a:t>
            </a:r>
            <a:r>
              <a:rPr lang="zh-CN" altLang="en-US" sz="3733" b="1" dirty="0">
                <a:latin typeface="微软雅黑" pitchFamily="34" charset="-122"/>
              </a:rPr>
              <a:t>无参数、无返回值的函数 </a:t>
            </a:r>
          </a:p>
        </p:txBody>
      </p:sp>
      <p:sp>
        <p:nvSpPr>
          <p:cNvPr id="293891" name="Rectangle 3"/>
          <p:cNvSpPr>
            <a:spLocks noGrp="1" noChangeArrowheads="1"/>
          </p:cNvSpPr>
          <p:nvPr>
            <p:ph idx="4294967295"/>
          </p:nvPr>
        </p:nvSpPr>
        <p:spPr>
          <a:xfrm>
            <a:off x="596054" y="1742758"/>
            <a:ext cx="10006013" cy="773112"/>
          </a:xfrm>
        </p:spPr>
        <p:txBody>
          <a:bodyPr>
            <a:normAutofit/>
          </a:bodyPr>
          <a:lstStyle/>
          <a:p>
            <a:pPr eaLnBrk="1" hangingPunct="1">
              <a:buNone/>
            </a:pPr>
            <a:r>
              <a:rPr lang="zh-CN" altLang="en-US" sz="2400" dirty="0"/>
              <a:t>打印一个由五行组成的三角形</a:t>
            </a:r>
          </a:p>
        </p:txBody>
      </p:sp>
      <p:sp>
        <p:nvSpPr>
          <p:cNvPr id="293892" name="Rectangle 4"/>
          <p:cNvSpPr>
            <a:spLocks noChangeArrowheads="1"/>
          </p:cNvSpPr>
          <p:nvPr/>
        </p:nvSpPr>
        <p:spPr bwMode="auto">
          <a:xfrm>
            <a:off x="939800" y="2581275"/>
            <a:ext cx="3759200" cy="2554545"/>
          </a:xfrm>
          <a:prstGeom prst="rect">
            <a:avLst/>
          </a:prstGeom>
          <a:noFill/>
          <a:ln w="9525">
            <a:noFill/>
            <a:miter lim="800000"/>
            <a:headEnd/>
            <a:tailEnd/>
          </a:ln>
        </p:spPr>
        <p:txBody>
          <a:bodyPr>
            <a:spAutoFit/>
          </a:bodyPr>
          <a:lstStyle/>
          <a:p>
            <a:pPr algn="just"/>
            <a:r>
              <a:rPr lang="en-US" altLang="zh-CN" sz="1600" dirty="0">
                <a:latin typeface="Times New Roman" pitchFamily="18" charset="0"/>
                <a:ea typeface="楷体_GB2312" pitchFamily="49" charset="-122"/>
              </a:rPr>
              <a:t>                        </a:t>
            </a:r>
            <a:r>
              <a:rPr lang="en-US" altLang="zh-CN" sz="3200" b="1" dirty="0">
                <a:latin typeface="Times New Roman" pitchFamily="18" charset="0"/>
                <a:ea typeface="楷体_GB2312" pitchFamily="49" charset="-122"/>
              </a:rPr>
              <a:t>*</a:t>
            </a:r>
          </a:p>
          <a:p>
            <a:pPr algn="just" eaLnBrk="0" hangingPunct="0"/>
            <a:r>
              <a:rPr lang="en-US" altLang="zh-CN" sz="3200" b="1" dirty="0">
                <a:latin typeface="Times New Roman" pitchFamily="18" charset="0"/>
                <a:ea typeface="楷体_GB2312" pitchFamily="49" charset="-122"/>
              </a:rPr>
              <a:t>          ***</a:t>
            </a:r>
          </a:p>
          <a:p>
            <a:pPr algn="just" eaLnBrk="0" hangingPunct="0"/>
            <a:r>
              <a:rPr lang="en-US" altLang="zh-CN" sz="3200" b="1" dirty="0">
                <a:latin typeface="Times New Roman" pitchFamily="18" charset="0"/>
                <a:ea typeface="楷体_GB2312" pitchFamily="49" charset="-122"/>
              </a:rPr>
              <a:t>         *****</a:t>
            </a:r>
          </a:p>
          <a:p>
            <a:pPr algn="just" eaLnBrk="0" hangingPunct="0"/>
            <a:r>
              <a:rPr lang="en-US" altLang="zh-CN" sz="3200" b="1" dirty="0">
                <a:latin typeface="Times New Roman" pitchFamily="18" charset="0"/>
                <a:ea typeface="楷体_GB2312" pitchFamily="49" charset="-122"/>
              </a:rPr>
              <a:t>       *******</a:t>
            </a:r>
          </a:p>
          <a:p>
            <a:pPr eaLnBrk="0" hangingPunct="0"/>
            <a:r>
              <a:rPr lang="en-US" altLang="zh-CN" sz="3200" dirty="0">
                <a:latin typeface="Times New Roman" pitchFamily="18" charset="0"/>
                <a:ea typeface="宋体" pitchFamily="2" charset="-122"/>
              </a:rPr>
              <a:t>     </a:t>
            </a:r>
            <a:r>
              <a:rPr lang="en-US" altLang="zh-CN" sz="3200" b="1" dirty="0">
                <a:latin typeface="Times New Roman" pitchFamily="18" charset="0"/>
                <a:ea typeface="楷体_GB2312" pitchFamily="49" charset="-122"/>
              </a:rPr>
              <a:t>*********</a:t>
            </a:r>
          </a:p>
        </p:txBody>
      </p:sp>
      <p:sp>
        <p:nvSpPr>
          <p:cNvPr id="2515973" name="Rectangle 5"/>
          <p:cNvSpPr>
            <a:spLocks noChangeArrowheads="1"/>
          </p:cNvSpPr>
          <p:nvPr/>
        </p:nvSpPr>
        <p:spPr bwMode="auto">
          <a:xfrm>
            <a:off x="5486399" y="2581276"/>
            <a:ext cx="4483100" cy="3109056"/>
          </a:xfrm>
          <a:prstGeom prst="rect">
            <a:avLst/>
          </a:prstGeom>
          <a:noFill/>
          <a:ln w="9525">
            <a:noFill/>
            <a:miter lim="800000"/>
            <a:headEnd/>
            <a:tailEnd/>
          </a:ln>
        </p:spPr>
        <p:txBody>
          <a:bodyPr wrap="square">
            <a:spAutoFit/>
          </a:bodyPr>
          <a:lstStyle/>
          <a:p>
            <a:pPr algn="just">
              <a:spcBef>
                <a:spcPts val="800"/>
              </a:spcBef>
            </a:pPr>
            <a:r>
              <a:rPr lang="en-US" altLang="zh-CN" sz="1867" dirty="0">
                <a:latin typeface="微软雅黑" pitchFamily="34" charset="-122"/>
                <a:ea typeface="微软雅黑" pitchFamily="34" charset="-122"/>
              </a:rPr>
              <a:t>void  </a:t>
            </a:r>
            <a:r>
              <a:rPr lang="en-US" altLang="zh-CN" sz="1867" dirty="0" err="1">
                <a:latin typeface="微软雅黑" pitchFamily="34" charset="-122"/>
                <a:ea typeface="微软雅黑" pitchFamily="34" charset="-122"/>
              </a:rPr>
              <a:t>printstar</a:t>
            </a:r>
            <a:r>
              <a:rPr lang="en-US" altLang="zh-CN" sz="1867" dirty="0">
                <a:latin typeface="微软雅黑" pitchFamily="34" charset="-122"/>
                <a:ea typeface="微软雅黑" pitchFamily="34" charset="-122"/>
              </a:rPr>
              <a:t>()</a:t>
            </a:r>
          </a:p>
          <a:p>
            <a:pPr algn="just" eaLnBrk="0" hangingPunct="0">
              <a:spcBef>
                <a:spcPts val="800"/>
              </a:spcBef>
            </a:pPr>
            <a:r>
              <a:rPr lang="en-US" altLang="zh-CN" sz="1867" dirty="0">
                <a:latin typeface="微软雅黑" pitchFamily="34" charset="-122"/>
                <a:ea typeface="微软雅黑" pitchFamily="34" charset="-122"/>
              </a:rPr>
              <a:t>{</a:t>
            </a:r>
          </a:p>
          <a:p>
            <a:pPr algn="just" eaLnBrk="0" hangingPunct="0">
              <a:spcBef>
                <a:spcPts val="8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    *\n”;</a:t>
            </a:r>
          </a:p>
          <a:p>
            <a:pPr algn="just" eaLnBrk="0" hangingPunct="0">
              <a:spcBef>
                <a:spcPts val="8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   ***\n”;</a:t>
            </a:r>
          </a:p>
          <a:p>
            <a:pPr algn="just" eaLnBrk="0" hangingPunct="0">
              <a:spcBef>
                <a:spcPts val="8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  *****\n”;</a:t>
            </a:r>
          </a:p>
          <a:p>
            <a:pPr algn="just" eaLnBrk="0" hangingPunct="0">
              <a:spcBef>
                <a:spcPts val="8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 ********\n”;</a:t>
            </a:r>
          </a:p>
          <a:p>
            <a:pPr algn="just" eaLnBrk="0" hangingPunct="0">
              <a:spcBef>
                <a:spcPts val="8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“**********\n”;</a:t>
            </a:r>
          </a:p>
          <a:p>
            <a:pPr eaLnBrk="0" hangingPunct="0">
              <a:spcBef>
                <a:spcPts val="800"/>
              </a:spcBef>
            </a:pPr>
            <a:r>
              <a:rPr lang="en-US" altLang="zh-CN" sz="1867" dirty="0">
                <a:latin typeface="微软雅黑" pitchFamily="34" charset="-122"/>
                <a:ea typeface="微软雅黑" pitchFamily="34" charset="-122"/>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159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5973" grpId="0" autoUpdateAnimBg="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noAutofit/>
          </a:bodyPr>
          <a:lstStyle/>
          <a:p>
            <a:pPr eaLnBrk="1" hangingPunct="1"/>
            <a:r>
              <a:rPr lang="zh-CN" altLang="en-US" sz="3733" b="1" dirty="0">
                <a:latin typeface="微软雅黑" pitchFamily="34" charset="-122"/>
              </a:rPr>
              <a:t>函数举例</a:t>
            </a:r>
            <a:r>
              <a:rPr lang="en-US" altLang="zh-CN" sz="3733" b="1" dirty="0">
                <a:latin typeface="微软雅黑" pitchFamily="34" charset="-122"/>
              </a:rPr>
              <a:t>—</a:t>
            </a:r>
            <a:r>
              <a:rPr lang="zh-CN" altLang="en-US" sz="3733" b="1" dirty="0">
                <a:latin typeface="微软雅黑" pitchFamily="34" charset="-122"/>
              </a:rPr>
              <a:t>有参数、无返回值的函数</a:t>
            </a:r>
          </a:p>
        </p:txBody>
      </p:sp>
      <p:sp>
        <p:nvSpPr>
          <p:cNvPr id="294915" name="Rectangle 3"/>
          <p:cNvSpPr>
            <a:spLocks noGrp="1" noChangeArrowheads="1"/>
          </p:cNvSpPr>
          <p:nvPr>
            <p:ph idx="4294967295"/>
          </p:nvPr>
        </p:nvSpPr>
        <p:spPr>
          <a:xfrm>
            <a:off x="914400" y="1490308"/>
            <a:ext cx="10363200" cy="466725"/>
          </a:xfrm>
        </p:spPr>
        <p:txBody>
          <a:bodyPr>
            <a:noAutofit/>
          </a:bodyPr>
          <a:lstStyle/>
          <a:p>
            <a:pPr eaLnBrk="1" hangingPunct="1">
              <a:buNone/>
            </a:pPr>
            <a:r>
              <a:rPr lang="zh-CN" altLang="en-US" sz="2400" dirty="0"/>
              <a:t>打印一个由</a:t>
            </a:r>
            <a:r>
              <a:rPr lang="en-US" altLang="zh-CN" sz="2400" dirty="0"/>
              <a:t>n</a:t>
            </a:r>
            <a:r>
              <a:rPr lang="zh-CN" altLang="en-US" sz="2400" dirty="0"/>
              <a:t>行组成的三角形</a:t>
            </a:r>
          </a:p>
        </p:txBody>
      </p:sp>
      <p:sp>
        <p:nvSpPr>
          <p:cNvPr id="2516998" name="Rectangle 6"/>
          <p:cNvSpPr>
            <a:spLocks noChangeArrowheads="1"/>
          </p:cNvSpPr>
          <p:nvPr/>
        </p:nvSpPr>
        <p:spPr bwMode="auto">
          <a:xfrm>
            <a:off x="914400" y="2090740"/>
            <a:ext cx="7010400" cy="4308102"/>
          </a:xfrm>
          <a:prstGeom prst="rect">
            <a:avLst/>
          </a:prstGeom>
          <a:noFill/>
          <a:ln w="9525">
            <a:noFill/>
            <a:miter lim="800000"/>
            <a:headEnd/>
            <a:tailEnd/>
          </a:ln>
        </p:spPr>
        <p:txBody>
          <a:bodyPr wrap="square">
            <a:spAutoFit/>
          </a:bodyPr>
          <a:lstStyle/>
          <a:p>
            <a:pPr indent="482588">
              <a:lnSpc>
                <a:spcPct val="130000"/>
              </a:lnSpc>
            </a:pPr>
            <a:r>
              <a:rPr lang="en-US" altLang="zh-CN" sz="1867" dirty="0">
                <a:latin typeface="微软雅黑" pitchFamily="34" charset="-122"/>
                <a:ea typeface="微软雅黑" pitchFamily="34" charset="-122"/>
              </a:rPr>
              <a:t>void </a:t>
            </a:r>
            <a:r>
              <a:rPr lang="en-US" altLang="zh-CN" sz="1867" dirty="0" err="1">
                <a:latin typeface="微软雅黑" pitchFamily="34" charset="-122"/>
                <a:ea typeface="微软雅黑" pitchFamily="34" charset="-122"/>
              </a:rPr>
              <a:t>printstar</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numOfLine</a:t>
            </a:r>
            <a:r>
              <a:rPr lang="en-US" altLang="zh-CN" sz="1867" dirty="0">
                <a:latin typeface="微软雅黑" pitchFamily="34" charset="-122"/>
                <a:ea typeface="微软雅黑" pitchFamily="34" charset="-122"/>
              </a:rPr>
              <a:t>)</a:t>
            </a:r>
          </a:p>
          <a:p>
            <a:pPr indent="482588" algn="just" eaLnBrk="0" hangingPunct="0">
              <a:lnSpc>
                <a:spcPct val="130000"/>
              </a:lnSpc>
            </a:pPr>
            <a:r>
              <a:rPr lang="en-US" altLang="zh-CN" sz="1867" dirty="0">
                <a:latin typeface="微软雅黑" pitchFamily="34" charset="-122"/>
                <a:ea typeface="微软雅黑" pitchFamily="34" charset="-122"/>
              </a:rPr>
              <a:t>{  </a:t>
            </a:r>
          </a:p>
          <a:p>
            <a:pPr indent="482588" algn="just" eaLnBrk="0" hangingPunct="0">
              <a:lnSpc>
                <a:spcPct val="13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j;</a:t>
            </a:r>
          </a:p>
          <a:p>
            <a:pPr indent="482588" algn="just" eaLnBrk="0" hangingPunct="0">
              <a:lnSpc>
                <a:spcPct val="130000"/>
              </a:lnSpc>
              <a:spcBef>
                <a:spcPct val="50000"/>
              </a:spcBef>
            </a:pPr>
            <a:r>
              <a:rPr lang="en-US" altLang="zh-CN" sz="1867" dirty="0">
                <a:latin typeface="微软雅黑" pitchFamily="34" charset="-122"/>
                <a:ea typeface="微软雅黑" pitchFamily="34" charset="-122"/>
              </a:rPr>
              <a:t>       for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1;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&lt;= </a:t>
            </a:r>
            <a:r>
              <a:rPr lang="en-US" altLang="zh-CN" sz="1867" dirty="0" err="1">
                <a:latin typeface="微软雅黑" pitchFamily="34" charset="-122"/>
                <a:ea typeface="微软雅黑" pitchFamily="34" charset="-122"/>
              </a:rPr>
              <a:t>numOfLine</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p>
          <a:p>
            <a:pPr indent="482588" algn="just" eaLnBrk="0" hangingPunct="0">
              <a:lnSpc>
                <a:spcPct val="13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indent="482588" algn="just" eaLnBrk="0" hangingPunct="0">
              <a:lnSpc>
                <a:spcPct val="130000"/>
              </a:lnSpc>
            </a:pPr>
            <a:r>
              <a:rPr lang="en-US" altLang="zh-CN" sz="1867" dirty="0">
                <a:latin typeface="微软雅黑" pitchFamily="34" charset="-122"/>
                <a:ea typeface="微软雅黑" pitchFamily="34" charset="-122"/>
              </a:rPr>
              <a:t>              for (j = 1; j &lt;=  </a:t>
            </a:r>
            <a:r>
              <a:rPr lang="en-US" altLang="zh-CN" sz="1867" dirty="0" err="1">
                <a:latin typeface="微软雅黑" pitchFamily="34" charset="-122"/>
                <a:ea typeface="微软雅黑" pitchFamily="34" charset="-122"/>
              </a:rPr>
              <a:t>numOfLine</a:t>
            </a:r>
            <a:r>
              <a:rPr lang="en-US" altLang="zh-CN" sz="1867" dirty="0">
                <a:latin typeface="微软雅黑" pitchFamily="34" charset="-122"/>
                <a:ea typeface="微软雅黑" pitchFamily="34" charset="-122"/>
              </a:rPr>
              <a:t> -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++j) </a:t>
            </a:r>
          </a:p>
          <a:p>
            <a:pPr indent="482588" algn="just" eaLnBrk="0" hangingPunct="0">
              <a:lnSpc>
                <a:spcPct val="13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 ‘;</a:t>
            </a:r>
          </a:p>
          <a:p>
            <a:pPr indent="482588" algn="just" eaLnBrk="0" hangingPunct="0">
              <a:lnSpc>
                <a:spcPct val="130000"/>
              </a:lnSpc>
            </a:pPr>
            <a:r>
              <a:rPr lang="en-US" altLang="zh-CN" sz="1867" dirty="0">
                <a:latin typeface="微软雅黑" pitchFamily="34" charset="-122"/>
                <a:ea typeface="微软雅黑" pitchFamily="34" charset="-122"/>
              </a:rPr>
              <a:t>               for (j = 1; j &lt;= 2 *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- 1; ++j) </a:t>
            </a:r>
          </a:p>
          <a:p>
            <a:pPr indent="482588" algn="just" eaLnBrk="0" hangingPunct="0">
              <a:lnSpc>
                <a:spcPct val="13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p>
          <a:p>
            <a:pPr indent="482588" algn="just" eaLnBrk="0" hangingPunct="0">
              <a:lnSpc>
                <a:spcPct val="130000"/>
              </a:lnSpc>
            </a:pPr>
            <a:r>
              <a:rPr lang="en-US" altLang="zh-CN" sz="1867" dirty="0">
                <a:latin typeface="微软雅黑" pitchFamily="34" charset="-122"/>
                <a:ea typeface="微软雅黑" pitchFamily="34" charset="-122"/>
              </a:rPr>
              <a:t>        }</a:t>
            </a:r>
          </a:p>
          <a:p>
            <a:pPr indent="482588" algn="just" eaLnBrk="0" hangingPunct="0">
              <a:lnSpc>
                <a:spcPct val="130000"/>
              </a:lnSpc>
            </a:pPr>
            <a:r>
              <a:rPr lang="en-US" altLang="zh-CN" sz="1867" dirty="0">
                <a:latin typeface="微软雅黑" pitchFamily="34" charset="-122"/>
                <a:ea typeface="微软雅黑" pitchFamily="34" charset="-122"/>
              </a:rPr>
              <a:t>}</a:t>
            </a:r>
          </a:p>
        </p:txBody>
      </p:sp>
      <p:sp>
        <p:nvSpPr>
          <p:cNvPr id="3" name="Rectangle 4">
            <a:extLst>
              <a:ext uri="{FF2B5EF4-FFF2-40B4-BE49-F238E27FC236}">
                <a16:creationId xmlns:a16="http://schemas.microsoft.com/office/drawing/2014/main" id="{E7C98EFB-04C5-453B-BE79-FB1DBD221FA4}"/>
              </a:ext>
            </a:extLst>
          </p:cNvPr>
          <p:cNvSpPr>
            <a:spLocks noChangeArrowheads="1"/>
          </p:cNvSpPr>
          <p:nvPr/>
        </p:nvSpPr>
        <p:spPr bwMode="auto">
          <a:xfrm>
            <a:off x="7347688" y="2358154"/>
            <a:ext cx="3759200" cy="2554545"/>
          </a:xfrm>
          <a:prstGeom prst="rect">
            <a:avLst/>
          </a:prstGeom>
          <a:noFill/>
          <a:ln w="9525">
            <a:noFill/>
            <a:miter lim="800000"/>
            <a:headEnd/>
            <a:tailEnd/>
          </a:ln>
        </p:spPr>
        <p:txBody>
          <a:bodyPr>
            <a:spAutoFit/>
          </a:bodyPr>
          <a:lstStyle/>
          <a:p>
            <a:pPr algn="just"/>
            <a:r>
              <a:rPr lang="en-US" altLang="zh-CN" sz="1600" dirty="0">
                <a:latin typeface="Times New Roman" pitchFamily="18" charset="0"/>
                <a:ea typeface="楷体_GB2312" pitchFamily="49" charset="-122"/>
              </a:rPr>
              <a:t>                        </a:t>
            </a:r>
            <a:r>
              <a:rPr lang="en-US" altLang="zh-CN" sz="3200" b="1" dirty="0">
                <a:latin typeface="Times New Roman" pitchFamily="18" charset="0"/>
                <a:ea typeface="楷体_GB2312" pitchFamily="49" charset="-122"/>
              </a:rPr>
              <a:t>*</a:t>
            </a:r>
          </a:p>
          <a:p>
            <a:pPr algn="just" eaLnBrk="0" hangingPunct="0"/>
            <a:r>
              <a:rPr lang="en-US" altLang="zh-CN" sz="3200" b="1" dirty="0">
                <a:latin typeface="Times New Roman" pitchFamily="18" charset="0"/>
                <a:ea typeface="楷体_GB2312" pitchFamily="49" charset="-122"/>
              </a:rPr>
              <a:t>          ***</a:t>
            </a:r>
          </a:p>
          <a:p>
            <a:pPr algn="just" eaLnBrk="0" hangingPunct="0"/>
            <a:r>
              <a:rPr lang="en-US" altLang="zh-CN" sz="3200" b="1" dirty="0">
                <a:latin typeface="Times New Roman" pitchFamily="18" charset="0"/>
                <a:ea typeface="楷体_GB2312" pitchFamily="49" charset="-122"/>
              </a:rPr>
              <a:t>         *****</a:t>
            </a:r>
          </a:p>
          <a:p>
            <a:pPr algn="just" eaLnBrk="0" hangingPunct="0"/>
            <a:r>
              <a:rPr lang="en-US" altLang="zh-CN" sz="3200" b="1" dirty="0">
                <a:latin typeface="Times New Roman" pitchFamily="18" charset="0"/>
                <a:ea typeface="楷体_GB2312" pitchFamily="49" charset="-122"/>
              </a:rPr>
              <a:t>       *******</a:t>
            </a:r>
          </a:p>
          <a:p>
            <a:pPr eaLnBrk="0" hangingPunct="0"/>
            <a:r>
              <a:rPr lang="en-US" altLang="zh-CN" sz="3200" dirty="0">
                <a:latin typeface="Times New Roman" pitchFamily="18" charset="0"/>
                <a:ea typeface="宋体" pitchFamily="2" charset="-122"/>
              </a:rPr>
              <a:t>     </a:t>
            </a:r>
            <a:r>
              <a:rPr lang="en-US" altLang="zh-CN" sz="3200" b="1" dirty="0">
                <a:latin typeface="Times New Roman" pitchFamily="18" charset="0"/>
                <a:ea typeface="楷体_GB2312" pitchFamily="49" charset="-122"/>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16998">
                                            <p:txEl>
                                              <p:pRg st="0" end="0"/>
                                            </p:txEl>
                                          </p:spTgt>
                                        </p:tgtEl>
                                        <p:attrNameLst>
                                          <p:attrName>style.visibility</p:attrName>
                                        </p:attrNameLst>
                                      </p:cBhvr>
                                      <p:to>
                                        <p:strVal val="visible"/>
                                      </p:to>
                                    </p:set>
                                    <p:animEffect transition="in" filter="blinds(horizontal)">
                                      <p:cBhvr>
                                        <p:cTn id="7" dur="500"/>
                                        <p:tgtEl>
                                          <p:spTgt spid="25169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16998">
                                            <p:txEl>
                                              <p:pRg st="1" end="1"/>
                                            </p:txEl>
                                          </p:spTgt>
                                        </p:tgtEl>
                                        <p:attrNameLst>
                                          <p:attrName>style.visibility</p:attrName>
                                        </p:attrNameLst>
                                      </p:cBhvr>
                                      <p:to>
                                        <p:strVal val="visible"/>
                                      </p:to>
                                    </p:set>
                                    <p:animEffect transition="in" filter="blinds(horizontal)">
                                      <p:cBhvr>
                                        <p:cTn id="12" dur="500"/>
                                        <p:tgtEl>
                                          <p:spTgt spid="2516998">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516998">
                                            <p:txEl>
                                              <p:pRg st="2" end="2"/>
                                            </p:txEl>
                                          </p:spTgt>
                                        </p:tgtEl>
                                        <p:attrNameLst>
                                          <p:attrName>style.visibility</p:attrName>
                                        </p:attrNameLst>
                                      </p:cBhvr>
                                      <p:to>
                                        <p:strVal val="visible"/>
                                      </p:to>
                                    </p:set>
                                    <p:animEffect transition="in" filter="blinds(horizontal)">
                                      <p:cBhvr>
                                        <p:cTn id="15" dur="500"/>
                                        <p:tgtEl>
                                          <p:spTgt spid="2516998">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516998">
                                            <p:txEl>
                                              <p:pRg st="3" end="3"/>
                                            </p:txEl>
                                          </p:spTgt>
                                        </p:tgtEl>
                                        <p:attrNameLst>
                                          <p:attrName>style.visibility</p:attrName>
                                        </p:attrNameLst>
                                      </p:cBhvr>
                                      <p:to>
                                        <p:strVal val="visible"/>
                                      </p:to>
                                    </p:set>
                                    <p:animEffect transition="in" filter="blinds(horizontal)">
                                      <p:cBhvr>
                                        <p:cTn id="18" dur="500"/>
                                        <p:tgtEl>
                                          <p:spTgt spid="251699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516998">
                                            <p:txEl>
                                              <p:pRg st="4" end="4"/>
                                            </p:txEl>
                                          </p:spTgt>
                                        </p:tgtEl>
                                        <p:attrNameLst>
                                          <p:attrName>style.visibility</p:attrName>
                                        </p:attrNameLst>
                                      </p:cBhvr>
                                      <p:to>
                                        <p:strVal val="visible"/>
                                      </p:to>
                                    </p:set>
                                    <p:animEffect transition="in" filter="blinds(horizontal)">
                                      <p:cBhvr>
                                        <p:cTn id="23" dur="500"/>
                                        <p:tgtEl>
                                          <p:spTgt spid="251699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516998">
                                            <p:txEl>
                                              <p:pRg st="5" end="5"/>
                                            </p:txEl>
                                          </p:spTgt>
                                        </p:tgtEl>
                                        <p:attrNameLst>
                                          <p:attrName>style.visibility</p:attrName>
                                        </p:attrNameLst>
                                      </p:cBhvr>
                                      <p:to>
                                        <p:strVal val="visible"/>
                                      </p:to>
                                    </p:set>
                                    <p:animEffect transition="in" filter="blinds(horizontal)">
                                      <p:cBhvr>
                                        <p:cTn id="28" dur="500"/>
                                        <p:tgtEl>
                                          <p:spTgt spid="2516998">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516998">
                                            <p:txEl>
                                              <p:pRg st="6" end="6"/>
                                            </p:txEl>
                                          </p:spTgt>
                                        </p:tgtEl>
                                        <p:attrNameLst>
                                          <p:attrName>style.visibility</p:attrName>
                                        </p:attrNameLst>
                                      </p:cBhvr>
                                      <p:to>
                                        <p:strVal val="visible"/>
                                      </p:to>
                                    </p:set>
                                    <p:animEffect transition="in" filter="blinds(horizontal)">
                                      <p:cBhvr>
                                        <p:cTn id="31" dur="500"/>
                                        <p:tgtEl>
                                          <p:spTgt spid="2516998">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516998">
                                            <p:txEl>
                                              <p:pRg st="7" end="7"/>
                                            </p:txEl>
                                          </p:spTgt>
                                        </p:tgtEl>
                                        <p:attrNameLst>
                                          <p:attrName>style.visibility</p:attrName>
                                        </p:attrNameLst>
                                      </p:cBhvr>
                                      <p:to>
                                        <p:strVal val="visible"/>
                                      </p:to>
                                    </p:set>
                                    <p:animEffect transition="in" filter="blinds(horizontal)">
                                      <p:cBhvr>
                                        <p:cTn id="36" dur="500"/>
                                        <p:tgtEl>
                                          <p:spTgt spid="2516998">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2516998">
                                            <p:txEl>
                                              <p:pRg st="8" end="8"/>
                                            </p:txEl>
                                          </p:spTgt>
                                        </p:tgtEl>
                                        <p:attrNameLst>
                                          <p:attrName>style.visibility</p:attrName>
                                        </p:attrNameLst>
                                      </p:cBhvr>
                                      <p:to>
                                        <p:strVal val="visible"/>
                                      </p:to>
                                    </p:set>
                                    <p:animEffect transition="in" filter="blinds(horizontal)">
                                      <p:cBhvr>
                                        <p:cTn id="39" dur="500"/>
                                        <p:tgtEl>
                                          <p:spTgt spid="2516998">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516998">
                                            <p:txEl>
                                              <p:pRg st="9" end="9"/>
                                            </p:txEl>
                                          </p:spTgt>
                                        </p:tgtEl>
                                        <p:attrNameLst>
                                          <p:attrName>style.visibility</p:attrName>
                                        </p:attrNameLst>
                                      </p:cBhvr>
                                      <p:to>
                                        <p:strVal val="visible"/>
                                      </p:to>
                                    </p:set>
                                    <p:animEffect transition="in" filter="blinds(horizontal)">
                                      <p:cBhvr>
                                        <p:cTn id="44" dur="500"/>
                                        <p:tgtEl>
                                          <p:spTgt spid="2516998">
                                            <p:txEl>
                                              <p:pRg st="9" end="9"/>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2516998">
                                            <p:txEl>
                                              <p:pRg st="10" end="10"/>
                                            </p:txEl>
                                          </p:spTgt>
                                        </p:tgtEl>
                                        <p:attrNameLst>
                                          <p:attrName>style.visibility</p:attrName>
                                        </p:attrNameLst>
                                      </p:cBhvr>
                                      <p:to>
                                        <p:strVal val="visible"/>
                                      </p:to>
                                    </p:set>
                                    <p:animEffect transition="in" filter="blinds(horizontal)">
                                      <p:cBhvr>
                                        <p:cTn id="47" dur="500"/>
                                        <p:tgtEl>
                                          <p:spTgt spid="251699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4594" name="Rectangle 2"/>
          <p:cNvSpPr>
            <a:spLocks noGrp="1" noChangeArrowheads="1"/>
          </p:cNvSpPr>
          <p:nvPr>
            <p:ph type="title"/>
          </p:nvPr>
        </p:nvSpPr>
        <p:spPr/>
        <p:txBody>
          <a:bodyPr>
            <a:noAutofit/>
          </a:bodyPr>
          <a:lstStyle/>
          <a:p>
            <a:pPr eaLnBrk="1" hangingPunct="1">
              <a:defRPr/>
            </a:pPr>
            <a:r>
              <a:rPr lang="zh-CN" altLang="en-US" sz="3733" b="1" dirty="0">
                <a:latin typeface="微软雅黑" pitchFamily="34" charset="-122"/>
              </a:rPr>
              <a:t>函数举例</a:t>
            </a:r>
            <a:r>
              <a:rPr lang="en-US" altLang="zh-CN" sz="3733" b="1" dirty="0">
                <a:latin typeface="微软雅黑" pitchFamily="34" charset="-122"/>
              </a:rPr>
              <a:t>—</a:t>
            </a:r>
            <a:r>
              <a:rPr lang="zh-CN" altLang="en-US" sz="3733" b="1" dirty="0">
                <a:latin typeface="微软雅黑" pitchFamily="34" charset="-122"/>
              </a:rPr>
              <a:t>无参数、有返回值的函数</a:t>
            </a:r>
          </a:p>
        </p:txBody>
      </p:sp>
      <p:sp>
        <p:nvSpPr>
          <p:cNvPr id="295939" name="Rectangle 3"/>
          <p:cNvSpPr>
            <a:spLocks noGrp="1" noChangeArrowheads="1"/>
          </p:cNvSpPr>
          <p:nvPr>
            <p:ph idx="4294967295"/>
          </p:nvPr>
        </p:nvSpPr>
        <p:spPr>
          <a:xfrm>
            <a:off x="988907" y="1714289"/>
            <a:ext cx="10363200" cy="4522788"/>
          </a:xfrm>
        </p:spPr>
        <p:txBody>
          <a:bodyPr>
            <a:normAutofit/>
          </a:bodyPr>
          <a:lstStyle/>
          <a:p>
            <a:pPr eaLnBrk="1" hangingPunct="1">
              <a:buNone/>
            </a:pPr>
            <a:r>
              <a:rPr lang="zh-CN" altLang="en-US" sz="2400" dirty="0"/>
              <a:t>从键盘获取一个</a:t>
            </a:r>
            <a:r>
              <a:rPr lang="en-US" altLang="zh-CN" sz="2400" dirty="0"/>
              <a:t>1 – 10</a:t>
            </a:r>
            <a:r>
              <a:rPr lang="zh-CN" altLang="en-US" sz="2400" dirty="0"/>
              <a:t>之间的整型数</a:t>
            </a:r>
            <a:endParaRPr lang="en-US" altLang="zh-CN" sz="2400" dirty="0"/>
          </a:p>
          <a:p>
            <a:pPr eaLnBrk="1" hangingPunct="1">
              <a:buNone/>
            </a:pPr>
            <a:endParaRPr lang="zh-CN" altLang="en-US" sz="2400" dirty="0"/>
          </a:p>
          <a:p>
            <a:pPr lvl="1" eaLnBrk="1" hangingPunct="1">
              <a:buFont typeface="Wingdings" pitchFamily="2" charset="2"/>
              <a:buNone/>
            </a:pPr>
            <a:r>
              <a:rPr lang="en-US" altLang="zh-CN" sz="1867" dirty="0" err="1"/>
              <a:t>int</a:t>
            </a:r>
            <a:r>
              <a:rPr lang="en-US" altLang="zh-CN" sz="1867" dirty="0"/>
              <a:t> </a:t>
            </a:r>
            <a:r>
              <a:rPr lang="en-US" altLang="zh-CN" sz="1867" dirty="0" err="1"/>
              <a:t>getInput</a:t>
            </a:r>
            <a:r>
              <a:rPr lang="en-US" altLang="zh-CN" sz="1867" dirty="0"/>
              <a:t>()</a:t>
            </a:r>
          </a:p>
          <a:p>
            <a:pPr lvl="1" eaLnBrk="1" hangingPunct="1">
              <a:buFont typeface="Wingdings" pitchFamily="2" charset="2"/>
              <a:buNone/>
            </a:pPr>
            <a:r>
              <a:rPr lang="en-US" altLang="zh-CN" sz="1867" dirty="0"/>
              <a:t>{</a:t>
            </a:r>
          </a:p>
          <a:p>
            <a:pPr lvl="1" eaLnBrk="1" hangingPunct="1">
              <a:buFont typeface="Wingdings" pitchFamily="2" charset="2"/>
              <a:buNone/>
            </a:pPr>
            <a:r>
              <a:rPr lang="en-US" altLang="zh-CN" sz="1867" dirty="0"/>
              <a:t>	</a:t>
            </a:r>
            <a:r>
              <a:rPr lang="en-US" altLang="zh-CN" sz="1867" dirty="0" err="1"/>
              <a:t>int</a:t>
            </a:r>
            <a:r>
              <a:rPr lang="en-US" altLang="zh-CN" sz="1867" dirty="0"/>
              <a:t> num;</a:t>
            </a:r>
          </a:p>
          <a:p>
            <a:pPr lvl="1" eaLnBrk="1" hangingPunct="1">
              <a:buFont typeface="Wingdings" pitchFamily="2" charset="2"/>
              <a:buNone/>
            </a:pPr>
            <a:r>
              <a:rPr lang="en-US" altLang="zh-CN" sz="1867" dirty="0"/>
              <a:t>	while (true) {</a:t>
            </a:r>
          </a:p>
          <a:p>
            <a:pPr lvl="1" eaLnBrk="1" hangingPunct="1">
              <a:buFont typeface="Wingdings" pitchFamily="2" charset="2"/>
              <a:buNone/>
            </a:pPr>
            <a:r>
              <a:rPr lang="en-US" altLang="zh-CN" sz="1867" dirty="0"/>
              <a:t>	      </a:t>
            </a:r>
            <a:r>
              <a:rPr lang="en-US" altLang="zh-CN" sz="1867" dirty="0" err="1"/>
              <a:t>cin</a:t>
            </a:r>
            <a:r>
              <a:rPr lang="en-US" altLang="zh-CN" sz="1867" dirty="0"/>
              <a:t> &gt;&gt; num;</a:t>
            </a:r>
          </a:p>
          <a:p>
            <a:pPr lvl="1" eaLnBrk="1" hangingPunct="1">
              <a:buFont typeface="Wingdings" pitchFamily="2" charset="2"/>
              <a:buNone/>
            </a:pPr>
            <a:r>
              <a:rPr lang="en-US" altLang="zh-CN" sz="1867" dirty="0"/>
              <a:t>	     if (num &gt;= 1 &amp;&amp; num &lt;= 10) </a:t>
            </a:r>
          </a:p>
          <a:p>
            <a:pPr lvl="1" eaLnBrk="1" hangingPunct="1">
              <a:buFont typeface="Wingdings" pitchFamily="2" charset="2"/>
              <a:buNone/>
            </a:pPr>
            <a:r>
              <a:rPr lang="en-US" altLang="zh-CN" sz="1867" dirty="0"/>
              <a:t>                return num;</a:t>
            </a:r>
          </a:p>
          <a:p>
            <a:pPr lvl="1" eaLnBrk="1" hangingPunct="1">
              <a:buFont typeface="Wingdings" pitchFamily="2" charset="2"/>
              <a:buNone/>
            </a:pPr>
            <a:r>
              <a:rPr lang="en-US" altLang="zh-CN" sz="1867" dirty="0"/>
              <a:t>	}</a:t>
            </a:r>
          </a:p>
          <a:p>
            <a:pPr lvl="1" eaLnBrk="1" hangingPunct="1">
              <a:buFont typeface="Wingdings" pitchFamily="2" charset="2"/>
              <a:buNone/>
            </a:pPr>
            <a:r>
              <a:rPr lang="en-US" altLang="zh-CN" sz="1867" dirty="0"/>
              <a:t>} </a:t>
            </a:r>
          </a:p>
        </p:txBody>
      </p:sp>
    </p:spTree>
  </p:cSld>
  <p:clrMapOvr>
    <a:masterClrMapping/>
  </p:clrMapOvr>
  <p:transition spd="med">
    <p:fade/>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noAutofit/>
          </a:bodyPr>
          <a:lstStyle/>
          <a:p>
            <a:pPr eaLnBrk="1" hangingPunct="1"/>
            <a:r>
              <a:rPr lang="zh-CN" altLang="en-US" sz="3733" b="1" dirty="0">
                <a:latin typeface="微软雅黑" pitchFamily="34" charset="-122"/>
              </a:rPr>
              <a:t>函数举例</a:t>
            </a:r>
            <a:r>
              <a:rPr lang="en-US" altLang="zh-CN" sz="3733" b="1" dirty="0">
                <a:latin typeface="微软雅黑" pitchFamily="34" charset="-122"/>
              </a:rPr>
              <a:t>—</a:t>
            </a:r>
            <a:r>
              <a:rPr lang="zh-CN" altLang="en-US" sz="3733" b="1" dirty="0">
                <a:latin typeface="微软雅黑" pitchFamily="34" charset="-122"/>
              </a:rPr>
              <a:t>有参数、有返回值的函数 </a:t>
            </a:r>
          </a:p>
        </p:txBody>
      </p:sp>
      <p:sp>
        <p:nvSpPr>
          <p:cNvPr id="296963" name="Rectangle 3"/>
          <p:cNvSpPr>
            <a:spLocks noGrp="1" noChangeArrowheads="1"/>
          </p:cNvSpPr>
          <p:nvPr>
            <p:ph idx="4294967295"/>
          </p:nvPr>
        </p:nvSpPr>
        <p:spPr>
          <a:xfrm>
            <a:off x="1178984" y="1547812"/>
            <a:ext cx="10363200" cy="493713"/>
          </a:xfrm>
        </p:spPr>
        <p:txBody>
          <a:bodyPr>
            <a:normAutofit/>
          </a:bodyPr>
          <a:lstStyle/>
          <a:p>
            <a:pPr eaLnBrk="1" hangingPunct="1">
              <a:buNone/>
            </a:pPr>
            <a:r>
              <a:rPr lang="zh-CN" altLang="en-US" sz="2400" dirty="0"/>
              <a:t>计算</a:t>
            </a:r>
            <a:r>
              <a:rPr lang="en-US" altLang="zh-CN" sz="2400" dirty="0"/>
              <a:t>n! </a:t>
            </a:r>
          </a:p>
        </p:txBody>
      </p:sp>
      <p:sp>
        <p:nvSpPr>
          <p:cNvPr id="2518020" name="Rectangle 4"/>
          <p:cNvSpPr>
            <a:spLocks noChangeArrowheads="1"/>
          </p:cNvSpPr>
          <p:nvPr/>
        </p:nvSpPr>
        <p:spPr bwMode="auto">
          <a:xfrm>
            <a:off x="1178984" y="2190751"/>
            <a:ext cx="4673600" cy="3888885"/>
          </a:xfrm>
          <a:prstGeom prst="rect">
            <a:avLst/>
          </a:prstGeom>
          <a:noFill/>
          <a:ln w="9525">
            <a:noFill/>
            <a:miter lim="800000"/>
            <a:headEnd/>
            <a:tailEnd/>
          </a:ln>
        </p:spPr>
        <p:txBody>
          <a:bodyPr>
            <a:spAutoFit/>
          </a:bodyPr>
          <a:lstStyle/>
          <a:p>
            <a:pPr algn="just">
              <a:spcBef>
                <a:spcPts val="800"/>
              </a:spcBef>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p(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n )</a:t>
            </a:r>
          </a:p>
          <a:p>
            <a:pPr algn="just" eaLnBrk="0" hangingPunct="0">
              <a:spcBef>
                <a:spcPts val="800"/>
              </a:spcBef>
            </a:pPr>
            <a:r>
              <a:rPr lang="en-US" altLang="zh-CN" sz="1867" dirty="0">
                <a:latin typeface="微软雅黑" pitchFamily="34" charset="-122"/>
                <a:ea typeface="微软雅黑" pitchFamily="34" charset="-122"/>
              </a:rPr>
              <a:t>{</a:t>
            </a:r>
          </a:p>
          <a:p>
            <a:pPr algn="just" eaLnBrk="0" hangingPunct="0">
              <a:spcBef>
                <a:spcPts val="8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s=1,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p>
          <a:p>
            <a:pPr algn="just" eaLnBrk="0" hangingPunct="0">
              <a:spcBef>
                <a:spcPts val="800"/>
              </a:spcBef>
            </a:pPr>
            <a:endParaRPr lang="en-US" altLang="zh-CN" sz="1867" dirty="0">
              <a:latin typeface="微软雅黑" pitchFamily="34" charset="-122"/>
              <a:ea typeface="微软雅黑" pitchFamily="34" charset="-122"/>
            </a:endParaRPr>
          </a:p>
          <a:p>
            <a:pPr algn="just" eaLnBrk="0" hangingPunct="0">
              <a:spcBef>
                <a:spcPts val="800"/>
              </a:spcBef>
            </a:pPr>
            <a:r>
              <a:rPr lang="en-US" altLang="zh-CN" sz="1867" dirty="0">
                <a:latin typeface="微软雅黑" pitchFamily="34" charset="-122"/>
                <a:ea typeface="微软雅黑" pitchFamily="34" charset="-122"/>
              </a:rPr>
              <a:t>       if ( n &lt; 0 )   return(0);</a:t>
            </a:r>
          </a:p>
          <a:p>
            <a:pPr algn="just" eaLnBrk="0" hangingPunct="0">
              <a:spcBef>
                <a:spcPts val="800"/>
              </a:spcBef>
            </a:pPr>
            <a:r>
              <a:rPr lang="en-US" altLang="zh-CN" sz="1867" dirty="0">
                <a:latin typeface="微软雅黑" pitchFamily="34" charset="-122"/>
                <a:ea typeface="微软雅黑" pitchFamily="34" charset="-122"/>
              </a:rPr>
              <a:t>       for (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1;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&lt;= n;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p>
          <a:p>
            <a:pPr algn="just" eaLnBrk="0" hangingPunct="0">
              <a:spcBef>
                <a:spcPts val="800"/>
              </a:spcBef>
            </a:pPr>
            <a:r>
              <a:rPr lang="en-US" altLang="zh-CN" sz="1867" dirty="0">
                <a:latin typeface="微软雅黑" pitchFamily="34" charset="-122"/>
                <a:ea typeface="微软雅黑" pitchFamily="34" charset="-122"/>
              </a:rPr>
              <a:t>            s *=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p>
          <a:p>
            <a:pPr algn="just" eaLnBrk="0" hangingPunct="0">
              <a:spcBef>
                <a:spcPts val="800"/>
              </a:spcBef>
            </a:pPr>
            <a:endParaRPr lang="en-US" altLang="zh-CN" sz="1867" dirty="0">
              <a:latin typeface="微软雅黑" pitchFamily="34" charset="-122"/>
              <a:ea typeface="微软雅黑" pitchFamily="34" charset="-122"/>
            </a:endParaRPr>
          </a:p>
          <a:p>
            <a:pPr algn="just" eaLnBrk="0" hangingPunct="0">
              <a:spcBef>
                <a:spcPts val="800"/>
              </a:spcBef>
            </a:pPr>
            <a:r>
              <a:rPr lang="en-US" altLang="zh-CN" sz="1867" dirty="0">
                <a:latin typeface="微软雅黑" pitchFamily="34" charset="-122"/>
                <a:ea typeface="微软雅黑" pitchFamily="34" charset="-122"/>
              </a:rPr>
              <a:t>       return ( s );</a:t>
            </a:r>
          </a:p>
          <a:p>
            <a:pPr eaLnBrk="0" hangingPunct="0">
              <a:spcBef>
                <a:spcPts val="800"/>
              </a:spcBef>
            </a:pPr>
            <a:r>
              <a:rPr lang="en-US" altLang="zh-CN" sz="1867" dirty="0">
                <a:latin typeface="微软雅黑" pitchFamily="34" charset="-122"/>
                <a:ea typeface="微软雅黑" pitchFamily="34" charset="-122"/>
              </a:rPr>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180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8020" grpId="0" autoUpdateAnimBg="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noAutofit/>
          </a:bodyPr>
          <a:lstStyle/>
          <a:p>
            <a:pPr eaLnBrk="1" hangingPunct="1"/>
            <a:r>
              <a:rPr lang="zh-CN" altLang="en-US" sz="3733" b="1" dirty="0">
                <a:latin typeface="微软雅黑" pitchFamily="34" charset="-122"/>
              </a:rPr>
              <a:t>函数举例</a:t>
            </a:r>
            <a:r>
              <a:rPr lang="en-US" altLang="zh-CN" sz="3733" b="1" dirty="0">
                <a:latin typeface="微软雅黑" pitchFamily="34" charset="-122"/>
              </a:rPr>
              <a:t>—</a:t>
            </a:r>
            <a:r>
              <a:rPr lang="zh-CN" altLang="en-US" sz="3733" b="1" dirty="0">
                <a:latin typeface="微软雅黑" pitchFamily="34" charset="-122"/>
              </a:rPr>
              <a:t>返回布尔量的函数</a:t>
            </a:r>
          </a:p>
        </p:txBody>
      </p:sp>
      <p:sp>
        <p:nvSpPr>
          <p:cNvPr id="297987" name="Rectangle 3"/>
          <p:cNvSpPr>
            <a:spLocks noGrp="1" noChangeArrowheads="1"/>
          </p:cNvSpPr>
          <p:nvPr>
            <p:ph idx="4294967295"/>
          </p:nvPr>
        </p:nvSpPr>
        <p:spPr>
          <a:xfrm>
            <a:off x="677333" y="1499259"/>
            <a:ext cx="10363200" cy="641350"/>
          </a:xfrm>
        </p:spPr>
        <p:txBody>
          <a:bodyPr>
            <a:normAutofit/>
          </a:bodyPr>
          <a:lstStyle/>
          <a:p>
            <a:pPr eaLnBrk="1" hangingPunct="1">
              <a:buNone/>
            </a:pPr>
            <a:r>
              <a:rPr lang="zh-CN" altLang="en-US" sz="2400" dirty="0"/>
              <a:t>判断某一年是否为闰年的函数</a:t>
            </a:r>
          </a:p>
        </p:txBody>
      </p:sp>
      <p:sp>
        <p:nvSpPr>
          <p:cNvPr id="297988" name="Text Box 4"/>
          <p:cNvSpPr txBox="1">
            <a:spLocks noChangeArrowheads="1"/>
          </p:cNvSpPr>
          <p:nvPr/>
        </p:nvSpPr>
        <p:spPr bwMode="auto">
          <a:xfrm>
            <a:off x="677333" y="2219325"/>
            <a:ext cx="11277600" cy="2793072"/>
          </a:xfrm>
          <a:prstGeom prst="rect">
            <a:avLst/>
          </a:prstGeom>
          <a:noFill/>
          <a:ln w="12700" cap="sq">
            <a:noFill/>
            <a:miter lim="800000"/>
            <a:headEnd type="none" w="sm" len="sm"/>
            <a:tailEnd type="none" w="sm" len="sm"/>
          </a:ln>
        </p:spPr>
        <p:txBody>
          <a:bodyPr>
            <a:spAutoFit/>
          </a:bodyPr>
          <a:lstStyle/>
          <a:p>
            <a:pPr>
              <a:spcBef>
                <a:spcPct val="20000"/>
              </a:spcBef>
            </a:pPr>
            <a:r>
              <a:rPr lang="en-US" altLang="zh-CN" sz="1867" dirty="0" err="1">
                <a:latin typeface="微软雅黑" pitchFamily="34" charset="-122"/>
                <a:ea typeface="微软雅黑" pitchFamily="34" charset="-122"/>
              </a:rPr>
              <a:t>bool</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IsLeapYear</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year )</a:t>
            </a:r>
          </a:p>
          <a:p>
            <a:pPr>
              <a:spcBef>
                <a:spcPct val="20000"/>
              </a:spcBef>
            </a:pPr>
            <a:r>
              <a:rPr lang="en-US" altLang="zh-CN" sz="1867" dirty="0">
                <a:latin typeface="微软雅黑" pitchFamily="34" charset="-122"/>
                <a:ea typeface="微软雅黑" pitchFamily="34" charset="-122"/>
              </a:rPr>
              <a:t>{</a:t>
            </a:r>
          </a:p>
          <a:p>
            <a:pPr>
              <a:spcBef>
                <a:spcPct val="200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bool</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leapyear</a:t>
            </a:r>
            <a:r>
              <a:rPr lang="en-US" altLang="zh-CN" sz="1867" dirty="0">
                <a:latin typeface="微软雅黑" pitchFamily="34" charset="-122"/>
                <a:ea typeface="微软雅黑" pitchFamily="34" charset="-122"/>
              </a:rPr>
              <a:t>;</a:t>
            </a:r>
          </a:p>
          <a:p>
            <a:pPr>
              <a:spcBef>
                <a:spcPct val="20000"/>
              </a:spcBef>
            </a:pPr>
            <a:endParaRPr lang="en-US" altLang="zh-CN" sz="1867" dirty="0">
              <a:latin typeface="微软雅黑" pitchFamily="34" charset="-122"/>
              <a:ea typeface="微软雅黑" pitchFamily="34" charset="-122"/>
            </a:endParaRPr>
          </a:p>
          <a:p>
            <a:pPr>
              <a:spcBef>
                <a:spcPct val="200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leapyear</a:t>
            </a:r>
            <a:r>
              <a:rPr lang="en-US" altLang="zh-CN" sz="1867" dirty="0">
                <a:latin typeface="微软雅黑" pitchFamily="34" charset="-122"/>
                <a:ea typeface="微软雅黑" pitchFamily="34" charset="-122"/>
              </a:rPr>
              <a:t> = ((( year %4 == 0 )   &amp;&amp;  ( year  % 100 != 0 ))   ||  (year  %  400 == 0);</a:t>
            </a:r>
          </a:p>
          <a:p>
            <a:pPr>
              <a:spcBef>
                <a:spcPct val="20000"/>
              </a:spcBef>
            </a:pPr>
            <a:endParaRPr lang="en-US" altLang="zh-CN" sz="1867" dirty="0">
              <a:latin typeface="微软雅黑" pitchFamily="34" charset="-122"/>
              <a:ea typeface="微软雅黑" pitchFamily="34" charset="-122"/>
            </a:endParaRPr>
          </a:p>
          <a:p>
            <a:pPr>
              <a:spcBef>
                <a:spcPct val="20000"/>
              </a:spcBef>
            </a:pPr>
            <a:r>
              <a:rPr lang="en-US" altLang="zh-CN" sz="1867" dirty="0">
                <a:latin typeface="微软雅黑" pitchFamily="34" charset="-122"/>
                <a:ea typeface="微软雅黑" pitchFamily="34" charset="-122"/>
              </a:rPr>
              <a:t>     return ( </a:t>
            </a:r>
            <a:r>
              <a:rPr lang="en-US" altLang="zh-CN" sz="1867" dirty="0" err="1">
                <a:latin typeface="微软雅黑" pitchFamily="34" charset="-122"/>
                <a:ea typeface="微软雅黑" pitchFamily="34" charset="-122"/>
              </a:rPr>
              <a:t>leapyear</a:t>
            </a:r>
            <a:r>
              <a:rPr lang="en-US" altLang="zh-CN" sz="1867" dirty="0">
                <a:latin typeface="微软雅黑" pitchFamily="34" charset="-122"/>
                <a:ea typeface="微软雅黑" pitchFamily="34" charset="-122"/>
              </a:rPr>
              <a:t> ) ;</a:t>
            </a:r>
          </a:p>
          <a:p>
            <a:pPr>
              <a:spcBef>
                <a:spcPct val="20000"/>
              </a:spcBef>
            </a:pPr>
            <a:r>
              <a:rPr lang="en-US" altLang="zh-CN" sz="1867" dirty="0">
                <a:latin typeface="微软雅黑" pitchFamily="34" charset="-122"/>
                <a:ea typeface="微软雅黑" pitchFamily="34" charset="-122"/>
              </a:rPr>
              <a:t>}</a:t>
            </a:r>
          </a:p>
        </p:txBody>
      </p:sp>
    </p:spTree>
  </p:cSld>
  <p:clrMapOvr>
    <a:masterClrMapping/>
  </p:clrMapOvr>
  <p:transition spd="med">
    <p:fade/>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noAutofit/>
          </a:bodyPr>
          <a:lstStyle/>
          <a:p>
            <a:pPr eaLnBrk="1" hangingPunct="1"/>
            <a:r>
              <a:rPr lang="zh-CN" altLang="en-US" sz="3733" b="1" dirty="0">
                <a:latin typeface="微软雅黑" pitchFamily="34" charset="-122"/>
              </a:rPr>
              <a:t>尾置返回类型</a:t>
            </a:r>
          </a:p>
        </p:txBody>
      </p:sp>
      <p:sp>
        <p:nvSpPr>
          <p:cNvPr id="297987" name="Rectangle 3"/>
          <p:cNvSpPr>
            <a:spLocks noGrp="1" noChangeArrowheads="1"/>
          </p:cNvSpPr>
          <p:nvPr>
            <p:ph idx="4294967295"/>
          </p:nvPr>
        </p:nvSpPr>
        <p:spPr>
          <a:xfrm>
            <a:off x="646643" y="1311276"/>
            <a:ext cx="5162550" cy="641350"/>
          </a:xfrm>
        </p:spPr>
        <p:txBody>
          <a:bodyPr>
            <a:normAutofit/>
          </a:bodyPr>
          <a:lstStyle/>
          <a:p>
            <a:pPr eaLnBrk="1" hangingPunct="1">
              <a:buNone/>
            </a:pPr>
            <a:r>
              <a:rPr lang="zh-CN" altLang="en-US" sz="2400" dirty="0"/>
              <a:t>希望编译器自动推断函数返回类型</a:t>
            </a:r>
          </a:p>
        </p:txBody>
      </p:sp>
      <p:sp>
        <p:nvSpPr>
          <p:cNvPr id="297988" name="Text Box 4"/>
          <p:cNvSpPr txBox="1">
            <a:spLocks noChangeArrowheads="1"/>
          </p:cNvSpPr>
          <p:nvPr/>
        </p:nvSpPr>
        <p:spPr bwMode="auto">
          <a:xfrm>
            <a:off x="677335" y="2219325"/>
            <a:ext cx="3532717" cy="1241622"/>
          </a:xfrm>
          <a:prstGeom prst="rect">
            <a:avLst/>
          </a:prstGeom>
          <a:noFill/>
          <a:ln w="12700" cap="sq">
            <a:noFill/>
            <a:miter lim="800000"/>
            <a:headEnd type="none" w="sm" len="sm"/>
            <a:tailEnd type="none" w="sm" len="sm"/>
          </a:ln>
        </p:spPr>
        <p:txBody>
          <a:bodyPr wrap="square">
            <a:spAutoFit/>
          </a:bodyPr>
          <a:lstStyle/>
          <a:p>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add(</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 ,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b)</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return  </a:t>
            </a:r>
            <a:r>
              <a:rPr lang="en-US" altLang="zh-CN" sz="1867" dirty="0" err="1">
                <a:latin typeface="微软雅黑" pitchFamily="34" charset="-122"/>
                <a:ea typeface="微软雅黑" pitchFamily="34" charset="-122"/>
              </a:rPr>
              <a:t>a+b</a:t>
            </a: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p:txBody>
      </p:sp>
      <p:sp>
        <p:nvSpPr>
          <p:cNvPr id="5" name="Text Box 4"/>
          <p:cNvSpPr txBox="1">
            <a:spLocks noChangeArrowheads="1"/>
          </p:cNvSpPr>
          <p:nvPr/>
        </p:nvSpPr>
        <p:spPr bwMode="auto">
          <a:xfrm>
            <a:off x="646643" y="3719977"/>
            <a:ext cx="4018492" cy="1241622"/>
          </a:xfrm>
          <a:prstGeom prst="rect">
            <a:avLst/>
          </a:prstGeom>
          <a:noFill/>
          <a:ln w="12700" cap="sq">
            <a:noFill/>
            <a:miter lim="800000"/>
            <a:headEnd type="none" w="sm" len="sm"/>
            <a:tailEnd type="none" w="sm" len="sm"/>
          </a:ln>
        </p:spPr>
        <p:txBody>
          <a:bodyPr wrap="square">
            <a:spAutoFit/>
          </a:bodyPr>
          <a:lstStyle/>
          <a:p>
            <a:r>
              <a:rPr lang="en-US" altLang="zh-CN" sz="1867" dirty="0" err="1">
                <a:latin typeface="微软雅黑" pitchFamily="34" charset="-122"/>
                <a:ea typeface="微软雅黑" pitchFamily="34" charset="-122"/>
              </a:rPr>
              <a:t>decltype</a:t>
            </a:r>
            <a:r>
              <a:rPr lang="en-US" altLang="zh-CN" sz="1867" dirty="0">
                <a:latin typeface="微软雅黑" pitchFamily="34" charset="-122"/>
                <a:ea typeface="微软雅黑" pitchFamily="34" charset="-122"/>
              </a:rPr>
              <a:t>( a + b )  add(</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 ,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b)</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return  </a:t>
            </a:r>
            <a:r>
              <a:rPr lang="en-US" altLang="zh-CN" sz="1867" dirty="0" err="1">
                <a:latin typeface="微软雅黑" pitchFamily="34" charset="-122"/>
                <a:ea typeface="微软雅黑" pitchFamily="34" charset="-122"/>
              </a:rPr>
              <a:t>a+b</a:t>
            </a: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p:txBody>
      </p:sp>
      <p:pic>
        <p:nvPicPr>
          <p:cNvPr id="7" name="图片 6" descr="t01731519f23523a8ec.jpg"/>
          <p:cNvPicPr>
            <a:picLocks noChangeAspect="1"/>
          </p:cNvPicPr>
          <p:nvPr/>
        </p:nvPicPr>
        <p:blipFill>
          <a:blip r:embed="rId2" cstate="print"/>
          <a:stretch>
            <a:fillRect/>
          </a:stretch>
        </p:blipFill>
        <p:spPr>
          <a:xfrm>
            <a:off x="3633580" y="4253375"/>
            <a:ext cx="1031555" cy="932367"/>
          </a:xfrm>
          <a:prstGeom prst="rect">
            <a:avLst/>
          </a:prstGeom>
        </p:spPr>
      </p:pic>
      <p:sp>
        <p:nvSpPr>
          <p:cNvPr id="8" name="Text Box 4"/>
          <p:cNvSpPr txBox="1">
            <a:spLocks noChangeArrowheads="1"/>
          </p:cNvSpPr>
          <p:nvPr/>
        </p:nvSpPr>
        <p:spPr bwMode="auto">
          <a:xfrm>
            <a:off x="646643" y="5355588"/>
            <a:ext cx="4018492" cy="1241622"/>
          </a:xfrm>
          <a:prstGeom prst="rect">
            <a:avLst/>
          </a:prstGeom>
          <a:noFill/>
          <a:ln w="12700" cap="sq">
            <a:noFill/>
            <a:miter lim="800000"/>
            <a:headEnd type="none" w="sm" len="sm"/>
            <a:tailEnd type="none" w="sm" len="sm"/>
          </a:ln>
        </p:spPr>
        <p:txBody>
          <a:bodyPr wrap="square">
            <a:spAutoFit/>
          </a:bodyPr>
          <a:lstStyle/>
          <a:p>
            <a:r>
              <a:rPr lang="en-US" altLang="zh-CN" sz="1867" dirty="0" err="1">
                <a:latin typeface="微软雅黑" pitchFamily="34" charset="-122"/>
                <a:ea typeface="微软雅黑" pitchFamily="34" charset="-122"/>
              </a:rPr>
              <a:t>decltype</a:t>
            </a:r>
            <a:r>
              <a:rPr lang="en-US" altLang="zh-CN" sz="1867" dirty="0">
                <a:latin typeface="微软雅黑" pitchFamily="34" charset="-122"/>
                <a:ea typeface="微软雅黑" pitchFamily="34" charset="-122"/>
              </a:rPr>
              <a:t>(5+7)  add(</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 ,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b)</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return  </a:t>
            </a:r>
            <a:r>
              <a:rPr lang="en-US" altLang="zh-CN" sz="1867" dirty="0" err="1">
                <a:latin typeface="微软雅黑" pitchFamily="34" charset="-122"/>
                <a:ea typeface="微软雅黑" pitchFamily="34" charset="-122"/>
              </a:rPr>
              <a:t>a+b</a:t>
            </a: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p:txBody>
      </p:sp>
      <p:pic>
        <p:nvPicPr>
          <p:cNvPr id="9" name="图片 8" descr="t01681e98e8cb9a39ae.jpg"/>
          <p:cNvPicPr>
            <a:picLocks noChangeAspect="1"/>
          </p:cNvPicPr>
          <p:nvPr/>
        </p:nvPicPr>
        <p:blipFill>
          <a:blip r:embed="rId3" cstate="print"/>
          <a:stretch>
            <a:fillRect/>
          </a:stretch>
        </p:blipFill>
        <p:spPr>
          <a:xfrm>
            <a:off x="3831626" y="5927291"/>
            <a:ext cx="1118513" cy="856191"/>
          </a:xfrm>
          <a:prstGeom prst="rect">
            <a:avLst/>
          </a:prstGeom>
        </p:spPr>
      </p:pic>
      <p:sp>
        <p:nvSpPr>
          <p:cNvPr id="10" name="矩形 9"/>
          <p:cNvSpPr/>
          <p:nvPr/>
        </p:nvSpPr>
        <p:spPr>
          <a:xfrm>
            <a:off x="6253315" y="1492250"/>
            <a:ext cx="5712544" cy="1457579"/>
          </a:xfrm>
          <a:prstGeom prst="rect">
            <a:avLst/>
          </a:prstGeom>
        </p:spPr>
        <p:txBody>
          <a:bodyPr wrap="square">
            <a:spAutoFit/>
          </a:bodyPr>
          <a:lstStyle/>
          <a:p>
            <a:pPr>
              <a:lnSpc>
                <a:spcPct val="150000"/>
              </a:lnSpc>
            </a:pPr>
            <a:r>
              <a:rPr lang="zh-CN" altLang="zh-CN" sz="2400" b="1" dirty="0">
                <a:latin typeface="微软雅黑" pitchFamily="34" charset="-122"/>
                <a:ea typeface="微软雅黑" pitchFamily="34" charset="-122"/>
              </a:rPr>
              <a:t>尾置返回类型</a:t>
            </a:r>
            <a:endParaRPr lang="en-US" altLang="zh-CN" sz="2400" b="1" dirty="0">
              <a:latin typeface="微软雅黑" pitchFamily="34" charset="-122"/>
              <a:ea typeface="微软雅黑" pitchFamily="34" charset="-122"/>
            </a:endParaRPr>
          </a:p>
          <a:p>
            <a:pPr>
              <a:lnSpc>
                <a:spcPct val="150000"/>
              </a:lnSpc>
            </a:pPr>
            <a:r>
              <a:rPr lang="zh-CN" altLang="zh-CN" sz="1867" dirty="0">
                <a:latin typeface="微软雅黑" pitchFamily="34" charset="-122"/>
                <a:ea typeface="微软雅黑" pitchFamily="34" charset="-122"/>
              </a:rPr>
              <a:t>函数返回类型用</a:t>
            </a:r>
            <a:r>
              <a:rPr lang="en-US" altLang="zh-CN" sz="1867" dirty="0">
                <a:latin typeface="微软雅黑" pitchFamily="34" charset="-122"/>
                <a:ea typeface="微软雅黑" pitchFamily="34" charset="-122"/>
              </a:rPr>
              <a:t>auto</a:t>
            </a:r>
            <a:r>
              <a:rPr lang="zh-CN" altLang="zh-CN" sz="1867" dirty="0">
                <a:latin typeface="微软雅黑" pitchFamily="34" charset="-122"/>
                <a:ea typeface="微软雅黑" pitchFamily="34" charset="-122"/>
              </a:rPr>
              <a:t>表示</a:t>
            </a:r>
            <a:endParaRPr lang="en-US" altLang="zh-CN" sz="1867" dirty="0">
              <a:latin typeface="微软雅黑" pitchFamily="34" charset="-122"/>
              <a:ea typeface="微软雅黑" pitchFamily="34" charset="-122"/>
            </a:endParaRPr>
          </a:p>
          <a:p>
            <a:pPr>
              <a:lnSpc>
                <a:spcPct val="150000"/>
              </a:lnSpc>
            </a:pPr>
            <a:r>
              <a:rPr lang="zh-CN" altLang="zh-CN" sz="1867" dirty="0">
                <a:latin typeface="微软雅黑" pitchFamily="34" charset="-122"/>
                <a:ea typeface="微软雅黑" pitchFamily="34" charset="-122"/>
              </a:rPr>
              <a:t>在形式参数表后用“</a:t>
            </a:r>
            <a:r>
              <a:rPr lang="en-US" altLang="zh-CN" sz="1867" dirty="0">
                <a:latin typeface="微软雅黑" pitchFamily="34" charset="-122"/>
                <a:ea typeface="微软雅黑" pitchFamily="34" charset="-122"/>
              </a:rPr>
              <a:t>-&gt;</a:t>
            </a:r>
            <a:r>
              <a:rPr lang="zh-CN" altLang="zh-CN" sz="1867" dirty="0">
                <a:latin typeface="微软雅黑" pitchFamily="34" charset="-122"/>
                <a:ea typeface="微软雅黑" pitchFamily="34" charset="-122"/>
              </a:rPr>
              <a:t>类型”指出真正的返回类型</a:t>
            </a:r>
            <a:endParaRPr lang="zh-CN" altLang="en-US" sz="1867" dirty="0">
              <a:latin typeface="微软雅黑" pitchFamily="34" charset="-122"/>
              <a:ea typeface="微软雅黑" pitchFamily="34" charset="-122"/>
            </a:endParaRPr>
          </a:p>
        </p:txBody>
      </p:sp>
      <p:sp>
        <p:nvSpPr>
          <p:cNvPr id="11" name="Text Box 4"/>
          <p:cNvSpPr txBox="1">
            <a:spLocks noChangeArrowheads="1"/>
          </p:cNvSpPr>
          <p:nvPr/>
        </p:nvSpPr>
        <p:spPr bwMode="auto">
          <a:xfrm>
            <a:off x="6400800" y="3362633"/>
            <a:ext cx="5191433" cy="1241622"/>
          </a:xfrm>
          <a:prstGeom prst="rect">
            <a:avLst/>
          </a:prstGeom>
          <a:noFill/>
          <a:ln w="12700" cap="sq">
            <a:noFill/>
            <a:miter lim="800000"/>
            <a:headEnd type="none" w="sm" len="sm"/>
            <a:tailEnd type="none" w="sm" len="sm"/>
          </a:ln>
        </p:spPr>
        <p:txBody>
          <a:bodyPr wrap="square">
            <a:spAutoFit/>
          </a:bodyPr>
          <a:lstStyle/>
          <a:p>
            <a:r>
              <a:rPr lang="en-US" altLang="zh-CN" sz="1867" dirty="0">
                <a:latin typeface="微软雅黑" pitchFamily="34" charset="-122"/>
                <a:ea typeface="微软雅黑" pitchFamily="34" charset="-122"/>
              </a:rPr>
              <a:t>auto add(</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 ,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b) -&gt; </a:t>
            </a:r>
            <a:r>
              <a:rPr lang="en-US" altLang="zh-CN" sz="1867" dirty="0" err="1">
                <a:latin typeface="微软雅黑" pitchFamily="34" charset="-122"/>
                <a:ea typeface="微软雅黑" pitchFamily="34" charset="-122"/>
              </a:rPr>
              <a:t>decltype</a:t>
            </a:r>
            <a:r>
              <a:rPr lang="en-US" altLang="zh-CN" sz="1867" dirty="0">
                <a:latin typeface="微软雅黑" pitchFamily="34" charset="-122"/>
                <a:ea typeface="微软雅黑" pitchFamily="34" charset="-122"/>
              </a:rPr>
              <a:t>( a + b )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return  </a:t>
            </a:r>
            <a:r>
              <a:rPr lang="en-US" altLang="zh-CN" sz="1867" dirty="0" err="1">
                <a:latin typeface="微软雅黑" pitchFamily="34" charset="-122"/>
                <a:ea typeface="微软雅黑" pitchFamily="34" charset="-122"/>
              </a:rPr>
              <a:t>a+b</a:t>
            </a: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988"/>
                                        </p:tgtEl>
                                        <p:attrNameLst>
                                          <p:attrName>style.visibility</p:attrName>
                                        </p:attrNameLst>
                                      </p:cBhvr>
                                      <p:to>
                                        <p:strVal val="visible"/>
                                      </p:to>
                                    </p:set>
                                    <p:animEffect transition="in" filter="blinds(horizontal)">
                                      <p:cBhvr>
                                        <p:cTn id="7" dur="500"/>
                                        <p:tgtEl>
                                          <p:spTgt spid="2979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8" grpId="0"/>
      <p:bldP spid="5" grpId="0"/>
      <p:bldP spid="8"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1474" name="Rectangle 2"/>
          <p:cNvSpPr>
            <a:spLocks noGrp="1" noChangeArrowheads="1"/>
          </p:cNvSpPr>
          <p:nvPr>
            <p:ph type="title"/>
          </p:nvPr>
        </p:nvSpPr>
        <p:spPr/>
        <p:txBody>
          <a:bodyPr>
            <a:normAutofit/>
          </a:bodyPr>
          <a:lstStyle/>
          <a:p>
            <a:pPr marL="1117572" indent="-1117572">
              <a:defRPr/>
            </a:pPr>
            <a:r>
              <a:rPr lang="zh-CN" altLang="en-US" b="1" dirty="0">
                <a:latin typeface="微软雅黑" pitchFamily="34" charset="-122"/>
              </a:rPr>
              <a:t>名字空间</a:t>
            </a:r>
          </a:p>
        </p:txBody>
      </p:sp>
      <p:sp>
        <p:nvSpPr>
          <p:cNvPr id="48131" name="Rectangle 3"/>
          <p:cNvSpPr>
            <a:spLocks noGrp="1" noChangeArrowheads="1"/>
          </p:cNvSpPr>
          <p:nvPr>
            <p:ph idx="4294967295"/>
          </p:nvPr>
        </p:nvSpPr>
        <p:spPr>
          <a:xfrm>
            <a:off x="568960" y="1100931"/>
            <a:ext cx="10363200" cy="4656138"/>
          </a:xfrm>
        </p:spPr>
        <p:txBody>
          <a:bodyPr>
            <a:normAutofit/>
          </a:bodyPr>
          <a:lstStyle/>
          <a:p>
            <a:pPr marL="0" indent="0">
              <a:spcBef>
                <a:spcPts val="2400"/>
              </a:spcBef>
              <a:buNone/>
            </a:pPr>
            <a:r>
              <a:rPr lang="zh-CN" altLang="en-US" sz="2400" b="1" dirty="0"/>
              <a:t>问题</a:t>
            </a:r>
            <a:endParaRPr lang="en-US" altLang="zh-CN" sz="2400" b="1" dirty="0"/>
          </a:p>
          <a:p>
            <a:pPr marL="0" indent="0">
              <a:spcBef>
                <a:spcPts val="800"/>
              </a:spcBef>
              <a:buNone/>
            </a:pPr>
            <a:r>
              <a:rPr lang="zh-CN" altLang="en-US" sz="1867" dirty="0"/>
              <a:t>在大型的程序时，每个源文件可能由不同的开发者开发</a:t>
            </a:r>
            <a:endParaRPr lang="en-US" altLang="zh-CN" sz="1867" dirty="0"/>
          </a:p>
          <a:p>
            <a:pPr marL="0" indent="0">
              <a:spcBef>
                <a:spcPts val="800"/>
              </a:spcBef>
              <a:buNone/>
            </a:pPr>
            <a:r>
              <a:rPr lang="zh-CN" altLang="en-US" sz="1867" dirty="0"/>
              <a:t>不同的源文件中可能有同样的名字</a:t>
            </a:r>
            <a:endParaRPr lang="en-US" altLang="zh-CN" sz="1867" dirty="0"/>
          </a:p>
          <a:p>
            <a:pPr marL="0" indent="0">
              <a:spcBef>
                <a:spcPts val="800"/>
              </a:spcBef>
              <a:buNone/>
            </a:pPr>
            <a:r>
              <a:rPr lang="zh-CN" altLang="en-US" sz="1867" dirty="0"/>
              <a:t>当这些源文件连接起来形成一个可执行文件时，就会造成重名</a:t>
            </a:r>
            <a:endParaRPr lang="en-US" altLang="zh-CN" sz="1867" dirty="0"/>
          </a:p>
          <a:p>
            <a:pPr marL="0" indent="0">
              <a:spcBef>
                <a:spcPts val="2400"/>
              </a:spcBef>
              <a:buNone/>
            </a:pPr>
            <a:r>
              <a:rPr lang="zh-CN" altLang="en-US" sz="2400" b="1" dirty="0"/>
              <a:t>名字空间</a:t>
            </a:r>
            <a:endParaRPr lang="en-US" altLang="zh-CN" sz="2400" b="1" dirty="0"/>
          </a:p>
          <a:p>
            <a:pPr marL="0" indent="0">
              <a:spcBef>
                <a:spcPts val="800"/>
              </a:spcBef>
              <a:buNone/>
            </a:pPr>
            <a:r>
              <a:rPr lang="zh-CN" altLang="en-US" sz="1867" dirty="0"/>
              <a:t>把一组程序实体组合在一起，构成的一个作用域</a:t>
            </a:r>
          </a:p>
          <a:p>
            <a:pPr marL="0" indent="0">
              <a:spcBef>
                <a:spcPts val="800"/>
              </a:spcBef>
              <a:buNone/>
            </a:pPr>
            <a:r>
              <a:rPr lang="zh-CN" altLang="en-US" sz="1867" dirty="0"/>
              <a:t>一个名字空间中不能有重名，不同的名字空间中可以定义相同的实体名</a:t>
            </a:r>
            <a:endParaRPr lang="en-US" altLang="zh-CN" sz="1867" dirty="0"/>
          </a:p>
          <a:p>
            <a:pPr marL="0" indent="0">
              <a:spcBef>
                <a:spcPts val="2400"/>
              </a:spcBef>
              <a:buNone/>
            </a:pPr>
            <a:r>
              <a:rPr lang="zh-CN" altLang="en-US" sz="2400" b="1" dirty="0"/>
              <a:t>实体引用</a:t>
            </a:r>
            <a:endParaRPr lang="en-US" altLang="zh-CN" sz="2400" b="1" dirty="0"/>
          </a:p>
          <a:p>
            <a:pPr marL="0" indent="0">
              <a:spcBef>
                <a:spcPts val="800"/>
              </a:spcBef>
              <a:buNone/>
            </a:pPr>
            <a:r>
              <a:rPr lang="zh-CN" altLang="en-US" sz="1867" dirty="0"/>
              <a:t>名字空间的限定 </a:t>
            </a:r>
            <a:r>
              <a:rPr lang="en-US" altLang="zh-CN" sz="1867" dirty="0"/>
              <a:t>: </a:t>
            </a:r>
            <a:r>
              <a:rPr lang="zh-CN" altLang="en-US" sz="1867" dirty="0"/>
              <a:t>名字空间名</a:t>
            </a:r>
            <a:r>
              <a:rPr lang="en-US" altLang="zh-CN" sz="1867" dirty="0"/>
              <a:t>::</a:t>
            </a:r>
            <a:r>
              <a:rPr lang="zh-CN" altLang="en-US" sz="1867" dirty="0"/>
              <a:t>实体名</a:t>
            </a:r>
          </a:p>
          <a:p>
            <a:pPr marL="0" indent="0">
              <a:spcBef>
                <a:spcPts val="2400"/>
              </a:spcBef>
              <a:buNone/>
            </a:pPr>
            <a:r>
              <a:rPr lang="en-US" altLang="zh-CN" sz="2400" b="1" dirty="0"/>
              <a:t>C++</a:t>
            </a:r>
            <a:r>
              <a:rPr lang="zh-CN" altLang="en-US" sz="2400" b="1" dirty="0"/>
              <a:t>标准库中的名字都定义在名字空间</a:t>
            </a:r>
            <a:r>
              <a:rPr lang="en-US" altLang="zh-CN" sz="2400" b="1" dirty="0"/>
              <a:t>std</a:t>
            </a:r>
            <a:r>
              <a:rPr lang="zh-CN" altLang="en-US" sz="2400" b="1" dirty="0"/>
              <a:t>中。如</a:t>
            </a:r>
            <a:r>
              <a:rPr lang="en-US" altLang="zh-CN" sz="2400" b="1" dirty="0"/>
              <a:t>std::</a:t>
            </a:r>
            <a:r>
              <a:rPr lang="en-US" altLang="zh-CN" sz="2400" b="1" dirty="0" err="1"/>
              <a:t>cout</a:t>
            </a:r>
            <a:endParaRPr lang="zh-CN" altLang="en-US" sz="2400" b="1" dirty="0"/>
          </a:p>
        </p:txBody>
      </p:sp>
    </p:spTree>
  </p:cSld>
  <p:clrMapOvr>
    <a:masterClrMapping/>
  </p:clrMapOvr>
  <p:transition spd="med">
    <p:fade/>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006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函数的使用</a:t>
            </a:r>
          </a:p>
        </p:txBody>
      </p:sp>
      <p:sp>
        <p:nvSpPr>
          <p:cNvPr id="300035" name="Rectangle 3"/>
          <p:cNvSpPr>
            <a:spLocks noGrp="1" noChangeArrowheads="1"/>
          </p:cNvSpPr>
          <p:nvPr>
            <p:ph idx="4294967295"/>
          </p:nvPr>
        </p:nvSpPr>
        <p:spPr>
          <a:xfrm>
            <a:off x="1131146" y="1371600"/>
            <a:ext cx="8677275" cy="4114800"/>
          </a:xfrm>
        </p:spPr>
        <p:txBody>
          <a:bodyPr>
            <a:noAutofit/>
          </a:bodyPr>
          <a:lstStyle/>
          <a:p>
            <a:pPr eaLnBrk="1" hangingPunct="1">
              <a:lnSpc>
                <a:spcPct val="150000"/>
              </a:lnSpc>
              <a:buNone/>
            </a:pPr>
            <a:r>
              <a:rPr lang="zh-CN" altLang="en-US" sz="2400" b="1" dirty="0"/>
              <a:t>函数声明</a:t>
            </a:r>
            <a:endParaRPr lang="en-US" altLang="zh-CN" sz="2400" b="1" dirty="0"/>
          </a:p>
          <a:p>
            <a:pPr>
              <a:lnSpc>
                <a:spcPct val="150000"/>
              </a:lnSpc>
              <a:spcBef>
                <a:spcPts val="800"/>
              </a:spcBef>
              <a:buNone/>
            </a:pPr>
            <a:endParaRPr lang="en-US" altLang="zh-CN" sz="1867" dirty="0"/>
          </a:p>
          <a:p>
            <a:pPr>
              <a:lnSpc>
                <a:spcPct val="150000"/>
              </a:lnSpc>
              <a:buNone/>
            </a:pPr>
            <a:r>
              <a:rPr lang="zh-CN" altLang="en-US" sz="2400" b="1" dirty="0"/>
              <a:t>函数调用</a:t>
            </a:r>
            <a:endParaRPr lang="en-US" altLang="zh-CN" sz="2400" b="1" dirty="0"/>
          </a:p>
        </p:txBody>
      </p:sp>
    </p:spTree>
    <p:extLst>
      <p:ext uri="{BB962C8B-B14F-4D97-AF65-F5344CB8AC3E}">
        <p14:creationId xmlns:p14="http://schemas.microsoft.com/office/powerpoint/2010/main" val="2717710106"/>
      </p:ext>
    </p:extLst>
  </p:cSld>
  <p:clrMapOvr>
    <a:masterClrMapping/>
  </p:clrMapOvr>
  <p:transition spd="med">
    <p:fade/>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006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函数声明</a:t>
            </a:r>
          </a:p>
        </p:txBody>
      </p:sp>
      <p:sp>
        <p:nvSpPr>
          <p:cNvPr id="300035" name="Rectangle 3"/>
          <p:cNvSpPr>
            <a:spLocks noGrp="1" noChangeArrowheads="1"/>
          </p:cNvSpPr>
          <p:nvPr>
            <p:ph idx="4294967295"/>
          </p:nvPr>
        </p:nvSpPr>
        <p:spPr>
          <a:xfrm>
            <a:off x="955040" y="1356995"/>
            <a:ext cx="9009063" cy="4446588"/>
          </a:xfrm>
        </p:spPr>
        <p:txBody>
          <a:bodyPr>
            <a:noAutofit/>
          </a:bodyPr>
          <a:lstStyle/>
          <a:p>
            <a:pPr>
              <a:lnSpc>
                <a:spcPct val="150000"/>
              </a:lnSpc>
              <a:spcBef>
                <a:spcPts val="800"/>
              </a:spcBef>
              <a:buNone/>
            </a:pPr>
            <a:r>
              <a:rPr lang="zh-CN" altLang="en-US" sz="2133" dirty="0"/>
              <a:t>让编译器知道程序中的函数调用是否正确</a:t>
            </a:r>
            <a:endParaRPr lang="en-US" altLang="zh-CN" sz="2133" dirty="0"/>
          </a:p>
          <a:p>
            <a:pPr>
              <a:lnSpc>
                <a:spcPct val="150000"/>
              </a:lnSpc>
              <a:spcBef>
                <a:spcPts val="800"/>
              </a:spcBef>
              <a:buNone/>
            </a:pPr>
            <a:r>
              <a:rPr lang="zh-CN" altLang="en-US" sz="2133" dirty="0"/>
              <a:t>函数声明包括下列内容：函数名、函数的参数类型、函数的返回类型</a:t>
            </a:r>
          </a:p>
          <a:p>
            <a:pPr>
              <a:lnSpc>
                <a:spcPct val="150000"/>
              </a:lnSpc>
              <a:spcBef>
                <a:spcPts val="800"/>
              </a:spcBef>
              <a:buNone/>
            </a:pPr>
            <a:r>
              <a:rPr lang="zh-CN" altLang="en-US" sz="2133" dirty="0"/>
              <a:t>函数的声明形式为： 返回类型  函数名（参数表）；</a:t>
            </a:r>
          </a:p>
          <a:p>
            <a:pPr>
              <a:lnSpc>
                <a:spcPct val="150000"/>
              </a:lnSpc>
              <a:spcBef>
                <a:spcPts val="800"/>
              </a:spcBef>
              <a:buNone/>
            </a:pPr>
            <a:r>
              <a:rPr lang="zh-CN" altLang="en-US" sz="2133" dirty="0"/>
              <a:t>如：</a:t>
            </a:r>
          </a:p>
          <a:p>
            <a:pPr>
              <a:lnSpc>
                <a:spcPct val="150000"/>
              </a:lnSpc>
              <a:spcBef>
                <a:spcPts val="800"/>
              </a:spcBef>
              <a:buNone/>
            </a:pPr>
            <a:r>
              <a:rPr lang="zh-CN" altLang="en-US" sz="2133" dirty="0"/>
              <a:t>      </a:t>
            </a:r>
            <a:r>
              <a:rPr lang="en-US" altLang="zh-CN" sz="2133" dirty="0" err="1"/>
              <a:t>int</a:t>
            </a:r>
            <a:r>
              <a:rPr lang="en-US" altLang="zh-CN" sz="2133" dirty="0"/>
              <a:t>  max(</a:t>
            </a:r>
            <a:r>
              <a:rPr lang="en-US" altLang="zh-CN" sz="2133" dirty="0" err="1"/>
              <a:t>int</a:t>
            </a:r>
            <a:r>
              <a:rPr lang="en-US" altLang="zh-CN" sz="2133" dirty="0"/>
              <a:t>,  </a:t>
            </a:r>
            <a:r>
              <a:rPr lang="en-US" altLang="zh-CN" sz="2133" dirty="0" err="1"/>
              <a:t>int</a:t>
            </a:r>
            <a:r>
              <a:rPr lang="en-US" altLang="zh-CN" sz="2133" dirty="0"/>
              <a:t>);</a:t>
            </a:r>
          </a:p>
          <a:p>
            <a:pPr>
              <a:lnSpc>
                <a:spcPct val="150000"/>
              </a:lnSpc>
              <a:spcBef>
                <a:spcPts val="800"/>
              </a:spcBef>
              <a:buNone/>
            </a:pPr>
            <a:r>
              <a:rPr lang="en-US" altLang="zh-CN" sz="2133" dirty="0"/>
              <a:t>      </a:t>
            </a:r>
            <a:r>
              <a:rPr lang="en-US" altLang="zh-CN" sz="2133" dirty="0" err="1"/>
              <a:t>int</a:t>
            </a:r>
            <a:r>
              <a:rPr lang="en-US" altLang="zh-CN" sz="2133" dirty="0"/>
              <a:t>  max(</a:t>
            </a:r>
            <a:r>
              <a:rPr lang="en-US" altLang="zh-CN" sz="2133" dirty="0" err="1"/>
              <a:t>int</a:t>
            </a:r>
            <a:r>
              <a:rPr lang="en-US" altLang="zh-CN" sz="2133" dirty="0"/>
              <a:t> a,  </a:t>
            </a:r>
            <a:r>
              <a:rPr lang="en-US" altLang="zh-CN" sz="2133" dirty="0" err="1"/>
              <a:t>int</a:t>
            </a:r>
            <a:r>
              <a:rPr lang="en-US" altLang="zh-CN" sz="2133" dirty="0"/>
              <a:t> b);</a:t>
            </a:r>
          </a:p>
          <a:p>
            <a:pPr>
              <a:lnSpc>
                <a:spcPct val="150000"/>
              </a:lnSpc>
              <a:spcBef>
                <a:spcPts val="800"/>
              </a:spcBef>
              <a:buNone/>
            </a:pPr>
            <a:r>
              <a:rPr lang="zh-CN" altLang="en-US" sz="2133" dirty="0"/>
              <a:t>库函数在调用前需要＃</a:t>
            </a:r>
            <a:r>
              <a:rPr lang="en-US" altLang="zh-CN" sz="2133" dirty="0"/>
              <a:t>include</a:t>
            </a:r>
            <a:r>
              <a:rPr lang="zh-CN" altLang="en-US" sz="2133" dirty="0"/>
              <a:t>相应的头文件</a:t>
            </a:r>
            <a:endParaRPr lang="en-US" altLang="zh-CN" sz="2133" dirty="0"/>
          </a:p>
          <a:p>
            <a:pPr>
              <a:lnSpc>
                <a:spcPct val="150000"/>
              </a:lnSpc>
              <a:buNone/>
            </a:pPr>
            <a:endParaRPr lang="en-US" altLang="zh-CN" sz="2133" b="1"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Effect transition="in" filter="blinds(horizontal)">
                                      <p:cBhvr>
                                        <p:cTn id="7" dur="500"/>
                                        <p:tgtEl>
                                          <p:spTgt spid="300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0035">
                                            <p:txEl>
                                              <p:pRg st="1" end="1"/>
                                            </p:txEl>
                                          </p:spTgt>
                                        </p:tgtEl>
                                        <p:attrNameLst>
                                          <p:attrName>style.visibility</p:attrName>
                                        </p:attrNameLst>
                                      </p:cBhvr>
                                      <p:to>
                                        <p:strVal val="visible"/>
                                      </p:to>
                                    </p:set>
                                    <p:animEffect transition="in" filter="blinds(horizontal)">
                                      <p:cBhvr>
                                        <p:cTn id="12" dur="500"/>
                                        <p:tgtEl>
                                          <p:spTgt spid="30003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00035">
                                            <p:txEl>
                                              <p:pRg st="2" end="2"/>
                                            </p:txEl>
                                          </p:spTgt>
                                        </p:tgtEl>
                                        <p:attrNameLst>
                                          <p:attrName>style.visibility</p:attrName>
                                        </p:attrNameLst>
                                      </p:cBhvr>
                                      <p:to>
                                        <p:strVal val="visible"/>
                                      </p:to>
                                    </p:set>
                                    <p:animEffect transition="in" filter="blinds(horizontal)">
                                      <p:cBhvr>
                                        <p:cTn id="15" dur="500"/>
                                        <p:tgtEl>
                                          <p:spTgt spid="3000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00035">
                                            <p:txEl>
                                              <p:pRg st="3" end="3"/>
                                            </p:txEl>
                                          </p:spTgt>
                                        </p:tgtEl>
                                        <p:attrNameLst>
                                          <p:attrName>style.visibility</p:attrName>
                                        </p:attrNameLst>
                                      </p:cBhvr>
                                      <p:to>
                                        <p:strVal val="visible"/>
                                      </p:to>
                                    </p:set>
                                    <p:animEffect transition="in" filter="blinds(horizontal)">
                                      <p:cBhvr>
                                        <p:cTn id="20" dur="500"/>
                                        <p:tgtEl>
                                          <p:spTgt spid="30003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00035">
                                            <p:txEl>
                                              <p:pRg st="4" end="4"/>
                                            </p:txEl>
                                          </p:spTgt>
                                        </p:tgtEl>
                                        <p:attrNameLst>
                                          <p:attrName>style.visibility</p:attrName>
                                        </p:attrNameLst>
                                      </p:cBhvr>
                                      <p:to>
                                        <p:strVal val="visible"/>
                                      </p:to>
                                    </p:set>
                                    <p:animEffect transition="in" filter="blinds(horizontal)">
                                      <p:cBhvr>
                                        <p:cTn id="23" dur="500"/>
                                        <p:tgtEl>
                                          <p:spTgt spid="300035">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00035">
                                            <p:txEl>
                                              <p:pRg st="5" end="5"/>
                                            </p:txEl>
                                          </p:spTgt>
                                        </p:tgtEl>
                                        <p:attrNameLst>
                                          <p:attrName>style.visibility</p:attrName>
                                        </p:attrNameLst>
                                      </p:cBhvr>
                                      <p:to>
                                        <p:strVal val="visible"/>
                                      </p:to>
                                    </p:set>
                                    <p:animEffect transition="in" filter="blinds(horizontal)">
                                      <p:cBhvr>
                                        <p:cTn id="26" dur="500"/>
                                        <p:tgtEl>
                                          <p:spTgt spid="30003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00035">
                                            <p:txEl>
                                              <p:pRg st="6" end="6"/>
                                            </p:txEl>
                                          </p:spTgt>
                                        </p:tgtEl>
                                        <p:attrNameLst>
                                          <p:attrName>style.visibility</p:attrName>
                                        </p:attrNameLst>
                                      </p:cBhvr>
                                      <p:to>
                                        <p:strVal val="visible"/>
                                      </p:to>
                                    </p:set>
                                    <p:animEffect transition="in" filter="blinds(horizontal)">
                                      <p:cBhvr>
                                        <p:cTn id="31" dur="500"/>
                                        <p:tgtEl>
                                          <p:spTgt spid="3000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4162"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函数调用</a:t>
            </a:r>
          </a:p>
        </p:txBody>
      </p:sp>
      <p:sp>
        <p:nvSpPr>
          <p:cNvPr id="304131" name="Rectangle 3"/>
          <p:cNvSpPr>
            <a:spLocks noGrp="1" noChangeArrowheads="1"/>
          </p:cNvSpPr>
          <p:nvPr>
            <p:ph idx="4294967295"/>
          </p:nvPr>
        </p:nvSpPr>
        <p:spPr>
          <a:xfrm>
            <a:off x="914400" y="1139568"/>
            <a:ext cx="10363200" cy="560388"/>
          </a:xfrm>
        </p:spPr>
        <p:txBody>
          <a:bodyPr>
            <a:noAutofit/>
          </a:bodyPr>
          <a:lstStyle/>
          <a:p>
            <a:pPr eaLnBrk="1" hangingPunct="1">
              <a:lnSpc>
                <a:spcPct val="130000"/>
              </a:lnSpc>
              <a:buNone/>
            </a:pPr>
            <a:r>
              <a:rPr lang="zh-CN" altLang="en-US" sz="2400" b="1" dirty="0"/>
              <a:t>函数调用形式</a:t>
            </a:r>
          </a:p>
          <a:p>
            <a:pPr eaLnBrk="1" hangingPunct="1">
              <a:lnSpc>
                <a:spcPct val="130000"/>
              </a:lnSpc>
              <a:buFont typeface="Wingdings" pitchFamily="2" charset="2"/>
              <a:buNone/>
            </a:pPr>
            <a:r>
              <a:rPr lang="zh-CN" altLang="en-US" sz="1867" dirty="0"/>
              <a:t>函数名（实际参数表）</a:t>
            </a:r>
          </a:p>
          <a:p>
            <a:pPr eaLnBrk="1" hangingPunct="1">
              <a:buFont typeface="Wingdings" pitchFamily="2" charset="2"/>
              <a:buNone/>
            </a:pPr>
            <a:r>
              <a:rPr lang="en-US" altLang="zh-CN" sz="1867" dirty="0" err="1"/>
              <a:t>eg</a:t>
            </a:r>
            <a:r>
              <a:rPr lang="en-US" altLang="zh-CN" sz="1867" dirty="0"/>
              <a:t>.  max( x, y)</a:t>
            </a:r>
            <a:r>
              <a:rPr lang="zh-CN" altLang="en-US" sz="1867" dirty="0"/>
              <a:t>；</a:t>
            </a:r>
            <a:endParaRPr lang="en-US" altLang="zh-CN" sz="1867" dirty="0"/>
          </a:p>
          <a:p>
            <a:pPr>
              <a:lnSpc>
                <a:spcPct val="130000"/>
              </a:lnSpc>
              <a:spcBef>
                <a:spcPts val="2400"/>
              </a:spcBef>
              <a:buNone/>
            </a:pPr>
            <a:r>
              <a:rPr lang="zh-CN" altLang="en-US" sz="2400" b="1" dirty="0"/>
              <a:t>注意</a:t>
            </a:r>
          </a:p>
          <a:p>
            <a:pPr>
              <a:spcBef>
                <a:spcPts val="800"/>
              </a:spcBef>
              <a:buNone/>
            </a:pPr>
            <a:r>
              <a:rPr lang="zh-CN" altLang="en-US" sz="1867" dirty="0">
                <a:sym typeface="Symbol" pitchFamily="18" charset="2"/>
              </a:rPr>
              <a:t>形式参数和实际参数的个数、排列次序、类型要完全相同。 </a:t>
            </a:r>
          </a:p>
          <a:p>
            <a:pPr>
              <a:spcBef>
                <a:spcPts val="800"/>
              </a:spcBef>
              <a:buNone/>
            </a:pPr>
            <a:r>
              <a:rPr lang="zh-CN" altLang="en-US" sz="1867" dirty="0">
                <a:sym typeface="Symbol" pitchFamily="18" charset="2"/>
              </a:rPr>
              <a:t>实际参数可以是常量、变量、表达式，甚至是另一个函数调用</a:t>
            </a:r>
          </a:p>
          <a:p>
            <a:pPr>
              <a:spcBef>
                <a:spcPts val="800"/>
              </a:spcBef>
              <a:buNone/>
            </a:pPr>
            <a:r>
              <a:rPr lang="zh-CN" altLang="en-US" sz="1867" dirty="0"/>
              <a:t>值传递：实际参数作为形式参数的初值。</a:t>
            </a:r>
          </a:p>
        </p:txBody>
      </p:sp>
      <p:sp>
        <p:nvSpPr>
          <p:cNvPr id="4" name="Rectangle 3"/>
          <p:cNvSpPr txBox="1">
            <a:spLocks noChangeArrowheads="1"/>
          </p:cNvSpPr>
          <p:nvPr/>
        </p:nvSpPr>
        <p:spPr>
          <a:xfrm>
            <a:off x="914400" y="4714878"/>
            <a:ext cx="1781175" cy="552451"/>
          </a:xfrm>
          <a:prstGeom prst="rect">
            <a:avLst/>
          </a:prstGeom>
        </p:spPr>
        <p:txBody>
          <a:bodyPr vert="horz">
            <a:normAutofit/>
          </a:bodyPr>
          <a:lstStyle/>
          <a:p>
            <a:pPr marL="560818" indent="-512051" defTabSz="1219170">
              <a:spcBef>
                <a:spcPct val="20000"/>
              </a:spcBef>
              <a:buClr>
                <a:schemeClr val="accent1"/>
              </a:buClr>
              <a:buSzPct val="80000"/>
              <a:defRPr/>
            </a:pPr>
            <a:r>
              <a:rPr lang="zh-CN" altLang="en-US" sz="2400" b="1" dirty="0">
                <a:latin typeface="微软雅黑" pitchFamily="34" charset="-122"/>
                <a:ea typeface="微软雅黑" pitchFamily="34" charset="-122"/>
              </a:rPr>
              <a:t>调用方式</a:t>
            </a:r>
          </a:p>
        </p:txBody>
      </p:sp>
      <p:sp>
        <p:nvSpPr>
          <p:cNvPr id="5" name="Rectangle 4"/>
          <p:cNvSpPr>
            <a:spLocks noChangeArrowheads="1"/>
          </p:cNvSpPr>
          <p:nvPr/>
        </p:nvSpPr>
        <p:spPr bwMode="auto">
          <a:xfrm>
            <a:off x="914400" y="5267329"/>
            <a:ext cx="2956984" cy="379656"/>
          </a:xfrm>
          <a:prstGeom prst="rect">
            <a:avLst/>
          </a:prstGeom>
          <a:noFill/>
          <a:ln w="9525">
            <a:noFill/>
            <a:miter lim="800000"/>
            <a:headEnd/>
            <a:tailEnd/>
          </a:ln>
        </p:spPr>
        <p:txBody>
          <a:bodyPr wrap="square">
            <a:spAutoFit/>
          </a:bodyPr>
          <a:lstStyle/>
          <a:p>
            <a:r>
              <a:rPr lang="zh-CN" altLang="en-US" sz="1867" dirty="0">
                <a:latin typeface="微软雅黑" pitchFamily="34" charset="-122"/>
                <a:ea typeface="微软雅黑" pitchFamily="34" charset="-122"/>
              </a:rPr>
              <a:t>作为语句：</a:t>
            </a:r>
            <a:r>
              <a:rPr lang="en-US" altLang="zh-CN" sz="1867" dirty="0" err="1">
                <a:latin typeface="微软雅黑" pitchFamily="34" charset="-122"/>
                <a:ea typeface="微软雅黑" pitchFamily="34" charset="-122"/>
              </a:rPr>
              <a:t>printstar</a:t>
            </a:r>
            <a:r>
              <a:rPr lang="en-US" altLang="zh-CN" sz="1867" dirty="0">
                <a:latin typeface="微软雅黑" pitchFamily="34" charset="-122"/>
                <a:ea typeface="微软雅黑" pitchFamily="34" charset="-122"/>
              </a:rPr>
              <a:t>(); </a:t>
            </a:r>
          </a:p>
        </p:txBody>
      </p:sp>
      <p:sp>
        <p:nvSpPr>
          <p:cNvPr id="6" name="Rectangle 5"/>
          <p:cNvSpPr>
            <a:spLocks noChangeArrowheads="1"/>
          </p:cNvSpPr>
          <p:nvPr/>
        </p:nvSpPr>
        <p:spPr bwMode="auto">
          <a:xfrm>
            <a:off x="914400" y="5646985"/>
            <a:ext cx="2747433" cy="379656"/>
          </a:xfrm>
          <a:prstGeom prst="rect">
            <a:avLst/>
          </a:prstGeom>
          <a:noFill/>
          <a:ln w="9525">
            <a:noFill/>
            <a:miter lim="800000"/>
            <a:headEnd/>
            <a:tailEnd/>
          </a:ln>
        </p:spPr>
        <p:txBody>
          <a:bodyPr wrap="square">
            <a:spAutoFit/>
          </a:bodyPr>
          <a:lstStyle/>
          <a:p>
            <a:r>
              <a:rPr lang="zh-CN" altLang="en-US" sz="1867" dirty="0">
                <a:latin typeface="微软雅黑" pitchFamily="34" charset="-122"/>
                <a:ea typeface="微软雅黑" pitchFamily="34" charset="-122"/>
              </a:rPr>
              <a:t>作为表达式的一部分 </a:t>
            </a:r>
          </a:p>
        </p:txBody>
      </p:sp>
      <p:sp>
        <p:nvSpPr>
          <p:cNvPr id="7" name="Rectangle 6"/>
          <p:cNvSpPr>
            <a:spLocks noChangeArrowheads="1"/>
          </p:cNvSpPr>
          <p:nvPr/>
        </p:nvSpPr>
        <p:spPr bwMode="auto">
          <a:xfrm>
            <a:off x="4193115" y="5711426"/>
            <a:ext cx="2760133" cy="379656"/>
          </a:xfrm>
          <a:prstGeom prst="rect">
            <a:avLst/>
          </a:prstGeom>
          <a:noFill/>
          <a:ln w="9525">
            <a:noFill/>
            <a:miter lim="800000"/>
            <a:headEnd/>
            <a:tailEnd/>
          </a:ln>
        </p:spPr>
        <p:txBody>
          <a:bodyPr wrap="square">
            <a:spAutoFit/>
          </a:bodyPr>
          <a:lstStyle/>
          <a:p>
            <a:r>
              <a:rPr lang="zh-CN" altLang="en-US" sz="1867" dirty="0">
                <a:latin typeface="微软雅黑" pitchFamily="34" charset="-122"/>
                <a:ea typeface="微软雅黑" pitchFamily="34" charset="-122"/>
              </a:rPr>
              <a:t>如要计算 </a:t>
            </a:r>
            <a:r>
              <a:rPr lang="en-US" altLang="zh-CN" sz="1867" dirty="0">
                <a:latin typeface="微软雅黑" pitchFamily="34" charset="-122"/>
                <a:ea typeface="微软雅黑" pitchFamily="34" charset="-122"/>
              </a:rPr>
              <a:t>5!+4!+7! </a:t>
            </a:r>
          </a:p>
        </p:txBody>
      </p:sp>
      <p:sp>
        <p:nvSpPr>
          <p:cNvPr id="8" name="Rectangle 7"/>
          <p:cNvSpPr>
            <a:spLocks noChangeArrowheads="1"/>
          </p:cNvSpPr>
          <p:nvPr/>
        </p:nvSpPr>
        <p:spPr bwMode="auto">
          <a:xfrm>
            <a:off x="4170893" y="6150371"/>
            <a:ext cx="2877608" cy="379656"/>
          </a:xfrm>
          <a:prstGeom prst="rect">
            <a:avLst/>
          </a:prstGeom>
          <a:noFill/>
          <a:ln w="9525">
            <a:noFill/>
            <a:miter lim="800000"/>
            <a:headEnd/>
            <a:tailEnd/>
          </a:ln>
        </p:spPr>
        <p:txBody>
          <a:bodyPr wrap="square">
            <a:spAutoFit/>
          </a:bodyPr>
          <a:lstStyle/>
          <a:p>
            <a:r>
              <a:rPr lang="en-US" altLang="zh-CN" sz="1867" dirty="0">
                <a:latin typeface="微软雅黑" pitchFamily="34" charset="-122"/>
                <a:ea typeface="微软雅黑" pitchFamily="34" charset="-122"/>
              </a:rPr>
              <a:t> x=p(5) + p(4) + p(7)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autoUpdateAnimBg="0"/>
      <p:bldP spid="6" grpId="0" build="p" autoUpdateAnimBg="0"/>
      <p:bldP spid="7" grpId="0" build="p" autoUpdateAnimBg="0"/>
      <p:bldP spid="8" grpId="0" build="p" autoUpdateAnimBg="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211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函数使用实例</a:t>
            </a:r>
          </a:p>
        </p:txBody>
      </p:sp>
      <p:sp>
        <p:nvSpPr>
          <p:cNvPr id="2522115" name="Rectangle 3"/>
          <p:cNvSpPr>
            <a:spLocks noChangeArrowheads="1"/>
          </p:cNvSpPr>
          <p:nvPr/>
        </p:nvSpPr>
        <p:spPr bwMode="auto">
          <a:xfrm>
            <a:off x="628649" y="1063626"/>
            <a:ext cx="7935384" cy="5264133"/>
          </a:xfrm>
          <a:prstGeom prst="rect">
            <a:avLst/>
          </a:prstGeom>
          <a:noFill/>
          <a:ln w="9525">
            <a:noFill/>
            <a:miter lim="800000"/>
            <a:headEnd/>
            <a:tailEnd/>
          </a:ln>
        </p:spPr>
        <p:txBody>
          <a:bodyPr>
            <a:spAutoFit/>
          </a:bodyPr>
          <a:lstStyle/>
          <a:p>
            <a:pPr indent="416974" algn="just"/>
            <a:r>
              <a:rPr lang="en-US" altLang="zh-CN" sz="1867" dirty="0">
                <a:latin typeface="微软雅黑" pitchFamily="34" charset="-122"/>
                <a:ea typeface="微软雅黑" pitchFamily="34" charset="-122"/>
              </a:rPr>
              <a:t>#include &lt;iostream&gt;</a:t>
            </a:r>
          </a:p>
          <a:p>
            <a:pPr indent="416974" algn="just"/>
            <a:r>
              <a:rPr lang="en-US" altLang="zh-CN" sz="1867" dirty="0">
                <a:latin typeface="微软雅黑" pitchFamily="34" charset="-122"/>
                <a:ea typeface="微软雅黑" pitchFamily="34" charset="-122"/>
              </a:rPr>
              <a:t>using namespace std;</a:t>
            </a:r>
          </a:p>
          <a:p>
            <a:pPr indent="416974" algn="just"/>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max(</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b); </a:t>
            </a:r>
          </a:p>
          <a:p>
            <a:pPr indent="416974" algn="just"/>
            <a:endParaRPr lang="en-US" altLang="zh-CN" sz="1867" dirty="0">
              <a:latin typeface="微软雅黑" pitchFamily="34" charset="-122"/>
              <a:ea typeface="微软雅黑" pitchFamily="34" charset="-122"/>
            </a:endParaRPr>
          </a:p>
          <a:p>
            <a:pPr indent="416974" algn="just"/>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pPr indent="416974" algn="just" eaLnBrk="0" hangingPunct="0"/>
            <a:r>
              <a:rPr lang="en-US" altLang="zh-CN" sz="1867" dirty="0">
                <a:latin typeface="微软雅黑" pitchFamily="34" charset="-122"/>
                <a:ea typeface="微软雅黑" pitchFamily="34" charset="-122"/>
              </a:rPr>
              <a:t>{</a:t>
            </a:r>
          </a:p>
          <a:p>
            <a:pPr indent="416974" algn="just" eaLnBrk="0" hangingPunct="0"/>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x, y;</a:t>
            </a:r>
          </a:p>
          <a:p>
            <a:pPr indent="416974" algn="just" eaLnBrk="0" hangingPunct="0"/>
            <a:endParaRPr lang="en-US" altLang="zh-CN" sz="1867" dirty="0">
              <a:latin typeface="微软雅黑" pitchFamily="34" charset="-122"/>
              <a:ea typeface="微软雅黑" pitchFamily="34" charset="-122"/>
            </a:endParaRPr>
          </a:p>
          <a:p>
            <a:pPr indent="416974" algn="just" eaLnBrk="0" hangingPunct="0"/>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x &gt;&gt; y;</a:t>
            </a:r>
          </a:p>
          <a:p>
            <a:pPr indent="416974" algn="just" eaLnBrk="0" hangingPunct="0"/>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max(x + 5, y - 3);</a:t>
            </a:r>
          </a:p>
          <a:p>
            <a:pPr indent="416974" algn="just" eaLnBrk="0" hangingPunct="0"/>
            <a:endParaRPr lang="en-US" altLang="zh-CN" sz="1867" dirty="0">
              <a:latin typeface="微软雅黑" pitchFamily="34" charset="-122"/>
              <a:ea typeface="微软雅黑" pitchFamily="34" charset="-122"/>
            </a:endParaRPr>
          </a:p>
          <a:p>
            <a:pPr indent="416974" algn="just" eaLnBrk="0" hangingPunct="0"/>
            <a:r>
              <a:rPr lang="en-US" altLang="zh-CN" sz="1867" dirty="0">
                <a:latin typeface="微软雅黑" pitchFamily="34" charset="-122"/>
                <a:ea typeface="微软雅黑" pitchFamily="34" charset="-122"/>
              </a:rPr>
              <a:t>     return 0</a:t>
            </a:r>
          </a:p>
          <a:p>
            <a:pPr indent="416974" algn="just" eaLnBrk="0" hangingPunct="0"/>
            <a:r>
              <a:rPr lang="en-US" altLang="zh-CN" sz="1867" dirty="0">
                <a:latin typeface="微软雅黑" pitchFamily="34" charset="-122"/>
                <a:ea typeface="微软雅黑" pitchFamily="34" charset="-122"/>
              </a:rPr>
              <a:t>}</a:t>
            </a:r>
          </a:p>
          <a:p>
            <a:pPr indent="416974" algn="just" eaLnBrk="0" hangingPunct="0"/>
            <a:endParaRPr lang="en-US" altLang="zh-CN" sz="1867" dirty="0">
              <a:latin typeface="微软雅黑" pitchFamily="34" charset="-122"/>
              <a:ea typeface="微软雅黑" pitchFamily="34" charset="-122"/>
            </a:endParaRPr>
          </a:p>
          <a:p>
            <a:pPr indent="416974" algn="just" eaLnBrk="0" hangingPunct="0"/>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max(</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b)</a:t>
            </a:r>
          </a:p>
          <a:p>
            <a:pPr indent="416974" algn="just" eaLnBrk="0" hangingPunct="0"/>
            <a:r>
              <a:rPr lang="en-US" altLang="zh-CN" sz="1867" dirty="0">
                <a:latin typeface="微软雅黑" pitchFamily="34" charset="-122"/>
                <a:ea typeface="微软雅黑" pitchFamily="34" charset="-122"/>
              </a:rPr>
              <a:t>{</a:t>
            </a:r>
          </a:p>
          <a:p>
            <a:pPr indent="416974" algn="just" eaLnBrk="0" hangingPunct="0"/>
            <a:r>
              <a:rPr lang="en-US" altLang="zh-CN" sz="1867" dirty="0">
                <a:latin typeface="微软雅黑" pitchFamily="34" charset="-122"/>
                <a:ea typeface="微软雅黑" pitchFamily="34" charset="-122"/>
              </a:rPr>
              <a:t>       if (a &gt; b) return(a); else return(b);</a:t>
            </a:r>
          </a:p>
          <a:p>
            <a:pPr indent="416974" eaLnBrk="0" hangingPunct="0"/>
            <a:r>
              <a:rPr lang="en-US" altLang="zh-CN" sz="1867" dirty="0">
                <a:latin typeface="微软雅黑" pitchFamily="34" charset="-122"/>
                <a:ea typeface="微软雅黑" pitchFamily="34" charset="-122"/>
              </a:rPr>
              <a:t>} </a:t>
            </a:r>
          </a:p>
        </p:txBody>
      </p:sp>
      <p:sp>
        <p:nvSpPr>
          <p:cNvPr id="2522116" name="AutoShape 4"/>
          <p:cNvSpPr>
            <a:spLocks noChangeArrowheads="1"/>
          </p:cNvSpPr>
          <p:nvPr/>
        </p:nvSpPr>
        <p:spPr bwMode="auto">
          <a:xfrm>
            <a:off x="5273624" y="1394418"/>
            <a:ext cx="1945216" cy="417513"/>
          </a:xfrm>
          <a:prstGeom prst="wedgeRoundRectCallout">
            <a:avLst>
              <a:gd name="adj1" fmla="val -135577"/>
              <a:gd name="adj2" fmla="val 62549"/>
              <a:gd name="adj3" fmla="val 16667"/>
            </a:avLst>
          </a:prstGeom>
          <a:noFill/>
          <a:ln w="12700" cap="sq">
            <a:solidFill>
              <a:schemeClr val="tx1"/>
            </a:solidFill>
            <a:miter lim="800000"/>
            <a:headEnd type="none" w="sm" len="sm"/>
            <a:tailEnd type="none" w="sm" len="sm"/>
          </a:ln>
        </p:spPr>
        <p:txBody>
          <a:bodyPr/>
          <a:lstStyle/>
          <a:p>
            <a:pPr algn="ctr"/>
            <a:r>
              <a:rPr lang="zh-CN" altLang="en-US" sz="1867" dirty="0"/>
              <a:t>函数原型说明</a:t>
            </a:r>
          </a:p>
        </p:txBody>
      </p:sp>
      <p:sp>
        <p:nvSpPr>
          <p:cNvPr id="2522117" name="AutoShape 5"/>
          <p:cNvSpPr>
            <a:spLocks noChangeArrowheads="1"/>
          </p:cNvSpPr>
          <p:nvPr/>
        </p:nvSpPr>
        <p:spPr bwMode="auto">
          <a:xfrm>
            <a:off x="5404909" y="3213761"/>
            <a:ext cx="1262592" cy="523875"/>
          </a:xfrm>
          <a:prstGeom prst="wedgeRoundRectCallout">
            <a:avLst>
              <a:gd name="adj1" fmla="val -105090"/>
              <a:gd name="adj2" fmla="val 68787"/>
              <a:gd name="adj3" fmla="val 16667"/>
            </a:avLst>
          </a:prstGeom>
          <a:noFill/>
          <a:ln w="12700" cap="sq">
            <a:solidFill>
              <a:schemeClr val="tx1"/>
            </a:solidFill>
            <a:miter lim="800000"/>
            <a:headEnd type="none" w="sm" len="sm"/>
            <a:tailEnd type="none" w="sm" len="sm"/>
          </a:ln>
        </p:spPr>
        <p:txBody>
          <a:bodyPr/>
          <a:lstStyle/>
          <a:p>
            <a:pPr algn="ctr"/>
            <a:r>
              <a:rPr lang="zh-CN" altLang="en-US" sz="1867">
                <a:latin typeface="微软雅黑" pitchFamily="34" charset="-122"/>
                <a:ea typeface="微软雅黑" pitchFamily="34" charset="-122"/>
              </a:rPr>
              <a:t>函数调用</a:t>
            </a:r>
          </a:p>
        </p:txBody>
      </p:sp>
      <p:sp>
        <p:nvSpPr>
          <p:cNvPr id="2522118" name="AutoShape 6"/>
          <p:cNvSpPr>
            <a:spLocks noChangeArrowheads="1"/>
          </p:cNvSpPr>
          <p:nvPr/>
        </p:nvSpPr>
        <p:spPr bwMode="auto">
          <a:xfrm>
            <a:off x="5131859" y="4845201"/>
            <a:ext cx="1448856" cy="398463"/>
          </a:xfrm>
          <a:prstGeom prst="wedgeRoundRectCallout">
            <a:avLst>
              <a:gd name="adj1" fmla="val -154891"/>
              <a:gd name="adj2" fmla="val 67316"/>
              <a:gd name="adj3" fmla="val 16667"/>
            </a:avLst>
          </a:prstGeom>
          <a:noFill/>
          <a:ln w="12700" cap="sq">
            <a:solidFill>
              <a:schemeClr val="tx1"/>
            </a:solidFill>
            <a:miter lim="800000"/>
            <a:headEnd type="none" w="sm" len="sm"/>
            <a:tailEnd type="none" w="sm" len="sm"/>
          </a:ln>
        </p:spPr>
        <p:txBody>
          <a:bodyPr/>
          <a:lstStyle/>
          <a:p>
            <a:pPr algn="ctr"/>
            <a:r>
              <a:rPr lang="zh-CN" altLang="en-US" sz="1867" b="1"/>
              <a:t>函数实现</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221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221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221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22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2115" grpId="0" autoUpdateAnimBg="0"/>
      <p:bldP spid="2522116" grpId="0" animBg="1" autoUpdateAnimBg="0"/>
      <p:bldP spid="2522117" grpId="0" animBg="1" autoUpdateAnimBg="0"/>
      <p:bldP spid="2522118" grpId="0" animBg="1"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3139" name="Rectangle 3"/>
          <p:cNvSpPr>
            <a:spLocks noChangeArrowheads="1"/>
          </p:cNvSpPr>
          <p:nvPr/>
        </p:nvSpPr>
        <p:spPr bwMode="auto">
          <a:xfrm>
            <a:off x="723900" y="1352551"/>
            <a:ext cx="6086475" cy="5264133"/>
          </a:xfrm>
          <a:prstGeom prst="rect">
            <a:avLst/>
          </a:prstGeom>
          <a:noFill/>
          <a:ln w="9525">
            <a:noFill/>
            <a:miter lim="800000"/>
            <a:headEnd/>
            <a:tailEnd/>
          </a:ln>
        </p:spPr>
        <p:txBody>
          <a:bodyPr wrap="square">
            <a:spAutoFit/>
          </a:bodyPr>
          <a:lstStyle/>
          <a:p>
            <a:pPr indent="416974" algn="just"/>
            <a:r>
              <a:rPr lang="en-US" altLang="zh-CN" sz="1867" dirty="0">
                <a:latin typeface="微软雅黑" pitchFamily="34" charset="-122"/>
                <a:ea typeface="微软雅黑" pitchFamily="34" charset="-122"/>
              </a:rPr>
              <a:t>#include &lt;iostream&gt;</a:t>
            </a:r>
          </a:p>
          <a:p>
            <a:pPr indent="416974" algn="just"/>
            <a:r>
              <a:rPr lang="en-US" altLang="zh-CN" sz="1867" dirty="0">
                <a:latin typeface="微软雅黑" pitchFamily="34" charset="-122"/>
                <a:ea typeface="微软雅黑" pitchFamily="34" charset="-122"/>
              </a:rPr>
              <a:t>using namespace std;</a:t>
            </a:r>
          </a:p>
          <a:p>
            <a:pPr indent="416974" algn="just"/>
            <a:endParaRPr lang="en-US" altLang="zh-CN" sz="1867" dirty="0">
              <a:latin typeface="微软雅黑" pitchFamily="34" charset="-122"/>
              <a:ea typeface="微软雅黑" pitchFamily="34" charset="-122"/>
            </a:endParaRPr>
          </a:p>
          <a:p>
            <a:pPr indent="416974" algn="just"/>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max(</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b) </a:t>
            </a:r>
          </a:p>
          <a:p>
            <a:pPr indent="416974" algn="just" eaLnBrk="0" hangingPunct="0"/>
            <a:r>
              <a:rPr lang="en-US" altLang="zh-CN" sz="1867" dirty="0">
                <a:latin typeface="微软雅黑" pitchFamily="34" charset="-122"/>
                <a:ea typeface="微软雅黑" pitchFamily="34" charset="-122"/>
              </a:rPr>
              <a:t>{</a:t>
            </a:r>
          </a:p>
          <a:p>
            <a:pPr indent="416974" algn="just" eaLnBrk="0" hangingPunct="0"/>
            <a:r>
              <a:rPr lang="en-US" altLang="zh-CN" sz="1867" dirty="0">
                <a:latin typeface="微软雅黑" pitchFamily="34" charset="-122"/>
                <a:ea typeface="微软雅黑" pitchFamily="34" charset="-122"/>
              </a:rPr>
              <a:t>       if (a &gt; b) return(a); else return(b);</a:t>
            </a:r>
          </a:p>
          <a:p>
            <a:pPr indent="416974" eaLnBrk="0" hangingPunct="0"/>
            <a:r>
              <a:rPr lang="en-US" altLang="zh-CN" sz="1867" dirty="0">
                <a:latin typeface="微软雅黑" pitchFamily="34" charset="-122"/>
                <a:ea typeface="微软雅黑" pitchFamily="34" charset="-122"/>
              </a:rPr>
              <a:t> } </a:t>
            </a:r>
          </a:p>
          <a:p>
            <a:pPr indent="416974" algn="just"/>
            <a:endParaRPr lang="en-US" altLang="zh-CN" sz="1867" dirty="0">
              <a:latin typeface="微软雅黑" pitchFamily="34" charset="-122"/>
              <a:ea typeface="微软雅黑" pitchFamily="34" charset="-122"/>
            </a:endParaRPr>
          </a:p>
          <a:p>
            <a:pPr indent="416974" algn="just"/>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pPr indent="416974" algn="just" eaLnBrk="0" hangingPunct="0"/>
            <a:r>
              <a:rPr lang="en-US" altLang="zh-CN" sz="1867" dirty="0">
                <a:latin typeface="微软雅黑" pitchFamily="34" charset="-122"/>
                <a:ea typeface="微软雅黑" pitchFamily="34" charset="-122"/>
              </a:rPr>
              <a:t>{</a:t>
            </a:r>
          </a:p>
          <a:p>
            <a:pPr indent="416974" algn="just" eaLnBrk="0" hangingPunct="0"/>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x, y;</a:t>
            </a:r>
          </a:p>
          <a:p>
            <a:pPr indent="416974" algn="just" eaLnBrk="0" hangingPunct="0"/>
            <a:endParaRPr lang="en-US" altLang="zh-CN" sz="1867" dirty="0">
              <a:latin typeface="微软雅黑" pitchFamily="34" charset="-122"/>
              <a:ea typeface="微软雅黑" pitchFamily="34" charset="-122"/>
            </a:endParaRPr>
          </a:p>
          <a:p>
            <a:pPr indent="416974" algn="just" eaLnBrk="0" hangingPunct="0"/>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x &gt;&gt; y;</a:t>
            </a:r>
          </a:p>
          <a:p>
            <a:pPr indent="416974" algn="just" eaLnBrk="0" hangingPunct="0"/>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max(x + 5, y - 3);</a:t>
            </a:r>
          </a:p>
          <a:p>
            <a:pPr indent="416974" algn="just" eaLnBrk="0" hangingPunct="0"/>
            <a:endParaRPr lang="en-US" altLang="zh-CN" sz="1867" dirty="0">
              <a:latin typeface="微软雅黑" pitchFamily="34" charset="-122"/>
              <a:ea typeface="微软雅黑" pitchFamily="34" charset="-122"/>
            </a:endParaRPr>
          </a:p>
          <a:p>
            <a:pPr indent="416974" algn="just" eaLnBrk="0" hangingPunct="0"/>
            <a:r>
              <a:rPr lang="en-US" altLang="zh-CN" sz="1867" dirty="0">
                <a:latin typeface="微软雅黑" pitchFamily="34" charset="-122"/>
                <a:ea typeface="微软雅黑" pitchFamily="34" charset="-122"/>
              </a:rPr>
              <a:t>     return 0;</a:t>
            </a:r>
          </a:p>
          <a:p>
            <a:pPr indent="416974" algn="just" eaLnBrk="0" hangingPunct="0"/>
            <a:r>
              <a:rPr lang="en-US" altLang="zh-CN" sz="1867" dirty="0">
                <a:latin typeface="微软雅黑" pitchFamily="34" charset="-122"/>
                <a:ea typeface="微软雅黑" pitchFamily="34" charset="-122"/>
              </a:rPr>
              <a:t>}</a:t>
            </a:r>
          </a:p>
          <a:p>
            <a:pPr indent="416974" algn="just" eaLnBrk="0" hangingPunct="0"/>
            <a:endParaRPr lang="en-US" altLang="zh-CN" sz="1867" dirty="0">
              <a:latin typeface="微软雅黑" pitchFamily="34" charset="-122"/>
              <a:ea typeface="微软雅黑" pitchFamily="34" charset="-122"/>
            </a:endParaRPr>
          </a:p>
        </p:txBody>
      </p:sp>
      <p:sp>
        <p:nvSpPr>
          <p:cNvPr id="303110" name="Text Box 6"/>
          <p:cNvSpPr txBox="1">
            <a:spLocks noChangeArrowheads="1"/>
          </p:cNvSpPr>
          <p:nvPr/>
        </p:nvSpPr>
        <p:spPr bwMode="auto">
          <a:xfrm>
            <a:off x="6543677" y="4840726"/>
            <a:ext cx="4667249" cy="461665"/>
          </a:xfrm>
          <a:prstGeom prst="rect">
            <a:avLst/>
          </a:prstGeom>
          <a:noFill/>
          <a:ln w="12700" cap="sq" algn="ctr">
            <a:noFill/>
            <a:miter lim="800000"/>
            <a:headEnd type="none" w="sm" len="sm"/>
            <a:tailEnd type="none" w="sm" len="sm"/>
          </a:ln>
        </p:spPr>
        <p:txBody>
          <a:bodyPr wrap="square">
            <a:spAutoFit/>
          </a:bodyPr>
          <a:lstStyle/>
          <a:p>
            <a:pPr algn="ctr">
              <a:spcBef>
                <a:spcPct val="50000"/>
              </a:spcBef>
            </a:pPr>
            <a:r>
              <a:rPr lang="zh-CN" altLang="en-US" sz="2400" dirty="0">
                <a:latin typeface="微软雅黑" pitchFamily="34" charset="-122"/>
                <a:ea typeface="微软雅黑" pitchFamily="34" charset="-122"/>
              </a:rPr>
              <a:t>建议用前一种方式！！</a:t>
            </a:r>
          </a:p>
        </p:txBody>
      </p:sp>
      <p:sp>
        <p:nvSpPr>
          <p:cNvPr id="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函数使用实例</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3110"/>
                                        </p:tgtEl>
                                        <p:attrNameLst>
                                          <p:attrName>style.visibility</p:attrName>
                                        </p:attrNameLst>
                                      </p:cBhvr>
                                      <p:to>
                                        <p:strVal val="visible"/>
                                      </p:to>
                                    </p:set>
                                    <p:animEffect transition="in" filter="blinds(horizontal)">
                                      <p:cBhvr>
                                        <p:cTn id="7" dur="500"/>
                                        <p:tgtEl>
                                          <p:spTgt spid="303110"/>
                                        </p:tgtEl>
                                      </p:cBhvr>
                                    </p:animEffect>
                                  </p:childTnLst>
                                </p:cTn>
                              </p:par>
                            </p:childTnLst>
                          </p:cTn>
                        </p:par>
                        <p:par>
                          <p:cTn id="8" fill="hold">
                            <p:stCondLst>
                              <p:cond delay="500"/>
                            </p:stCondLst>
                            <p:childTnLst>
                              <p:par>
                                <p:cTn id="9" presetID="6" presetClass="emph" presetSubtype="0" fill="hold" grpId="1" nodeType="afterEffect">
                                  <p:stCondLst>
                                    <p:cond delay="0"/>
                                  </p:stCondLst>
                                  <p:childTnLst>
                                    <p:animScale>
                                      <p:cBhvr>
                                        <p:cTn id="10" dur="2000" fill="hold"/>
                                        <p:tgtEl>
                                          <p:spTgt spid="3031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10" grpId="0"/>
      <p:bldP spid="303110" grpId="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621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函数执行过程</a:t>
            </a:r>
          </a:p>
        </p:txBody>
      </p:sp>
      <p:sp>
        <p:nvSpPr>
          <p:cNvPr id="306179" name="Rectangle 3"/>
          <p:cNvSpPr>
            <a:spLocks noGrp="1" noChangeArrowheads="1"/>
          </p:cNvSpPr>
          <p:nvPr>
            <p:ph idx="4294967295"/>
          </p:nvPr>
        </p:nvSpPr>
        <p:spPr>
          <a:xfrm>
            <a:off x="724747" y="1748896"/>
            <a:ext cx="9732963" cy="3768725"/>
          </a:xfrm>
        </p:spPr>
        <p:txBody>
          <a:bodyPr>
            <a:normAutofit/>
          </a:bodyPr>
          <a:lstStyle/>
          <a:p>
            <a:pPr>
              <a:lnSpc>
                <a:spcPct val="125000"/>
              </a:lnSpc>
              <a:spcBef>
                <a:spcPts val="1600"/>
              </a:spcBef>
              <a:buNone/>
            </a:pPr>
            <a:r>
              <a:rPr lang="zh-CN" altLang="en-US" sz="2400" dirty="0"/>
              <a:t>在主程序中计算每个实际参数值</a:t>
            </a:r>
          </a:p>
          <a:p>
            <a:pPr>
              <a:lnSpc>
                <a:spcPct val="125000"/>
              </a:lnSpc>
              <a:spcBef>
                <a:spcPts val="1600"/>
              </a:spcBef>
              <a:buNone/>
            </a:pPr>
            <a:r>
              <a:rPr lang="zh-CN" altLang="en-US" sz="2400" dirty="0"/>
              <a:t>用实际参数值初始化形式参数</a:t>
            </a:r>
          </a:p>
          <a:p>
            <a:pPr>
              <a:lnSpc>
                <a:spcPct val="125000"/>
              </a:lnSpc>
              <a:spcBef>
                <a:spcPts val="1600"/>
              </a:spcBef>
              <a:buNone/>
            </a:pPr>
            <a:r>
              <a:rPr lang="zh-CN" altLang="en-US" sz="2400" dirty="0"/>
              <a:t>依次执行函数体的每个语句，直到遇见</a:t>
            </a:r>
            <a:r>
              <a:rPr lang="en-US" altLang="zh-CN" sz="2400" dirty="0"/>
              <a:t>return</a:t>
            </a:r>
            <a:r>
              <a:rPr lang="zh-CN" altLang="en-US" sz="2400" dirty="0"/>
              <a:t>语句或函数体结束</a:t>
            </a:r>
          </a:p>
          <a:p>
            <a:pPr>
              <a:lnSpc>
                <a:spcPct val="125000"/>
              </a:lnSpc>
              <a:spcBef>
                <a:spcPts val="1600"/>
              </a:spcBef>
              <a:buNone/>
            </a:pPr>
            <a:r>
              <a:rPr lang="zh-CN" altLang="en-US" sz="2400" dirty="0"/>
              <a:t>计算</a:t>
            </a:r>
            <a:r>
              <a:rPr lang="en-US" altLang="zh-CN" sz="2400" dirty="0"/>
              <a:t>return</a:t>
            </a:r>
            <a:r>
              <a:rPr lang="zh-CN" altLang="en-US" sz="2400" dirty="0"/>
              <a:t>后面的表达式的值，用表达式的值构造一个临时变量</a:t>
            </a:r>
          </a:p>
          <a:p>
            <a:pPr>
              <a:lnSpc>
                <a:spcPct val="125000"/>
              </a:lnSpc>
              <a:spcBef>
                <a:spcPts val="1600"/>
              </a:spcBef>
              <a:buNone/>
            </a:pPr>
            <a:r>
              <a:rPr lang="zh-CN" altLang="en-US" sz="2400" dirty="0"/>
              <a:t>回到调用函数，用临时变量置换函数调用，继续主程序的执行</a:t>
            </a:r>
          </a:p>
        </p:txBody>
      </p:sp>
    </p:spTree>
  </p:cSld>
  <p:clrMapOvr>
    <a:masterClrMapping/>
  </p:clrMapOvr>
  <p:transition spd="med">
    <p:fade/>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7234" name="Rectangle 2"/>
          <p:cNvSpPr>
            <a:spLocks noGrp="1" noChangeArrowheads="1"/>
          </p:cNvSpPr>
          <p:nvPr>
            <p:ph type="title"/>
          </p:nvPr>
        </p:nvSpPr>
        <p:spPr/>
        <p:txBody>
          <a:bodyPr>
            <a:noAutofit/>
          </a:bodyPr>
          <a:lstStyle/>
          <a:p>
            <a:pPr eaLnBrk="1" hangingPunct="1">
              <a:defRPr/>
            </a:pPr>
            <a:r>
              <a:rPr lang="zh-CN" altLang="en-US" sz="3733" b="1" dirty="0">
                <a:latin typeface="微软雅黑" pitchFamily="34" charset="-122"/>
              </a:rPr>
              <a:t>函数执行过程</a:t>
            </a:r>
          </a:p>
        </p:txBody>
      </p:sp>
      <p:sp>
        <p:nvSpPr>
          <p:cNvPr id="307203" name="Text Box 3"/>
          <p:cNvSpPr txBox="1">
            <a:spLocks noChangeArrowheads="1"/>
          </p:cNvSpPr>
          <p:nvPr/>
        </p:nvSpPr>
        <p:spPr bwMode="auto">
          <a:xfrm>
            <a:off x="617665" y="1212783"/>
            <a:ext cx="4098268" cy="5522730"/>
          </a:xfrm>
          <a:prstGeom prst="rect">
            <a:avLst/>
          </a:prstGeom>
          <a:noFill/>
          <a:ln w="12700" cap="sq">
            <a:noFill/>
            <a:miter lim="800000"/>
            <a:headEnd type="none" w="sm" len="sm"/>
            <a:tailEnd type="none" w="sm" len="sm"/>
          </a:ln>
        </p:spPr>
        <p:txBody>
          <a:bodyPr wrap="square">
            <a:spAutoFit/>
          </a:bodyPr>
          <a:lstStyle/>
          <a:p>
            <a:pPr>
              <a:lnSpc>
                <a:spcPct val="90000"/>
              </a:lnSpc>
              <a:spcBef>
                <a:spcPct val="10000"/>
              </a:spcBef>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p(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p>
          <a:p>
            <a:pPr>
              <a:lnSpc>
                <a:spcPct val="90000"/>
              </a:lnSpc>
              <a:spcBef>
                <a:spcPct val="10000"/>
              </a:spcBef>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max(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b )</a:t>
            </a:r>
          </a:p>
          <a:p>
            <a:pPr>
              <a:lnSpc>
                <a:spcPct val="90000"/>
              </a:lnSpc>
              <a:spcBef>
                <a:spcPct val="10000"/>
              </a:spcBef>
            </a:pPr>
            <a:endParaRPr lang="en-US" altLang="zh-CN" sz="1867" dirty="0">
              <a:latin typeface="微软雅黑" pitchFamily="34" charset="-122"/>
              <a:ea typeface="微软雅黑" pitchFamily="34" charset="-122"/>
            </a:endParaRPr>
          </a:p>
          <a:p>
            <a:pPr>
              <a:lnSpc>
                <a:spcPct val="90000"/>
              </a:lnSpc>
              <a:spcBef>
                <a:spcPct val="10000"/>
              </a:spcBef>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pPr algn="just" eaLnBrk="0" hangingPunct="0">
              <a:lnSpc>
                <a:spcPct val="90000"/>
              </a:lnSpc>
              <a:spcBef>
                <a:spcPct val="10000"/>
              </a:spcBef>
            </a:pPr>
            <a:r>
              <a:rPr lang="en-US" altLang="zh-CN" sz="1867" dirty="0">
                <a:latin typeface="微软雅黑" pitchFamily="34" charset="-122"/>
                <a:ea typeface="微软雅黑" pitchFamily="34" charset="-122"/>
              </a:rPr>
              <a:t>{ </a:t>
            </a:r>
          </a:p>
          <a:p>
            <a:pPr algn="just" eaLnBrk="0" hangingPunct="0">
              <a:lnSpc>
                <a:spcPct val="90000"/>
              </a:lnSpc>
              <a:spcBef>
                <a:spcPct val="100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x, y;</a:t>
            </a:r>
          </a:p>
          <a:p>
            <a:pPr algn="just" eaLnBrk="0" hangingPunct="0">
              <a:lnSpc>
                <a:spcPct val="90000"/>
              </a:lnSpc>
              <a:spcBef>
                <a:spcPct val="100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x &gt;&gt; y;</a:t>
            </a:r>
          </a:p>
          <a:p>
            <a:pPr algn="just" eaLnBrk="0" hangingPunct="0">
              <a:lnSpc>
                <a:spcPct val="90000"/>
              </a:lnSpc>
              <a:spcBef>
                <a:spcPct val="100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max(x, y);</a:t>
            </a:r>
          </a:p>
          <a:p>
            <a:pPr algn="just" eaLnBrk="0" hangingPunct="0">
              <a:lnSpc>
                <a:spcPct val="90000"/>
              </a:lnSpc>
              <a:spcBef>
                <a:spcPct val="10000"/>
              </a:spcBef>
            </a:pPr>
            <a:r>
              <a:rPr lang="en-US" altLang="zh-CN" sz="1867" dirty="0">
                <a:latin typeface="微软雅黑" pitchFamily="34" charset="-122"/>
                <a:ea typeface="微软雅黑" pitchFamily="34" charset="-122"/>
              </a:rPr>
              <a:t>    return 0;</a:t>
            </a:r>
          </a:p>
          <a:p>
            <a:pPr algn="just" eaLnBrk="0" hangingPunct="0">
              <a:lnSpc>
                <a:spcPct val="90000"/>
              </a:lnSpc>
              <a:spcBef>
                <a:spcPct val="10000"/>
              </a:spcBef>
            </a:pPr>
            <a:r>
              <a:rPr lang="en-US" altLang="zh-CN" sz="1867" dirty="0">
                <a:latin typeface="微软雅黑" pitchFamily="34" charset="-122"/>
                <a:ea typeface="微软雅黑" pitchFamily="34" charset="-122"/>
              </a:rPr>
              <a:t> }</a:t>
            </a:r>
          </a:p>
          <a:p>
            <a:pPr algn="just" eaLnBrk="0" hangingPunct="0">
              <a:lnSpc>
                <a:spcPct val="90000"/>
              </a:lnSpc>
              <a:spcBef>
                <a:spcPct val="10000"/>
              </a:spcBef>
            </a:pPr>
            <a:endParaRPr lang="en-US" altLang="zh-CN" sz="1867" dirty="0">
              <a:latin typeface="微软雅黑" pitchFamily="34" charset="-122"/>
              <a:ea typeface="微软雅黑" pitchFamily="34" charset="-122"/>
            </a:endParaRPr>
          </a:p>
          <a:p>
            <a:pPr algn="just">
              <a:lnSpc>
                <a:spcPct val="90000"/>
              </a:lnSpc>
              <a:spcBef>
                <a:spcPct val="10000"/>
              </a:spcBef>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p(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n )</a:t>
            </a:r>
          </a:p>
          <a:p>
            <a:pPr algn="just" eaLnBrk="0" hangingPunct="0">
              <a:lnSpc>
                <a:spcPct val="90000"/>
              </a:lnSpc>
              <a:spcBef>
                <a:spcPct val="10000"/>
              </a:spcBef>
            </a:pPr>
            <a:r>
              <a:rPr lang="en-US" altLang="zh-CN" sz="1867" dirty="0">
                <a:latin typeface="微软雅黑" pitchFamily="34" charset="-122"/>
                <a:ea typeface="微软雅黑" pitchFamily="34" charset="-122"/>
              </a:rPr>
              <a:t>{ </a:t>
            </a:r>
          </a:p>
          <a:p>
            <a:pPr algn="just" eaLnBrk="0" hangingPunct="0">
              <a:lnSpc>
                <a:spcPct val="90000"/>
              </a:lnSpc>
              <a:spcBef>
                <a:spcPct val="100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s =1,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p>
          <a:p>
            <a:pPr algn="just" eaLnBrk="0" hangingPunct="0">
              <a:lnSpc>
                <a:spcPct val="90000"/>
              </a:lnSpc>
              <a:spcBef>
                <a:spcPct val="10000"/>
              </a:spcBef>
            </a:pPr>
            <a:r>
              <a:rPr lang="en-US" altLang="zh-CN" sz="1867" dirty="0">
                <a:latin typeface="微软雅黑" pitchFamily="34" charset="-122"/>
                <a:ea typeface="微软雅黑" pitchFamily="34" charset="-122"/>
              </a:rPr>
              <a:t>     if (n &lt; 0) return(0);</a:t>
            </a:r>
          </a:p>
          <a:p>
            <a:pPr algn="just" eaLnBrk="0" hangingPunct="0">
              <a:lnSpc>
                <a:spcPct val="90000"/>
              </a:lnSpc>
              <a:spcBef>
                <a:spcPct val="10000"/>
              </a:spcBef>
            </a:pPr>
            <a:r>
              <a:rPr lang="en-US" altLang="zh-CN" sz="1867" dirty="0">
                <a:latin typeface="微软雅黑" pitchFamily="34" charset="-122"/>
                <a:ea typeface="微软雅黑" pitchFamily="34" charset="-122"/>
              </a:rPr>
              <a:t>     for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=1;i&lt;=n;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p>
          <a:p>
            <a:pPr algn="just" eaLnBrk="0" hangingPunct="0">
              <a:lnSpc>
                <a:spcPct val="90000"/>
              </a:lnSpc>
              <a:spcBef>
                <a:spcPct val="10000"/>
              </a:spcBef>
            </a:pPr>
            <a:r>
              <a:rPr lang="en-US" altLang="zh-CN" sz="1867" dirty="0">
                <a:latin typeface="微软雅黑" pitchFamily="34" charset="-122"/>
                <a:ea typeface="微软雅黑" pitchFamily="34" charset="-122"/>
              </a:rPr>
              <a:t>          s*=</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p>
          <a:p>
            <a:pPr algn="just" eaLnBrk="0" hangingPunct="0">
              <a:lnSpc>
                <a:spcPct val="90000"/>
              </a:lnSpc>
              <a:spcBef>
                <a:spcPct val="10000"/>
              </a:spcBef>
            </a:pPr>
            <a:r>
              <a:rPr lang="en-US" altLang="zh-CN" sz="1867" dirty="0">
                <a:latin typeface="微软雅黑" pitchFamily="34" charset="-122"/>
                <a:ea typeface="微软雅黑" pitchFamily="34" charset="-122"/>
              </a:rPr>
              <a:t>      return(s);</a:t>
            </a:r>
          </a:p>
          <a:p>
            <a:pPr algn="just" eaLnBrk="0" hangingPunct="0">
              <a:lnSpc>
                <a:spcPct val="90000"/>
              </a:lnSpc>
              <a:spcBef>
                <a:spcPct val="10000"/>
              </a:spcBef>
            </a:pPr>
            <a:r>
              <a:rPr lang="en-US" altLang="zh-CN" sz="1867" dirty="0">
                <a:latin typeface="微软雅黑" pitchFamily="34" charset="-122"/>
                <a:ea typeface="微软雅黑" pitchFamily="34" charset="-122"/>
              </a:rPr>
              <a:t>}</a:t>
            </a:r>
          </a:p>
        </p:txBody>
      </p:sp>
      <p:sp>
        <p:nvSpPr>
          <p:cNvPr id="307215" name="Rectangle 56"/>
          <p:cNvSpPr>
            <a:spLocks noChangeArrowheads="1"/>
          </p:cNvSpPr>
          <p:nvPr/>
        </p:nvSpPr>
        <p:spPr bwMode="auto">
          <a:xfrm>
            <a:off x="4233" y="-733425"/>
            <a:ext cx="12192000" cy="830997"/>
          </a:xfrm>
          <a:prstGeom prst="rect">
            <a:avLst/>
          </a:prstGeom>
          <a:noFill/>
          <a:ln w="12700" cap="sq">
            <a:noFill/>
            <a:miter lim="800000"/>
            <a:headEnd type="none" w="sm" len="sm"/>
            <a:tailEnd type="none" w="sm" len="sm"/>
          </a:ln>
        </p:spPr>
        <p:txBody>
          <a:bodyPr>
            <a:spAutoFit/>
          </a:bodyPr>
          <a:lstStyle/>
          <a:p>
            <a:pPr algn="just"/>
            <a:r>
              <a:rPr lang="en-US" altLang="zh-CN" sz="1600">
                <a:latin typeface="Times New Roman" pitchFamily="18" charset="0"/>
                <a:ea typeface="宋体" pitchFamily="2" charset="-122"/>
              </a:rPr>
              <a:t> </a:t>
            </a:r>
          </a:p>
          <a:p>
            <a:pPr eaLnBrk="0" hangingPunct="0"/>
            <a:endParaRPr lang="en-US" altLang="zh-CN" sz="3200">
              <a:latin typeface="Times New Roman" pitchFamily="18" charset="0"/>
              <a:ea typeface="宋体" pitchFamily="2" charset="-122"/>
            </a:endParaRPr>
          </a:p>
        </p:txBody>
      </p:sp>
      <p:sp>
        <p:nvSpPr>
          <p:cNvPr id="307217" name="Rectangle 116"/>
          <p:cNvSpPr>
            <a:spLocks noChangeArrowheads="1"/>
          </p:cNvSpPr>
          <p:nvPr/>
        </p:nvSpPr>
        <p:spPr bwMode="auto">
          <a:xfrm>
            <a:off x="4233" y="7778751"/>
            <a:ext cx="12192000" cy="830997"/>
          </a:xfrm>
          <a:prstGeom prst="rect">
            <a:avLst/>
          </a:prstGeom>
          <a:noFill/>
          <a:ln w="12700" cap="sq">
            <a:noFill/>
            <a:miter lim="800000"/>
            <a:headEnd type="none" w="sm" len="sm"/>
            <a:tailEnd type="none" w="sm" len="sm"/>
          </a:ln>
        </p:spPr>
        <p:txBody>
          <a:bodyPr>
            <a:spAutoFit/>
          </a:bodyPr>
          <a:lstStyle/>
          <a:p>
            <a:pPr algn="just"/>
            <a:r>
              <a:rPr lang="en-US" altLang="zh-CN" sz="1600">
                <a:latin typeface="Times New Roman" pitchFamily="18" charset="0"/>
                <a:ea typeface="宋体" pitchFamily="2" charset="-122"/>
              </a:rPr>
              <a:t> </a:t>
            </a:r>
          </a:p>
          <a:p>
            <a:pPr eaLnBrk="0" hangingPunct="0"/>
            <a:endParaRPr lang="en-US" altLang="zh-CN" sz="3200">
              <a:latin typeface="Times New Roman" pitchFamily="18" charset="0"/>
              <a:ea typeface="宋体" pitchFamily="2" charset="-122"/>
            </a:endParaRPr>
          </a:p>
        </p:txBody>
      </p:sp>
      <p:grpSp>
        <p:nvGrpSpPr>
          <p:cNvPr id="172" name="组合 171"/>
          <p:cNvGrpSpPr/>
          <p:nvPr/>
        </p:nvGrpSpPr>
        <p:grpSpPr>
          <a:xfrm>
            <a:off x="5587273" y="2169703"/>
            <a:ext cx="5891620" cy="500067"/>
            <a:chOff x="4288279" y="3157363"/>
            <a:chExt cx="4418715" cy="411162"/>
          </a:xfrm>
          <a:effectLst>
            <a:outerShdw blurRad="50800" dist="38100" dir="2700000" algn="tl" rotWithShape="0">
              <a:prstClr val="black">
                <a:alpha val="40000"/>
              </a:prstClr>
            </a:outerShdw>
          </a:effectLst>
        </p:grpSpPr>
        <p:sp>
          <p:nvSpPr>
            <p:cNvPr id="173" name="Rectangle 17"/>
            <p:cNvSpPr>
              <a:spLocks noChangeArrowheads="1"/>
            </p:cNvSpPr>
            <p:nvPr/>
          </p:nvSpPr>
          <p:spPr bwMode="auto">
            <a:xfrm>
              <a:off x="4295775" y="3157363"/>
              <a:ext cx="932656" cy="408441"/>
            </a:xfrm>
            <a:prstGeom prst="rect">
              <a:avLst/>
            </a:prstGeom>
            <a:solidFill>
              <a:srgbClr val="64C448"/>
            </a:solidFill>
            <a:ln w="28575" cap="sq">
              <a:noFill/>
              <a:miter lim="800000"/>
              <a:headEnd type="none" w="sm" len="sm"/>
              <a:tailEnd type="none" w="sm" len="sm"/>
            </a:ln>
          </p:spPr>
          <p:txBody>
            <a:bodyPr/>
            <a:lstStyle/>
            <a:p>
              <a:r>
                <a:rPr lang="en-US" altLang="zh-CN" sz="1867" dirty="0">
                  <a:solidFill>
                    <a:schemeClr val="bg1"/>
                  </a:solidFill>
                  <a:latin typeface="微软雅黑" panose="020B0503020204020204" pitchFamily="34" charset="-122"/>
                  <a:ea typeface="微软雅黑" panose="020B0503020204020204" pitchFamily="34" charset="-122"/>
                </a:rPr>
                <a:t>main</a:t>
              </a:r>
            </a:p>
            <a:p>
              <a:pPr eaLnBrk="0" hangingPunct="0"/>
              <a:endParaRPr lang="en-US" altLang="zh-CN" sz="1867" dirty="0">
                <a:solidFill>
                  <a:schemeClr val="bg1"/>
                </a:solidFill>
                <a:latin typeface="微软雅黑" panose="020B0503020204020204" pitchFamily="34" charset="-122"/>
                <a:ea typeface="微软雅黑" panose="020B0503020204020204" pitchFamily="34" charset="-122"/>
              </a:endParaRPr>
            </a:p>
          </p:txBody>
        </p:sp>
        <p:sp>
          <p:nvSpPr>
            <p:cNvPr id="174" name="Rectangle 18"/>
            <p:cNvSpPr>
              <a:spLocks noChangeArrowheads="1"/>
            </p:cNvSpPr>
            <p:nvPr/>
          </p:nvSpPr>
          <p:spPr bwMode="auto">
            <a:xfrm>
              <a:off x="4288279" y="3157363"/>
              <a:ext cx="949661" cy="411162"/>
            </a:xfrm>
            <a:prstGeom prst="rect">
              <a:avLst/>
            </a:prstGeom>
            <a:noFill/>
            <a:ln w="28575" cap="sq">
              <a:solidFill>
                <a:schemeClr val="bg1"/>
              </a:solidFill>
              <a:miter lim="800000"/>
              <a:headEnd type="none" w="sm" len="sm"/>
              <a:tailEnd type="none" w="sm" len="sm"/>
            </a:ln>
          </p:spPr>
          <p:txBody>
            <a:bodyPr wrap="none"/>
            <a:lstStyle/>
            <a:p>
              <a:endParaRPr lang="zh-CN" altLang="en-US" sz="1867">
                <a:solidFill>
                  <a:schemeClr val="bg1"/>
                </a:solidFill>
                <a:latin typeface="微软雅黑" panose="020B0503020204020204" pitchFamily="34" charset="-122"/>
                <a:ea typeface="微软雅黑" panose="020B0503020204020204" pitchFamily="34" charset="-122"/>
              </a:endParaRPr>
            </a:p>
          </p:txBody>
        </p:sp>
        <p:sp>
          <p:nvSpPr>
            <p:cNvPr id="175" name="Rectangle 20"/>
            <p:cNvSpPr>
              <a:spLocks noChangeArrowheads="1"/>
            </p:cNvSpPr>
            <p:nvPr/>
          </p:nvSpPr>
          <p:spPr bwMode="auto">
            <a:xfrm>
              <a:off x="5247450" y="3157363"/>
              <a:ext cx="1790922" cy="411162"/>
            </a:xfrm>
            <a:prstGeom prst="rect">
              <a:avLst/>
            </a:prstGeom>
            <a:solidFill>
              <a:srgbClr val="64C448"/>
            </a:solidFill>
            <a:ln w="28575" cap="sq">
              <a:noFill/>
              <a:miter lim="800000"/>
              <a:headEnd type="none" w="sm" len="sm"/>
              <a:tailEnd type="none" w="sm" len="sm"/>
            </a:ln>
          </p:spPr>
          <p:txBody>
            <a:bodyPr/>
            <a:lstStyle/>
            <a:p>
              <a:r>
                <a:rPr lang="en-US" altLang="zh-CN" sz="1867" dirty="0">
                  <a:solidFill>
                    <a:schemeClr val="bg1"/>
                  </a:solidFill>
                  <a:latin typeface="微软雅黑" panose="020B0503020204020204" pitchFamily="34" charset="-122"/>
                  <a:ea typeface="微软雅黑" panose="020B0503020204020204" pitchFamily="34" charset="-122"/>
                </a:rPr>
                <a:t>x(2)</a:t>
              </a:r>
            </a:p>
            <a:p>
              <a:pPr algn="ctr" eaLnBrk="0" hangingPunct="0"/>
              <a:endParaRPr lang="en-US" altLang="zh-CN" sz="1867" dirty="0">
                <a:solidFill>
                  <a:schemeClr val="bg1"/>
                </a:solidFill>
                <a:latin typeface="微软雅黑" panose="020B0503020204020204" pitchFamily="34" charset="-122"/>
                <a:ea typeface="微软雅黑" panose="020B0503020204020204" pitchFamily="34" charset="-122"/>
              </a:endParaRPr>
            </a:p>
          </p:txBody>
        </p:sp>
        <p:sp>
          <p:nvSpPr>
            <p:cNvPr id="176" name="Rectangle 21"/>
            <p:cNvSpPr>
              <a:spLocks noChangeArrowheads="1"/>
            </p:cNvSpPr>
            <p:nvPr/>
          </p:nvSpPr>
          <p:spPr bwMode="auto">
            <a:xfrm>
              <a:off x="5237940" y="3157363"/>
              <a:ext cx="1809941" cy="411162"/>
            </a:xfrm>
            <a:prstGeom prst="rect">
              <a:avLst/>
            </a:prstGeom>
            <a:noFill/>
            <a:ln w="28575" cap="sq">
              <a:solidFill>
                <a:schemeClr val="bg1"/>
              </a:solidFill>
              <a:miter lim="800000"/>
              <a:headEnd type="none" w="sm" len="sm"/>
              <a:tailEnd type="none" w="sm" len="sm"/>
            </a:ln>
          </p:spPr>
          <p:txBody>
            <a:bodyPr wrap="none"/>
            <a:lstStyle/>
            <a:p>
              <a:endParaRPr lang="zh-CN" altLang="en-US" sz="1867">
                <a:solidFill>
                  <a:schemeClr val="bg1"/>
                </a:solidFill>
                <a:latin typeface="微软雅黑" panose="020B0503020204020204" pitchFamily="34" charset="-122"/>
                <a:ea typeface="微软雅黑" panose="020B0503020204020204" pitchFamily="34" charset="-122"/>
              </a:endParaRPr>
            </a:p>
          </p:txBody>
        </p:sp>
        <p:sp>
          <p:nvSpPr>
            <p:cNvPr id="177" name="Rectangle 23"/>
            <p:cNvSpPr>
              <a:spLocks noChangeArrowheads="1"/>
            </p:cNvSpPr>
            <p:nvPr/>
          </p:nvSpPr>
          <p:spPr bwMode="auto">
            <a:xfrm>
              <a:off x="7057390" y="3157363"/>
              <a:ext cx="1649603" cy="411162"/>
            </a:xfrm>
            <a:prstGeom prst="rect">
              <a:avLst/>
            </a:prstGeom>
            <a:solidFill>
              <a:srgbClr val="64C448"/>
            </a:solidFill>
            <a:ln w="28575" cap="sq">
              <a:noFill/>
              <a:miter lim="800000"/>
              <a:headEnd type="none" w="sm" len="sm"/>
              <a:tailEnd type="none" w="sm" len="sm"/>
            </a:ln>
          </p:spPr>
          <p:txBody>
            <a:bodyPr/>
            <a:lstStyle/>
            <a:p>
              <a:r>
                <a:rPr lang="en-US" altLang="zh-CN" sz="1867" dirty="0">
                  <a:solidFill>
                    <a:schemeClr val="bg1"/>
                  </a:solidFill>
                  <a:latin typeface="微软雅黑" panose="020B0503020204020204" pitchFamily="34" charset="-122"/>
                  <a:ea typeface="微软雅黑" panose="020B0503020204020204" pitchFamily="34" charset="-122"/>
                </a:rPr>
                <a:t>y(3)</a:t>
              </a:r>
            </a:p>
            <a:p>
              <a:pPr eaLnBrk="0" hangingPunct="0"/>
              <a:endParaRPr lang="en-US" altLang="zh-CN" sz="1867" dirty="0">
                <a:solidFill>
                  <a:schemeClr val="bg1"/>
                </a:solidFill>
                <a:latin typeface="微软雅黑" panose="020B0503020204020204" pitchFamily="34" charset="-122"/>
                <a:ea typeface="微软雅黑" panose="020B0503020204020204" pitchFamily="34" charset="-122"/>
              </a:endParaRPr>
            </a:p>
          </p:txBody>
        </p:sp>
        <p:sp>
          <p:nvSpPr>
            <p:cNvPr id="178" name="Rectangle 24"/>
            <p:cNvSpPr>
              <a:spLocks noChangeArrowheads="1"/>
            </p:cNvSpPr>
            <p:nvPr/>
          </p:nvSpPr>
          <p:spPr bwMode="auto">
            <a:xfrm>
              <a:off x="7047881" y="3157363"/>
              <a:ext cx="1659113" cy="411162"/>
            </a:xfrm>
            <a:prstGeom prst="rect">
              <a:avLst/>
            </a:prstGeom>
            <a:noFill/>
            <a:ln w="28575" cap="sq">
              <a:solidFill>
                <a:schemeClr val="bg1"/>
              </a:solidFill>
              <a:miter lim="800000"/>
              <a:headEnd type="none" w="sm" len="sm"/>
              <a:tailEnd type="none" w="sm" len="sm"/>
            </a:ln>
          </p:spPr>
          <p:txBody>
            <a:bodyPr wrap="none"/>
            <a:lstStyle/>
            <a:p>
              <a:endParaRPr lang="zh-CN" altLang="en-US" sz="1867">
                <a:solidFill>
                  <a:schemeClr val="bg1"/>
                </a:solidFill>
                <a:latin typeface="微软雅黑" panose="020B0503020204020204" pitchFamily="34" charset="-122"/>
                <a:ea typeface="微软雅黑" panose="020B0503020204020204" pitchFamily="34" charset="-122"/>
              </a:endParaRPr>
            </a:p>
          </p:txBody>
        </p:sp>
      </p:grpSp>
      <p:grpSp>
        <p:nvGrpSpPr>
          <p:cNvPr id="179" name="组合 178"/>
          <p:cNvGrpSpPr/>
          <p:nvPr/>
        </p:nvGrpSpPr>
        <p:grpSpPr>
          <a:xfrm>
            <a:off x="5581111" y="2669768"/>
            <a:ext cx="5891620" cy="411163"/>
            <a:chOff x="4288279" y="3568525"/>
            <a:chExt cx="4418715" cy="411162"/>
          </a:xfrm>
          <a:effectLst>
            <a:outerShdw blurRad="50800" dist="38100" dir="2700000" algn="tl" rotWithShape="0">
              <a:prstClr val="black">
                <a:alpha val="40000"/>
              </a:prstClr>
            </a:outerShdw>
          </a:effectLst>
        </p:grpSpPr>
        <p:sp>
          <p:nvSpPr>
            <p:cNvPr id="180" name="Rectangle 26"/>
            <p:cNvSpPr>
              <a:spLocks noChangeArrowheads="1"/>
            </p:cNvSpPr>
            <p:nvPr/>
          </p:nvSpPr>
          <p:spPr bwMode="auto">
            <a:xfrm>
              <a:off x="4296550" y="3568525"/>
              <a:ext cx="950897" cy="411162"/>
            </a:xfrm>
            <a:prstGeom prst="rect">
              <a:avLst/>
            </a:prstGeom>
            <a:solidFill>
              <a:srgbClr val="64C448"/>
            </a:solidFill>
            <a:ln w="28575" cap="sq">
              <a:noFill/>
              <a:miter lim="800000"/>
              <a:headEnd type="none" w="sm" len="sm"/>
              <a:tailEnd type="none" w="sm" len="sm"/>
            </a:ln>
          </p:spPr>
          <p:txBody>
            <a:bodyPr/>
            <a:lstStyle/>
            <a:p>
              <a:r>
                <a:rPr lang="en-US" altLang="zh-CN" sz="1867" dirty="0">
                  <a:solidFill>
                    <a:schemeClr val="bg1"/>
                  </a:solidFill>
                  <a:latin typeface="微软雅黑" panose="020B0503020204020204" pitchFamily="34" charset="-122"/>
                  <a:ea typeface="微软雅黑" panose="020B0503020204020204" pitchFamily="34" charset="-122"/>
                </a:rPr>
                <a:t>max</a:t>
              </a:r>
            </a:p>
            <a:p>
              <a:pPr eaLnBrk="0" hangingPunct="0"/>
              <a:endParaRPr lang="en-US" altLang="zh-CN" sz="1867" dirty="0">
                <a:solidFill>
                  <a:schemeClr val="bg1"/>
                </a:solidFill>
                <a:latin typeface="微软雅黑" panose="020B0503020204020204" pitchFamily="34" charset="-122"/>
                <a:ea typeface="微软雅黑" panose="020B0503020204020204" pitchFamily="34" charset="-122"/>
              </a:endParaRPr>
            </a:p>
          </p:txBody>
        </p:sp>
        <p:sp>
          <p:nvSpPr>
            <p:cNvPr id="181" name="Rectangle 27"/>
            <p:cNvSpPr>
              <a:spLocks noChangeArrowheads="1"/>
            </p:cNvSpPr>
            <p:nvPr/>
          </p:nvSpPr>
          <p:spPr bwMode="auto">
            <a:xfrm>
              <a:off x="4288279" y="3568525"/>
              <a:ext cx="949661" cy="411162"/>
            </a:xfrm>
            <a:prstGeom prst="rect">
              <a:avLst/>
            </a:prstGeom>
            <a:noFill/>
            <a:ln w="28575" cap="sq">
              <a:solidFill>
                <a:schemeClr val="bg1"/>
              </a:solidFill>
              <a:miter lim="800000"/>
              <a:headEnd type="none" w="sm" len="sm"/>
              <a:tailEnd type="none" w="sm" len="sm"/>
            </a:ln>
          </p:spPr>
          <p:txBody>
            <a:bodyPr wrap="none"/>
            <a:lstStyle/>
            <a:p>
              <a:endParaRPr lang="zh-CN" altLang="en-US" sz="1867">
                <a:solidFill>
                  <a:schemeClr val="bg1"/>
                </a:solidFill>
                <a:latin typeface="微软雅黑" panose="020B0503020204020204" pitchFamily="34" charset="-122"/>
                <a:ea typeface="微软雅黑" panose="020B0503020204020204" pitchFamily="34" charset="-122"/>
              </a:endParaRPr>
            </a:p>
          </p:txBody>
        </p:sp>
        <p:sp>
          <p:nvSpPr>
            <p:cNvPr id="182" name="Rectangle 29"/>
            <p:cNvSpPr>
              <a:spLocks noChangeArrowheads="1"/>
            </p:cNvSpPr>
            <p:nvPr/>
          </p:nvSpPr>
          <p:spPr bwMode="auto">
            <a:xfrm>
              <a:off x="5252748" y="3568525"/>
              <a:ext cx="925344" cy="411162"/>
            </a:xfrm>
            <a:prstGeom prst="rect">
              <a:avLst/>
            </a:prstGeom>
            <a:solidFill>
              <a:srgbClr val="64C448"/>
            </a:solidFill>
            <a:ln w="28575" cap="sq">
              <a:noFill/>
              <a:miter lim="800000"/>
              <a:headEnd type="none" w="sm" len="sm"/>
              <a:tailEnd type="none" w="sm" len="sm"/>
            </a:ln>
          </p:spPr>
          <p:txBody>
            <a:bodyPr/>
            <a:lstStyle/>
            <a:p>
              <a:r>
                <a:rPr lang="en-US" altLang="zh-CN" sz="1867" dirty="0">
                  <a:solidFill>
                    <a:schemeClr val="bg1"/>
                  </a:solidFill>
                  <a:latin typeface="微软雅黑" panose="020B0503020204020204" pitchFamily="34" charset="-122"/>
                  <a:ea typeface="微软雅黑" panose="020B0503020204020204" pitchFamily="34" charset="-122"/>
                </a:rPr>
                <a:t>a(2)</a:t>
              </a:r>
            </a:p>
            <a:p>
              <a:pPr eaLnBrk="0" hangingPunct="0"/>
              <a:endParaRPr lang="en-US" altLang="zh-CN" sz="1867" dirty="0">
                <a:solidFill>
                  <a:schemeClr val="bg1"/>
                </a:solidFill>
                <a:latin typeface="微软雅黑" panose="020B0503020204020204" pitchFamily="34" charset="-122"/>
                <a:ea typeface="微软雅黑" panose="020B0503020204020204" pitchFamily="34" charset="-122"/>
              </a:endParaRPr>
            </a:p>
          </p:txBody>
        </p:sp>
        <p:sp>
          <p:nvSpPr>
            <p:cNvPr id="183" name="Rectangle 30"/>
            <p:cNvSpPr>
              <a:spLocks noChangeArrowheads="1"/>
            </p:cNvSpPr>
            <p:nvPr/>
          </p:nvSpPr>
          <p:spPr bwMode="auto">
            <a:xfrm>
              <a:off x="5237940" y="3568525"/>
              <a:ext cx="938488" cy="411162"/>
            </a:xfrm>
            <a:prstGeom prst="rect">
              <a:avLst/>
            </a:prstGeom>
            <a:noFill/>
            <a:ln w="28575" cap="sq">
              <a:solidFill>
                <a:schemeClr val="bg1"/>
              </a:solidFill>
              <a:miter lim="800000"/>
              <a:headEnd type="none" w="sm" len="sm"/>
              <a:tailEnd type="none" w="sm" len="sm"/>
            </a:ln>
          </p:spPr>
          <p:txBody>
            <a:bodyPr wrap="none"/>
            <a:lstStyle/>
            <a:p>
              <a:endParaRPr lang="zh-CN" altLang="en-US" sz="1867">
                <a:solidFill>
                  <a:schemeClr val="bg1"/>
                </a:solidFill>
                <a:latin typeface="微软雅黑" panose="020B0503020204020204" pitchFamily="34" charset="-122"/>
                <a:ea typeface="微软雅黑" panose="020B0503020204020204" pitchFamily="34" charset="-122"/>
              </a:endParaRPr>
            </a:p>
          </p:txBody>
        </p:sp>
        <p:sp>
          <p:nvSpPr>
            <p:cNvPr id="184" name="Rectangle 32"/>
            <p:cNvSpPr>
              <a:spLocks noChangeArrowheads="1"/>
            </p:cNvSpPr>
            <p:nvPr/>
          </p:nvSpPr>
          <p:spPr bwMode="auto">
            <a:xfrm>
              <a:off x="6185935" y="3582193"/>
              <a:ext cx="837629" cy="397493"/>
            </a:xfrm>
            <a:prstGeom prst="rect">
              <a:avLst/>
            </a:prstGeom>
            <a:solidFill>
              <a:srgbClr val="64C448"/>
            </a:solidFill>
            <a:ln w="28575" cap="sq">
              <a:noFill/>
              <a:miter lim="800000"/>
              <a:headEnd type="none" w="sm" len="sm"/>
              <a:tailEnd type="none" w="sm" len="sm"/>
            </a:ln>
          </p:spPr>
          <p:txBody>
            <a:bodyPr/>
            <a:lstStyle/>
            <a:p>
              <a:r>
                <a:rPr lang="en-US" altLang="zh-CN" sz="1867" dirty="0">
                  <a:solidFill>
                    <a:schemeClr val="bg1"/>
                  </a:solidFill>
                  <a:latin typeface="微软雅黑" panose="020B0503020204020204" pitchFamily="34" charset="-122"/>
                  <a:ea typeface="微软雅黑" panose="020B0503020204020204" pitchFamily="34" charset="-122"/>
                </a:rPr>
                <a:t>b(3)</a:t>
              </a:r>
            </a:p>
            <a:p>
              <a:pPr eaLnBrk="0" hangingPunct="0"/>
              <a:endParaRPr lang="en-US" altLang="zh-CN" sz="1867" dirty="0">
                <a:solidFill>
                  <a:schemeClr val="bg1"/>
                </a:solidFill>
                <a:latin typeface="微软雅黑" panose="020B0503020204020204" pitchFamily="34" charset="-122"/>
                <a:ea typeface="微软雅黑" panose="020B0503020204020204" pitchFamily="34" charset="-122"/>
              </a:endParaRPr>
            </a:p>
          </p:txBody>
        </p:sp>
        <p:sp>
          <p:nvSpPr>
            <p:cNvPr id="185" name="Rectangle 33"/>
            <p:cNvSpPr>
              <a:spLocks noChangeArrowheads="1"/>
            </p:cNvSpPr>
            <p:nvPr/>
          </p:nvSpPr>
          <p:spPr bwMode="auto">
            <a:xfrm>
              <a:off x="6176428" y="3568525"/>
              <a:ext cx="867242" cy="411162"/>
            </a:xfrm>
            <a:prstGeom prst="rect">
              <a:avLst/>
            </a:prstGeom>
            <a:noFill/>
            <a:ln w="28575" cap="sq">
              <a:solidFill>
                <a:schemeClr val="bg1"/>
              </a:solidFill>
              <a:miter lim="800000"/>
              <a:headEnd type="none" w="sm" len="sm"/>
              <a:tailEnd type="none" w="sm" len="sm"/>
            </a:ln>
          </p:spPr>
          <p:txBody>
            <a:bodyPr wrap="none"/>
            <a:lstStyle/>
            <a:p>
              <a:endParaRPr lang="zh-CN" altLang="en-US" sz="1867">
                <a:solidFill>
                  <a:schemeClr val="bg1"/>
                </a:solidFill>
                <a:latin typeface="微软雅黑" panose="020B0503020204020204" pitchFamily="34" charset="-122"/>
                <a:ea typeface="微软雅黑" panose="020B0503020204020204" pitchFamily="34" charset="-122"/>
              </a:endParaRPr>
            </a:p>
          </p:txBody>
        </p:sp>
        <p:sp>
          <p:nvSpPr>
            <p:cNvPr id="186" name="Rectangle 35"/>
            <p:cNvSpPr>
              <a:spLocks noChangeArrowheads="1"/>
            </p:cNvSpPr>
            <p:nvPr/>
          </p:nvSpPr>
          <p:spPr bwMode="auto">
            <a:xfrm>
              <a:off x="7085298" y="3568525"/>
              <a:ext cx="838708" cy="411162"/>
            </a:xfrm>
            <a:prstGeom prst="rect">
              <a:avLst/>
            </a:prstGeom>
            <a:solidFill>
              <a:srgbClr val="64C448"/>
            </a:solidFill>
            <a:ln w="28575" cap="sq">
              <a:noFill/>
              <a:miter lim="800000"/>
              <a:headEnd type="none" w="sm" len="sm"/>
              <a:tailEnd type="none" w="sm" len="sm"/>
            </a:ln>
          </p:spPr>
          <p:txBody>
            <a:bodyPr/>
            <a:lstStyle/>
            <a:p>
              <a:pPr algn="ctr"/>
              <a:r>
                <a:rPr lang="en-US" altLang="zh-CN" sz="1867" dirty="0">
                  <a:solidFill>
                    <a:schemeClr val="bg1"/>
                  </a:solidFill>
                  <a:latin typeface="微软雅黑" panose="020B0503020204020204" pitchFamily="34" charset="-122"/>
                  <a:ea typeface="微软雅黑" panose="020B0503020204020204" pitchFamily="34" charset="-122"/>
                </a:rPr>
                <a:t>n1</a:t>
              </a:r>
            </a:p>
            <a:p>
              <a:pPr algn="ctr" eaLnBrk="0" hangingPunct="0"/>
              <a:endParaRPr lang="en-US" altLang="zh-CN" sz="1867" dirty="0">
                <a:solidFill>
                  <a:schemeClr val="bg1"/>
                </a:solidFill>
                <a:latin typeface="微软雅黑" panose="020B0503020204020204" pitchFamily="34" charset="-122"/>
                <a:ea typeface="微软雅黑" panose="020B0503020204020204" pitchFamily="34" charset="-122"/>
              </a:endParaRPr>
            </a:p>
          </p:txBody>
        </p:sp>
        <p:sp>
          <p:nvSpPr>
            <p:cNvPr id="187" name="Rectangle 36"/>
            <p:cNvSpPr>
              <a:spLocks noChangeArrowheads="1"/>
            </p:cNvSpPr>
            <p:nvPr/>
          </p:nvSpPr>
          <p:spPr bwMode="auto">
            <a:xfrm>
              <a:off x="7072198" y="3568525"/>
              <a:ext cx="791274" cy="411162"/>
            </a:xfrm>
            <a:prstGeom prst="rect">
              <a:avLst/>
            </a:prstGeom>
            <a:noFill/>
            <a:ln w="28575" cap="sq">
              <a:solidFill>
                <a:schemeClr val="bg1"/>
              </a:solidFill>
              <a:miter lim="800000"/>
              <a:headEnd type="none" w="sm" len="sm"/>
              <a:tailEnd type="none" w="sm" len="sm"/>
            </a:ln>
          </p:spPr>
          <p:txBody>
            <a:bodyPr wrap="none"/>
            <a:lstStyle/>
            <a:p>
              <a:endParaRPr lang="zh-CN" altLang="en-US" sz="1867">
                <a:solidFill>
                  <a:schemeClr val="bg1"/>
                </a:solidFill>
                <a:latin typeface="微软雅黑" panose="020B0503020204020204" pitchFamily="34" charset="-122"/>
                <a:ea typeface="微软雅黑" panose="020B0503020204020204" pitchFamily="34" charset="-122"/>
              </a:endParaRPr>
            </a:p>
          </p:txBody>
        </p:sp>
        <p:sp>
          <p:nvSpPr>
            <p:cNvPr id="188" name="Rectangle 38"/>
            <p:cNvSpPr>
              <a:spLocks noChangeArrowheads="1"/>
            </p:cNvSpPr>
            <p:nvPr/>
          </p:nvSpPr>
          <p:spPr bwMode="auto">
            <a:xfrm>
              <a:off x="7887789" y="3568525"/>
              <a:ext cx="819204" cy="411162"/>
            </a:xfrm>
            <a:prstGeom prst="rect">
              <a:avLst/>
            </a:prstGeom>
            <a:solidFill>
              <a:srgbClr val="64C448"/>
            </a:solidFill>
            <a:ln w="28575" cap="sq">
              <a:noFill/>
              <a:miter lim="800000"/>
              <a:headEnd type="none" w="sm" len="sm"/>
              <a:tailEnd type="none" w="sm" len="sm"/>
            </a:ln>
          </p:spPr>
          <p:txBody>
            <a:bodyPr/>
            <a:lstStyle/>
            <a:p>
              <a:r>
                <a:rPr lang="en-US" altLang="zh-CN" sz="1867" dirty="0">
                  <a:solidFill>
                    <a:schemeClr val="bg1"/>
                  </a:solidFill>
                  <a:latin typeface="微软雅黑" panose="020B0503020204020204" pitchFamily="34" charset="-122"/>
                  <a:ea typeface="微软雅黑" panose="020B0503020204020204" pitchFamily="34" charset="-122"/>
                </a:rPr>
                <a:t>n2</a:t>
              </a:r>
            </a:p>
            <a:p>
              <a:pPr eaLnBrk="0" hangingPunct="0"/>
              <a:endParaRPr lang="en-US" altLang="zh-CN" sz="1867" dirty="0">
                <a:solidFill>
                  <a:schemeClr val="bg1"/>
                </a:solidFill>
                <a:latin typeface="微软雅黑" panose="020B0503020204020204" pitchFamily="34" charset="-122"/>
                <a:ea typeface="微软雅黑" panose="020B0503020204020204" pitchFamily="34" charset="-122"/>
              </a:endParaRPr>
            </a:p>
          </p:txBody>
        </p:sp>
        <p:sp>
          <p:nvSpPr>
            <p:cNvPr id="189" name="Rectangle 39"/>
            <p:cNvSpPr>
              <a:spLocks noChangeArrowheads="1"/>
            </p:cNvSpPr>
            <p:nvPr/>
          </p:nvSpPr>
          <p:spPr bwMode="auto">
            <a:xfrm>
              <a:off x="7863472" y="3568525"/>
              <a:ext cx="843522" cy="411162"/>
            </a:xfrm>
            <a:prstGeom prst="rect">
              <a:avLst/>
            </a:prstGeom>
            <a:noFill/>
            <a:ln w="28575" cap="sq">
              <a:solidFill>
                <a:schemeClr val="bg1"/>
              </a:solidFill>
              <a:miter lim="800000"/>
              <a:headEnd type="none" w="sm" len="sm"/>
              <a:tailEnd type="none" w="sm" len="sm"/>
            </a:ln>
          </p:spPr>
          <p:txBody>
            <a:bodyPr wrap="none"/>
            <a:lstStyle/>
            <a:p>
              <a:endParaRPr lang="zh-CN" altLang="en-US" sz="1867">
                <a:solidFill>
                  <a:schemeClr val="bg1"/>
                </a:solidFill>
                <a:latin typeface="微软雅黑" panose="020B0503020204020204" pitchFamily="34" charset="-122"/>
                <a:ea typeface="微软雅黑" panose="020B0503020204020204" pitchFamily="34" charset="-122"/>
              </a:endParaRPr>
            </a:p>
          </p:txBody>
        </p:sp>
        <p:sp>
          <p:nvSpPr>
            <p:cNvPr id="190" name="Rectangle 48"/>
            <p:cNvSpPr>
              <a:spLocks noChangeArrowheads="1"/>
            </p:cNvSpPr>
            <p:nvPr/>
          </p:nvSpPr>
          <p:spPr bwMode="auto">
            <a:xfrm>
              <a:off x="6176428" y="3979687"/>
              <a:ext cx="871453" cy="0"/>
            </a:xfrm>
            <a:prstGeom prst="rect">
              <a:avLst/>
            </a:prstGeom>
            <a:noFill/>
            <a:ln w="28575" cap="sq">
              <a:solidFill>
                <a:schemeClr val="bg1"/>
              </a:solidFill>
              <a:miter lim="800000"/>
              <a:headEnd type="none" w="sm" len="sm"/>
              <a:tailEnd type="none" w="sm" len="sm"/>
            </a:ln>
          </p:spPr>
          <p:txBody>
            <a:bodyPr wrap="none"/>
            <a:lstStyle/>
            <a:p>
              <a:endParaRPr lang="zh-CN" altLang="en-US" sz="1867">
                <a:solidFill>
                  <a:schemeClr val="bg1"/>
                </a:solidFill>
                <a:latin typeface="微软雅黑" panose="020B0503020204020204" pitchFamily="34" charset="-122"/>
                <a:ea typeface="微软雅黑" panose="020B0503020204020204" pitchFamily="34" charset="-122"/>
              </a:endParaRPr>
            </a:p>
          </p:txBody>
        </p:sp>
        <p:sp>
          <p:nvSpPr>
            <p:cNvPr id="191" name="Rectangle 35"/>
            <p:cNvSpPr>
              <a:spLocks noChangeArrowheads="1"/>
            </p:cNvSpPr>
            <p:nvPr/>
          </p:nvSpPr>
          <p:spPr bwMode="auto">
            <a:xfrm>
              <a:off x="7067987" y="3582192"/>
              <a:ext cx="779819" cy="380631"/>
            </a:xfrm>
            <a:prstGeom prst="rect">
              <a:avLst/>
            </a:prstGeom>
            <a:solidFill>
              <a:srgbClr val="64C448"/>
            </a:solidFill>
            <a:ln w="28575" cap="sq">
              <a:noFill/>
              <a:miter lim="800000"/>
              <a:headEnd type="none" w="sm" len="sm"/>
              <a:tailEnd type="none" w="sm" len="sm"/>
            </a:ln>
          </p:spPr>
          <p:txBody>
            <a:bodyPr/>
            <a:lstStyle/>
            <a:p>
              <a:r>
                <a:rPr lang="en-US" altLang="zh-CN" sz="1867" dirty="0">
                  <a:solidFill>
                    <a:schemeClr val="bg1"/>
                  </a:solidFill>
                  <a:latin typeface="微软雅黑" panose="020B0503020204020204" pitchFamily="34" charset="-122"/>
                  <a:ea typeface="微软雅黑" panose="020B0503020204020204" pitchFamily="34" charset="-122"/>
                </a:rPr>
                <a:t>n1</a:t>
              </a:r>
            </a:p>
            <a:p>
              <a:pPr eaLnBrk="0" hangingPunct="0"/>
              <a:endParaRPr lang="en-US" altLang="zh-CN" sz="1867" dirty="0">
                <a:solidFill>
                  <a:schemeClr val="bg1"/>
                </a:solidFill>
                <a:latin typeface="微软雅黑" panose="020B0503020204020204" pitchFamily="34" charset="-122"/>
                <a:ea typeface="微软雅黑" panose="020B0503020204020204" pitchFamily="34" charset="-122"/>
              </a:endParaRPr>
            </a:p>
          </p:txBody>
        </p:sp>
      </p:grpSp>
      <p:grpSp>
        <p:nvGrpSpPr>
          <p:cNvPr id="192" name="组合 191"/>
          <p:cNvGrpSpPr/>
          <p:nvPr/>
        </p:nvGrpSpPr>
        <p:grpSpPr>
          <a:xfrm>
            <a:off x="5545944" y="3098397"/>
            <a:ext cx="5889345" cy="428628"/>
            <a:chOff x="4160806" y="5266633"/>
            <a:chExt cx="4417009" cy="335806"/>
          </a:xfrm>
          <a:effectLst>
            <a:outerShdw blurRad="50800" dist="38100" dir="2700000" algn="tl" rotWithShape="0">
              <a:prstClr val="black">
                <a:alpha val="40000"/>
              </a:prstClr>
            </a:outerShdw>
          </a:effectLst>
        </p:grpSpPr>
        <p:sp>
          <p:nvSpPr>
            <p:cNvPr id="193" name="Rectangle 83"/>
            <p:cNvSpPr>
              <a:spLocks noChangeArrowheads="1"/>
            </p:cNvSpPr>
            <p:nvPr/>
          </p:nvSpPr>
          <p:spPr bwMode="auto">
            <a:xfrm>
              <a:off x="4160806" y="5267993"/>
              <a:ext cx="1073150" cy="334446"/>
            </a:xfrm>
            <a:prstGeom prst="rect">
              <a:avLst/>
            </a:prstGeom>
            <a:solidFill>
              <a:srgbClr val="64C448"/>
            </a:solidFill>
            <a:ln w="28575" cap="sq">
              <a:solidFill>
                <a:schemeClr val="bg1"/>
              </a:solidFill>
              <a:miter lim="800000"/>
              <a:headEnd type="none" w="sm" len="sm"/>
              <a:tailEnd type="none" w="sm" len="sm"/>
            </a:ln>
          </p:spPr>
          <p:txBody>
            <a:bodyPr/>
            <a:lstStyle/>
            <a:p>
              <a:pPr algn="just"/>
              <a:r>
                <a:rPr lang="en-US" altLang="zh-CN" sz="1867" dirty="0">
                  <a:solidFill>
                    <a:schemeClr val="bg1"/>
                  </a:solidFill>
                  <a:latin typeface="微软雅黑" panose="020B0503020204020204" pitchFamily="34" charset="-122"/>
                  <a:ea typeface="微软雅黑" panose="020B0503020204020204" pitchFamily="34" charset="-122"/>
                </a:rPr>
                <a:t>p</a:t>
              </a:r>
            </a:p>
            <a:p>
              <a:pPr algn="just" eaLnBrk="0" hangingPunct="0"/>
              <a:endParaRPr lang="en-US" altLang="zh-CN" sz="1867" dirty="0">
                <a:solidFill>
                  <a:schemeClr val="bg1"/>
                </a:solidFill>
                <a:latin typeface="微软雅黑" panose="020B0503020204020204" pitchFamily="34" charset="-122"/>
                <a:ea typeface="微软雅黑" panose="020B0503020204020204" pitchFamily="34" charset="-122"/>
              </a:endParaRPr>
            </a:p>
          </p:txBody>
        </p:sp>
        <p:sp>
          <p:nvSpPr>
            <p:cNvPr id="194" name="Rectangle 86"/>
            <p:cNvSpPr>
              <a:spLocks noChangeArrowheads="1"/>
            </p:cNvSpPr>
            <p:nvPr/>
          </p:nvSpPr>
          <p:spPr bwMode="auto">
            <a:xfrm>
              <a:off x="5232610" y="5266633"/>
              <a:ext cx="1300746" cy="335806"/>
            </a:xfrm>
            <a:prstGeom prst="rect">
              <a:avLst/>
            </a:prstGeom>
            <a:solidFill>
              <a:srgbClr val="64C448"/>
            </a:solidFill>
            <a:ln w="28575" cap="sq">
              <a:solidFill>
                <a:schemeClr val="bg1"/>
              </a:solidFill>
              <a:miter lim="800000"/>
              <a:headEnd type="none" w="sm" len="sm"/>
              <a:tailEnd type="none" w="sm" len="sm"/>
            </a:ln>
          </p:spPr>
          <p:txBody>
            <a:bodyPr/>
            <a:lstStyle/>
            <a:p>
              <a:pPr algn="just"/>
              <a:r>
                <a:rPr lang="en-US" altLang="zh-CN" sz="1867" dirty="0">
                  <a:solidFill>
                    <a:schemeClr val="bg1"/>
                  </a:solidFill>
                  <a:latin typeface="微软雅黑" panose="020B0503020204020204" pitchFamily="34" charset="-122"/>
                  <a:ea typeface="微软雅黑" panose="020B0503020204020204" pitchFamily="34" charset="-122"/>
                </a:rPr>
                <a:t>n(2)</a:t>
              </a:r>
            </a:p>
            <a:p>
              <a:pPr algn="just" eaLnBrk="0" hangingPunct="0"/>
              <a:endParaRPr lang="en-US" altLang="zh-CN" sz="1867" dirty="0">
                <a:solidFill>
                  <a:schemeClr val="bg1"/>
                </a:solidFill>
                <a:latin typeface="微软雅黑" panose="020B0503020204020204" pitchFamily="34" charset="-122"/>
                <a:ea typeface="微软雅黑" panose="020B0503020204020204" pitchFamily="34" charset="-122"/>
              </a:endParaRPr>
            </a:p>
          </p:txBody>
        </p:sp>
        <p:sp>
          <p:nvSpPr>
            <p:cNvPr id="195" name="Rectangle 89"/>
            <p:cNvSpPr>
              <a:spLocks noChangeArrowheads="1"/>
            </p:cNvSpPr>
            <p:nvPr/>
          </p:nvSpPr>
          <p:spPr bwMode="auto">
            <a:xfrm>
              <a:off x="6539706" y="5267993"/>
              <a:ext cx="827087" cy="334446"/>
            </a:xfrm>
            <a:prstGeom prst="rect">
              <a:avLst/>
            </a:prstGeom>
            <a:solidFill>
              <a:srgbClr val="64C448"/>
            </a:solidFill>
            <a:ln w="28575" cap="sq">
              <a:solidFill>
                <a:schemeClr val="bg1"/>
              </a:solidFill>
              <a:miter lim="800000"/>
              <a:headEnd type="none" w="sm" len="sm"/>
              <a:tailEnd type="none" w="sm" len="sm"/>
            </a:ln>
          </p:spPr>
          <p:txBody>
            <a:bodyPr/>
            <a:lstStyle/>
            <a:p>
              <a:pPr algn="just"/>
              <a:r>
                <a:rPr lang="en-US" altLang="zh-CN" sz="1867" dirty="0">
                  <a:solidFill>
                    <a:schemeClr val="bg1"/>
                  </a:solidFill>
                  <a:latin typeface="微软雅黑" panose="020B0503020204020204" pitchFamily="34" charset="-122"/>
                  <a:ea typeface="微软雅黑" panose="020B0503020204020204" pitchFamily="34" charset="-122"/>
                </a:rPr>
                <a:t>s</a:t>
              </a:r>
            </a:p>
            <a:p>
              <a:pPr algn="just" eaLnBrk="0" hangingPunct="0"/>
              <a:endParaRPr lang="en-US" altLang="zh-CN" sz="1867" dirty="0">
                <a:solidFill>
                  <a:schemeClr val="bg1"/>
                </a:solidFill>
                <a:latin typeface="微软雅黑" panose="020B0503020204020204" pitchFamily="34" charset="-122"/>
                <a:ea typeface="微软雅黑" panose="020B0503020204020204" pitchFamily="34" charset="-122"/>
              </a:endParaRPr>
            </a:p>
          </p:txBody>
        </p:sp>
        <p:sp>
          <p:nvSpPr>
            <p:cNvPr id="196" name="Rectangle 92"/>
            <p:cNvSpPr>
              <a:spLocks noChangeArrowheads="1"/>
            </p:cNvSpPr>
            <p:nvPr/>
          </p:nvSpPr>
          <p:spPr bwMode="auto">
            <a:xfrm>
              <a:off x="7373143" y="5267993"/>
              <a:ext cx="1204672" cy="334446"/>
            </a:xfrm>
            <a:prstGeom prst="rect">
              <a:avLst/>
            </a:prstGeom>
            <a:solidFill>
              <a:srgbClr val="64C448"/>
            </a:solidFill>
            <a:ln w="28575" cap="sq">
              <a:solidFill>
                <a:schemeClr val="bg1"/>
              </a:solidFill>
              <a:miter lim="800000"/>
              <a:headEnd type="none" w="sm" len="sm"/>
              <a:tailEnd type="none" w="sm" len="sm"/>
            </a:ln>
          </p:spPr>
          <p:txBody>
            <a:bodyPr/>
            <a:lstStyle/>
            <a:p>
              <a:pPr algn="just"/>
              <a:r>
                <a:rPr lang="en-US" altLang="zh-CN" sz="1867" dirty="0" err="1">
                  <a:solidFill>
                    <a:schemeClr val="bg1"/>
                  </a:solidFill>
                  <a:latin typeface="微软雅黑" panose="020B0503020204020204" pitchFamily="34" charset="-122"/>
                  <a:ea typeface="微软雅黑" panose="020B0503020204020204" pitchFamily="34" charset="-122"/>
                </a:rPr>
                <a:t>i</a:t>
              </a:r>
              <a:endParaRPr lang="en-US" altLang="zh-CN" sz="1867" dirty="0">
                <a:solidFill>
                  <a:schemeClr val="bg1"/>
                </a:solidFill>
                <a:latin typeface="微软雅黑" panose="020B0503020204020204" pitchFamily="34" charset="-122"/>
                <a:ea typeface="微软雅黑" panose="020B0503020204020204" pitchFamily="34" charset="-122"/>
              </a:endParaRPr>
            </a:p>
            <a:p>
              <a:pPr algn="just" eaLnBrk="0" hangingPunct="0"/>
              <a:endParaRPr lang="en-US" altLang="zh-CN" sz="1867" dirty="0">
                <a:solidFill>
                  <a:schemeClr val="bg1"/>
                </a:solidFill>
                <a:latin typeface="微软雅黑" panose="020B0503020204020204" pitchFamily="34" charset="-122"/>
                <a:ea typeface="微软雅黑" panose="020B0503020204020204" pitchFamily="34" charset="-122"/>
              </a:endParaRPr>
            </a:p>
          </p:txBody>
        </p:sp>
      </p:grpSp>
      <p:grpSp>
        <p:nvGrpSpPr>
          <p:cNvPr id="197" name="组合 196"/>
          <p:cNvGrpSpPr/>
          <p:nvPr/>
        </p:nvGrpSpPr>
        <p:grpSpPr>
          <a:xfrm>
            <a:off x="5569388" y="2669768"/>
            <a:ext cx="5905541" cy="440133"/>
            <a:chOff x="4484757" y="2518378"/>
            <a:chExt cx="4964252" cy="368695"/>
          </a:xfrm>
          <a:effectLst>
            <a:outerShdw blurRad="50800" dist="38100" dir="2700000" algn="tl" rotWithShape="0">
              <a:prstClr val="black">
                <a:alpha val="40000"/>
              </a:prstClr>
            </a:outerShdw>
          </a:effectLst>
        </p:grpSpPr>
        <p:sp>
          <p:nvSpPr>
            <p:cNvPr id="198" name="Rectangle 128"/>
            <p:cNvSpPr>
              <a:spLocks noChangeArrowheads="1"/>
            </p:cNvSpPr>
            <p:nvPr/>
          </p:nvSpPr>
          <p:spPr bwMode="auto">
            <a:xfrm>
              <a:off x="4484757" y="2518378"/>
              <a:ext cx="1101252" cy="367593"/>
            </a:xfrm>
            <a:prstGeom prst="rect">
              <a:avLst/>
            </a:prstGeom>
            <a:solidFill>
              <a:srgbClr val="64C448"/>
            </a:solidFill>
            <a:ln w="28575" cap="sq">
              <a:solidFill>
                <a:schemeClr val="bg1"/>
              </a:solidFill>
              <a:miter lim="800000"/>
              <a:headEnd type="none" w="sm" len="sm"/>
              <a:tailEnd type="none" w="sm" len="sm"/>
            </a:ln>
          </p:spPr>
          <p:txBody>
            <a:bodyPr/>
            <a:lstStyle/>
            <a:p>
              <a:pPr algn="just"/>
              <a:r>
                <a:rPr lang="en-US" altLang="zh-CN" sz="1867" dirty="0">
                  <a:solidFill>
                    <a:schemeClr val="bg1"/>
                  </a:solidFill>
                  <a:latin typeface="微软雅黑" panose="020B0503020204020204" pitchFamily="34" charset="-122"/>
                  <a:ea typeface="微软雅黑" panose="020B0503020204020204" pitchFamily="34" charset="-122"/>
                </a:rPr>
                <a:t>max</a:t>
              </a:r>
            </a:p>
            <a:p>
              <a:pPr algn="just" eaLnBrk="0" hangingPunct="0"/>
              <a:endParaRPr lang="en-US" altLang="zh-CN" sz="1867" dirty="0">
                <a:solidFill>
                  <a:schemeClr val="bg1"/>
                </a:solidFill>
                <a:latin typeface="微软雅黑" panose="020B0503020204020204" pitchFamily="34" charset="-122"/>
                <a:ea typeface="微软雅黑" panose="020B0503020204020204" pitchFamily="34" charset="-122"/>
              </a:endParaRPr>
            </a:p>
          </p:txBody>
        </p:sp>
        <p:sp>
          <p:nvSpPr>
            <p:cNvPr id="199" name="Rectangle 131"/>
            <p:cNvSpPr>
              <a:spLocks noChangeArrowheads="1"/>
            </p:cNvSpPr>
            <p:nvPr/>
          </p:nvSpPr>
          <p:spPr bwMode="auto">
            <a:xfrm>
              <a:off x="5553857" y="2518378"/>
              <a:ext cx="1124019" cy="367593"/>
            </a:xfrm>
            <a:prstGeom prst="rect">
              <a:avLst/>
            </a:prstGeom>
            <a:solidFill>
              <a:srgbClr val="64C448"/>
            </a:solidFill>
            <a:ln w="28575" cap="sq">
              <a:solidFill>
                <a:schemeClr val="bg1"/>
              </a:solidFill>
              <a:miter lim="800000"/>
              <a:headEnd type="none" w="sm" len="sm"/>
              <a:tailEnd type="none" w="sm" len="sm"/>
            </a:ln>
          </p:spPr>
          <p:txBody>
            <a:bodyPr/>
            <a:lstStyle/>
            <a:p>
              <a:pPr algn="just"/>
              <a:r>
                <a:rPr lang="en-US" altLang="zh-CN" sz="1867" dirty="0">
                  <a:solidFill>
                    <a:schemeClr val="bg1"/>
                  </a:solidFill>
                  <a:latin typeface="微软雅黑" panose="020B0503020204020204" pitchFamily="34" charset="-122"/>
                  <a:ea typeface="微软雅黑" panose="020B0503020204020204" pitchFamily="34" charset="-122"/>
                </a:rPr>
                <a:t> a(2)</a:t>
              </a:r>
            </a:p>
            <a:p>
              <a:pPr algn="just" eaLnBrk="0" hangingPunct="0"/>
              <a:endParaRPr lang="en-US" altLang="zh-CN" sz="1867" dirty="0">
                <a:solidFill>
                  <a:schemeClr val="bg1"/>
                </a:solidFill>
                <a:latin typeface="微软雅黑" panose="020B0503020204020204" pitchFamily="34" charset="-122"/>
                <a:ea typeface="微软雅黑" panose="020B0503020204020204" pitchFamily="34" charset="-122"/>
              </a:endParaRPr>
            </a:p>
          </p:txBody>
        </p:sp>
        <p:sp>
          <p:nvSpPr>
            <p:cNvPr id="200" name="Rectangle 134"/>
            <p:cNvSpPr>
              <a:spLocks noChangeArrowheads="1"/>
            </p:cNvSpPr>
            <p:nvPr/>
          </p:nvSpPr>
          <p:spPr bwMode="auto">
            <a:xfrm>
              <a:off x="6590171" y="2518378"/>
              <a:ext cx="1008364" cy="367593"/>
            </a:xfrm>
            <a:prstGeom prst="rect">
              <a:avLst/>
            </a:prstGeom>
            <a:solidFill>
              <a:srgbClr val="64C448"/>
            </a:solidFill>
            <a:ln w="28575" cap="sq">
              <a:solidFill>
                <a:schemeClr val="bg1"/>
              </a:solidFill>
              <a:miter lim="800000"/>
              <a:headEnd type="none" w="sm" len="sm"/>
              <a:tailEnd type="none" w="sm" len="sm"/>
            </a:ln>
          </p:spPr>
          <p:txBody>
            <a:bodyPr/>
            <a:lstStyle/>
            <a:p>
              <a:pPr algn="just"/>
              <a:r>
                <a:rPr lang="en-US" altLang="zh-CN" sz="1867" dirty="0">
                  <a:solidFill>
                    <a:schemeClr val="bg1"/>
                  </a:solidFill>
                  <a:latin typeface="微软雅黑" panose="020B0503020204020204" pitchFamily="34" charset="-122"/>
                  <a:ea typeface="微软雅黑" panose="020B0503020204020204" pitchFamily="34" charset="-122"/>
                </a:rPr>
                <a:t>b(3)</a:t>
              </a:r>
            </a:p>
            <a:p>
              <a:pPr algn="just" eaLnBrk="0" hangingPunct="0"/>
              <a:endParaRPr lang="en-US" altLang="zh-CN" sz="1867" dirty="0">
                <a:solidFill>
                  <a:schemeClr val="bg1"/>
                </a:solidFill>
                <a:latin typeface="微软雅黑" panose="020B0503020204020204" pitchFamily="34" charset="-122"/>
                <a:ea typeface="微软雅黑" panose="020B0503020204020204" pitchFamily="34" charset="-122"/>
              </a:endParaRPr>
            </a:p>
          </p:txBody>
        </p:sp>
        <p:sp>
          <p:nvSpPr>
            <p:cNvPr id="201" name="Rectangle 137"/>
            <p:cNvSpPr>
              <a:spLocks noChangeArrowheads="1"/>
            </p:cNvSpPr>
            <p:nvPr/>
          </p:nvSpPr>
          <p:spPr bwMode="auto">
            <a:xfrm>
              <a:off x="7607432" y="2519480"/>
              <a:ext cx="930798" cy="367593"/>
            </a:xfrm>
            <a:prstGeom prst="rect">
              <a:avLst/>
            </a:prstGeom>
            <a:solidFill>
              <a:srgbClr val="64C448"/>
            </a:solidFill>
            <a:ln w="28575" cap="sq">
              <a:solidFill>
                <a:schemeClr val="bg1"/>
              </a:solidFill>
              <a:miter lim="800000"/>
              <a:headEnd type="none" w="sm" len="sm"/>
              <a:tailEnd type="none" w="sm" len="sm"/>
            </a:ln>
          </p:spPr>
          <p:txBody>
            <a:bodyPr/>
            <a:lstStyle/>
            <a:p>
              <a:pPr algn="just"/>
              <a:r>
                <a:rPr lang="en-US" altLang="zh-CN" sz="1867" dirty="0">
                  <a:solidFill>
                    <a:schemeClr val="bg1"/>
                  </a:solidFill>
                  <a:latin typeface="微软雅黑" panose="020B0503020204020204" pitchFamily="34" charset="-122"/>
                  <a:ea typeface="微软雅黑" panose="020B0503020204020204" pitchFamily="34" charset="-122"/>
                </a:rPr>
                <a:t>n1(2)</a:t>
              </a:r>
            </a:p>
            <a:p>
              <a:pPr algn="just" eaLnBrk="0" hangingPunct="0"/>
              <a:endParaRPr lang="en-US" altLang="zh-CN" sz="1867" dirty="0">
                <a:solidFill>
                  <a:schemeClr val="bg1"/>
                </a:solidFill>
                <a:latin typeface="微软雅黑" panose="020B0503020204020204" pitchFamily="34" charset="-122"/>
                <a:ea typeface="微软雅黑" panose="020B0503020204020204" pitchFamily="34" charset="-122"/>
              </a:endParaRPr>
            </a:p>
          </p:txBody>
        </p:sp>
        <p:sp>
          <p:nvSpPr>
            <p:cNvPr id="202" name="Rectangle 140"/>
            <p:cNvSpPr>
              <a:spLocks noChangeArrowheads="1"/>
            </p:cNvSpPr>
            <p:nvPr/>
          </p:nvSpPr>
          <p:spPr bwMode="auto">
            <a:xfrm>
              <a:off x="8518212" y="2518378"/>
              <a:ext cx="930797" cy="367593"/>
            </a:xfrm>
            <a:prstGeom prst="rect">
              <a:avLst/>
            </a:prstGeom>
            <a:solidFill>
              <a:srgbClr val="64C448"/>
            </a:solidFill>
            <a:ln w="28575" cap="sq">
              <a:solidFill>
                <a:schemeClr val="bg1"/>
              </a:solidFill>
              <a:miter lim="800000"/>
              <a:headEnd type="none" w="sm" len="sm"/>
              <a:tailEnd type="none" w="sm" len="sm"/>
            </a:ln>
          </p:spPr>
          <p:txBody>
            <a:bodyPr/>
            <a:lstStyle/>
            <a:p>
              <a:pPr algn="just"/>
              <a:r>
                <a:rPr lang="en-US" altLang="zh-CN" sz="1867">
                  <a:solidFill>
                    <a:schemeClr val="bg1"/>
                  </a:solidFill>
                  <a:latin typeface="微软雅黑" panose="020B0503020204020204" pitchFamily="34" charset="-122"/>
                  <a:ea typeface="微软雅黑" panose="020B0503020204020204" pitchFamily="34" charset="-122"/>
                </a:rPr>
                <a:t>n2</a:t>
              </a:r>
            </a:p>
            <a:p>
              <a:pPr algn="just" eaLnBrk="0" hangingPunct="0"/>
              <a:endParaRPr lang="en-US" altLang="zh-CN" sz="1867">
                <a:solidFill>
                  <a:schemeClr val="bg1"/>
                </a:solidFill>
                <a:latin typeface="微软雅黑" panose="020B0503020204020204" pitchFamily="34" charset="-122"/>
                <a:ea typeface="微软雅黑" panose="020B0503020204020204" pitchFamily="34" charset="-122"/>
              </a:endParaRPr>
            </a:p>
          </p:txBody>
        </p:sp>
      </p:grpSp>
      <p:grpSp>
        <p:nvGrpSpPr>
          <p:cNvPr id="203" name="组合 202"/>
          <p:cNvGrpSpPr/>
          <p:nvPr/>
        </p:nvGrpSpPr>
        <p:grpSpPr>
          <a:xfrm>
            <a:off x="5557666" y="3098396"/>
            <a:ext cx="5905541" cy="429240"/>
            <a:chOff x="4484756" y="2885971"/>
            <a:chExt cx="4964300" cy="286364"/>
          </a:xfrm>
          <a:effectLst>
            <a:outerShdw blurRad="50800" dist="38100" dir="2700000" algn="tl" rotWithShape="0">
              <a:prstClr val="black">
                <a:alpha val="40000"/>
              </a:prstClr>
            </a:outerShdw>
          </a:effectLst>
        </p:grpSpPr>
        <p:sp>
          <p:nvSpPr>
            <p:cNvPr id="204" name="Rectangle 143"/>
            <p:cNvSpPr>
              <a:spLocks noChangeArrowheads="1"/>
            </p:cNvSpPr>
            <p:nvPr/>
          </p:nvSpPr>
          <p:spPr bwMode="auto">
            <a:xfrm>
              <a:off x="4484756" y="2885971"/>
              <a:ext cx="1181975" cy="286364"/>
            </a:xfrm>
            <a:prstGeom prst="rect">
              <a:avLst/>
            </a:prstGeom>
            <a:solidFill>
              <a:srgbClr val="64C448"/>
            </a:solidFill>
            <a:ln w="28575" cap="sq">
              <a:solidFill>
                <a:schemeClr val="bg1"/>
              </a:solidFill>
              <a:miter lim="800000"/>
              <a:headEnd type="none" w="sm" len="sm"/>
              <a:tailEnd type="none" w="sm" len="sm"/>
            </a:ln>
          </p:spPr>
          <p:txBody>
            <a:bodyPr/>
            <a:lstStyle/>
            <a:p>
              <a:pPr algn="just"/>
              <a:r>
                <a:rPr lang="en-US" altLang="zh-CN" sz="1867" dirty="0">
                  <a:solidFill>
                    <a:schemeClr val="bg1"/>
                  </a:solidFill>
                  <a:latin typeface="微软雅黑" panose="020B0503020204020204" pitchFamily="34" charset="-122"/>
                  <a:ea typeface="微软雅黑" panose="020B0503020204020204" pitchFamily="34" charset="-122"/>
                </a:rPr>
                <a:t>p</a:t>
              </a:r>
            </a:p>
            <a:p>
              <a:pPr algn="just" eaLnBrk="0" hangingPunct="0"/>
              <a:endParaRPr lang="en-US" altLang="zh-CN" sz="1867" dirty="0">
                <a:solidFill>
                  <a:schemeClr val="bg1"/>
                </a:solidFill>
                <a:latin typeface="微软雅黑" panose="020B0503020204020204" pitchFamily="34" charset="-122"/>
                <a:ea typeface="微软雅黑" panose="020B0503020204020204" pitchFamily="34" charset="-122"/>
              </a:endParaRPr>
            </a:p>
          </p:txBody>
        </p:sp>
        <p:sp>
          <p:nvSpPr>
            <p:cNvPr id="205" name="Rectangle 146"/>
            <p:cNvSpPr>
              <a:spLocks noChangeArrowheads="1"/>
            </p:cNvSpPr>
            <p:nvPr/>
          </p:nvSpPr>
          <p:spPr bwMode="auto">
            <a:xfrm>
              <a:off x="5666732" y="2885971"/>
              <a:ext cx="1266673" cy="286364"/>
            </a:xfrm>
            <a:prstGeom prst="rect">
              <a:avLst/>
            </a:prstGeom>
            <a:solidFill>
              <a:srgbClr val="64C448"/>
            </a:solidFill>
            <a:ln w="28575" cap="sq">
              <a:solidFill>
                <a:schemeClr val="bg1"/>
              </a:solidFill>
              <a:miter lim="800000"/>
              <a:headEnd type="none" w="sm" len="sm"/>
              <a:tailEnd type="none" w="sm" len="sm"/>
            </a:ln>
          </p:spPr>
          <p:txBody>
            <a:bodyPr/>
            <a:lstStyle/>
            <a:p>
              <a:pPr algn="just"/>
              <a:r>
                <a:rPr lang="en-US" altLang="zh-CN" sz="1867" dirty="0">
                  <a:solidFill>
                    <a:schemeClr val="bg1"/>
                  </a:solidFill>
                  <a:latin typeface="微软雅黑" panose="020B0503020204020204" pitchFamily="34" charset="-122"/>
                  <a:ea typeface="微软雅黑" panose="020B0503020204020204" pitchFamily="34" charset="-122"/>
                </a:rPr>
                <a:t>       n(3)</a:t>
              </a:r>
            </a:p>
            <a:p>
              <a:pPr algn="just" eaLnBrk="0" hangingPunct="0"/>
              <a:endParaRPr lang="en-US" altLang="zh-CN" sz="1867" dirty="0">
                <a:solidFill>
                  <a:schemeClr val="bg1"/>
                </a:solidFill>
                <a:latin typeface="微软雅黑" panose="020B0503020204020204" pitchFamily="34" charset="-122"/>
                <a:ea typeface="微软雅黑" panose="020B0503020204020204" pitchFamily="34" charset="-122"/>
              </a:endParaRPr>
            </a:p>
          </p:txBody>
        </p:sp>
        <p:sp>
          <p:nvSpPr>
            <p:cNvPr id="206" name="Rectangle 149"/>
            <p:cNvSpPr>
              <a:spLocks noChangeArrowheads="1"/>
            </p:cNvSpPr>
            <p:nvPr/>
          </p:nvSpPr>
          <p:spPr bwMode="auto">
            <a:xfrm>
              <a:off x="6927506" y="2885971"/>
              <a:ext cx="1176076" cy="286364"/>
            </a:xfrm>
            <a:prstGeom prst="rect">
              <a:avLst/>
            </a:prstGeom>
            <a:solidFill>
              <a:srgbClr val="64C448"/>
            </a:solidFill>
            <a:ln w="28575" cap="sq">
              <a:solidFill>
                <a:schemeClr val="bg1"/>
              </a:solidFill>
              <a:miter lim="800000"/>
              <a:headEnd type="none" w="sm" len="sm"/>
              <a:tailEnd type="none" w="sm" len="sm"/>
            </a:ln>
          </p:spPr>
          <p:txBody>
            <a:bodyPr/>
            <a:lstStyle/>
            <a:p>
              <a:pPr algn="just"/>
              <a:r>
                <a:rPr lang="en-US" altLang="zh-CN" sz="1867" dirty="0">
                  <a:solidFill>
                    <a:schemeClr val="bg1"/>
                  </a:solidFill>
                  <a:latin typeface="微软雅黑" panose="020B0503020204020204" pitchFamily="34" charset="-122"/>
                  <a:ea typeface="微软雅黑" panose="020B0503020204020204" pitchFamily="34" charset="-122"/>
                </a:rPr>
                <a:t>    s</a:t>
              </a:r>
            </a:p>
            <a:p>
              <a:pPr algn="just" eaLnBrk="0" hangingPunct="0"/>
              <a:endParaRPr lang="en-US" altLang="zh-CN" sz="1867" dirty="0">
                <a:solidFill>
                  <a:schemeClr val="bg1"/>
                </a:solidFill>
                <a:latin typeface="微软雅黑" panose="020B0503020204020204" pitchFamily="34" charset="-122"/>
                <a:ea typeface="微软雅黑" panose="020B0503020204020204" pitchFamily="34" charset="-122"/>
              </a:endParaRPr>
            </a:p>
          </p:txBody>
        </p:sp>
        <p:sp>
          <p:nvSpPr>
            <p:cNvPr id="207" name="Rectangle 152"/>
            <p:cNvSpPr>
              <a:spLocks noChangeArrowheads="1"/>
            </p:cNvSpPr>
            <p:nvPr/>
          </p:nvSpPr>
          <p:spPr bwMode="auto">
            <a:xfrm>
              <a:off x="7847805" y="2885971"/>
              <a:ext cx="1601251" cy="286364"/>
            </a:xfrm>
            <a:prstGeom prst="rect">
              <a:avLst/>
            </a:prstGeom>
            <a:solidFill>
              <a:srgbClr val="64C448"/>
            </a:solidFill>
            <a:ln w="28575" cap="sq">
              <a:solidFill>
                <a:schemeClr val="bg1"/>
              </a:solidFill>
              <a:miter lim="800000"/>
              <a:headEnd type="none" w="sm" len="sm"/>
              <a:tailEnd type="none" w="sm" len="sm"/>
            </a:ln>
          </p:spPr>
          <p:txBody>
            <a:bodyPr/>
            <a:lstStyle/>
            <a:p>
              <a:pPr algn="just"/>
              <a:r>
                <a:rPr lang="en-US" altLang="zh-CN" sz="1867" dirty="0">
                  <a:solidFill>
                    <a:schemeClr val="bg1"/>
                  </a:solidFill>
                  <a:latin typeface="微软雅黑" panose="020B0503020204020204" pitchFamily="34" charset="-122"/>
                  <a:ea typeface="微软雅黑" panose="020B0503020204020204" pitchFamily="34" charset="-122"/>
                </a:rPr>
                <a:t>      </a:t>
              </a:r>
              <a:r>
                <a:rPr lang="en-US" altLang="zh-CN" sz="1867" dirty="0" err="1">
                  <a:solidFill>
                    <a:schemeClr val="bg1"/>
                  </a:solidFill>
                  <a:latin typeface="微软雅黑" panose="020B0503020204020204" pitchFamily="34" charset="-122"/>
                  <a:ea typeface="微软雅黑" panose="020B0503020204020204" pitchFamily="34" charset="-122"/>
                </a:rPr>
                <a:t>i</a:t>
              </a:r>
              <a:endParaRPr lang="en-US" altLang="zh-CN" sz="1867" dirty="0">
                <a:solidFill>
                  <a:schemeClr val="bg1"/>
                </a:solidFill>
                <a:latin typeface="微软雅黑" panose="020B0503020204020204" pitchFamily="34" charset="-122"/>
                <a:ea typeface="微软雅黑" panose="020B0503020204020204" pitchFamily="34" charset="-122"/>
              </a:endParaRPr>
            </a:p>
            <a:p>
              <a:pPr algn="just" eaLnBrk="0" hangingPunct="0"/>
              <a:endParaRPr lang="en-US" altLang="zh-CN" sz="1867" dirty="0">
                <a:solidFill>
                  <a:schemeClr val="bg1"/>
                </a:solidFill>
                <a:latin typeface="微软雅黑" panose="020B0503020204020204" pitchFamily="34" charset="-122"/>
                <a:ea typeface="微软雅黑" panose="020B0503020204020204" pitchFamily="34" charset="-122"/>
              </a:endParaRPr>
            </a:p>
          </p:txBody>
        </p:sp>
      </p:grpSp>
      <p:grpSp>
        <p:nvGrpSpPr>
          <p:cNvPr id="208" name="组合 207"/>
          <p:cNvGrpSpPr/>
          <p:nvPr/>
        </p:nvGrpSpPr>
        <p:grpSpPr>
          <a:xfrm>
            <a:off x="5570858" y="2669770"/>
            <a:ext cx="5905541" cy="415807"/>
            <a:chOff x="4484757" y="4170071"/>
            <a:chExt cx="5092256" cy="487245"/>
          </a:xfrm>
          <a:effectLst>
            <a:outerShdw blurRad="50800" dist="38100" dir="2700000" algn="tl" rotWithShape="0">
              <a:prstClr val="black">
                <a:alpha val="40000"/>
              </a:prstClr>
            </a:outerShdw>
          </a:effectLst>
        </p:grpSpPr>
        <p:sp>
          <p:nvSpPr>
            <p:cNvPr id="209" name="Rectangle 167"/>
            <p:cNvSpPr>
              <a:spLocks noChangeArrowheads="1"/>
            </p:cNvSpPr>
            <p:nvPr/>
          </p:nvSpPr>
          <p:spPr bwMode="auto">
            <a:xfrm>
              <a:off x="4484757" y="4170071"/>
              <a:ext cx="1111450" cy="487245"/>
            </a:xfrm>
            <a:prstGeom prst="rect">
              <a:avLst/>
            </a:prstGeom>
            <a:solidFill>
              <a:srgbClr val="64C448"/>
            </a:solidFill>
            <a:ln w="28575" cap="sq">
              <a:solidFill>
                <a:schemeClr val="bg1"/>
              </a:solidFill>
              <a:miter lim="800000"/>
              <a:headEnd type="none" w="sm" len="sm"/>
              <a:tailEnd type="none" w="sm" len="sm"/>
            </a:ln>
          </p:spPr>
          <p:txBody>
            <a:bodyPr/>
            <a:lstStyle/>
            <a:p>
              <a:pPr algn="just"/>
              <a:r>
                <a:rPr lang="en-US" altLang="zh-CN" sz="1867" dirty="0">
                  <a:solidFill>
                    <a:schemeClr val="bg1"/>
                  </a:solidFill>
                  <a:latin typeface="微软雅黑" panose="020B0503020204020204" pitchFamily="34" charset="-122"/>
                  <a:ea typeface="微软雅黑" panose="020B0503020204020204" pitchFamily="34" charset="-122"/>
                </a:rPr>
                <a:t>max</a:t>
              </a:r>
            </a:p>
            <a:p>
              <a:pPr algn="just" eaLnBrk="0" hangingPunct="0"/>
              <a:endParaRPr lang="en-US" altLang="zh-CN" sz="1867" dirty="0">
                <a:solidFill>
                  <a:schemeClr val="bg1"/>
                </a:solidFill>
                <a:latin typeface="微软雅黑" panose="020B0503020204020204" pitchFamily="34" charset="-122"/>
                <a:ea typeface="微软雅黑" panose="020B0503020204020204" pitchFamily="34" charset="-122"/>
              </a:endParaRPr>
            </a:p>
          </p:txBody>
        </p:sp>
        <p:sp>
          <p:nvSpPr>
            <p:cNvPr id="210" name="Rectangle 170"/>
            <p:cNvSpPr>
              <a:spLocks noChangeArrowheads="1"/>
            </p:cNvSpPr>
            <p:nvPr/>
          </p:nvSpPr>
          <p:spPr bwMode="auto">
            <a:xfrm>
              <a:off x="5602977" y="4170071"/>
              <a:ext cx="1095057" cy="487245"/>
            </a:xfrm>
            <a:prstGeom prst="rect">
              <a:avLst/>
            </a:prstGeom>
            <a:solidFill>
              <a:srgbClr val="64C448"/>
            </a:solidFill>
            <a:ln w="28575" cap="sq">
              <a:solidFill>
                <a:schemeClr val="bg1"/>
              </a:solidFill>
              <a:miter lim="800000"/>
              <a:headEnd type="none" w="sm" len="sm"/>
              <a:tailEnd type="none" w="sm" len="sm"/>
            </a:ln>
          </p:spPr>
          <p:txBody>
            <a:bodyPr/>
            <a:lstStyle/>
            <a:p>
              <a:pPr algn="just"/>
              <a:r>
                <a:rPr lang="en-US" altLang="zh-CN" sz="1867" dirty="0">
                  <a:solidFill>
                    <a:schemeClr val="bg1"/>
                  </a:solidFill>
                  <a:latin typeface="微软雅黑" panose="020B0503020204020204" pitchFamily="34" charset="-122"/>
                  <a:ea typeface="微软雅黑" panose="020B0503020204020204" pitchFamily="34" charset="-122"/>
                </a:rPr>
                <a:t>a(2)</a:t>
              </a:r>
            </a:p>
            <a:p>
              <a:pPr algn="just" eaLnBrk="0" hangingPunct="0"/>
              <a:endParaRPr lang="en-US" altLang="zh-CN" sz="1867" dirty="0">
                <a:solidFill>
                  <a:schemeClr val="bg1"/>
                </a:solidFill>
                <a:latin typeface="微软雅黑" panose="020B0503020204020204" pitchFamily="34" charset="-122"/>
                <a:ea typeface="微软雅黑" panose="020B0503020204020204" pitchFamily="34" charset="-122"/>
              </a:endParaRPr>
            </a:p>
          </p:txBody>
        </p:sp>
        <p:sp>
          <p:nvSpPr>
            <p:cNvPr id="211" name="Rectangle 173"/>
            <p:cNvSpPr>
              <a:spLocks noChangeArrowheads="1"/>
            </p:cNvSpPr>
            <p:nvPr/>
          </p:nvSpPr>
          <p:spPr bwMode="auto">
            <a:xfrm>
              <a:off x="6704806" y="4170071"/>
              <a:ext cx="1002921" cy="487245"/>
            </a:xfrm>
            <a:prstGeom prst="rect">
              <a:avLst/>
            </a:prstGeom>
            <a:solidFill>
              <a:srgbClr val="64C448"/>
            </a:solidFill>
            <a:ln w="28575" cap="sq">
              <a:solidFill>
                <a:schemeClr val="bg1"/>
              </a:solidFill>
              <a:miter lim="800000"/>
              <a:headEnd type="none" w="sm" len="sm"/>
              <a:tailEnd type="none" w="sm" len="sm"/>
            </a:ln>
          </p:spPr>
          <p:txBody>
            <a:bodyPr/>
            <a:lstStyle/>
            <a:p>
              <a:pPr algn="just"/>
              <a:r>
                <a:rPr lang="en-US" altLang="zh-CN" sz="1867" dirty="0">
                  <a:solidFill>
                    <a:schemeClr val="bg1"/>
                  </a:solidFill>
                  <a:latin typeface="微软雅黑" panose="020B0503020204020204" pitchFamily="34" charset="-122"/>
                  <a:ea typeface="微软雅黑" panose="020B0503020204020204" pitchFamily="34" charset="-122"/>
                </a:rPr>
                <a:t>b(3)</a:t>
              </a:r>
            </a:p>
            <a:p>
              <a:pPr algn="just" eaLnBrk="0" hangingPunct="0"/>
              <a:endParaRPr lang="en-US" altLang="zh-CN" sz="1867" dirty="0">
                <a:solidFill>
                  <a:schemeClr val="bg1"/>
                </a:solidFill>
                <a:latin typeface="微软雅黑" panose="020B0503020204020204" pitchFamily="34" charset="-122"/>
                <a:ea typeface="微软雅黑" panose="020B0503020204020204" pitchFamily="34" charset="-122"/>
              </a:endParaRPr>
            </a:p>
          </p:txBody>
        </p:sp>
        <p:sp>
          <p:nvSpPr>
            <p:cNvPr id="212" name="Rectangle 176"/>
            <p:cNvSpPr>
              <a:spLocks noChangeArrowheads="1"/>
            </p:cNvSpPr>
            <p:nvPr/>
          </p:nvSpPr>
          <p:spPr bwMode="auto">
            <a:xfrm>
              <a:off x="7714499" y="4170071"/>
              <a:ext cx="951039" cy="487245"/>
            </a:xfrm>
            <a:prstGeom prst="rect">
              <a:avLst/>
            </a:prstGeom>
            <a:solidFill>
              <a:srgbClr val="64C448"/>
            </a:solidFill>
            <a:ln w="28575" cap="sq">
              <a:solidFill>
                <a:schemeClr val="bg1"/>
              </a:solidFill>
              <a:miter lim="800000"/>
              <a:headEnd type="none" w="sm" len="sm"/>
              <a:tailEnd type="none" w="sm" len="sm"/>
            </a:ln>
          </p:spPr>
          <p:txBody>
            <a:bodyPr/>
            <a:lstStyle/>
            <a:p>
              <a:pPr algn="just"/>
              <a:r>
                <a:rPr lang="en-US" altLang="zh-CN" sz="1867" dirty="0">
                  <a:solidFill>
                    <a:schemeClr val="bg1"/>
                  </a:solidFill>
                  <a:latin typeface="微软雅黑" panose="020B0503020204020204" pitchFamily="34" charset="-122"/>
                  <a:ea typeface="微软雅黑" panose="020B0503020204020204" pitchFamily="34" charset="-122"/>
                </a:rPr>
                <a:t>n1(2)</a:t>
              </a:r>
            </a:p>
            <a:p>
              <a:pPr algn="just" eaLnBrk="0" hangingPunct="0"/>
              <a:endParaRPr lang="en-US" altLang="zh-CN" sz="1867" dirty="0">
                <a:solidFill>
                  <a:schemeClr val="bg1"/>
                </a:solidFill>
                <a:latin typeface="微软雅黑" panose="020B0503020204020204" pitchFamily="34" charset="-122"/>
                <a:ea typeface="微软雅黑" panose="020B0503020204020204" pitchFamily="34" charset="-122"/>
              </a:endParaRPr>
            </a:p>
          </p:txBody>
        </p:sp>
        <p:sp>
          <p:nvSpPr>
            <p:cNvPr id="213" name="Rectangle 179"/>
            <p:cNvSpPr>
              <a:spLocks noChangeArrowheads="1"/>
            </p:cNvSpPr>
            <p:nvPr/>
          </p:nvSpPr>
          <p:spPr bwMode="auto">
            <a:xfrm>
              <a:off x="8665538" y="4170071"/>
              <a:ext cx="911475" cy="487245"/>
            </a:xfrm>
            <a:prstGeom prst="rect">
              <a:avLst/>
            </a:prstGeom>
            <a:solidFill>
              <a:srgbClr val="64C448"/>
            </a:solidFill>
            <a:ln w="28575" cap="sq">
              <a:solidFill>
                <a:schemeClr val="bg1"/>
              </a:solidFill>
              <a:miter lim="800000"/>
              <a:headEnd type="none" w="sm" len="sm"/>
              <a:tailEnd type="none" w="sm" len="sm"/>
            </a:ln>
          </p:spPr>
          <p:txBody>
            <a:bodyPr/>
            <a:lstStyle/>
            <a:p>
              <a:pPr algn="just"/>
              <a:r>
                <a:rPr lang="en-US" altLang="zh-CN" sz="1867" dirty="0">
                  <a:solidFill>
                    <a:schemeClr val="bg1"/>
                  </a:solidFill>
                  <a:latin typeface="微软雅黑" panose="020B0503020204020204" pitchFamily="34" charset="-122"/>
                  <a:ea typeface="微软雅黑" panose="020B0503020204020204" pitchFamily="34" charset="-122"/>
                </a:rPr>
                <a:t>n2(6)</a:t>
              </a:r>
            </a:p>
            <a:p>
              <a:pPr algn="just" eaLnBrk="0" hangingPunct="0"/>
              <a:endParaRPr lang="en-US" altLang="zh-CN" sz="1867" dirty="0">
                <a:solidFill>
                  <a:schemeClr val="bg1"/>
                </a:solidFill>
                <a:latin typeface="微软雅黑" panose="020B0503020204020204" pitchFamily="34" charset="-122"/>
                <a:ea typeface="微软雅黑" panose="020B0503020204020204" pitchFamily="34" charset="-122"/>
              </a:endParaRPr>
            </a:p>
          </p:txBody>
        </p:sp>
      </p:grpSp>
      <p:sp>
        <p:nvSpPr>
          <p:cNvPr id="214" name="矩形 213"/>
          <p:cNvSpPr/>
          <p:nvPr/>
        </p:nvSpPr>
        <p:spPr>
          <a:xfrm>
            <a:off x="4715933" y="4533499"/>
            <a:ext cx="4199467" cy="2074863"/>
          </a:xfrm>
          <a:prstGeom prst="rect">
            <a:avLst/>
          </a:prstGeom>
        </p:spPr>
        <p:txBody>
          <a:bodyPr wrap="square">
            <a:spAutoFit/>
          </a:bodyPr>
          <a:lstStyle/>
          <a:p>
            <a:pPr algn="just" eaLnBrk="0" hangingPunct="0">
              <a:lnSpc>
                <a:spcPct val="90000"/>
              </a:lnSpc>
              <a:spcBef>
                <a:spcPct val="10000"/>
              </a:spcBef>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max(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b )</a:t>
            </a:r>
          </a:p>
          <a:p>
            <a:pPr algn="just" eaLnBrk="0" hangingPunct="0">
              <a:lnSpc>
                <a:spcPct val="90000"/>
              </a:lnSpc>
              <a:spcBef>
                <a:spcPct val="10000"/>
              </a:spcBef>
            </a:pPr>
            <a:r>
              <a:rPr lang="en-US" altLang="zh-CN" sz="1867" dirty="0">
                <a:latin typeface="微软雅黑" pitchFamily="34" charset="-122"/>
                <a:ea typeface="微软雅黑" pitchFamily="34" charset="-122"/>
              </a:rPr>
              <a:t>{</a:t>
            </a:r>
          </a:p>
          <a:p>
            <a:pPr algn="just" eaLnBrk="0" hangingPunct="0">
              <a:lnSpc>
                <a:spcPct val="90000"/>
              </a:lnSpc>
              <a:spcBef>
                <a:spcPct val="100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n1, n2;</a:t>
            </a:r>
          </a:p>
          <a:p>
            <a:pPr algn="just" eaLnBrk="0" hangingPunct="0">
              <a:lnSpc>
                <a:spcPct val="90000"/>
              </a:lnSpc>
              <a:spcBef>
                <a:spcPct val="10000"/>
              </a:spcBef>
            </a:pPr>
            <a:r>
              <a:rPr lang="en-US" altLang="zh-CN" sz="1867" dirty="0">
                <a:latin typeface="微软雅黑" pitchFamily="34" charset="-122"/>
                <a:ea typeface="微软雅黑" pitchFamily="34" charset="-122"/>
              </a:rPr>
              <a:t>     n1=p(a); </a:t>
            </a:r>
          </a:p>
          <a:p>
            <a:pPr algn="just" eaLnBrk="0" hangingPunct="0">
              <a:lnSpc>
                <a:spcPct val="90000"/>
              </a:lnSpc>
              <a:spcBef>
                <a:spcPct val="10000"/>
              </a:spcBef>
            </a:pPr>
            <a:r>
              <a:rPr lang="en-US" altLang="zh-CN" sz="1867" dirty="0">
                <a:latin typeface="微软雅黑" pitchFamily="34" charset="-122"/>
                <a:ea typeface="微软雅黑" pitchFamily="34" charset="-122"/>
              </a:rPr>
              <a:t>     n2=p(b);</a:t>
            </a:r>
          </a:p>
          <a:p>
            <a:pPr algn="just" eaLnBrk="0" hangingPunct="0">
              <a:lnSpc>
                <a:spcPct val="90000"/>
              </a:lnSpc>
              <a:spcBef>
                <a:spcPct val="10000"/>
              </a:spcBef>
            </a:pPr>
            <a:r>
              <a:rPr lang="en-US" altLang="zh-CN" sz="1867" dirty="0">
                <a:latin typeface="微软雅黑" pitchFamily="34" charset="-122"/>
                <a:ea typeface="微软雅黑" pitchFamily="34" charset="-122"/>
              </a:rPr>
              <a:t>     return (n1&gt;n2? n1: n2); </a:t>
            </a:r>
          </a:p>
          <a:p>
            <a:pPr algn="just" eaLnBrk="0" hangingPunct="0">
              <a:lnSpc>
                <a:spcPct val="90000"/>
              </a:lnSpc>
              <a:spcBef>
                <a:spcPct val="10000"/>
              </a:spcBef>
            </a:pPr>
            <a:r>
              <a:rPr lang="en-US" altLang="zh-CN" sz="1867" dirty="0">
                <a:latin typeface="微软雅黑" pitchFamily="34" charset="-122"/>
                <a:ea typeface="微软雅黑" pitchFamily="34" charset="-122"/>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xit" presetSubtype="10" fill="hold" nodeType="clickEffect">
                                  <p:stCondLst>
                                    <p:cond delay="0"/>
                                  </p:stCondLst>
                                  <p:childTnLst>
                                    <p:animEffect transition="out" filter="blinds(horizontal)">
                                      <p:cBhvr>
                                        <p:cTn id="18" dur="500"/>
                                        <p:tgtEl>
                                          <p:spTgt spid="192"/>
                                        </p:tgtEl>
                                      </p:cBhvr>
                                    </p:animEffect>
                                    <p:set>
                                      <p:cBhvr>
                                        <p:cTn id="19" dur="1" fill="hold">
                                          <p:stCondLst>
                                            <p:cond delay="499"/>
                                          </p:stCondLst>
                                        </p:cTn>
                                        <p:tgtEl>
                                          <p:spTgt spid="192"/>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97"/>
                                        </p:tgtEl>
                                        <p:attrNameLst>
                                          <p:attrName>style.visibility</p:attrName>
                                        </p:attrNameLst>
                                      </p:cBhvr>
                                      <p:to>
                                        <p:strVal val="visible"/>
                                      </p:to>
                                    </p:set>
                                    <p:animEffect transition="in" filter="blinds(horizontal)">
                                      <p:cBhvr>
                                        <p:cTn id="24" dur="500"/>
                                        <p:tgtEl>
                                          <p:spTgt spid="197"/>
                                        </p:tgtEl>
                                      </p:cBhvr>
                                    </p:animEffect>
                                  </p:childTnLst>
                                </p:cTn>
                              </p:par>
                              <p:par>
                                <p:cTn id="25" presetID="3" presetClass="exit" presetSubtype="10" fill="hold" nodeType="withEffect">
                                  <p:stCondLst>
                                    <p:cond delay="0"/>
                                  </p:stCondLst>
                                  <p:childTnLst>
                                    <p:animEffect transition="out" filter="blinds(horizontal)">
                                      <p:cBhvr>
                                        <p:cTn id="26" dur="500"/>
                                        <p:tgtEl>
                                          <p:spTgt spid="179"/>
                                        </p:tgtEl>
                                      </p:cBhvr>
                                    </p:animEffect>
                                    <p:set>
                                      <p:cBhvr>
                                        <p:cTn id="27" dur="1" fill="hold">
                                          <p:stCondLst>
                                            <p:cond delay="499"/>
                                          </p:stCondLst>
                                        </p:cTn>
                                        <p:tgtEl>
                                          <p:spTgt spid="17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0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xit" presetSubtype="10" fill="hold" nodeType="clickEffect">
                                  <p:stCondLst>
                                    <p:cond delay="0"/>
                                  </p:stCondLst>
                                  <p:childTnLst>
                                    <p:animEffect transition="out" filter="blinds(horizontal)">
                                      <p:cBhvr>
                                        <p:cTn id="35" dur="500"/>
                                        <p:tgtEl>
                                          <p:spTgt spid="203"/>
                                        </p:tgtEl>
                                      </p:cBhvr>
                                    </p:animEffect>
                                    <p:set>
                                      <p:cBhvr>
                                        <p:cTn id="36" dur="1" fill="hold">
                                          <p:stCondLst>
                                            <p:cond delay="499"/>
                                          </p:stCondLst>
                                        </p:cTn>
                                        <p:tgtEl>
                                          <p:spTgt spid="20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8"/>
                                        </p:tgtEl>
                                        <p:attrNameLst>
                                          <p:attrName>style.visibility</p:attrName>
                                        </p:attrNameLst>
                                      </p:cBhvr>
                                      <p:to>
                                        <p:strVal val="visible"/>
                                      </p:to>
                                    </p:set>
                                  </p:childTnLst>
                                </p:cTn>
                              </p:par>
                              <p:par>
                                <p:cTn id="41" presetID="3" presetClass="exit" presetSubtype="10" fill="hold" nodeType="withEffect">
                                  <p:stCondLst>
                                    <p:cond delay="0"/>
                                  </p:stCondLst>
                                  <p:childTnLst>
                                    <p:animEffect transition="out" filter="blinds(horizontal)">
                                      <p:cBhvr>
                                        <p:cTn id="42" dur="500"/>
                                        <p:tgtEl>
                                          <p:spTgt spid="197"/>
                                        </p:tgtEl>
                                      </p:cBhvr>
                                    </p:animEffect>
                                    <p:set>
                                      <p:cBhvr>
                                        <p:cTn id="43" dur="1" fill="hold">
                                          <p:stCondLst>
                                            <p:cond delay="499"/>
                                          </p:stCondLst>
                                        </p:cTn>
                                        <p:tgtEl>
                                          <p:spTgt spid="19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3" presetClass="exit" presetSubtype="10" fill="hold" nodeType="clickEffect">
                                  <p:stCondLst>
                                    <p:cond delay="0"/>
                                  </p:stCondLst>
                                  <p:childTnLst>
                                    <p:animEffect transition="out" filter="blinds(horizontal)">
                                      <p:cBhvr>
                                        <p:cTn id="47" dur="500"/>
                                        <p:tgtEl>
                                          <p:spTgt spid="208"/>
                                        </p:tgtEl>
                                      </p:cBhvr>
                                    </p:animEffect>
                                    <p:set>
                                      <p:cBhvr>
                                        <p:cTn id="48" dur="1" fill="hold">
                                          <p:stCondLst>
                                            <p:cond delay="499"/>
                                          </p:stCondLst>
                                        </p:cTn>
                                        <p:tgtEl>
                                          <p:spTgt spid="20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xit" presetSubtype="10" fill="hold" nodeType="clickEffect">
                                  <p:stCondLst>
                                    <p:cond delay="0"/>
                                  </p:stCondLst>
                                  <p:childTnLst>
                                    <p:animEffect transition="out" filter="blinds(horizontal)">
                                      <p:cBhvr>
                                        <p:cTn id="52" dur="500"/>
                                        <p:tgtEl>
                                          <p:spTgt spid="172"/>
                                        </p:tgtEl>
                                      </p:cBhvr>
                                    </p:animEffect>
                                    <p:set>
                                      <p:cBhvr>
                                        <p:cTn id="53" dur="1" fill="hold">
                                          <p:stCondLst>
                                            <p:cond delay="499"/>
                                          </p:stCondLst>
                                        </p:cTn>
                                        <p:tgtEl>
                                          <p:spTgt spid="1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7474" name="Rectangle 2"/>
          <p:cNvSpPr>
            <a:spLocks noGrp="1" noChangeArrowheads="1"/>
          </p:cNvSpPr>
          <p:nvPr>
            <p:ph type="title"/>
          </p:nvPr>
        </p:nvSpPr>
        <p:spPr/>
        <p:txBody>
          <a:bodyPr>
            <a:normAutofit fontScale="90000"/>
          </a:bodyPr>
          <a:lstStyle/>
          <a:p>
            <a:pPr>
              <a:defRPr/>
            </a:pPr>
            <a:r>
              <a:rPr lang="zh-CN" altLang="en-US" sz="3733" b="1" dirty="0">
                <a:latin typeface="微软雅黑" pitchFamily="34" charset="-122"/>
              </a:rPr>
              <a:t>变量的作用域</a:t>
            </a:r>
          </a:p>
        </p:txBody>
      </p:sp>
      <p:sp>
        <p:nvSpPr>
          <p:cNvPr id="339971" name="Rectangle 3"/>
          <p:cNvSpPr>
            <a:spLocks noGrp="1" noChangeArrowheads="1"/>
          </p:cNvSpPr>
          <p:nvPr>
            <p:ph idx="4294967295"/>
          </p:nvPr>
        </p:nvSpPr>
        <p:spPr>
          <a:xfrm>
            <a:off x="552450" y="1173333"/>
            <a:ext cx="10877550" cy="5435600"/>
          </a:xfrm>
        </p:spPr>
        <p:txBody>
          <a:bodyPr>
            <a:normAutofit fontScale="92500" lnSpcReduction="20000"/>
          </a:bodyPr>
          <a:lstStyle/>
          <a:p>
            <a:pPr>
              <a:lnSpc>
                <a:spcPct val="140000"/>
              </a:lnSpc>
              <a:buNone/>
            </a:pPr>
            <a:r>
              <a:rPr lang="zh-CN" altLang="en-US" sz="2267" b="1" dirty="0"/>
              <a:t>变量的作用域</a:t>
            </a:r>
            <a:endParaRPr lang="en-US" altLang="zh-CN" sz="2267" b="1" dirty="0"/>
          </a:p>
          <a:p>
            <a:pPr>
              <a:lnSpc>
                <a:spcPct val="140000"/>
              </a:lnSpc>
              <a:buNone/>
            </a:pPr>
            <a:r>
              <a:rPr lang="zh-CN" altLang="en-US" sz="1867" dirty="0"/>
              <a:t>一个变量能被访问的程序部分</a:t>
            </a:r>
          </a:p>
          <a:p>
            <a:pPr>
              <a:lnSpc>
                <a:spcPct val="125000"/>
              </a:lnSpc>
              <a:spcBef>
                <a:spcPts val="1600"/>
              </a:spcBef>
              <a:buNone/>
            </a:pPr>
            <a:r>
              <a:rPr lang="zh-CN" altLang="en-US" sz="2400" b="1" dirty="0"/>
              <a:t>局部变量</a:t>
            </a:r>
            <a:endParaRPr lang="en-US" altLang="zh-CN" sz="2400" b="1" dirty="0"/>
          </a:p>
          <a:p>
            <a:pPr eaLnBrk="1" hangingPunct="1">
              <a:lnSpc>
                <a:spcPct val="125000"/>
              </a:lnSpc>
              <a:buNone/>
            </a:pPr>
            <a:r>
              <a:rPr lang="zh-CN" altLang="en-US" sz="1867" dirty="0"/>
              <a:t>在块内定义的变量称为局部变量</a:t>
            </a:r>
            <a:endParaRPr lang="en-US" altLang="zh-CN" sz="1867" dirty="0"/>
          </a:p>
          <a:p>
            <a:pPr eaLnBrk="1" hangingPunct="1">
              <a:lnSpc>
                <a:spcPct val="125000"/>
              </a:lnSpc>
              <a:buNone/>
            </a:pPr>
            <a:r>
              <a:rPr lang="zh-CN" altLang="en-US" sz="1867" dirty="0"/>
              <a:t>函数的形式参数是局部变量</a:t>
            </a:r>
            <a:endParaRPr lang="en-US" altLang="zh-CN" sz="1867" dirty="0"/>
          </a:p>
          <a:p>
            <a:pPr eaLnBrk="1" hangingPunct="1">
              <a:lnSpc>
                <a:spcPct val="125000"/>
              </a:lnSpc>
              <a:buNone/>
            </a:pPr>
            <a:r>
              <a:rPr lang="zh-CN" altLang="en-US" sz="1867" dirty="0"/>
              <a:t>即使是</a:t>
            </a:r>
            <a:r>
              <a:rPr lang="en-US" altLang="zh-CN" sz="1867" dirty="0"/>
              <a:t>main</a:t>
            </a:r>
            <a:r>
              <a:rPr lang="zh-CN" altLang="en-US" sz="1867" dirty="0"/>
              <a:t>函数中定义的变量也是局部的</a:t>
            </a:r>
          </a:p>
          <a:p>
            <a:pPr>
              <a:lnSpc>
                <a:spcPct val="125000"/>
              </a:lnSpc>
              <a:spcBef>
                <a:spcPts val="2400"/>
              </a:spcBef>
              <a:buNone/>
            </a:pPr>
            <a:r>
              <a:rPr lang="zh-CN" altLang="en-US" sz="2400" b="1" dirty="0"/>
              <a:t>全局变量</a:t>
            </a:r>
            <a:endParaRPr lang="en-US" altLang="zh-CN" sz="2400" b="1" dirty="0"/>
          </a:p>
          <a:p>
            <a:pPr eaLnBrk="1" hangingPunct="1">
              <a:lnSpc>
                <a:spcPct val="125000"/>
              </a:lnSpc>
              <a:buNone/>
            </a:pPr>
            <a:r>
              <a:rPr lang="zh-CN" altLang="en-US" sz="1867" dirty="0"/>
              <a:t>在所有的函数外面定义的变量称为全局变量</a:t>
            </a:r>
            <a:endParaRPr lang="en-US" altLang="zh-CN" sz="1867" dirty="0"/>
          </a:p>
          <a:p>
            <a:pPr eaLnBrk="1" hangingPunct="1">
              <a:lnSpc>
                <a:spcPct val="125000"/>
              </a:lnSpc>
              <a:buNone/>
            </a:pPr>
            <a:r>
              <a:rPr lang="zh-CN" altLang="en-US" sz="1867" dirty="0"/>
              <a:t>作用范围：从定义位置后的函数都能使用此变量</a:t>
            </a:r>
            <a:endParaRPr lang="en-US" altLang="zh-CN" sz="1867" dirty="0"/>
          </a:p>
          <a:p>
            <a:pPr>
              <a:lnSpc>
                <a:spcPct val="125000"/>
              </a:lnSpc>
              <a:spcBef>
                <a:spcPts val="2400"/>
              </a:spcBef>
              <a:buNone/>
            </a:pPr>
            <a:r>
              <a:rPr lang="zh-CN" altLang="en-US" sz="2400" b="1" dirty="0"/>
              <a:t>全局变量的作用</a:t>
            </a:r>
            <a:endParaRPr lang="en-US" altLang="zh-CN" sz="2400" b="1" dirty="0"/>
          </a:p>
          <a:p>
            <a:pPr eaLnBrk="1" hangingPunct="1">
              <a:lnSpc>
                <a:spcPct val="125000"/>
              </a:lnSpc>
              <a:buNone/>
            </a:pPr>
            <a:r>
              <a:rPr lang="zh-CN" altLang="en-US" sz="1867" dirty="0"/>
              <a:t>方便函数间的数据传递</a:t>
            </a:r>
          </a:p>
        </p:txBody>
      </p:sp>
      <p:sp>
        <p:nvSpPr>
          <p:cNvPr id="4" name="Text Box 4"/>
          <p:cNvSpPr txBox="1">
            <a:spLocks noChangeArrowheads="1"/>
          </p:cNvSpPr>
          <p:nvPr/>
        </p:nvSpPr>
        <p:spPr bwMode="auto">
          <a:xfrm>
            <a:off x="8342955" y="1277784"/>
            <a:ext cx="3411839" cy="4861716"/>
          </a:xfrm>
          <a:prstGeom prst="rect">
            <a:avLst/>
          </a:prstGeom>
          <a:noFill/>
          <a:ln w="12700" cap="sq">
            <a:solidFill>
              <a:schemeClr val="tx1"/>
            </a:solidFill>
            <a:miter lim="800000"/>
            <a:headEnd type="none" w="sm" len="sm"/>
            <a:tailEnd type="none" w="sm" len="sm"/>
          </a:ln>
        </p:spPr>
        <p:txBody>
          <a:bodyPr wrap="square">
            <a:spAutoFit/>
          </a:bodyPr>
          <a:lstStyle/>
          <a:p>
            <a:pPr>
              <a:spcBef>
                <a:spcPct val="20000"/>
              </a:spcBef>
            </a:pPr>
            <a:endParaRPr lang="en-US" altLang="zh-CN" sz="1867" dirty="0">
              <a:latin typeface="微软雅黑" pitchFamily="34" charset="-122"/>
              <a:ea typeface="微软雅黑" pitchFamily="34" charset="-122"/>
            </a:endParaRPr>
          </a:p>
          <a:p>
            <a:pPr>
              <a:spcBef>
                <a:spcPct val="20000"/>
              </a:spcBef>
            </a:pPr>
            <a:endParaRPr lang="en-US" altLang="zh-CN" sz="1867" dirty="0">
              <a:latin typeface="微软雅黑" pitchFamily="34" charset="-122"/>
              <a:ea typeface="微软雅黑" pitchFamily="34" charset="-122"/>
            </a:endParaRPr>
          </a:p>
          <a:p>
            <a:pPr>
              <a:spcBef>
                <a:spcPct val="20000"/>
              </a:spcBef>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 )</a:t>
            </a:r>
          </a:p>
          <a:p>
            <a:pPr>
              <a:spcBef>
                <a:spcPct val="20000"/>
              </a:spcBef>
            </a:pPr>
            <a:r>
              <a:rPr lang="en-US" altLang="zh-CN" sz="1867" dirty="0">
                <a:latin typeface="微软雅黑" pitchFamily="34" charset="-122"/>
                <a:ea typeface="微软雅黑" pitchFamily="34" charset="-122"/>
              </a:rPr>
              <a:t>{</a:t>
            </a:r>
          </a:p>
          <a:p>
            <a:pPr>
              <a:spcBef>
                <a:spcPct val="200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 = 2, b = 3;</a:t>
            </a:r>
          </a:p>
          <a:p>
            <a:pPr>
              <a:spcBef>
                <a:spcPct val="200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 &lt;&lt; b;</a:t>
            </a:r>
          </a:p>
          <a:p>
            <a:pPr>
              <a:spcBef>
                <a:spcPct val="20000"/>
              </a:spcBef>
            </a:pPr>
            <a:r>
              <a:rPr lang="en-US" altLang="zh-CN" sz="1867" dirty="0">
                <a:latin typeface="微软雅黑" pitchFamily="34" charset="-122"/>
                <a:ea typeface="微软雅黑" pitchFamily="34" charset="-122"/>
              </a:rPr>
              <a:t>      {</a:t>
            </a:r>
          </a:p>
          <a:p>
            <a:pPr>
              <a:spcBef>
                <a:spcPct val="200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 = 4;</a:t>
            </a:r>
          </a:p>
          <a:p>
            <a:pPr>
              <a:spcBef>
                <a:spcPct val="200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 &lt;&lt; b;</a:t>
            </a:r>
          </a:p>
          <a:p>
            <a:pPr>
              <a:spcBef>
                <a:spcPct val="20000"/>
              </a:spcBef>
            </a:pPr>
            <a:r>
              <a:rPr lang="en-US" altLang="zh-CN" sz="1867" dirty="0">
                <a:latin typeface="微软雅黑" pitchFamily="34" charset="-122"/>
                <a:ea typeface="微软雅黑" pitchFamily="34" charset="-122"/>
              </a:rPr>
              <a:t>        }</a:t>
            </a:r>
          </a:p>
          <a:p>
            <a:pPr>
              <a:spcBef>
                <a:spcPct val="200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 &lt;&lt; b;</a:t>
            </a:r>
          </a:p>
          <a:p>
            <a:pPr>
              <a:spcBef>
                <a:spcPct val="20000"/>
              </a:spcBef>
            </a:pPr>
            <a:endParaRPr lang="en-US" altLang="zh-CN" sz="1867" dirty="0">
              <a:latin typeface="微软雅黑" pitchFamily="34" charset="-122"/>
              <a:ea typeface="微软雅黑" pitchFamily="34" charset="-122"/>
            </a:endParaRPr>
          </a:p>
          <a:p>
            <a:pPr>
              <a:spcBef>
                <a:spcPct val="20000"/>
              </a:spcBef>
            </a:pPr>
            <a:r>
              <a:rPr lang="en-US" altLang="zh-CN" sz="1867" dirty="0">
                <a:latin typeface="微软雅黑" pitchFamily="34" charset="-122"/>
                <a:ea typeface="微软雅黑" pitchFamily="34" charset="-122"/>
              </a:rPr>
              <a:t>         return 0;</a:t>
            </a:r>
          </a:p>
          <a:p>
            <a:pPr>
              <a:spcBef>
                <a:spcPct val="20000"/>
              </a:spcBef>
            </a:pPr>
            <a:r>
              <a:rPr lang="en-US" altLang="zh-CN" sz="1867" dirty="0">
                <a:latin typeface="微软雅黑" pitchFamily="34" charset="-122"/>
                <a:ea typeface="微软雅黑" pitchFamily="34" charset="-122"/>
              </a:rPr>
              <a:t>}</a:t>
            </a:r>
          </a:p>
        </p:txBody>
      </p:sp>
      <p:sp>
        <p:nvSpPr>
          <p:cNvPr id="5" name="圆角矩形标注 4"/>
          <p:cNvSpPr/>
          <p:nvPr/>
        </p:nvSpPr>
        <p:spPr>
          <a:xfrm>
            <a:off x="4843739" y="5563314"/>
            <a:ext cx="3086100" cy="1167477"/>
          </a:xfrm>
          <a:prstGeom prst="wedgeRoundRectCallout">
            <a:avLst>
              <a:gd name="adj1" fmla="val 91334"/>
              <a:gd name="adj2" fmla="val -185959"/>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7" dirty="0">
                <a:solidFill>
                  <a:schemeClr val="tx2"/>
                </a:solidFill>
                <a:latin typeface="微软雅黑" pitchFamily="34" charset="-122"/>
                <a:ea typeface="微软雅黑" pitchFamily="34" charset="-122"/>
              </a:rPr>
              <a:t>当内部块与外部块有同名标识符时，在内部块中屏蔽外部块的同名标识符</a:t>
            </a:r>
          </a:p>
        </p:txBody>
      </p:sp>
      <p:sp>
        <p:nvSpPr>
          <p:cNvPr id="6" name="矩形 5"/>
          <p:cNvSpPr/>
          <p:nvPr/>
        </p:nvSpPr>
        <p:spPr>
          <a:xfrm>
            <a:off x="8342955" y="1531557"/>
            <a:ext cx="1277914" cy="379656"/>
          </a:xfrm>
          <a:prstGeom prst="rect">
            <a:avLst/>
          </a:prstGeom>
        </p:spPr>
        <p:txBody>
          <a:bodyPr wrap="none">
            <a:spAutoFit/>
          </a:bodyPr>
          <a:lstStyle/>
          <a:p>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 = 2; </a:t>
            </a:r>
            <a:endParaRPr lang="zh-CN" altLang="en-US" sz="1867"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animEffect transition="in" filter="blinds(horizontal)">
                                      <p:cBhvr>
                                        <p:cTn id="7" dur="500"/>
                                        <p:tgtEl>
                                          <p:spTgt spid="33997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9971">
                                            <p:txEl>
                                              <p:pRg st="1" end="1"/>
                                            </p:txEl>
                                          </p:spTgt>
                                        </p:tgtEl>
                                        <p:attrNameLst>
                                          <p:attrName>style.visibility</p:attrName>
                                        </p:attrNameLst>
                                      </p:cBhvr>
                                      <p:to>
                                        <p:strVal val="visible"/>
                                      </p:to>
                                    </p:set>
                                    <p:animEffect transition="in" filter="blinds(horizontal)">
                                      <p:cBhvr>
                                        <p:cTn id="10" dur="500"/>
                                        <p:tgtEl>
                                          <p:spTgt spid="33997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39971">
                                            <p:txEl>
                                              <p:pRg st="2" end="2"/>
                                            </p:txEl>
                                          </p:spTgt>
                                        </p:tgtEl>
                                        <p:attrNameLst>
                                          <p:attrName>style.visibility</p:attrName>
                                        </p:attrNameLst>
                                      </p:cBhvr>
                                      <p:to>
                                        <p:strVal val="visible"/>
                                      </p:to>
                                    </p:set>
                                    <p:animEffect transition="in" filter="blinds(horizontal)">
                                      <p:cBhvr>
                                        <p:cTn id="15" dur="500"/>
                                        <p:tgtEl>
                                          <p:spTgt spid="33997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39971">
                                            <p:txEl>
                                              <p:pRg st="3" end="3"/>
                                            </p:txEl>
                                          </p:spTgt>
                                        </p:tgtEl>
                                        <p:attrNameLst>
                                          <p:attrName>style.visibility</p:attrName>
                                        </p:attrNameLst>
                                      </p:cBhvr>
                                      <p:to>
                                        <p:strVal val="visible"/>
                                      </p:to>
                                    </p:set>
                                    <p:animEffect transition="in" filter="blinds(horizontal)">
                                      <p:cBhvr>
                                        <p:cTn id="18" dur="500"/>
                                        <p:tgtEl>
                                          <p:spTgt spid="33997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39971">
                                            <p:txEl>
                                              <p:pRg st="4" end="4"/>
                                            </p:txEl>
                                          </p:spTgt>
                                        </p:tgtEl>
                                        <p:attrNameLst>
                                          <p:attrName>style.visibility</p:attrName>
                                        </p:attrNameLst>
                                      </p:cBhvr>
                                      <p:to>
                                        <p:strVal val="visible"/>
                                      </p:to>
                                    </p:set>
                                    <p:animEffect transition="in" filter="blinds(horizontal)">
                                      <p:cBhvr>
                                        <p:cTn id="21" dur="500"/>
                                        <p:tgtEl>
                                          <p:spTgt spid="33997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39971">
                                            <p:txEl>
                                              <p:pRg st="5" end="5"/>
                                            </p:txEl>
                                          </p:spTgt>
                                        </p:tgtEl>
                                        <p:attrNameLst>
                                          <p:attrName>style.visibility</p:attrName>
                                        </p:attrNameLst>
                                      </p:cBhvr>
                                      <p:to>
                                        <p:strVal val="visible"/>
                                      </p:to>
                                    </p:set>
                                    <p:animEffect transition="in" filter="blinds(horizontal)">
                                      <p:cBhvr>
                                        <p:cTn id="24" dur="500"/>
                                        <p:tgtEl>
                                          <p:spTgt spid="33997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linds(horizontal)">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39971">
                                            <p:txEl>
                                              <p:pRg st="6" end="6"/>
                                            </p:txEl>
                                          </p:spTgt>
                                        </p:tgtEl>
                                        <p:attrNameLst>
                                          <p:attrName>style.visibility</p:attrName>
                                        </p:attrNameLst>
                                      </p:cBhvr>
                                      <p:to>
                                        <p:strVal val="visible"/>
                                      </p:to>
                                    </p:set>
                                    <p:animEffect transition="in" filter="blinds(horizontal)">
                                      <p:cBhvr>
                                        <p:cTn id="39" dur="500"/>
                                        <p:tgtEl>
                                          <p:spTgt spid="339971">
                                            <p:txEl>
                                              <p:pRg st="6" end="6"/>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339971">
                                            <p:txEl>
                                              <p:pRg st="7" end="7"/>
                                            </p:txEl>
                                          </p:spTgt>
                                        </p:tgtEl>
                                        <p:attrNameLst>
                                          <p:attrName>style.visibility</p:attrName>
                                        </p:attrNameLst>
                                      </p:cBhvr>
                                      <p:to>
                                        <p:strVal val="visible"/>
                                      </p:to>
                                    </p:set>
                                    <p:animEffect transition="in" filter="blinds(horizontal)">
                                      <p:cBhvr>
                                        <p:cTn id="42" dur="500"/>
                                        <p:tgtEl>
                                          <p:spTgt spid="339971">
                                            <p:txEl>
                                              <p:pRg st="7" end="7"/>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39971">
                                            <p:txEl>
                                              <p:pRg st="8" end="8"/>
                                            </p:txEl>
                                          </p:spTgt>
                                        </p:tgtEl>
                                        <p:attrNameLst>
                                          <p:attrName>style.visibility</p:attrName>
                                        </p:attrNameLst>
                                      </p:cBhvr>
                                      <p:to>
                                        <p:strVal val="visible"/>
                                      </p:to>
                                    </p:set>
                                    <p:animEffect transition="in" filter="blinds(horizontal)">
                                      <p:cBhvr>
                                        <p:cTn id="45" dur="500"/>
                                        <p:tgtEl>
                                          <p:spTgt spid="339971">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blinds(horizontal)">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339971">
                                            <p:txEl>
                                              <p:pRg st="9" end="9"/>
                                            </p:txEl>
                                          </p:spTgt>
                                        </p:tgtEl>
                                        <p:attrNameLst>
                                          <p:attrName>style.visibility</p:attrName>
                                        </p:attrNameLst>
                                      </p:cBhvr>
                                      <p:to>
                                        <p:strVal val="visible"/>
                                      </p:to>
                                    </p:set>
                                    <p:animEffect transition="in" filter="blinds(horizontal)">
                                      <p:cBhvr>
                                        <p:cTn id="55" dur="500"/>
                                        <p:tgtEl>
                                          <p:spTgt spid="339971">
                                            <p:txEl>
                                              <p:pRg st="9" end="9"/>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339971">
                                            <p:txEl>
                                              <p:pRg st="10" end="10"/>
                                            </p:txEl>
                                          </p:spTgt>
                                        </p:tgtEl>
                                        <p:attrNameLst>
                                          <p:attrName>style.visibility</p:attrName>
                                        </p:attrNameLst>
                                      </p:cBhvr>
                                      <p:to>
                                        <p:strVal val="visible"/>
                                      </p:to>
                                    </p:set>
                                    <p:animEffect transition="in" filter="blinds(horizontal)">
                                      <p:cBhvr>
                                        <p:cTn id="58" dur="500"/>
                                        <p:tgtEl>
                                          <p:spTgt spid="3399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19612" y="152401"/>
            <a:ext cx="10363200" cy="844153"/>
          </a:xfrm>
          <a:prstGeom prst="rect">
            <a:avLst/>
          </a:prstGeom>
        </p:spPr>
        <p:txBody>
          <a:bodyPr>
            <a:normAutofit/>
          </a:bodyPr>
          <a:lstStyle/>
          <a:p>
            <a:pPr defTabSz="1219170">
              <a:spcBef>
                <a:spcPct val="0"/>
              </a:spcBef>
              <a:defRPr/>
            </a:pPr>
            <a:r>
              <a:rPr lang="zh-CN" altLang="en-US" sz="3733" b="1" dirty="0">
                <a:latin typeface="微软雅黑" pitchFamily="34" charset="-122"/>
                <a:ea typeface="微软雅黑" pitchFamily="34" charset="-122"/>
                <a:cs typeface="+mj-cs"/>
              </a:rPr>
              <a:t>写出下面程序的执行结果</a:t>
            </a:r>
          </a:p>
        </p:txBody>
      </p:sp>
      <p:sp>
        <p:nvSpPr>
          <p:cNvPr id="12" name="Rectangle 2"/>
          <p:cNvSpPr>
            <a:spLocks noChangeArrowheads="1"/>
          </p:cNvSpPr>
          <p:nvPr/>
        </p:nvSpPr>
        <p:spPr bwMode="auto">
          <a:xfrm>
            <a:off x="519613" y="1257301"/>
            <a:ext cx="4452212" cy="5448543"/>
          </a:xfrm>
          <a:prstGeom prst="rect">
            <a:avLst/>
          </a:prstGeom>
          <a:noFill/>
          <a:ln w="9525">
            <a:noFill/>
            <a:miter lim="800000"/>
            <a:headEnd/>
            <a:tailEnd/>
          </a:ln>
        </p:spPr>
        <p:txBody>
          <a:bodyPr wrap="square">
            <a:spAutoFit/>
          </a:bodyPr>
          <a:lstStyle/>
          <a:p>
            <a:pPr>
              <a:spcBef>
                <a:spcPts val="800"/>
              </a:spcBef>
            </a:pPr>
            <a:r>
              <a:rPr lang="en-US" altLang="zh-CN" sz="1867" dirty="0">
                <a:latin typeface="微软雅黑" pitchFamily="34" charset="-122"/>
                <a:ea typeface="微软雅黑" pitchFamily="34" charset="-122"/>
              </a:rPr>
              <a:t>void f1(</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a:t>
            </a:r>
          </a:p>
          <a:p>
            <a:pPr>
              <a:spcBef>
                <a:spcPts val="800"/>
              </a:spcBef>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f2(</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a:t>
            </a:r>
          </a:p>
          <a:p>
            <a:pPr>
              <a:spcBef>
                <a:spcPts val="800"/>
              </a:spcBef>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g = 15;</a:t>
            </a:r>
          </a:p>
          <a:p>
            <a:pPr>
              <a:spcBef>
                <a:spcPts val="800"/>
              </a:spcBef>
            </a:pPr>
            <a:r>
              <a:rPr lang="en-US" altLang="zh-CN" sz="1867" dirty="0">
                <a:latin typeface="微软雅黑" pitchFamily="34" charset="-122"/>
                <a:ea typeface="微软雅黑" pitchFamily="34" charset="-122"/>
              </a:rPr>
              <a:t> </a:t>
            </a:r>
          </a:p>
          <a:p>
            <a:pPr>
              <a:spcBef>
                <a:spcPts val="800"/>
              </a:spcBef>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pPr>
              <a:spcBef>
                <a:spcPts val="800"/>
              </a:spcBef>
            </a:pPr>
            <a:r>
              <a:rPr lang="en-US" altLang="zh-CN" sz="1867" dirty="0">
                <a:latin typeface="微软雅黑" pitchFamily="34" charset="-122"/>
                <a:ea typeface="微软雅黑" pitchFamily="34" charset="-122"/>
              </a:rPr>
              <a:t>{</a:t>
            </a:r>
          </a:p>
          <a:p>
            <a:pPr>
              <a:spcBef>
                <a:spcPts val="8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g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a:spcBef>
                <a:spcPts val="800"/>
              </a:spcBef>
            </a:pPr>
            <a:r>
              <a:rPr lang="en-US" altLang="zh-CN" sz="1867" dirty="0">
                <a:latin typeface="微软雅黑" pitchFamily="34" charset="-122"/>
                <a:ea typeface="微软雅黑" pitchFamily="34" charset="-122"/>
              </a:rPr>
              <a:t>      f1(5);</a:t>
            </a:r>
          </a:p>
          <a:p>
            <a:pPr>
              <a:spcBef>
                <a:spcPts val="8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f2(1)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a:spcBef>
                <a:spcPts val="800"/>
              </a:spcBef>
            </a:pPr>
            <a:r>
              <a:rPr lang="en-US" altLang="zh-CN" sz="1867" dirty="0">
                <a:latin typeface="微软雅黑" pitchFamily="34" charset="-122"/>
                <a:ea typeface="微软雅黑" pitchFamily="34" charset="-122"/>
              </a:rPr>
              <a:t>      f1(3);</a:t>
            </a:r>
          </a:p>
          <a:p>
            <a:pPr>
              <a:spcBef>
                <a:spcPts val="8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f2(1)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a:spcBef>
                <a:spcPts val="800"/>
              </a:spcBef>
            </a:pPr>
            <a:endParaRPr lang="en-US"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return 0;</a:t>
            </a:r>
          </a:p>
          <a:p>
            <a:pPr>
              <a:spcBef>
                <a:spcPts val="800"/>
              </a:spcBef>
            </a:pPr>
            <a:r>
              <a:rPr lang="en-US" altLang="zh-CN" sz="1867" dirty="0">
                <a:latin typeface="微软雅黑" pitchFamily="34" charset="-122"/>
                <a:ea typeface="微软雅黑" pitchFamily="34" charset="-122"/>
              </a:rPr>
              <a:t>}</a:t>
            </a:r>
          </a:p>
        </p:txBody>
      </p:sp>
      <p:sp>
        <p:nvSpPr>
          <p:cNvPr id="13" name="矩形 12"/>
          <p:cNvSpPr/>
          <p:nvPr/>
        </p:nvSpPr>
        <p:spPr>
          <a:xfrm>
            <a:off x="4971824" y="1257315"/>
            <a:ext cx="3300864" cy="2965555"/>
          </a:xfrm>
          <a:prstGeom prst="rect">
            <a:avLst/>
          </a:prstGeom>
        </p:spPr>
        <p:txBody>
          <a:bodyPr wrap="square">
            <a:spAutoFit/>
          </a:bodyPr>
          <a:lstStyle/>
          <a:p>
            <a:r>
              <a:rPr lang="en-US" altLang="zh-CN" sz="1867" dirty="0">
                <a:latin typeface="微软雅黑" pitchFamily="34" charset="-122"/>
                <a:ea typeface="微软雅黑" pitchFamily="34" charset="-122"/>
              </a:rPr>
              <a:t>void f1(</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s)</a:t>
            </a:r>
          </a:p>
          <a:p>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    g = s; </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g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 </a:t>
            </a:r>
          </a:p>
          <a:p>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f2(</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s)</a:t>
            </a:r>
          </a:p>
          <a:p>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return g * s;   </a:t>
            </a:r>
          </a:p>
          <a:p>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p:txBody>
      </p:sp>
      <p:sp>
        <p:nvSpPr>
          <p:cNvPr id="14" name="矩形 13"/>
          <p:cNvSpPr/>
          <p:nvPr/>
        </p:nvSpPr>
        <p:spPr>
          <a:xfrm>
            <a:off x="9378102" y="1257316"/>
            <a:ext cx="1178405" cy="2780569"/>
          </a:xfrm>
          <a:prstGeom prst="rect">
            <a:avLst/>
          </a:prstGeom>
        </p:spPr>
        <p:txBody>
          <a:bodyPr wrap="square">
            <a:spAutoFit/>
          </a:bodyPr>
          <a:lstStyle/>
          <a:p>
            <a:r>
              <a:rPr lang="zh-CN" altLang="en-US" sz="2400" dirty="0">
                <a:latin typeface="微软雅黑" pitchFamily="34" charset="-122"/>
                <a:ea typeface="微软雅黑" pitchFamily="34" charset="-122"/>
              </a:rPr>
              <a:t>输出</a:t>
            </a:r>
            <a:r>
              <a:rPr lang="zh-CN" altLang="en-US" sz="2400" dirty="0">
                <a:latin typeface="微软雅黑" pitchFamily="34" charset="-122"/>
              </a:rPr>
              <a:t>：</a:t>
            </a:r>
            <a:endParaRPr lang="en-US" altLang="zh-CN" sz="2400" dirty="0">
              <a:latin typeface="微软雅黑" pitchFamily="34" charset="-122"/>
            </a:endParaRPr>
          </a:p>
          <a:p>
            <a:endParaRPr lang="en-US" altLang="zh-CN" sz="2400" dirty="0">
              <a:latin typeface="微软雅黑" pitchFamily="34" charset="-122"/>
            </a:endParaRPr>
          </a:p>
          <a:p>
            <a:pPr>
              <a:spcBef>
                <a:spcPts val="800"/>
              </a:spcBef>
            </a:pPr>
            <a:r>
              <a:rPr lang="zh-CN" altLang="en-US" sz="1867" dirty="0">
                <a:latin typeface="微软雅黑" pitchFamily="34" charset="-122"/>
              </a:rPr>
              <a:t> </a:t>
            </a:r>
            <a:r>
              <a:rPr lang="en-US" altLang="zh-CN" sz="1867" dirty="0">
                <a:latin typeface="微软雅黑" pitchFamily="34" charset="-122"/>
              </a:rPr>
              <a:t>15</a:t>
            </a:r>
          </a:p>
          <a:p>
            <a:pPr>
              <a:spcBef>
                <a:spcPts val="800"/>
              </a:spcBef>
            </a:pPr>
            <a:r>
              <a:rPr lang="en-US" altLang="zh-CN" sz="1867" dirty="0">
                <a:latin typeface="微软雅黑" pitchFamily="34" charset="-122"/>
              </a:rPr>
              <a:t> 5</a:t>
            </a:r>
          </a:p>
          <a:p>
            <a:pPr>
              <a:spcBef>
                <a:spcPts val="800"/>
              </a:spcBef>
            </a:pPr>
            <a:r>
              <a:rPr lang="en-US" altLang="zh-CN" sz="1867" dirty="0">
                <a:latin typeface="微软雅黑" pitchFamily="34" charset="-122"/>
              </a:rPr>
              <a:t> 5</a:t>
            </a:r>
          </a:p>
          <a:p>
            <a:pPr>
              <a:spcBef>
                <a:spcPts val="800"/>
              </a:spcBef>
            </a:pPr>
            <a:r>
              <a:rPr lang="en-US" altLang="zh-CN" sz="1867" dirty="0">
                <a:latin typeface="微软雅黑" pitchFamily="34" charset="-122"/>
              </a:rPr>
              <a:t> 3</a:t>
            </a:r>
          </a:p>
          <a:p>
            <a:pPr>
              <a:spcBef>
                <a:spcPts val="800"/>
              </a:spcBef>
            </a:pPr>
            <a:r>
              <a:rPr lang="en-US" altLang="zh-CN" sz="1867" dirty="0">
                <a:latin typeface="微软雅黑" pitchFamily="34" charset="-122"/>
              </a:rPr>
              <a:t> 3</a:t>
            </a:r>
          </a:p>
        </p:txBody>
      </p:sp>
      <p:sp>
        <p:nvSpPr>
          <p:cNvPr id="6" name="TextBox 5"/>
          <p:cNvSpPr txBox="1"/>
          <p:nvPr/>
        </p:nvSpPr>
        <p:spPr>
          <a:xfrm>
            <a:off x="6796827" y="4656891"/>
            <a:ext cx="2581275" cy="666977"/>
          </a:xfrm>
          <a:prstGeom prst="rect">
            <a:avLst/>
          </a:prstGeom>
          <a:noFill/>
        </p:spPr>
        <p:txBody>
          <a:bodyPr wrap="square" rtlCol="0">
            <a:spAutoFit/>
          </a:bodyPr>
          <a:lstStyle/>
          <a:p>
            <a:r>
              <a:rPr lang="zh-CN" altLang="en-US" sz="1867" dirty="0">
                <a:latin typeface="微软雅黑" pitchFamily="34" charset="-122"/>
                <a:ea typeface="微软雅黑" pitchFamily="34" charset="-122"/>
              </a:rPr>
              <a:t>两次调用</a:t>
            </a:r>
            <a:r>
              <a:rPr lang="en-US" altLang="zh-CN" sz="1867" dirty="0">
                <a:latin typeface="微软雅黑" pitchFamily="34" charset="-122"/>
                <a:ea typeface="微软雅黑" pitchFamily="34" charset="-122"/>
              </a:rPr>
              <a:t>f2(1)</a:t>
            </a:r>
            <a:r>
              <a:rPr lang="zh-CN" altLang="en-US" sz="1867" dirty="0">
                <a:latin typeface="微软雅黑" pitchFamily="34" charset="-122"/>
                <a:ea typeface="微软雅黑" pitchFamily="34" charset="-122"/>
              </a:rPr>
              <a:t>的结果是不同的！！！</a:t>
            </a:r>
          </a:p>
        </p:txBody>
      </p:sp>
      <p:sp>
        <p:nvSpPr>
          <p:cNvPr id="3" name="标题 2">
            <a:extLst>
              <a:ext uri="{FF2B5EF4-FFF2-40B4-BE49-F238E27FC236}">
                <a16:creationId xmlns:a16="http://schemas.microsoft.com/office/drawing/2014/main" id="{2C04C394-D5CF-2F97-C9FF-A394A76EEC57}"/>
              </a:ext>
            </a:extLst>
          </p:cNvPr>
          <p:cNvSpPr>
            <a:spLocks noGrp="1"/>
          </p:cNvSpPr>
          <p:nvPr>
            <p:ph type="title"/>
          </p:nvPr>
        </p:nvSpPr>
        <p:spPr/>
        <p:txBody>
          <a:bodyPr/>
          <a:lstStyle/>
          <a:p>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blinds(horizontal)">
                                      <p:cBhvr>
                                        <p:cTn id="7" dur="500"/>
                                        <p:tgtEl>
                                          <p:spTgt spid="1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3" end="3"/>
                                            </p:txEl>
                                          </p:spTgt>
                                        </p:tgtEl>
                                        <p:attrNameLst>
                                          <p:attrName>style.visibility</p:attrName>
                                        </p:attrNameLst>
                                      </p:cBhvr>
                                      <p:to>
                                        <p:strVal val="visible"/>
                                      </p:to>
                                    </p:set>
                                    <p:animEffect transition="in" filter="blinds(horizontal)">
                                      <p:cBhvr>
                                        <p:cTn id="12" dur="500"/>
                                        <p:tgtEl>
                                          <p:spTgt spid="1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animEffect transition="in" filter="blinds(horizontal)">
                                      <p:cBhvr>
                                        <p:cTn id="17" dur="500"/>
                                        <p:tgtEl>
                                          <p:spTgt spid="1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xEl>
                                              <p:pRg st="5" end="5"/>
                                            </p:txEl>
                                          </p:spTgt>
                                        </p:tgtEl>
                                        <p:attrNameLst>
                                          <p:attrName>style.visibility</p:attrName>
                                        </p:attrNameLst>
                                      </p:cBhvr>
                                      <p:to>
                                        <p:strVal val="visible"/>
                                      </p:to>
                                    </p:set>
                                    <p:animEffect transition="in" filter="blinds(horizontal)">
                                      <p:cBhvr>
                                        <p:cTn id="22" dur="500"/>
                                        <p:tgtEl>
                                          <p:spTgt spid="1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animEffect transition="in" filter="blinds(horizontal)">
                                      <p:cBhvr>
                                        <p:cTn id="27" dur="500"/>
                                        <p:tgtEl>
                                          <p:spTgt spid="1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par>
                          <p:cTn id="33" fill="hold">
                            <p:stCondLst>
                              <p:cond delay="500"/>
                            </p:stCondLst>
                            <p:childTnLst>
                              <p:par>
                                <p:cTn id="34" presetID="6" presetClass="emph" presetSubtype="0" fill="hold" grpId="1" nodeType="afterEffect">
                                  <p:stCondLst>
                                    <p:cond delay="0"/>
                                  </p:stCondLst>
                                  <p:childTnLst>
                                    <p:animScale>
                                      <p:cBhvr>
                                        <p:cTn id="35"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22"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全局变量的使用说明</a:t>
            </a:r>
          </a:p>
        </p:txBody>
      </p:sp>
      <p:sp>
        <p:nvSpPr>
          <p:cNvPr id="342019" name="Rectangle 3"/>
          <p:cNvSpPr>
            <a:spLocks noGrp="1" noChangeArrowheads="1"/>
          </p:cNvSpPr>
          <p:nvPr>
            <p:ph idx="4294967295"/>
          </p:nvPr>
        </p:nvSpPr>
        <p:spPr>
          <a:xfrm>
            <a:off x="838200" y="1410547"/>
            <a:ext cx="10515600" cy="4525963"/>
          </a:xfrm>
        </p:spPr>
        <p:txBody>
          <a:bodyPr>
            <a:normAutofit/>
          </a:bodyPr>
          <a:lstStyle/>
          <a:p>
            <a:pPr eaLnBrk="1" hangingPunct="1">
              <a:lnSpc>
                <a:spcPct val="130000"/>
              </a:lnSpc>
              <a:buNone/>
            </a:pPr>
            <a:r>
              <a:rPr lang="zh-CN" altLang="en-US" sz="2400" dirty="0"/>
              <a:t>全局变量破坏了模块化，建议尽量少使用</a:t>
            </a:r>
          </a:p>
          <a:p>
            <a:pPr eaLnBrk="1" hangingPunct="1">
              <a:lnSpc>
                <a:spcPct val="130000"/>
              </a:lnSpc>
              <a:buNone/>
            </a:pPr>
            <a:r>
              <a:rPr lang="zh-CN" altLang="en-US" sz="2400" dirty="0"/>
              <a:t>当全局变量和局部变量同名时，在局部变量的作用范围中全局变量被屏蔽</a:t>
            </a:r>
          </a:p>
          <a:p>
            <a:pPr eaLnBrk="1" hangingPunct="1">
              <a:lnSpc>
                <a:spcPct val="130000"/>
              </a:lnSpc>
              <a:buNone/>
            </a:pPr>
            <a:r>
              <a:rPr lang="zh-CN" altLang="en-US" sz="2400" dirty="0"/>
              <a:t>全局变量的使用将在模块化设计中详细介绍</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2498"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使用名字空间的指令 </a:t>
            </a:r>
          </a:p>
        </p:txBody>
      </p:sp>
      <p:sp>
        <p:nvSpPr>
          <p:cNvPr id="49155" name="Rectangle 3"/>
          <p:cNvSpPr>
            <a:spLocks noGrp="1" noChangeArrowheads="1"/>
          </p:cNvSpPr>
          <p:nvPr>
            <p:ph idx="4294967295"/>
          </p:nvPr>
        </p:nvSpPr>
        <p:spPr>
          <a:xfrm>
            <a:off x="521546" y="1552151"/>
            <a:ext cx="9956800" cy="3181350"/>
          </a:xfrm>
        </p:spPr>
        <p:txBody>
          <a:bodyPr>
            <a:normAutofit/>
          </a:bodyPr>
          <a:lstStyle/>
          <a:p>
            <a:pPr eaLnBrk="1" hangingPunct="1">
              <a:lnSpc>
                <a:spcPct val="150000"/>
              </a:lnSpc>
              <a:buNone/>
            </a:pPr>
            <a:r>
              <a:rPr lang="zh-CN" altLang="en-US" sz="2400" b="1" dirty="0"/>
              <a:t>格式</a:t>
            </a:r>
          </a:p>
          <a:p>
            <a:pPr>
              <a:lnSpc>
                <a:spcPct val="150000"/>
              </a:lnSpc>
              <a:buNone/>
            </a:pPr>
            <a:r>
              <a:rPr lang="en-US" altLang="zh-CN" sz="1867" dirty="0"/>
              <a:t>using  namespace  </a:t>
            </a:r>
            <a:r>
              <a:rPr lang="zh-CN" altLang="en-US" sz="1867" dirty="0"/>
              <a:t>名字空间名；</a:t>
            </a:r>
          </a:p>
          <a:p>
            <a:pPr eaLnBrk="1" hangingPunct="1">
              <a:lnSpc>
                <a:spcPct val="150000"/>
              </a:lnSpc>
              <a:buNone/>
            </a:pPr>
            <a:endParaRPr lang="en-US" altLang="zh-CN" sz="2400" dirty="0"/>
          </a:p>
          <a:p>
            <a:pPr indent="0">
              <a:lnSpc>
                <a:spcPct val="150000"/>
              </a:lnSpc>
              <a:buNone/>
            </a:pPr>
            <a:r>
              <a:rPr lang="zh-CN" altLang="en-US" sz="2400" dirty="0"/>
              <a:t>一旦用了使用名字空间的指令，该名字空间中的所有的实体在引用时就不需要再加名字空间的限定了。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155">
                                            <p:txEl>
                                              <p:pRg st="3" end="3"/>
                                            </p:txEl>
                                          </p:spTgt>
                                        </p:tgtEl>
                                        <p:attrNameLst>
                                          <p:attrName>style.visibility</p:attrName>
                                        </p:attrNameLst>
                                      </p:cBhvr>
                                      <p:to>
                                        <p:strVal val="visible"/>
                                      </p:to>
                                    </p:set>
                                    <p:animEffect transition="in" filter="blinds(horizontal)">
                                      <p:cBhvr>
                                        <p:cTn id="7" dur="500"/>
                                        <p:tgtEl>
                                          <p:spTgt spid="49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873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存储类别</a:t>
            </a:r>
          </a:p>
        </p:txBody>
      </p:sp>
      <p:sp>
        <p:nvSpPr>
          <p:cNvPr id="344067" name="Rectangle 3"/>
          <p:cNvSpPr>
            <a:spLocks noGrp="1" noChangeArrowheads="1"/>
          </p:cNvSpPr>
          <p:nvPr>
            <p:ph idx="4294967295"/>
          </p:nvPr>
        </p:nvSpPr>
        <p:spPr>
          <a:xfrm>
            <a:off x="717973" y="1298787"/>
            <a:ext cx="10363200" cy="5040313"/>
          </a:xfrm>
        </p:spPr>
        <p:txBody>
          <a:bodyPr>
            <a:normAutofit/>
          </a:bodyPr>
          <a:lstStyle/>
          <a:p>
            <a:pPr marL="0" lvl="1" indent="0">
              <a:buNone/>
            </a:pPr>
            <a:r>
              <a:rPr lang="zh-CN" altLang="en-US" b="1" dirty="0"/>
              <a:t>存储类别</a:t>
            </a:r>
            <a:endParaRPr lang="en-US" altLang="zh-CN" b="1" dirty="0"/>
          </a:p>
          <a:p>
            <a:pPr marL="0" lvl="1" indent="0">
              <a:buNone/>
            </a:pPr>
            <a:r>
              <a:rPr lang="zh-CN" altLang="en-US" sz="1867" dirty="0"/>
              <a:t>变量所存储的区域</a:t>
            </a:r>
            <a:endParaRPr lang="en-US" altLang="zh-CN" sz="1867" dirty="0"/>
          </a:p>
          <a:p>
            <a:pPr marL="0" lvl="1" indent="0">
              <a:buNone/>
            </a:pPr>
            <a:endParaRPr lang="zh-CN" altLang="en-US" sz="1867" dirty="0"/>
          </a:p>
          <a:p>
            <a:pPr marL="0" indent="0">
              <a:buNone/>
            </a:pPr>
            <a:r>
              <a:rPr lang="zh-CN" altLang="en-US" sz="2400" b="1" dirty="0"/>
              <a:t>完整的变量定义</a:t>
            </a:r>
          </a:p>
          <a:p>
            <a:pPr marL="0" lvl="1" indent="0">
              <a:buNone/>
            </a:pPr>
            <a:r>
              <a:rPr lang="zh-CN" altLang="en-US" sz="1867" dirty="0"/>
              <a:t>存储类型   数据类型   变量名；</a:t>
            </a:r>
            <a:endParaRPr lang="en-US" altLang="zh-CN" sz="1867" dirty="0"/>
          </a:p>
          <a:p>
            <a:pPr marL="0" lvl="1" indent="0">
              <a:buNone/>
            </a:pPr>
            <a:endParaRPr lang="zh-CN" altLang="en-US" sz="1867" dirty="0"/>
          </a:p>
          <a:p>
            <a:pPr marL="0" indent="0">
              <a:buNone/>
            </a:pPr>
            <a:r>
              <a:rPr lang="zh-CN" altLang="en-US" sz="2400" b="1" dirty="0"/>
              <a:t>存储类别</a:t>
            </a:r>
          </a:p>
          <a:p>
            <a:pPr marL="0" lvl="1" indent="0">
              <a:spcBef>
                <a:spcPts val="800"/>
              </a:spcBef>
              <a:buNone/>
            </a:pPr>
            <a:r>
              <a:rPr lang="zh-CN" altLang="en-US" sz="1867" dirty="0"/>
              <a:t>自动变量：</a:t>
            </a:r>
            <a:r>
              <a:rPr lang="en-US" altLang="zh-CN" sz="1867" dirty="0"/>
              <a:t>auto</a:t>
            </a:r>
          </a:p>
          <a:p>
            <a:pPr marL="0" lvl="1" indent="0">
              <a:spcBef>
                <a:spcPts val="800"/>
              </a:spcBef>
              <a:buNone/>
            </a:pPr>
            <a:r>
              <a:rPr lang="zh-CN" altLang="en-US" sz="1867" dirty="0"/>
              <a:t>寄存器变量：</a:t>
            </a:r>
            <a:r>
              <a:rPr lang="en-US" altLang="zh-CN" sz="1867" dirty="0"/>
              <a:t>register</a:t>
            </a:r>
          </a:p>
          <a:p>
            <a:pPr marL="0" lvl="1" indent="0">
              <a:spcBef>
                <a:spcPts val="800"/>
              </a:spcBef>
              <a:buNone/>
            </a:pPr>
            <a:r>
              <a:rPr lang="zh-CN" altLang="en-US" sz="1867" dirty="0"/>
              <a:t>外部变量：</a:t>
            </a:r>
            <a:r>
              <a:rPr lang="en-US" altLang="zh-CN" sz="1867" dirty="0"/>
              <a:t>extern</a:t>
            </a:r>
          </a:p>
          <a:p>
            <a:pPr marL="0" lvl="1" indent="0">
              <a:spcBef>
                <a:spcPts val="800"/>
              </a:spcBef>
              <a:buNone/>
            </a:pPr>
            <a:r>
              <a:rPr lang="zh-CN" altLang="en-US" sz="1867" dirty="0"/>
              <a:t>静态变量：</a:t>
            </a:r>
            <a:r>
              <a:rPr lang="en-US" altLang="zh-CN" sz="1867" dirty="0"/>
              <a:t>static</a:t>
            </a:r>
          </a:p>
        </p:txBody>
      </p:sp>
    </p:spTree>
  </p:cSld>
  <p:clrMapOvr>
    <a:masterClrMapping/>
  </p:clrMapOvr>
  <p:transition spd="med">
    <p:fade/>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62" name="Rectangle 2"/>
          <p:cNvSpPr>
            <a:spLocks noGrp="1" noChangeArrowheads="1"/>
          </p:cNvSpPr>
          <p:nvPr>
            <p:ph type="title"/>
          </p:nvPr>
        </p:nvSpPr>
        <p:spPr/>
        <p:txBody>
          <a:bodyPr>
            <a:normAutofit fontScale="90000"/>
          </a:bodyPr>
          <a:lstStyle/>
          <a:p>
            <a:pPr eaLnBrk="1" hangingPunct="1">
              <a:defRPr/>
            </a:pPr>
            <a:r>
              <a:rPr lang="en-US" altLang="zh-CN" sz="3733" b="1" dirty="0">
                <a:latin typeface="微软雅黑" pitchFamily="34" charset="-122"/>
              </a:rPr>
              <a:t>auto</a:t>
            </a:r>
          </a:p>
        </p:txBody>
      </p:sp>
      <p:sp>
        <p:nvSpPr>
          <p:cNvPr id="345091" name="Rectangle 3"/>
          <p:cNvSpPr>
            <a:spLocks noGrp="1" noChangeArrowheads="1"/>
          </p:cNvSpPr>
          <p:nvPr>
            <p:ph idx="4294967295"/>
          </p:nvPr>
        </p:nvSpPr>
        <p:spPr>
          <a:xfrm>
            <a:off x="973138" y="1344613"/>
            <a:ext cx="11218862" cy="4505325"/>
          </a:xfrm>
        </p:spPr>
        <p:txBody>
          <a:bodyPr>
            <a:normAutofit/>
          </a:bodyPr>
          <a:lstStyle/>
          <a:p>
            <a:pPr eaLnBrk="1" hangingPunct="1">
              <a:lnSpc>
                <a:spcPct val="150000"/>
              </a:lnSpc>
              <a:buNone/>
            </a:pPr>
            <a:r>
              <a:rPr lang="zh-CN" altLang="en-US" sz="2400" b="1" dirty="0"/>
              <a:t>在函数内或块内定义的变量缺省时是</a:t>
            </a:r>
            <a:r>
              <a:rPr lang="en-US" altLang="zh-CN" sz="2400" b="1" dirty="0"/>
              <a:t>auto</a:t>
            </a:r>
          </a:p>
          <a:p>
            <a:pPr>
              <a:spcBef>
                <a:spcPts val="800"/>
              </a:spcBef>
              <a:buNone/>
            </a:pPr>
            <a:r>
              <a:rPr lang="zh-CN" altLang="en-US" sz="1867" dirty="0"/>
              <a:t>如     </a:t>
            </a:r>
            <a:r>
              <a:rPr lang="en-US" altLang="zh-CN" sz="1867" dirty="0"/>
              <a:t>auto   </a:t>
            </a:r>
            <a:r>
              <a:rPr lang="en-US" altLang="zh-CN" sz="1867" dirty="0" err="1"/>
              <a:t>int</a:t>
            </a:r>
            <a:r>
              <a:rPr lang="en-US" altLang="zh-CN" sz="1867" dirty="0"/>
              <a:t>  </a:t>
            </a:r>
            <a:r>
              <a:rPr lang="en-US" altLang="zh-CN" sz="1867" dirty="0" err="1"/>
              <a:t>i</a:t>
            </a:r>
            <a:r>
              <a:rPr lang="zh-CN" altLang="en-US" sz="1867" dirty="0"/>
              <a:t>；</a:t>
            </a:r>
            <a:endParaRPr lang="en-US" altLang="zh-CN" sz="1867" dirty="0"/>
          </a:p>
          <a:p>
            <a:pPr>
              <a:spcBef>
                <a:spcPts val="800"/>
              </a:spcBef>
              <a:buNone/>
            </a:pPr>
            <a:r>
              <a:rPr lang="zh-CN" altLang="en-US" sz="1867" dirty="0"/>
              <a:t>存储在栈工作区</a:t>
            </a:r>
          </a:p>
          <a:p>
            <a:pPr>
              <a:spcBef>
                <a:spcPts val="2400"/>
              </a:spcBef>
              <a:buNone/>
            </a:pPr>
            <a:r>
              <a:rPr lang="zh-CN" altLang="en-US" sz="2400" b="1" dirty="0"/>
              <a:t>行为</a:t>
            </a:r>
            <a:endParaRPr lang="en-US" altLang="zh-CN" sz="2400" b="1" dirty="0"/>
          </a:p>
          <a:p>
            <a:pPr eaLnBrk="1" hangingPunct="1">
              <a:lnSpc>
                <a:spcPct val="150000"/>
              </a:lnSpc>
              <a:buNone/>
            </a:pPr>
            <a:r>
              <a:rPr lang="zh-CN" altLang="en-US" sz="1867" dirty="0"/>
              <a:t>进入块时，分配空间。退出块时，释放空间</a:t>
            </a:r>
            <a:endParaRPr lang="en-US" altLang="zh-CN" sz="1867" dirty="0"/>
          </a:p>
          <a:p>
            <a:pPr>
              <a:spcBef>
                <a:spcPts val="2400"/>
              </a:spcBef>
              <a:buNone/>
            </a:pPr>
            <a:r>
              <a:rPr lang="en-US" altLang="zh-CN" sz="2400" b="1" dirty="0"/>
              <a:t>C++11</a:t>
            </a:r>
            <a:r>
              <a:rPr lang="zh-CN" altLang="en-US" sz="2400" b="1" dirty="0"/>
              <a:t>的新特性</a:t>
            </a:r>
            <a:endParaRPr lang="en-US" altLang="zh-CN" sz="2400" b="1" dirty="0"/>
          </a:p>
          <a:p>
            <a:pPr>
              <a:spcBef>
                <a:spcPts val="800"/>
              </a:spcBef>
              <a:buNone/>
            </a:pPr>
            <a:r>
              <a:rPr lang="en-US" altLang="zh-CN" sz="1867" dirty="0"/>
              <a:t>C++11</a:t>
            </a:r>
            <a:r>
              <a:rPr lang="zh-CN" altLang="en-US" sz="1867" dirty="0"/>
              <a:t>中自动变量不能加</a:t>
            </a:r>
            <a:r>
              <a:rPr lang="en-US" altLang="zh-CN" sz="1867" dirty="0"/>
              <a:t>auto</a:t>
            </a:r>
          </a:p>
          <a:p>
            <a:pPr>
              <a:spcBef>
                <a:spcPts val="800"/>
              </a:spcBef>
              <a:buNone/>
            </a:pPr>
            <a:r>
              <a:rPr lang="en-US" altLang="zh-CN" sz="1867" dirty="0"/>
              <a:t>auto</a:t>
            </a:r>
            <a:r>
              <a:rPr lang="zh-CN" altLang="en-US" sz="1867" dirty="0"/>
              <a:t>用于变量定义时自动推断变量类型</a:t>
            </a:r>
          </a:p>
        </p:txBody>
      </p:sp>
    </p:spTree>
  </p:cSld>
  <p:clrMapOvr>
    <a:masterClrMapping/>
  </p:clrMapOvr>
  <p:transition spd="med">
    <p:fade/>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1810" name="Rectangle 2"/>
          <p:cNvSpPr>
            <a:spLocks noGrp="1" noChangeArrowheads="1"/>
          </p:cNvSpPr>
          <p:nvPr>
            <p:ph type="title"/>
          </p:nvPr>
        </p:nvSpPr>
        <p:spPr/>
        <p:txBody>
          <a:bodyPr>
            <a:normAutofit fontScale="90000"/>
          </a:bodyPr>
          <a:lstStyle/>
          <a:p>
            <a:pPr eaLnBrk="1" hangingPunct="1">
              <a:defRPr/>
            </a:pPr>
            <a:r>
              <a:rPr lang="en-US" altLang="zh-CN" sz="3733" b="1" dirty="0">
                <a:latin typeface="微软雅黑" pitchFamily="34" charset="-122"/>
              </a:rPr>
              <a:t>register</a:t>
            </a:r>
          </a:p>
        </p:txBody>
      </p:sp>
      <p:sp>
        <p:nvSpPr>
          <p:cNvPr id="346115" name="Rectangle 3"/>
          <p:cNvSpPr>
            <a:spLocks noGrp="1" noChangeArrowheads="1"/>
          </p:cNvSpPr>
          <p:nvPr>
            <p:ph idx="4294967295"/>
          </p:nvPr>
        </p:nvSpPr>
        <p:spPr>
          <a:xfrm>
            <a:off x="838200" y="1669838"/>
            <a:ext cx="10515600" cy="4351338"/>
          </a:xfrm>
        </p:spPr>
        <p:txBody>
          <a:bodyPr>
            <a:normAutofit/>
          </a:bodyPr>
          <a:lstStyle/>
          <a:p>
            <a:pPr eaLnBrk="1" hangingPunct="1">
              <a:lnSpc>
                <a:spcPct val="150000"/>
              </a:lnSpc>
              <a:buNone/>
            </a:pPr>
            <a:r>
              <a:rPr lang="zh-CN" altLang="en-US" sz="2400" b="1" dirty="0"/>
              <a:t>存储在寄存器</a:t>
            </a:r>
            <a:endParaRPr lang="en-US" altLang="zh-CN" sz="2400" b="1" dirty="0"/>
          </a:p>
          <a:p>
            <a:pPr eaLnBrk="1" hangingPunct="1">
              <a:lnSpc>
                <a:spcPct val="150000"/>
              </a:lnSpc>
              <a:buNone/>
            </a:pPr>
            <a:r>
              <a:rPr lang="zh-CN" altLang="en-US" sz="1867" dirty="0"/>
              <a:t>代替自动变量或形参，提高变量的访问速度</a:t>
            </a:r>
          </a:p>
          <a:p>
            <a:pPr>
              <a:spcBef>
                <a:spcPts val="2400"/>
              </a:spcBef>
              <a:buNone/>
            </a:pPr>
            <a:r>
              <a:rPr lang="zh-CN" altLang="en-US" sz="2400" b="1" dirty="0"/>
              <a:t>注意</a:t>
            </a:r>
            <a:endParaRPr lang="en-US" altLang="zh-CN" sz="2400" b="1" dirty="0"/>
          </a:p>
          <a:p>
            <a:pPr>
              <a:spcBef>
                <a:spcPts val="800"/>
              </a:spcBef>
              <a:buNone/>
            </a:pPr>
            <a:r>
              <a:rPr lang="zh-CN" altLang="en-US" sz="1867" dirty="0"/>
              <a:t>指定</a:t>
            </a:r>
            <a:r>
              <a:rPr lang="en-US" altLang="zh-CN" sz="1867" dirty="0"/>
              <a:t>register</a:t>
            </a:r>
            <a:r>
              <a:rPr lang="zh-CN" altLang="en-US" sz="1867" dirty="0"/>
              <a:t>只是一种意向</a:t>
            </a:r>
            <a:endParaRPr lang="en-US" altLang="zh-CN" sz="1867" dirty="0"/>
          </a:p>
          <a:p>
            <a:pPr>
              <a:spcBef>
                <a:spcPts val="800"/>
              </a:spcBef>
              <a:buNone/>
            </a:pPr>
            <a:r>
              <a:rPr lang="zh-CN" altLang="en-US" sz="1867" dirty="0"/>
              <a:t>如无合适的寄存器可用，则编译器把它设为自动变量</a:t>
            </a:r>
          </a:p>
        </p:txBody>
      </p:sp>
    </p:spTree>
  </p:cSld>
  <p:clrMapOvr>
    <a:masterClrMapping/>
  </p:clrMapOvr>
  <p:transition spd="med">
    <p:fade/>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0786" name="Rectangle 2"/>
          <p:cNvSpPr>
            <a:spLocks noGrp="1" noChangeArrowheads="1"/>
          </p:cNvSpPr>
          <p:nvPr>
            <p:ph type="title"/>
          </p:nvPr>
        </p:nvSpPr>
        <p:spPr/>
        <p:txBody>
          <a:bodyPr>
            <a:normAutofit fontScale="90000"/>
          </a:bodyPr>
          <a:lstStyle/>
          <a:p>
            <a:pPr eaLnBrk="1" hangingPunct="1">
              <a:defRPr/>
            </a:pPr>
            <a:r>
              <a:rPr lang="en-US" altLang="zh-CN" sz="3733" b="1" dirty="0">
                <a:latin typeface="微软雅黑" pitchFamily="34" charset="-122"/>
              </a:rPr>
              <a:t>extern</a:t>
            </a:r>
          </a:p>
        </p:txBody>
      </p:sp>
      <p:sp>
        <p:nvSpPr>
          <p:cNvPr id="347139" name="Rectangle 3"/>
          <p:cNvSpPr>
            <a:spLocks noGrp="1" noChangeArrowheads="1"/>
          </p:cNvSpPr>
          <p:nvPr>
            <p:ph idx="4294967295"/>
          </p:nvPr>
        </p:nvSpPr>
        <p:spPr>
          <a:xfrm>
            <a:off x="914400" y="1358900"/>
            <a:ext cx="11277600" cy="5276850"/>
          </a:xfrm>
        </p:spPr>
        <p:txBody>
          <a:bodyPr>
            <a:normAutofit/>
          </a:bodyPr>
          <a:lstStyle/>
          <a:p>
            <a:pPr eaLnBrk="1" hangingPunct="1">
              <a:buNone/>
            </a:pPr>
            <a:r>
              <a:rPr lang="zh-CN" altLang="en-US" sz="2400" b="1" dirty="0"/>
              <a:t>不在本模块作用范围内的全局变量</a:t>
            </a:r>
            <a:endParaRPr lang="en-US" altLang="zh-CN" sz="2400" b="1" dirty="0"/>
          </a:p>
          <a:p>
            <a:pPr>
              <a:spcBef>
                <a:spcPts val="2400"/>
              </a:spcBef>
              <a:buNone/>
            </a:pPr>
            <a:r>
              <a:rPr lang="zh-CN" altLang="en-US" sz="2400" b="1" dirty="0"/>
              <a:t>声明格式</a:t>
            </a:r>
            <a:endParaRPr lang="en-US" altLang="zh-CN" sz="2400" b="1" dirty="0"/>
          </a:p>
          <a:p>
            <a:pPr>
              <a:spcBef>
                <a:spcPts val="800"/>
              </a:spcBef>
              <a:buNone/>
            </a:pPr>
            <a:r>
              <a:rPr lang="en-US" altLang="zh-CN" sz="1867" dirty="0"/>
              <a:t>extern  </a:t>
            </a:r>
            <a:r>
              <a:rPr lang="zh-CN" altLang="en-US" sz="1867" dirty="0"/>
              <a:t>类型   变量</a:t>
            </a:r>
            <a:r>
              <a:rPr lang="en-US" altLang="zh-CN" sz="1867" dirty="0"/>
              <a:t>;</a:t>
            </a:r>
          </a:p>
          <a:p>
            <a:pPr>
              <a:spcBef>
                <a:spcPts val="800"/>
              </a:spcBef>
              <a:buNone/>
            </a:pPr>
            <a:r>
              <a:rPr lang="zh-CN" altLang="en-US" sz="1867" dirty="0"/>
              <a:t>如：       </a:t>
            </a:r>
            <a:r>
              <a:rPr lang="en-US" altLang="zh-CN" sz="1867" dirty="0"/>
              <a:t>extern  </a:t>
            </a:r>
            <a:r>
              <a:rPr lang="en-US" altLang="zh-CN" sz="1867" dirty="0" err="1"/>
              <a:t>int</a:t>
            </a:r>
            <a:r>
              <a:rPr lang="en-US" altLang="zh-CN" sz="1867" dirty="0"/>
              <a:t>  num;</a:t>
            </a:r>
          </a:p>
          <a:p>
            <a:pPr>
              <a:spcBef>
                <a:spcPts val="800"/>
              </a:spcBef>
              <a:buNone/>
            </a:pPr>
            <a:r>
              <a:rPr lang="en-US" altLang="zh-CN" sz="1867" dirty="0"/>
              <a:t>num</a:t>
            </a:r>
            <a:r>
              <a:rPr lang="zh-CN" altLang="en-US" sz="1867" dirty="0"/>
              <a:t>为另一个源文件中的全局变量或定义在本语句后面的全局变量</a:t>
            </a:r>
          </a:p>
          <a:p>
            <a:pPr>
              <a:lnSpc>
                <a:spcPct val="125000"/>
              </a:lnSpc>
              <a:spcBef>
                <a:spcPts val="2400"/>
              </a:spcBef>
              <a:buNone/>
            </a:pPr>
            <a:r>
              <a:rPr lang="zh-CN" altLang="en-US" sz="2400" b="1" dirty="0"/>
              <a:t>用途</a:t>
            </a:r>
          </a:p>
          <a:p>
            <a:pPr>
              <a:lnSpc>
                <a:spcPct val="125000"/>
              </a:lnSpc>
              <a:buNone/>
            </a:pPr>
            <a:r>
              <a:rPr lang="zh-CN" altLang="en-US" sz="1867" dirty="0"/>
              <a:t>在某函数中引用了一个声明在本函数后的全局变量时，需要在函数内用</a:t>
            </a:r>
            <a:r>
              <a:rPr lang="en-US" altLang="zh-CN" sz="1867" dirty="0"/>
              <a:t>extern</a:t>
            </a:r>
            <a:r>
              <a:rPr lang="zh-CN" altLang="en-US" sz="1867" dirty="0"/>
              <a:t>声明此全局变量</a:t>
            </a:r>
          </a:p>
          <a:p>
            <a:pPr>
              <a:lnSpc>
                <a:spcPct val="125000"/>
              </a:lnSpc>
              <a:buNone/>
            </a:pPr>
            <a:r>
              <a:rPr lang="zh-CN" altLang="en-US" sz="1867" dirty="0"/>
              <a:t>当一个程序有多个源文件组成时，用</a:t>
            </a:r>
            <a:r>
              <a:rPr lang="en-US" altLang="zh-CN" sz="1867" dirty="0"/>
              <a:t>extern</a:t>
            </a:r>
            <a:r>
              <a:rPr lang="zh-CN" altLang="en-US" sz="1867" dirty="0"/>
              <a:t>可引用另一文件中的全局变量</a:t>
            </a:r>
          </a:p>
        </p:txBody>
      </p:sp>
    </p:spTree>
  </p:cSld>
  <p:clrMapOvr>
    <a:masterClrMapping/>
  </p:clrMapOvr>
  <p:transition spd="med">
    <p:fade/>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017724" y="800626"/>
            <a:ext cx="6649901" cy="5264133"/>
          </a:xfrm>
          <a:prstGeom prst="rect">
            <a:avLst/>
          </a:prstGeom>
          <a:noFill/>
          <a:ln w="9525">
            <a:noFill/>
            <a:miter lim="800000"/>
            <a:headEnd/>
            <a:tailEnd/>
          </a:ln>
        </p:spPr>
        <p:txBody>
          <a:bodyPr wrap="square" anchor="ctr">
            <a:spAutoFit/>
          </a:bodyPr>
          <a:lstStyle/>
          <a:p>
            <a:pPr indent="67732">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#include &lt;</a:t>
            </a:r>
            <a:r>
              <a:rPr lang="en-US" altLang="zh-CN" sz="1867" dirty="0" err="1">
                <a:latin typeface="微软雅黑" pitchFamily="34" charset="-122"/>
                <a:ea typeface="微软雅黑" pitchFamily="34" charset="-122"/>
                <a:cs typeface="Courier New" pitchFamily="49" charset="0"/>
              </a:rPr>
              <a:t>iostream</a:t>
            </a:r>
            <a:r>
              <a:rPr lang="en-US" altLang="zh-CN" sz="1867" dirty="0">
                <a:latin typeface="微软雅黑" pitchFamily="34" charset="-122"/>
                <a:ea typeface="微软雅黑" pitchFamily="34" charset="-122"/>
                <a:cs typeface="Courier New" pitchFamily="49" charset="0"/>
              </a:rPr>
              <a:t>&gt;</a:t>
            </a:r>
          </a:p>
          <a:p>
            <a:pPr indent="67732" eaLnBrk="0" hangingPunct="0">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using namespace std;</a:t>
            </a:r>
            <a:endParaRPr lang="en-US" altLang="zh-CN" sz="1867" dirty="0">
              <a:latin typeface="微软雅黑" pitchFamily="34" charset="-122"/>
              <a:ea typeface="微软雅黑" pitchFamily="34" charset="-122"/>
            </a:endParaRPr>
          </a:p>
          <a:p>
            <a:pPr indent="67732" eaLnBrk="0" hangingPunct="0">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a:rPr>
              <a:t>void f();</a:t>
            </a:r>
          </a:p>
          <a:p>
            <a:pPr indent="67732" eaLnBrk="0" hangingPunct="0">
              <a:tabLst>
                <a:tab pos="533387" algn="l"/>
                <a:tab pos="711182" algn="l"/>
                <a:tab pos="888978" algn="l"/>
                <a:tab pos="1066773" algn="l"/>
                <a:tab pos="1244569" algn="l"/>
              </a:tabLst>
            </a:pPr>
            <a:endParaRPr lang="en-US" altLang="zh-CN" sz="1867" dirty="0">
              <a:latin typeface="微软雅黑" pitchFamily="34" charset="-122"/>
              <a:ea typeface="微软雅黑" pitchFamily="34" charset="-122"/>
            </a:endParaRPr>
          </a:p>
          <a:p>
            <a:pPr indent="67732" eaLnBrk="0" hangingPunct="0">
              <a:tabLst>
                <a:tab pos="533387" algn="l"/>
                <a:tab pos="711182" algn="l"/>
                <a:tab pos="888978" algn="l"/>
                <a:tab pos="1066773" algn="l"/>
                <a:tab pos="1244569" algn="l"/>
              </a:tabLst>
            </a:pPr>
            <a:r>
              <a:rPr lang="en-US" altLang="zh-CN" sz="1867" dirty="0" err="1">
                <a:latin typeface="微软雅黑" pitchFamily="34" charset="-122"/>
                <a:ea typeface="微软雅黑" pitchFamily="34" charset="-122"/>
                <a:cs typeface="Courier"/>
              </a:rPr>
              <a:t>int</a:t>
            </a:r>
            <a:r>
              <a:rPr lang="en-US" altLang="zh-CN" sz="1867" dirty="0">
                <a:latin typeface="微软雅黑" pitchFamily="34" charset="-122"/>
                <a:ea typeface="微软雅黑" pitchFamily="34" charset="-122"/>
                <a:cs typeface="Courier"/>
              </a:rPr>
              <a:t> main()</a:t>
            </a:r>
            <a:endParaRPr lang="en-US" altLang="zh-CN" sz="1867" dirty="0">
              <a:latin typeface="微软雅黑" pitchFamily="34" charset="-122"/>
              <a:ea typeface="微软雅黑" pitchFamily="34" charset="-122"/>
            </a:endParaRPr>
          </a:p>
          <a:p>
            <a:pPr indent="67732" eaLnBrk="0" hangingPunct="0">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a:rPr>
              <a:t>{</a:t>
            </a:r>
          </a:p>
          <a:p>
            <a:pPr indent="67732" eaLnBrk="0" hangingPunct="0">
              <a:tabLst>
                <a:tab pos="533387" algn="l"/>
                <a:tab pos="711182" algn="l"/>
                <a:tab pos="888978" algn="l"/>
                <a:tab pos="1066773" algn="l"/>
                <a:tab pos="1244569" algn="l"/>
              </a:tabLst>
            </a:pPr>
            <a:r>
              <a:rPr lang="en-US" altLang="zh-CN" sz="1867" dirty="0">
                <a:latin typeface="微软雅黑" pitchFamily="34" charset="-122"/>
                <a:ea typeface="微软雅黑" pitchFamily="34" charset="-122"/>
              </a:rPr>
              <a:t>    extern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x;</a:t>
            </a:r>
          </a:p>
          <a:p>
            <a:pPr indent="67732" eaLnBrk="0" hangingPunct="0">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a:rPr>
              <a:t>    f();</a:t>
            </a:r>
            <a:endParaRPr lang="en-US" altLang="zh-CN" sz="1867" dirty="0">
              <a:latin typeface="微软雅黑" pitchFamily="34" charset="-122"/>
              <a:ea typeface="微软雅黑" pitchFamily="34" charset="-122"/>
            </a:endParaRPr>
          </a:p>
          <a:p>
            <a:pPr indent="67732" eaLnBrk="0" hangingPunct="0">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a:rPr>
              <a:t>    </a:t>
            </a:r>
            <a:r>
              <a:rPr lang="en-US" altLang="zh-CN" sz="1867" dirty="0" err="1">
                <a:latin typeface="微软雅黑" pitchFamily="34" charset="-122"/>
                <a:ea typeface="微软雅黑" pitchFamily="34" charset="-122"/>
                <a:cs typeface="Courier"/>
              </a:rPr>
              <a:t>cout</a:t>
            </a:r>
            <a:r>
              <a:rPr lang="en-US" altLang="zh-CN" sz="1867" dirty="0">
                <a:latin typeface="微软雅黑" pitchFamily="34" charset="-122"/>
                <a:ea typeface="微软雅黑" pitchFamily="34" charset="-122"/>
                <a:cs typeface="Courier"/>
              </a:rPr>
              <a:t> &lt;&lt; "in main(): x= " &lt;&lt; x &lt;&lt; </a:t>
            </a:r>
            <a:r>
              <a:rPr lang="en-US" altLang="zh-CN" sz="1867" dirty="0" err="1">
                <a:latin typeface="微软雅黑" pitchFamily="34" charset="-122"/>
                <a:ea typeface="微软雅黑" pitchFamily="34" charset="-122"/>
                <a:cs typeface="Courier"/>
              </a:rPr>
              <a:t>endl</a:t>
            </a:r>
            <a:r>
              <a:rPr lang="en-US" altLang="zh-CN" sz="1867" dirty="0">
                <a:latin typeface="微软雅黑" pitchFamily="34" charset="-122"/>
                <a:ea typeface="微软雅黑" pitchFamily="34" charset="-122"/>
                <a:cs typeface="Courier"/>
              </a:rPr>
              <a:t>;</a:t>
            </a:r>
            <a:endParaRPr lang="en-US" altLang="zh-CN" sz="1867" dirty="0">
              <a:latin typeface="微软雅黑" pitchFamily="34" charset="-122"/>
              <a:ea typeface="微软雅黑" pitchFamily="34" charset="-122"/>
            </a:endParaRPr>
          </a:p>
          <a:p>
            <a:pPr indent="67732" eaLnBrk="0" hangingPunct="0">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a:rPr>
              <a:t>    return 0;</a:t>
            </a:r>
            <a:endParaRPr lang="en-US" altLang="zh-CN" sz="1867" dirty="0">
              <a:latin typeface="微软雅黑" pitchFamily="34" charset="-122"/>
              <a:ea typeface="微软雅黑" pitchFamily="34" charset="-122"/>
            </a:endParaRPr>
          </a:p>
          <a:p>
            <a:pPr indent="67732" eaLnBrk="0" hangingPunct="0">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a:rPr>
              <a:t>}</a:t>
            </a:r>
          </a:p>
          <a:p>
            <a:pPr indent="67732" eaLnBrk="0" hangingPunct="0">
              <a:tabLst>
                <a:tab pos="533387" algn="l"/>
                <a:tab pos="711182" algn="l"/>
                <a:tab pos="888978" algn="l"/>
                <a:tab pos="1066773" algn="l"/>
                <a:tab pos="1244569" algn="l"/>
              </a:tabLst>
            </a:pPr>
            <a:endParaRPr lang="en-US" altLang="zh-CN" sz="1867" dirty="0">
              <a:latin typeface="微软雅黑" pitchFamily="34" charset="-122"/>
              <a:ea typeface="微软雅黑" pitchFamily="34" charset="-122"/>
            </a:endParaRPr>
          </a:p>
          <a:p>
            <a:pPr indent="67732" eaLnBrk="0" hangingPunct="0">
              <a:tabLst>
                <a:tab pos="533387" algn="l"/>
                <a:tab pos="711182" algn="l"/>
                <a:tab pos="888978" algn="l"/>
                <a:tab pos="1066773" algn="l"/>
                <a:tab pos="1244569" algn="l"/>
              </a:tabLst>
            </a:pPr>
            <a:r>
              <a:rPr lang="en-US" altLang="zh-CN" sz="1867" dirty="0" err="1">
                <a:latin typeface="微软雅黑" pitchFamily="34" charset="-122"/>
                <a:ea typeface="微软雅黑" pitchFamily="34" charset="-122"/>
                <a:cs typeface="Courier"/>
              </a:rPr>
              <a:t>int</a:t>
            </a:r>
            <a:r>
              <a:rPr lang="en-US" altLang="zh-CN" sz="1867" dirty="0">
                <a:latin typeface="微软雅黑" pitchFamily="34" charset="-122"/>
                <a:ea typeface="微软雅黑" pitchFamily="34" charset="-122"/>
                <a:cs typeface="Courier"/>
              </a:rPr>
              <a:t> x;</a:t>
            </a:r>
          </a:p>
          <a:p>
            <a:pPr indent="67732" eaLnBrk="0" hangingPunct="0">
              <a:tabLst>
                <a:tab pos="533387" algn="l"/>
                <a:tab pos="711182" algn="l"/>
                <a:tab pos="888978" algn="l"/>
                <a:tab pos="1066773" algn="l"/>
                <a:tab pos="1244569" algn="l"/>
              </a:tabLst>
            </a:pPr>
            <a:endParaRPr lang="en-US" altLang="zh-CN" sz="1867" dirty="0">
              <a:latin typeface="微软雅黑" pitchFamily="34" charset="-122"/>
              <a:ea typeface="微软雅黑" pitchFamily="34" charset="-122"/>
            </a:endParaRPr>
          </a:p>
          <a:p>
            <a:pPr indent="67732" eaLnBrk="0" hangingPunct="0">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a:rPr>
              <a:t>void f()</a:t>
            </a:r>
            <a:endParaRPr lang="en-US" altLang="zh-CN" sz="1867" dirty="0">
              <a:latin typeface="微软雅黑" pitchFamily="34" charset="-122"/>
              <a:ea typeface="微软雅黑" pitchFamily="34" charset="-122"/>
            </a:endParaRPr>
          </a:p>
          <a:p>
            <a:pPr indent="67732" eaLnBrk="0" hangingPunct="0">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a:rPr>
              <a:t>{</a:t>
            </a:r>
            <a:endParaRPr lang="en-US" altLang="zh-CN" sz="1867" dirty="0">
              <a:latin typeface="微软雅黑" pitchFamily="34" charset="-122"/>
              <a:ea typeface="微软雅黑" pitchFamily="34" charset="-122"/>
            </a:endParaRPr>
          </a:p>
          <a:p>
            <a:pPr indent="67732" eaLnBrk="0" hangingPunct="0">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a:rPr>
              <a:t>    </a:t>
            </a:r>
            <a:r>
              <a:rPr lang="en-US" altLang="zh-CN" sz="1867" dirty="0" err="1">
                <a:latin typeface="微软雅黑" pitchFamily="34" charset="-122"/>
                <a:ea typeface="微软雅黑" pitchFamily="34" charset="-122"/>
                <a:cs typeface="Courier"/>
              </a:rPr>
              <a:t>cout</a:t>
            </a:r>
            <a:r>
              <a:rPr lang="en-US" altLang="zh-CN" sz="1867" dirty="0">
                <a:latin typeface="微软雅黑" pitchFamily="34" charset="-122"/>
                <a:ea typeface="微软雅黑" pitchFamily="34" charset="-122"/>
                <a:cs typeface="Courier"/>
              </a:rPr>
              <a:t> &lt;&lt; "in f(): x= " &lt;&lt; x &lt;&lt; </a:t>
            </a:r>
            <a:r>
              <a:rPr lang="en-US" altLang="zh-CN" sz="1867" dirty="0" err="1">
                <a:latin typeface="微软雅黑" pitchFamily="34" charset="-122"/>
                <a:ea typeface="微软雅黑" pitchFamily="34" charset="-122"/>
                <a:cs typeface="Courier"/>
              </a:rPr>
              <a:t>endl</a:t>
            </a:r>
            <a:r>
              <a:rPr lang="en-US" altLang="zh-CN" sz="1867" dirty="0">
                <a:latin typeface="微软雅黑" pitchFamily="34" charset="-122"/>
                <a:ea typeface="微软雅黑" pitchFamily="34" charset="-122"/>
                <a:cs typeface="Courier"/>
              </a:rPr>
              <a:t>;</a:t>
            </a:r>
            <a:endParaRPr lang="en-US" altLang="zh-CN" sz="1867" dirty="0">
              <a:latin typeface="微软雅黑" pitchFamily="34" charset="-122"/>
              <a:ea typeface="微软雅黑" pitchFamily="34" charset="-122"/>
            </a:endParaRPr>
          </a:p>
          <a:p>
            <a:pPr indent="67732" eaLnBrk="0" hangingPunct="0">
              <a:tabLst>
                <a:tab pos="533387" algn="l"/>
                <a:tab pos="711182" algn="l"/>
                <a:tab pos="888978" algn="l"/>
                <a:tab pos="1066773" algn="l"/>
                <a:tab pos="1244569" algn="l"/>
              </a:tabLst>
            </a:pPr>
            <a:r>
              <a:rPr lang="en-US" altLang="zh-CN" sz="1867" dirty="0">
                <a:latin typeface="微软雅黑" pitchFamily="34" charset="-122"/>
                <a:ea typeface="微软雅黑" pitchFamily="34" charset="-122"/>
              </a:rPr>
              <a:t>} </a:t>
            </a:r>
          </a:p>
        </p:txBody>
      </p:sp>
      <p:sp>
        <p:nvSpPr>
          <p:cNvPr id="3" name="TextBox 2"/>
          <p:cNvSpPr txBox="1">
            <a:spLocks noChangeArrowheads="1"/>
          </p:cNvSpPr>
          <p:nvPr/>
        </p:nvSpPr>
        <p:spPr bwMode="auto">
          <a:xfrm>
            <a:off x="7667625" y="3400426"/>
            <a:ext cx="3048000" cy="1334596"/>
          </a:xfrm>
          <a:prstGeom prst="rect">
            <a:avLst/>
          </a:prstGeom>
          <a:noFill/>
          <a:ln w="9525">
            <a:noFill/>
            <a:miter lim="800000"/>
            <a:headEnd/>
            <a:tailEnd/>
          </a:ln>
        </p:spPr>
        <p:txBody>
          <a:bodyPr>
            <a:spAutoFit/>
          </a:bodyPr>
          <a:lstStyle/>
          <a:p>
            <a:pPr>
              <a:lnSpc>
                <a:spcPct val="150000"/>
              </a:lnSpc>
            </a:pPr>
            <a:r>
              <a:rPr lang="zh-CN" altLang="en-US" sz="1867" dirty="0">
                <a:latin typeface="微软雅黑" pitchFamily="34" charset="-122"/>
                <a:ea typeface="微软雅黑" pitchFamily="34" charset="-122"/>
              </a:rPr>
              <a:t>不是正常的用法。</a:t>
            </a:r>
            <a:endParaRPr lang="en-US" altLang="zh-CN" sz="1867" dirty="0">
              <a:latin typeface="微软雅黑" pitchFamily="34" charset="-122"/>
              <a:ea typeface="微软雅黑" pitchFamily="34" charset="-122"/>
            </a:endParaRPr>
          </a:p>
          <a:p>
            <a:pPr>
              <a:lnSpc>
                <a:spcPct val="150000"/>
              </a:lnSpc>
            </a:pPr>
            <a:r>
              <a:rPr lang="zh-CN" altLang="en-US" sz="1867" dirty="0">
                <a:latin typeface="微软雅黑" pitchFamily="34" charset="-122"/>
                <a:ea typeface="微软雅黑" pitchFamily="34" charset="-122"/>
              </a:rPr>
              <a:t>正常用法是将全局变量的定义放在源文件的最前面</a:t>
            </a:r>
          </a:p>
        </p:txBody>
      </p:sp>
      <p:sp>
        <p:nvSpPr>
          <p:cNvPr id="5" name="标题 4">
            <a:extLst>
              <a:ext uri="{FF2B5EF4-FFF2-40B4-BE49-F238E27FC236}">
                <a16:creationId xmlns:a16="http://schemas.microsoft.com/office/drawing/2014/main" id="{FD79D371-2975-E647-202D-22625A9CCE59}"/>
              </a:ext>
            </a:extLst>
          </p:cNvPr>
          <p:cNvSpPr>
            <a:spLocks noGrp="1"/>
          </p:cNvSpPr>
          <p:nvPr>
            <p:ph type="title"/>
          </p:nvPr>
        </p:nvSpPr>
        <p:spPr/>
        <p:txBody>
          <a:bodyPr/>
          <a:lstStyle/>
          <a:p>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4"/>
          <p:cNvSpPr>
            <a:spLocks noChangeArrowheads="1"/>
          </p:cNvSpPr>
          <p:nvPr/>
        </p:nvSpPr>
        <p:spPr bwMode="auto">
          <a:xfrm>
            <a:off x="733426" y="1922442"/>
            <a:ext cx="5467349" cy="4114844"/>
          </a:xfrm>
          <a:prstGeom prst="rect">
            <a:avLst/>
          </a:prstGeom>
          <a:noFill/>
          <a:ln w="12700" cap="sq" algn="ctr">
            <a:solidFill>
              <a:schemeClr val="tx1"/>
            </a:solidFill>
            <a:miter lim="800000"/>
            <a:headEnd type="none" w="sm" len="sm"/>
            <a:tailEnd type="none" w="sm" len="sm"/>
          </a:ln>
        </p:spPr>
        <p:txBody>
          <a:bodyPr wrap="square" anchor="ctr">
            <a:spAutoFit/>
          </a:bodyPr>
          <a:lstStyle/>
          <a:p>
            <a:r>
              <a:rPr lang="en-US" altLang="zh-CN" sz="1867" dirty="0">
                <a:latin typeface="微软雅黑" pitchFamily="34" charset="-122"/>
                <a:ea typeface="微软雅黑" pitchFamily="34" charset="-122"/>
              </a:rPr>
              <a:t>//file1.cpp</a:t>
            </a:r>
          </a:p>
          <a:p>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iostream</a:t>
            </a:r>
            <a:r>
              <a:rPr lang="en-US" altLang="zh-CN" sz="1867" dirty="0">
                <a:latin typeface="微软雅黑" pitchFamily="34" charset="-122"/>
                <a:ea typeface="微软雅黑" pitchFamily="34" charset="-122"/>
              </a:rPr>
              <a:t>&gt;</a:t>
            </a:r>
          </a:p>
          <a:p>
            <a:r>
              <a:rPr lang="en-US" altLang="zh-CN" sz="1867" dirty="0">
                <a:latin typeface="微软雅黑" pitchFamily="34" charset="-122"/>
                <a:ea typeface="微软雅黑" pitchFamily="34" charset="-122"/>
              </a:rPr>
              <a:t>using namespace std;</a:t>
            </a:r>
          </a:p>
          <a:p>
            <a:endParaRPr lang="en-US"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void f();</a:t>
            </a:r>
          </a:p>
          <a:p>
            <a:r>
              <a:rPr lang="en-US" altLang="zh-CN" sz="1867" dirty="0">
                <a:latin typeface="微软雅黑" pitchFamily="34" charset="-122"/>
                <a:ea typeface="微软雅黑" pitchFamily="34" charset="-122"/>
              </a:rPr>
              <a:t>extern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x;        //</a:t>
            </a:r>
            <a:r>
              <a:rPr lang="zh-CN" altLang="en-US" sz="1867" dirty="0">
                <a:latin typeface="微软雅黑" pitchFamily="34" charset="-122"/>
                <a:ea typeface="微软雅黑" pitchFamily="34" charset="-122"/>
              </a:rPr>
              <a:t>外部变量的声明</a:t>
            </a:r>
          </a:p>
          <a:p>
            <a:endParaRPr lang="zh-CN" altLang="en-US" sz="1867" dirty="0">
              <a:latin typeface="微软雅黑" pitchFamily="34" charset="-122"/>
              <a:ea typeface="微软雅黑" pitchFamily="34" charset="-122"/>
            </a:endParaRPr>
          </a:p>
          <a:p>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f();</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"in main(): x= “ &lt;&lt; x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endParaRPr lang="en-US"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return 0;</a:t>
            </a:r>
          </a:p>
          <a:p>
            <a:r>
              <a:rPr lang="en-US" altLang="zh-CN" sz="1867" dirty="0">
                <a:latin typeface="微软雅黑" pitchFamily="34" charset="-122"/>
                <a:ea typeface="微软雅黑" pitchFamily="34" charset="-122"/>
              </a:rPr>
              <a:t>}</a:t>
            </a:r>
          </a:p>
        </p:txBody>
      </p:sp>
      <p:sp>
        <p:nvSpPr>
          <p:cNvPr id="349187" name="Rectangle 5"/>
          <p:cNvSpPr>
            <a:spLocks noChangeArrowheads="1"/>
          </p:cNvSpPr>
          <p:nvPr/>
        </p:nvSpPr>
        <p:spPr bwMode="auto">
          <a:xfrm>
            <a:off x="6553201" y="2078398"/>
            <a:ext cx="5219700" cy="3510833"/>
          </a:xfrm>
          <a:prstGeom prst="rect">
            <a:avLst/>
          </a:prstGeom>
          <a:noFill/>
          <a:ln w="12700" cap="sq" algn="ctr">
            <a:solidFill>
              <a:schemeClr val="tx1"/>
            </a:solidFill>
            <a:miter lim="800000"/>
            <a:headEnd type="none" w="sm" len="sm"/>
            <a:tailEnd type="none" w="sm" len="sm"/>
          </a:ln>
        </p:spPr>
        <p:txBody>
          <a:bodyPr wrap="square" anchor="ctr">
            <a:spAutoFit/>
          </a:bodyPr>
          <a:lstStyle/>
          <a:p>
            <a:pPr>
              <a:lnSpc>
                <a:spcPct val="120000"/>
              </a:lnSpc>
            </a:pPr>
            <a:r>
              <a:rPr lang="en-US" altLang="zh-CN" sz="1867" dirty="0">
                <a:latin typeface="微软雅黑" pitchFamily="34" charset="-122"/>
                <a:ea typeface="微软雅黑" pitchFamily="34" charset="-122"/>
              </a:rPr>
              <a:t>//file2.cpp</a:t>
            </a:r>
          </a:p>
          <a:p>
            <a:pPr>
              <a:lnSpc>
                <a:spcPct val="120000"/>
              </a:lnSpc>
            </a:pPr>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iostream</a:t>
            </a:r>
            <a:r>
              <a:rPr lang="en-US" altLang="zh-CN" sz="1867" dirty="0">
                <a:latin typeface="微软雅黑" pitchFamily="34" charset="-122"/>
                <a:ea typeface="微软雅黑" pitchFamily="34" charset="-122"/>
              </a:rPr>
              <a:t>&gt;</a:t>
            </a:r>
          </a:p>
          <a:p>
            <a:pPr>
              <a:lnSpc>
                <a:spcPct val="120000"/>
              </a:lnSpc>
            </a:pPr>
            <a:r>
              <a:rPr lang="en-US" altLang="zh-CN" sz="1867" dirty="0">
                <a:latin typeface="微软雅黑" pitchFamily="34" charset="-122"/>
                <a:ea typeface="微软雅黑" pitchFamily="34" charset="-122"/>
              </a:rPr>
              <a:t>using namespace std;</a:t>
            </a:r>
          </a:p>
          <a:p>
            <a:pPr>
              <a:lnSpc>
                <a:spcPct val="120000"/>
              </a:lnSpc>
            </a:pPr>
            <a:endParaRPr lang="en-US" altLang="zh-CN" sz="1867" dirty="0">
              <a:latin typeface="微软雅黑" pitchFamily="34" charset="-122"/>
              <a:ea typeface="微软雅黑" pitchFamily="34" charset="-122"/>
            </a:endParaRPr>
          </a:p>
          <a:p>
            <a:pPr>
              <a:lnSpc>
                <a:spcPct val="120000"/>
              </a:lnSpc>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x;    //</a:t>
            </a:r>
            <a:r>
              <a:rPr lang="zh-CN" altLang="en-US" sz="1867" dirty="0">
                <a:latin typeface="微软雅黑" pitchFamily="34" charset="-122"/>
                <a:ea typeface="微软雅黑" pitchFamily="34" charset="-122"/>
              </a:rPr>
              <a:t>全局变量的定义</a:t>
            </a:r>
          </a:p>
          <a:p>
            <a:pPr>
              <a:lnSpc>
                <a:spcPct val="120000"/>
              </a:lnSpc>
            </a:pPr>
            <a:endParaRPr lang="zh-CN" altLang="en-US" sz="1867" dirty="0">
              <a:latin typeface="微软雅黑" pitchFamily="34" charset="-122"/>
              <a:ea typeface="微软雅黑" pitchFamily="34" charset="-122"/>
            </a:endParaRPr>
          </a:p>
          <a:p>
            <a:pPr>
              <a:lnSpc>
                <a:spcPct val="120000"/>
              </a:lnSpc>
            </a:pPr>
            <a:r>
              <a:rPr lang="en-US" altLang="zh-CN" sz="1867" dirty="0">
                <a:latin typeface="微软雅黑" pitchFamily="34" charset="-122"/>
                <a:ea typeface="微软雅黑" pitchFamily="34" charset="-122"/>
              </a:rPr>
              <a:t>void f()</a:t>
            </a:r>
          </a:p>
          <a:p>
            <a:pPr>
              <a:lnSpc>
                <a:spcPct val="120000"/>
              </a:lnSpc>
            </a:pPr>
            <a:r>
              <a:rPr lang="en-US" altLang="zh-CN" sz="1867" dirty="0">
                <a:latin typeface="微软雅黑" pitchFamily="34" charset="-122"/>
                <a:ea typeface="微软雅黑" pitchFamily="34" charset="-122"/>
              </a:rPr>
              <a:t> { </a:t>
            </a:r>
          </a:p>
          <a:p>
            <a:pPr>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"in f(): x= “  &lt;&lt; x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a:lnSpc>
                <a:spcPct val="120000"/>
              </a:lnSpc>
            </a:pPr>
            <a:r>
              <a:rPr lang="en-US" altLang="zh-CN" sz="1867" dirty="0">
                <a:latin typeface="微软雅黑" pitchFamily="34" charset="-122"/>
                <a:ea typeface="微软雅黑" pitchFamily="34" charset="-122"/>
              </a:rPr>
              <a:t>} </a:t>
            </a:r>
          </a:p>
        </p:txBody>
      </p:sp>
      <p:sp>
        <p:nvSpPr>
          <p:cNvPr id="4" name="TextBox 3"/>
          <p:cNvSpPr txBox="1"/>
          <p:nvPr/>
        </p:nvSpPr>
        <p:spPr>
          <a:xfrm>
            <a:off x="733425" y="276225"/>
            <a:ext cx="5272504" cy="666786"/>
          </a:xfrm>
          <a:prstGeom prst="rect">
            <a:avLst/>
          </a:prstGeom>
          <a:noFill/>
        </p:spPr>
        <p:txBody>
          <a:bodyPr wrap="square" rtlCol="0">
            <a:spAutoFit/>
          </a:bodyPr>
          <a:lstStyle/>
          <a:p>
            <a:r>
              <a:rPr lang="zh-CN" altLang="en-US" sz="3733" b="1" dirty="0">
                <a:latin typeface="微软雅黑" pitchFamily="34" charset="-122"/>
                <a:ea typeface="微软雅黑" pitchFamily="34" charset="-122"/>
              </a:rPr>
              <a:t>通常的用法</a:t>
            </a:r>
          </a:p>
        </p:txBody>
      </p:sp>
      <p:sp>
        <p:nvSpPr>
          <p:cNvPr id="5" name="圆角矩形标注 4"/>
          <p:cNvSpPr/>
          <p:nvPr/>
        </p:nvSpPr>
        <p:spPr>
          <a:xfrm>
            <a:off x="4082890" y="2196974"/>
            <a:ext cx="1545125" cy="712207"/>
          </a:xfrm>
          <a:prstGeom prst="wedgeRoundRectCallout">
            <a:avLst>
              <a:gd name="adj1" fmla="val -182387"/>
              <a:gd name="adj2" fmla="val 125468"/>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能不能用</a:t>
            </a:r>
            <a:endParaRPr lang="en-US" altLang="zh-CN" sz="2400" b="1" dirty="0">
              <a:solidFill>
                <a:schemeClr val="tx1"/>
              </a:solidFill>
            </a:endParaRPr>
          </a:p>
          <a:p>
            <a:pPr algn="ctr"/>
            <a:r>
              <a:rPr lang="en-US" altLang="zh-CN" sz="2400" b="1" dirty="0" err="1">
                <a:solidFill>
                  <a:schemeClr val="tx1"/>
                </a:solidFill>
              </a:rPr>
              <a:t>int</a:t>
            </a:r>
            <a:r>
              <a:rPr lang="en-US" altLang="zh-CN" sz="2400" b="1" dirty="0">
                <a:solidFill>
                  <a:schemeClr val="tx1"/>
                </a:solidFill>
              </a:rPr>
              <a:t>  x;</a:t>
            </a:r>
          </a:p>
        </p:txBody>
      </p:sp>
      <p:sp>
        <p:nvSpPr>
          <p:cNvPr id="3" name="标题 2">
            <a:extLst>
              <a:ext uri="{FF2B5EF4-FFF2-40B4-BE49-F238E27FC236}">
                <a16:creationId xmlns:a16="http://schemas.microsoft.com/office/drawing/2014/main" id="{FA1849EC-4DCC-A2E7-C0AD-067371E83773}"/>
              </a:ext>
            </a:extLst>
          </p:cNvPr>
          <p:cNvSpPr>
            <a:spLocks noGrp="1"/>
          </p:cNvSpPr>
          <p:nvPr>
            <p:ph type="title"/>
          </p:nvPr>
        </p:nvSpPr>
        <p:spPr/>
        <p:txBody>
          <a:bodyPr/>
          <a:lstStyle/>
          <a:p>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733" b="1" dirty="0">
                <a:latin typeface="微软雅黑" pitchFamily="34" charset="-122"/>
              </a:rPr>
              <a:t>注意</a:t>
            </a:r>
          </a:p>
        </p:txBody>
      </p:sp>
      <p:sp>
        <p:nvSpPr>
          <p:cNvPr id="3" name="内容占位符 2"/>
          <p:cNvSpPr>
            <a:spLocks noGrp="1"/>
          </p:cNvSpPr>
          <p:nvPr>
            <p:ph idx="4294967295"/>
          </p:nvPr>
        </p:nvSpPr>
        <p:spPr>
          <a:xfrm>
            <a:off x="731520" y="1805305"/>
            <a:ext cx="10515600" cy="4351338"/>
          </a:xfrm>
        </p:spPr>
        <p:txBody>
          <a:bodyPr>
            <a:normAutofit/>
          </a:bodyPr>
          <a:lstStyle/>
          <a:p>
            <a:pPr>
              <a:lnSpc>
                <a:spcPct val="150000"/>
              </a:lnSpc>
              <a:buNone/>
            </a:pPr>
            <a:r>
              <a:rPr lang="zh-CN" altLang="en-US" sz="2400" dirty="0"/>
              <a:t>符号常量不能声明为</a:t>
            </a:r>
            <a:r>
              <a:rPr lang="en-US" altLang="zh-CN" sz="2400" dirty="0"/>
              <a:t>extern</a:t>
            </a:r>
          </a:p>
          <a:p>
            <a:pPr>
              <a:lnSpc>
                <a:spcPct val="150000"/>
              </a:lnSpc>
              <a:buNone/>
            </a:pPr>
            <a:r>
              <a:rPr lang="zh-CN" altLang="en-US" sz="2400" dirty="0"/>
              <a:t>符号常量只在一个源文件中有效</a:t>
            </a:r>
          </a:p>
        </p:txBody>
      </p:sp>
    </p:spTree>
  </p:cSld>
  <p:clrMapOvr>
    <a:masterClrMapping/>
  </p:clrMapOvr>
  <p:transition spd="med">
    <p:fade/>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2834" name="Rectangle 2"/>
          <p:cNvSpPr>
            <a:spLocks noGrp="1" noChangeArrowheads="1"/>
          </p:cNvSpPr>
          <p:nvPr>
            <p:ph type="title"/>
          </p:nvPr>
        </p:nvSpPr>
        <p:spPr/>
        <p:txBody>
          <a:bodyPr>
            <a:normAutofit fontScale="90000"/>
          </a:bodyPr>
          <a:lstStyle/>
          <a:p>
            <a:pPr eaLnBrk="1" hangingPunct="1">
              <a:defRPr/>
            </a:pPr>
            <a:r>
              <a:rPr lang="en-US" altLang="zh-CN" sz="3733" b="1" dirty="0">
                <a:latin typeface="微软雅黑" pitchFamily="34" charset="-122"/>
              </a:rPr>
              <a:t>static</a:t>
            </a:r>
          </a:p>
        </p:txBody>
      </p:sp>
      <p:sp>
        <p:nvSpPr>
          <p:cNvPr id="350211" name="Rectangle 3"/>
          <p:cNvSpPr>
            <a:spLocks noGrp="1" noChangeArrowheads="1"/>
          </p:cNvSpPr>
          <p:nvPr>
            <p:ph idx="4294967295"/>
          </p:nvPr>
        </p:nvSpPr>
        <p:spPr>
          <a:xfrm>
            <a:off x="914400" y="1683385"/>
            <a:ext cx="10515600" cy="4351338"/>
          </a:xfrm>
        </p:spPr>
        <p:txBody>
          <a:bodyPr>
            <a:normAutofit/>
          </a:bodyPr>
          <a:lstStyle/>
          <a:p>
            <a:pPr>
              <a:lnSpc>
                <a:spcPct val="135000"/>
              </a:lnSpc>
              <a:buNone/>
            </a:pPr>
            <a:r>
              <a:rPr lang="zh-CN" altLang="en-US" sz="2400" dirty="0"/>
              <a:t>整个程序的运行期间都存在、但访问被限定在程序的某一范围内</a:t>
            </a:r>
          </a:p>
          <a:p>
            <a:pPr>
              <a:lnSpc>
                <a:spcPct val="135000"/>
              </a:lnSpc>
              <a:spcBef>
                <a:spcPts val="2400"/>
              </a:spcBef>
              <a:buNone/>
            </a:pPr>
            <a:r>
              <a:rPr lang="zh-CN" altLang="en-US" sz="2400" b="1" dirty="0"/>
              <a:t>两类静态变量</a:t>
            </a:r>
          </a:p>
          <a:p>
            <a:pPr>
              <a:lnSpc>
                <a:spcPct val="135000"/>
              </a:lnSpc>
              <a:buNone/>
            </a:pPr>
            <a:r>
              <a:rPr lang="zh-CN" altLang="en-US" sz="1867" dirty="0"/>
              <a:t>静态的局部变量</a:t>
            </a:r>
          </a:p>
          <a:p>
            <a:pPr>
              <a:lnSpc>
                <a:spcPct val="135000"/>
              </a:lnSpc>
              <a:buNone/>
            </a:pPr>
            <a:r>
              <a:rPr lang="zh-CN" altLang="en-US" sz="1867" dirty="0"/>
              <a:t>静态的外部变量</a:t>
            </a:r>
          </a:p>
        </p:txBody>
      </p:sp>
    </p:spTree>
  </p:cSld>
  <p:clrMapOvr>
    <a:masterClrMapping/>
  </p:clrMapOvr>
  <p:transition spd="med">
    <p:fade/>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385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静态的局部变量</a:t>
            </a:r>
          </a:p>
        </p:txBody>
      </p:sp>
      <p:sp>
        <p:nvSpPr>
          <p:cNvPr id="351235" name="Rectangle 3"/>
          <p:cNvSpPr>
            <a:spLocks noGrp="1" noChangeArrowheads="1"/>
          </p:cNvSpPr>
          <p:nvPr>
            <p:ph idx="4294967295"/>
          </p:nvPr>
        </p:nvSpPr>
        <p:spPr>
          <a:xfrm>
            <a:off x="697653" y="1424038"/>
            <a:ext cx="5743575" cy="2728912"/>
          </a:xfrm>
        </p:spPr>
        <p:txBody>
          <a:bodyPr>
            <a:normAutofit/>
          </a:bodyPr>
          <a:lstStyle/>
          <a:p>
            <a:pPr marL="0" indent="0">
              <a:spcBef>
                <a:spcPts val="1600"/>
              </a:spcBef>
              <a:buNone/>
            </a:pPr>
            <a:r>
              <a:rPr lang="zh-CN" altLang="en-US" sz="1867" dirty="0"/>
              <a:t>第一次调用函数时定义，程序运行时始终存在，但只能在被定义的函数内使用</a:t>
            </a:r>
            <a:endParaRPr lang="en-US" altLang="zh-CN" sz="1867" dirty="0"/>
          </a:p>
          <a:p>
            <a:pPr marL="0" indent="0">
              <a:spcBef>
                <a:spcPts val="1600"/>
              </a:spcBef>
              <a:buNone/>
            </a:pPr>
            <a:r>
              <a:rPr lang="zh-CN" altLang="en-US" sz="1867" dirty="0"/>
              <a:t>函数执行结束时不消亡</a:t>
            </a:r>
            <a:endParaRPr lang="en-US" altLang="zh-CN" sz="1867" dirty="0"/>
          </a:p>
          <a:p>
            <a:pPr marL="0" indent="0">
              <a:spcBef>
                <a:spcPts val="1600"/>
              </a:spcBef>
              <a:buNone/>
            </a:pPr>
            <a:r>
              <a:rPr lang="zh-CN" altLang="en-US" sz="1867" dirty="0"/>
              <a:t>再次调用函数时不重新定义，继续沿用原有空间</a:t>
            </a:r>
            <a:endParaRPr lang="en-US" altLang="zh-CN" sz="1867" dirty="0"/>
          </a:p>
          <a:p>
            <a:pPr marL="0" indent="0">
              <a:spcBef>
                <a:spcPts val="1600"/>
              </a:spcBef>
              <a:buNone/>
            </a:pPr>
            <a:r>
              <a:rPr lang="zh-CN" altLang="en-US" sz="1867" dirty="0"/>
              <a:t>静态变量定义时如果没有赋初值，默认初值为</a:t>
            </a:r>
            <a:r>
              <a:rPr lang="en-US" altLang="zh-CN" sz="1867" dirty="0"/>
              <a:t>0</a:t>
            </a:r>
            <a:endParaRPr lang="zh-CN" altLang="en-US" sz="1867" dirty="0"/>
          </a:p>
        </p:txBody>
      </p:sp>
      <p:sp>
        <p:nvSpPr>
          <p:cNvPr id="351236" name="Rectangle 4"/>
          <p:cNvSpPr>
            <a:spLocks noChangeArrowheads="1"/>
          </p:cNvSpPr>
          <p:nvPr/>
        </p:nvSpPr>
        <p:spPr bwMode="auto">
          <a:xfrm>
            <a:off x="7124574" y="1036938"/>
            <a:ext cx="3762501" cy="5551456"/>
          </a:xfrm>
          <a:prstGeom prst="rect">
            <a:avLst/>
          </a:prstGeom>
          <a:noFill/>
          <a:ln w="9525">
            <a:solidFill>
              <a:schemeClr val="tx1"/>
            </a:solidFill>
            <a:miter lim="800000"/>
            <a:headEnd/>
            <a:tailEnd/>
          </a:ln>
        </p:spPr>
        <p:txBody>
          <a:bodyPr wrap="square">
            <a:spAutoFit/>
          </a:bodyPr>
          <a:lstStyle/>
          <a:p>
            <a:r>
              <a:rPr lang="en-US" altLang="zh-CN" sz="1867" dirty="0" err="1">
                <a:latin typeface="微软雅黑" pitchFamily="34" charset="-122"/>
                <a:ea typeface="微软雅黑" pitchFamily="34" charset="-122"/>
              </a:rPr>
              <a:t>eg</a:t>
            </a:r>
            <a:r>
              <a:rPr lang="en-US" altLang="zh-CN" sz="1867" dirty="0">
                <a:latin typeface="微软雅黑" pitchFamily="34" charset="-122"/>
                <a:ea typeface="微软雅黑" pitchFamily="34" charset="-122"/>
              </a:rPr>
              <a:t>. </a:t>
            </a:r>
          </a:p>
          <a:p>
            <a:endParaRPr lang="en-US" altLang="zh-CN" sz="1867" dirty="0">
              <a:latin typeface="微软雅黑" pitchFamily="34" charset="-122"/>
              <a:ea typeface="微软雅黑" pitchFamily="34" charset="-122"/>
            </a:endParaRPr>
          </a:p>
          <a:p>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f(</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a:t>
            </a:r>
          </a:p>
          <a:p>
            <a:pPr eaLnBrk="0" hangingPunct="0"/>
            <a:r>
              <a:rPr lang="en-US" altLang="zh-CN" sz="1867" dirty="0">
                <a:latin typeface="微软雅黑" pitchFamily="34" charset="-122"/>
                <a:ea typeface="微软雅黑" pitchFamily="34" charset="-122"/>
              </a:rPr>
              <a:t>{</a:t>
            </a:r>
          </a:p>
          <a:p>
            <a:pPr eaLnBrk="0" hangingPunct="0"/>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b=0;</a:t>
            </a:r>
          </a:p>
          <a:p>
            <a:pPr eaLnBrk="0" hangingPunct="0"/>
            <a:r>
              <a:rPr lang="en-US" altLang="zh-CN" sz="1867" dirty="0">
                <a:latin typeface="微软雅黑" pitchFamily="34" charset="-122"/>
                <a:ea typeface="微软雅黑" pitchFamily="34" charset="-122"/>
              </a:rPr>
              <a:t>       static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c=3;</a:t>
            </a:r>
          </a:p>
          <a:p>
            <a:pPr eaLnBrk="0" hangingPunct="0"/>
            <a:endParaRPr lang="en-US" altLang="zh-CN" sz="1867" dirty="0">
              <a:latin typeface="微软雅黑" pitchFamily="34" charset="-122"/>
              <a:ea typeface="微软雅黑" pitchFamily="34" charset="-122"/>
            </a:endParaRPr>
          </a:p>
          <a:p>
            <a:pPr eaLnBrk="0" hangingPunct="0"/>
            <a:r>
              <a:rPr lang="en-US" altLang="zh-CN" sz="1867" dirty="0">
                <a:latin typeface="微软雅黑" pitchFamily="34" charset="-122"/>
                <a:ea typeface="微软雅黑" pitchFamily="34" charset="-122"/>
              </a:rPr>
              <a:t>        b=b+1; </a:t>
            </a:r>
          </a:p>
          <a:p>
            <a:pPr eaLnBrk="0" hangingPunct="0"/>
            <a:r>
              <a:rPr lang="en-US" altLang="zh-CN" sz="1867" dirty="0">
                <a:latin typeface="微软雅黑" pitchFamily="34" charset="-122"/>
                <a:ea typeface="微软雅黑" pitchFamily="34" charset="-122"/>
              </a:rPr>
              <a:t>        c=c+1;</a:t>
            </a:r>
          </a:p>
          <a:p>
            <a:pPr eaLnBrk="0" hangingPunct="0"/>
            <a:endParaRPr lang="en-US" altLang="zh-CN" sz="1867" dirty="0">
              <a:latin typeface="微软雅黑" pitchFamily="34" charset="-122"/>
              <a:ea typeface="微软雅黑" pitchFamily="34" charset="-122"/>
            </a:endParaRPr>
          </a:p>
          <a:p>
            <a:pPr eaLnBrk="0" hangingPunct="0"/>
            <a:r>
              <a:rPr lang="en-US" altLang="zh-CN" sz="1867" dirty="0">
                <a:latin typeface="微软雅黑" pitchFamily="34" charset="-122"/>
                <a:ea typeface="微软雅黑" pitchFamily="34" charset="-122"/>
              </a:rPr>
              <a:t>        return(</a:t>
            </a:r>
            <a:r>
              <a:rPr lang="en-US" altLang="zh-CN" sz="1867" dirty="0" err="1">
                <a:latin typeface="微软雅黑" pitchFamily="34" charset="-122"/>
                <a:ea typeface="微软雅黑" pitchFamily="34" charset="-122"/>
              </a:rPr>
              <a:t>a+b+c</a:t>
            </a:r>
            <a:r>
              <a:rPr lang="en-US" altLang="zh-CN" sz="1867" dirty="0">
                <a:latin typeface="微软雅黑" pitchFamily="34" charset="-122"/>
                <a:ea typeface="微软雅黑" pitchFamily="34" charset="-122"/>
              </a:rPr>
              <a:t>);</a:t>
            </a:r>
          </a:p>
          <a:p>
            <a:pPr eaLnBrk="0" hangingPunct="0"/>
            <a:r>
              <a:rPr lang="en-US" altLang="zh-CN" sz="1867" dirty="0">
                <a:latin typeface="微软雅黑" pitchFamily="34" charset="-122"/>
                <a:ea typeface="微软雅黑" pitchFamily="34" charset="-122"/>
              </a:rPr>
              <a:t>}</a:t>
            </a:r>
          </a:p>
          <a:p>
            <a:pPr eaLnBrk="0" hangingPunct="0"/>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pPr eaLnBrk="0" hangingPunct="0"/>
            <a:r>
              <a:rPr lang="en-US" altLang="zh-CN" sz="1867" dirty="0">
                <a:latin typeface="微软雅黑" pitchFamily="34" charset="-122"/>
                <a:ea typeface="微软雅黑" pitchFamily="34" charset="-122"/>
              </a:rPr>
              <a:t>{  </a:t>
            </a:r>
          </a:p>
          <a:p>
            <a:pPr eaLnBrk="0" hangingPunct="0"/>
            <a:r>
              <a:rPr lang="en-US" altLang="zh-CN" sz="1867" dirty="0">
                <a:latin typeface="微软雅黑" pitchFamily="34" charset="-122"/>
                <a:ea typeface="微软雅黑" pitchFamily="34" charset="-122"/>
              </a:rPr>
              <a:t>        for (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&lt;3;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p>
          <a:p>
            <a:pPr eaLnBrk="0" hangingPunct="0"/>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f(2);</a:t>
            </a:r>
          </a:p>
          <a:p>
            <a:pPr eaLnBrk="0" hangingPunct="0"/>
            <a:endParaRPr lang="en-US" altLang="zh-CN" sz="1867" dirty="0">
              <a:latin typeface="微软雅黑" pitchFamily="34" charset="-122"/>
              <a:ea typeface="微软雅黑" pitchFamily="34" charset="-122"/>
            </a:endParaRPr>
          </a:p>
          <a:p>
            <a:pPr eaLnBrk="0" hangingPunct="0"/>
            <a:r>
              <a:rPr lang="en-US" altLang="zh-CN" sz="1867" dirty="0">
                <a:latin typeface="微软雅黑" pitchFamily="34" charset="-122"/>
                <a:ea typeface="微软雅黑" pitchFamily="34" charset="-122"/>
              </a:rPr>
              <a:t>        return 0;</a:t>
            </a:r>
          </a:p>
          <a:p>
            <a:pPr eaLnBrk="0" hangingPunct="0"/>
            <a:r>
              <a:rPr lang="en-US" altLang="zh-CN" sz="1867" dirty="0">
                <a:latin typeface="微软雅黑" pitchFamily="34" charset="-122"/>
                <a:ea typeface="微软雅黑" pitchFamily="34" charset="-122"/>
              </a:rPr>
              <a:t> }</a:t>
            </a:r>
          </a:p>
        </p:txBody>
      </p:sp>
      <p:sp>
        <p:nvSpPr>
          <p:cNvPr id="2553861" name="Rectangle 5"/>
          <p:cNvSpPr>
            <a:spLocks noChangeArrowheads="1"/>
          </p:cNvSpPr>
          <p:nvPr/>
        </p:nvSpPr>
        <p:spPr bwMode="auto">
          <a:xfrm>
            <a:off x="3829050" y="4993777"/>
            <a:ext cx="2800349" cy="440185"/>
          </a:xfrm>
          <a:prstGeom prst="rect">
            <a:avLst/>
          </a:prstGeom>
          <a:noFill/>
          <a:ln w="9525">
            <a:noFill/>
            <a:miter lim="800000"/>
            <a:headEnd/>
            <a:tailEnd/>
          </a:ln>
        </p:spPr>
        <p:txBody>
          <a:bodyPr>
            <a:spAutoFit/>
          </a:bodyPr>
          <a:lstStyle/>
          <a:p>
            <a:pPr>
              <a:lnSpc>
                <a:spcPct val="135000"/>
              </a:lnSpc>
            </a:pPr>
            <a:r>
              <a:rPr lang="zh-CN" altLang="en-US" sz="1867" dirty="0">
                <a:latin typeface="微软雅黑" pitchFamily="34" charset="-122"/>
                <a:ea typeface="微软雅黑" pitchFamily="34" charset="-122"/>
              </a:rPr>
              <a:t>运行结果为：</a:t>
            </a:r>
            <a:r>
              <a:rPr lang="en-US" altLang="zh-CN" sz="1867" dirty="0">
                <a:latin typeface="微软雅黑" pitchFamily="34" charset="-122"/>
                <a:ea typeface="微软雅黑" pitchFamily="34" charset="-122"/>
              </a:rPr>
              <a:t>7 8 9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53861"/>
                                        </p:tgtEl>
                                        <p:attrNameLst>
                                          <p:attrName>style.visibility</p:attrName>
                                        </p:attrNameLst>
                                      </p:cBhvr>
                                      <p:to>
                                        <p:strVal val="visible"/>
                                      </p:to>
                                    </p:set>
                                    <p:animEffect transition="in" filter="blinds(horizontal)">
                                      <p:cBhvr>
                                        <p:cTn id="7" dur="500"/>
                                        <p:tgtEl>
                                          <p:spTgt spid="2553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3861" grpId="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4882"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静态的全局变量</a:t>
            </a:r>
          </a:p>
        </p:txBody>
      </p:sp>
      <p:sp>
        <p:nvSpPr>
          <p:cNvPr id="352259" name="Rectangle 3"/>
          <p:cNvSpPr>
            <a:spLocks noGrp="1" noChangeArrowheads="1"/>
          </p:cNvSpPr>
          <p:nvPr>
            <p:ph idx="4294967295"/>
          </p:nvPr>
        </p:nvSpPr>
        <p:spPr>
          <a:xfrm>
            <a:off x="643467" y="1737572"/>
            <a:ext cx="10515600" cy="4351338"/>
          </a:xfrm>
        </p:spPr>
        <p:txBody>
          <a:bodyPr>
            <a:normAutofit/>
          </a:bodyPr>
          <a:lstStyle/>
          <a:p>
            <a:pPr marL="0" indent="0">
              <a:lnSpc>
                <a:spcPct val="120000"/>
              </a:lnSpc>
              <a:spcBef>
                <a:spcPts val="2400"/>
              </a:spcBef>
              <a:buNone/>
            </a:pPr>
            <a:r>
              <a:rPr lang="zh-CN" altLang="en-US" sz="2400" b="1" dirty="0"/>
              <a:t>只能被本源文件使用的全局变量</a:t>
            </a:r>
            <a:endParaRPr lang="en-US" altLang="zh-CN" sz="2400" b="1" dirty="0"/>
          </a:p>
          <a:p>
            <a:pPr marL="0" indent="0">
              <a:spcBef>
                <a:spcPts val="800"/>
              </a:spcBef>
              <a:buNone/>
            </a:pPr>
            <a:r>
              <a:rPr lang="zh-CN" altLang="en-US" sz="1867" dirty="0"/>
              <a:t>其他源文件不能用</a:t>
            </a:r>
            <a:r>
              <a:rPr lang="en-US" altLang="zh-CN" sz="1867" dirty="0"/>
              <a:t>extern</a:t>
            </a:r>
            <a:r>
              <a:rPr lang="zh-CN" altLang="en-US" sz="1867" dirty="0"/>
              <a:t>引用它</a:t>
            </a:r>
          </a:p>
          <a:p>
            <a:pPr marL="0" indent="0">
              <a:lnSpc>
                <a:spcPct val="120000"/>
              </a:lnSpc>
              <a:spcBef>
                <a:spcPts val="2400"/>
              </a:spcBef>
              <a:buNone/>
            </a:pPr>
            <a:r>
              <a:rPr lang="zh-CN" altLang="en-US" sz="2400" b="1" dirty="0"/>
              <a:t>函数也能被声明为静态的</a:t>
            </a:r>
            <a:endParaRPr lang="en-US" altLang="zh-CN" sz="2400" b="1" dirty="0"/>
          </a:p>
          <a:p>
            <a:pPr marL="0" indent="0">
              <a:spcBef>
                <a:spcPts val="800"/>
              </a:spcBef>
              <a:buNone/>
            </a:pPr>
            <a:r>
              <a:rPr lang="zh-CN" altLang="en-US" sz="1867" dirty="0"/>
              <a:t>该函数只能被用于本源文件中，其他源文件不能调用此函数</a:t>
            </a: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9426" name="Rectangle 2"/>
          <p:cNvSpPr>
            <a:spLocks noGrp="1" noChangeArrowheads="1"/>
          </p:cNvSpPr>
          <p:nvPr>
            <p:ph type="title"/>
          </p:nvPr>
        </p:nvSpPr>
        <p:spPr/>
        <p:txBody>
          <a:bodyPr>
            <a:normAutofit/>
          </a:bodyPr>
          <a:lstStyle/>
          <a:p>
            <a:pPr marL="1117572" indent="-1117572">
              <a:defRPr/>
            </a:pPr>
            <a:r>
              <a:rPr lang="zh-CN" altLang="en-US" b="1" dirty="0">
                <a:latin typeface="微软雅黑" pitchFamily="34" charset="-122"/>
              </a:rPr>
              <a:t>主程序</a:t>
            </a:r>
          </a:p>
        </p:txBody>
      </p:sp>
      <p:sp>
        <p:nvSpPr>
          <p:cNvPr id="43011" name="Rectangle 3"/>
          <p:cNvSpPr>
            <a:spLocks noGrp="1" noChangeArrowheads="1"/>
          </p:cNvSpPr>
          <p:nvPr>
            <p:ph idx="4294967295"/>
          </p:nvPr>
        </p:nvSpPr>
        <p:spPr>
          <a:xfrm>
            <a:off x="521546" y="1317097"/>
            <a:ext cx="10972800" cy="4467225"/>
          </a:xfrm>
        </p:spPr>
        <p:txBody>
          <a:bodyPr>
            <a:normAutofit/>
          </a:bodyPr>
          <a:lstStyle/>
          <a:p>
            <a:pPr eaLnBrk="1" hangingPunct="1">
              <a:lnSpc>
                <a:spcPct val="150000"/>
              </a:lnSpc>
              <a:buNone/>
            </a:pPr>
            <a:r>
              <a:rPr lang="zh-CN" altLang="en-US" sz="2400" dirty="0"/>
              <a:t>主程序由一个或多个函数组成</a:t>
            </a:r>
          </a:p>
          <a:p>
            <a:pPr eaLnBrk="1" hangingPunct="1">
              <a:lnSpc>
                <a:spcPct val="150000"/>
              </a:lnSpc>
              <a:buNone/>
            </a:pPr>
            <a:r>
              <a:rPr lang="zh-CN" altLang="en-US" sz="2400" dirty="0"/>
              <a:t>函数是一系列独立的程序步骤，这些程序步骤集合在一起，并赋予一个名字。</a:t>
            </a:r>
          </a:p>
          <a:p>
            <a:pPr eaLnBrk="1" hangingPunct="1">
              <a:lnSpc>
                <a:spcPct val="150000"/>
              </a:lnSpc>
              <a:buNone/>
            </a:pPr>
            <a:r>
              <a:rPr lang="zh-CN" altLang="en-US" sz="2400" dirty="0"/>
              <a:t>每个程序都必须有一个名为</a:t>
            </a:r>
            <a:r>
              <a:rPr lang="en-US" altLang="zh-CN" sz="2400" dirty="0"/>
              <a:t>main</a:t>
            </a:r>
            <a:r>
              <a:rPr lang="zh-CN" altLang="en-US" sz="2400" dirty="0"/>
              <a:t>的函数，它是程序的入口</a:t>
            </a:r>
          </a:p>
        </p:txBody>
      </p:sp>
    </p:spTree>
  </p:cSld>
  <p:clrMapOvr>
    <a:masterClrMapping/>
  </p:clrMapOvr>
  <p:transition spd="med">
    <p:fade/>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4"/>
          <p:cNvSpPr>
            <a:spLocks noChangeArrowheads="1"/>
          </p:cNvSpPr>
          <p:nvPr/>
        </p:nvSpPr>
        <p:spPr bwMode="auto">
          <a:xfrm>
            <a:off x="495300" y="1758015"/>
            <a:ext cx="5638800" cy="4114844"/>
          </a:xfrm>
          <a:prstGeom prst="rect">
            <a:avLst/>
          </a:prstGeom>
          <a:noFill/>
          <a:ln w="12700" cap="sq" algn="ctr">
            <a:solidFill>
              <a:schemeClr val="tx1"/>
            </a:solidFill>
            <a:miter lim="800000"/>
            <a:headEnd type="none" w="sm" len="sm"/>
            <a:tailEnd type="none" w="sm" len="sm"/>
          </a:ln>
        </p:spPr>
        <p:txBody>
          <a:bodyPr wrap="square" anchor="ctr">
            <a:spAutoFit/>
          </a:bodyPr>
          <a:lstStyle/>
          <a:p>
            <a:r>
              <a:rPr lang="en-US" altLang="zh-CN" sz="1867" dirty="0">
                <a:latin typeface="微软雅黑" pitchFamily="34" charset="-122"/>
                <a:ea typeface="微软雅黑" pitchFamily="34" charset="-122"/>
              </a:rPr>
              <a:t>//file1.cpp</a:t>
            </a:r>
          </a:p>
          <a:p>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iostream</a:t>
            </a:r>
            <a:r>
              <a:rPr lang="en-US" altLang="zh-CN" sz="1867" dirty="0">
                <a:latin typeface="微软雅黑" pitchFamily="34" charset="-122"/>
                <a:ea typeface="微软雅黑" pitchFamily="34" charset="-122"/>
              </a:rPr>
              <a:t>&gt;</a:t>
            </a:r>
          </a:p>
          <a:p>
            <a:r>
              <a:rPr lang="en-US" altLang="zh-CN" sz="1867" dirty="0">
                <a:latin typeface="微软雅黑" pitchFamily="34" charset="-122"/>
                <a:ea typeface="微软雅黑" pitchFamily="34" charset="-122"/>
              </a:rPr>
              <a:t>using namespace std;</a:t>
            </a:r>
          </a:p>
          <a:p>
            <a:endParaRPr lang="en-US"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void f();</a:t>
            </a:r>
          </a:p>
          <a:p>
            <a:r>
              <a:rPr lang="en-US" altLang="zh-CN" sz="1867" dirty="0">
                <a:latin typeface="微软雅黑" pitchFamily="34" charset="-122"/>
                <a:ea typeface="微软雅黑" pitchFamily="34" charset="-122"/>
              </a:rPr>
              <a:t>extern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x;     //</a:t>
            </a:r>
            <a:r>
              <a:rPr lang="zh-CN" altLang="en-US" sz="1867" dirty="0">
                <a:latin typeface="微软雅黑" pitchFamily="34" charset="-122"/>
                <a:ea typeface="微软雅黑" pitchFamily="34" charset="-122"/>
              </a:rPr>
              <a:t>出错</a:t>
            </a:r>
          </a:p>
          <a:p>
            <a:endParaRPr lang="zh-CN" altLang="en-US" sz="1867" dirty="0">
              <a:latin typeface="微软雅黑" pitchFamily="34" charset="-122"/>
              <a:ea typeface="微软雅黑" pitchFamily="34" charset="-122"/>
            </a:endParaRPr>
          </a:p>
          <a:p>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f();</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"in main(): x= “  &lt;&lt; x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endParaRPr lang="en-US"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return 0;</a:t>
            </a:r>
          </a:p>
          <a:p>
            <a:r>
              <a:rPr lang="en-US" altLang="zh-CN" sz="1867" dirty="0">
                <a:latin typeface="微软雅黑" pitchFamily="34" charset="-122"/>
                <a:ea typeface="微软雅黑" pitchFamily="34" charset="-122"/>
              </a:rPr>
              <a:t>}</a:t>
            </a:r>
          </a:p>
        </p:txBody>
      </p:sp>
      <p:sp>
        <p:nvSpPr>
          <p:cNvPr id="353283" name="Rectangle 5"/>
          <p:cNvSpPr>
            <a:spLocks noChangeArrowheads="1"/>
          </p:cNvSpPr>
          <p:nvPr/>
        </p:nvSpPr>
        <p:spPr bwMode="auto">
          <a:xfrm>
            <a:off x="6553201" y="1891866"/>
            <a:ext cx="4924425" cy="3510833"/>
          </a:xfrm>
          <a:prstGeom prst="rect">
            <a:avLst/>
          </a:prstGeom>
          <a:noFill/>
          <a:ln w="12700" cap="sq" algn="ctr">
            <a:solidFill>
              <a:schemeClr val="tx1"/>
            </a:solidFill>
            <a:miter lim="800000"/>
            <a:headEnd type="none" w="sm" len="sm"/>
            <a:tailEnd type="none" w="sm" len="sm"/>
          </a:ln>
        </p:spPr>
        <p:txBody>
          <a:bodyPr wrap="square" anchor="ctr">
            <a:spAutoFit/>
          </a:bodyPr>
          <a:lstStyle/>
          <a:p>
            <a:pPr>
              <a:lnSpc>
                <a:spcPct val="120000"/>
              </a:lnSpc>
            </a:pPr>
            <a:r>
              <a:rPr lang="en-US" altLang="zh-CN" sz="1867" dirty="0">
                <a:latin typeface="微软雅黑" pitchFamily="34" charset="-122"/>
                <a:ea typeface="微软雅黑" pitchFamily="34" charset="-122"/>
              </a:rPr>
              <a:t>//file2.cpp</a:t>
            </a:r>
          </a:p>
          <a:p>
            <a:pPr>
              <a:lnSpc>
                <a:spcPct val="120000"/>
              </a:lnSpc>
            </a:pPr>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iostream</a:t>
            </a:r>
            <a:r>
              <a:rPr lang="en-US" altLang="zh-CN" sz="1867" dirty="0">
                <a:latin typeface="微软雅黑" pitchFamily="34" charset="-122"/>
                <a:ea typeface="微软雅黑" pitchFamily="34" charset="-122"/>
              </a:rPr>
              <a:t>&gt;</a:t>
            </a:r>
          </a:p>
          <a:p>
            <a:pPr>
              <a:lnSpc>
                <a:spcPct val="120000"/>
              </a:lnSpc>
            </a:pPr>
            <a:r>
              <a:rPr lang="en-US" altLang="zh-CN" sz="1867" dirty="0">
                <a:latin typeface="微软雅黑" pitchFamily="34" charset="-122"/>
                <a:ea typeface="微软雅黑" pitchFamily="34" charset="-122"/>
              </a:rPr>
              <a:t>using namespace std;</a:t>
            </a:r>
          </a:p>
          <a:p>
            <a:pPr>
              <a:lnSpc>
                <a:spcPct val="120000"/>
              </a:lnSpc>
            </a:pPr>
            <a:endParaRPr lang="en-US" altLang="zh-CN" sz="1867" dirty="0">
              <a:latin typeface="微软雅黑" pitchFamily="34" charset="-122"/>
              <a:ea typeface="微软雅黑" pitchFamily="34" charset="-122"/>
            </a:endParaRPr>
          </a:p>
          <a:p>
            <a:pPr>
              <a:lnSpc>
                <a:spcPct val="120000"/>
              </a:lnSpc>
            </a:pPr>
            <a:r>
              <a:rPr lang="en-US" altLang="zh-CN" sz="1867" dirty="0">
                <a:latin typeface="微软雅黑" pitchFamily="34" charset="-122"/>
                <a:ea typeface="微软雅黑" pitchFamily="34" charset="-122"/>
              </a:rPr>
              <a:t>static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x; </a:t>
            </a:r>
            <a:endParaRPr lang="zh-CN" altLang="en-US" sz="1867" dirty="0">
              <a:latin typeface="微软雅黑" pitchFamily="34" charset="-122"/>
              <a:ea typeface="微软雅黑" pitchFamily="34" charset="-122"/>
            </a:endParaRPr>
          </a:p>
          <a:p>
            <a:pPr>
              <a:lnSpc>
                <a:spcPct val="120000"/>
              </a:lnSpc>
            </a:pPr>
            <a:endParaRPr lang="zh-CN" altLang="en-US" sz="1867" dirty="0">
              <a:latin typeface="微软雅黑" pitchFamily="34" charset="-122"/>
              <a:ea typeface="微软雅黑" pitchFamily="34" charset="-122"/>
            </a:endParaRPr>
          </a:p>
          <a:p>
            <a:pPr>
              <a:lnSpc>
                <a:spcPct val="120000"/>
              </a:lnSpc>
            </a:pPr>
            <a:r>
              <a:rPr lang="en-US" altLang="zh-CN" sz="1867" dirty="0">
                <a:latin typeface="微软雅黑" pitchFamily="34" charset="-122"/>
                <a:ea typeface="微软雅黑" pitchFamily="34" charset="-122"/>
              </a:rPr>
              <a:t>void f()</a:t>
            </a:r>
          </a:p>
          <a:p>
            <a:pPr>
              <a:lnSpc>
                <a:spcPct val="120000"/>
              </a:lnSpc>
            </a:pPr>
            <a:r>
              <a:rPr lang="en-US" altLang="zh-CN" sz="1867" dirty="0">
                <a:latin typeface="微软雅黑" pitchFamily="34" charset="-122"/>
                <a:ea typeface="微软雅黑" pitchFamily="34" charset="-122"/>
              </a:rPr>
              <a:t> { </a:t>
            </a:r>
          </a:p>
          <a:p>
            <a:pPr>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"in f(): x= “&lt;&lt; x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a:lnSpc>
                <a:spcPct val="120000"/>
              </a:lnSpc>
            </a:pPr>
            <a:r>
              <a:rPr lang="en-US" altLang="zh-CN" sz="1867" dirty="0">
                <a:latin typeface="微软雅黑" pitchFamily="34" charset="-122"/>
                <a:ea typeface="微软雅黑" pitchFamily="34" charset="-122"/>
              </a:rPr>
              <a:t>} </a:t>
            </a:r>
          </a:p>
        </p:txBody>
      </p:sp>
      <p:sp>
        <p:nvSpPr>
          <p:cNvPr id="4" name="Rectangle 2"/>
          <p:cNvSpPr txBox="1">
            <a:spLocks noChangeArrowheads="1"/>
          </p:cNvSpPr>
          <p:nvPr/>
        </p:nvSpPr>
        <p:spPr>
          <a:xfrm>
            <a:off x="781051" y="327026"/>
            <a:ext cx="10363200" cy="758825"/>
          </a:xfrm>
          <a:prstGeom prst="rect">
            <a:avLst/>
          </a:prstGeom>
        </p:spPr>
        <p:txBody>
          <a:bodyPr/>
          <a:lstStyle/>
          <a:p>
            <a:pPr>
              <a:defRPr/>
            </a:pPr>
            <a:r>
              <a:rPr lang="zh-CN" altLang="en-US" sz="3733" cap="all" spc="67" dirty="0">
                <a:ln w="15875" cmpd="sng">
                  <a:solidFill>
                    <a:srgbClr val="FFFFFF"/>
                  </a:solidFill>
                  <a:prstDash val="solid"/>
                </a:ln>
                <a:solidFill>
                  <a:srgbClr val="FFFFFF"/>
                </a:solidFill>
                <a:latin typeface="微软雅黑" pitchFamily="34" charset="-122"/>
                <a:ea typeface="微软雅黑" pitchFamily="34" charset="-122"/>
                <a:cs typeface="+mj-cs"/>
              </a:rPr>
              <a:t>设置本模块专用的全局变量</a:t>
            </a:r>
            <a:endParaRPr lang="en-US" altLang="zh-CN" sz="3733" cap="all" spc="67" dirty="0">
              <a:ln w="15875" cmpd="sng">
                <a:solidFill>
                  <a:srgbClr val="FFFFFF"/>
                </a:solidFill>
                <a:prstDash val="solid"/>
              </a:ln>
              <a:solidFill>
                <a:srgbClr val="FFFFFF"/>
              </a:solidFill>
              <a:latin typeface="微软雅黑" pitchFamily="34" charset="-122"/>
              <a:ea typeface="微软雅黑" pitchFamily="34" charset="-122"/>
              <a:cs typeface="+mj-cs"/>
            </a:endParaRPr>
          </a:p>
        </p:txBody>
      </p:sp>
      <p:sp>
        <p:nvSpPr>
          <p:cNvPr id="3" name="标题 2">
            <a:extLst>
              <a:ext uri="{FF2B5EF4-FFF2-40B4-BE49-F238E27FC236}">
                <a16:creationId xmlns:a16="http://schemas.microsoft.com/office/drawing/2014/main" id="{A143DF92-842E-A4C1-F044-91A2095FAA83}"/>
              </a:ext>
            </a:extLst>
          </p:cNvPr>
          <p:cNvSpPr>
            <a:spLocks noGrp="1"/>
          </p:cNvSpPr>
          <p:nvPr>
            <p:ph type="title"/>
          </p:nvPr>
        </p:nvSpPr>
        <p:spPr/>
        <p:txBody>
          <a:bodyPr/>
          <a:lstStyle/>
          <a:p>
            <a:endParaRPr lang="zh-CN" altLang="en-US"/>
          </a:p>
        </p:txBody>
      </p:sp>
    </p:spTree>
  </p:cSld>
  <p:clrMapOvr>
    <a:masterClrMapping/>
  </p:clrMapOvr>
  <p:transition spd="med">
    <p:fade/>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9506" name="Rectangle 2"/>
          <p:cNvSpPr>
            <a:spLocks noGrp="1" noChangeArrowheads="1"/>
          </p:cNvSpPr>
          <p:nvPr>
            <p:ph type="title"/>
          </p:nvPr>
        </p:nvSpPr>
        <p:spPr/>
        <p:txBody>
          <a:bodyPr>
            <a:normAutofit fontScale="90000"/>
          </a:bodyPr>
          <a:lstStyle/>
          <a:p>
            <a:pPr>
              <a:defRPr/>
            </a:pPr>
            <a:r>
              <a:rPr lang="zh-CN" altLang="en-US" sz="3733" b="1" dirty="0">
                <a:latin typeface="微软雅黑" pitchFamily="34" charset="-122"/>
              </a:rPr>
              <a:t>参数默认值</a:t>
            </a:r>
          </a:p>
        </p:txBody>
      </p:sp>
      <p:sp>
        <p:nvSpPr>
          <p:cNvPr id="316419" name="Rectangle 3"/>
          <p:cNvSpPr>
            <a:spLocks noGrp="1" noChangeArrowheads="1"/>
          </p:cNvSpPr>
          <p:nvPr>
            <p:ph idx="4294967295"/>
          </p:nvPr>
        </p:nvSpPr>
        <p:spPr>
          <a:xfrm>
            <a:off x="1389063" y="1317625"/>
            <a:ext cx="10802937" cy="4424363"/>
          </a:xfrm>
        </p:spPr>
        <p:txBody>
          <a:bodyPr>
            <a:noAutofit/>
          </a:bodyPr>
          <a:lstStyle/>
          <a:p>
            <a:pPr>
              <a:lnSpc>
                <a:spcPct val="120000"/>
              </a:lnSpc>
              <a:buNone/>
            </a:pPr>
            <a:r>
              <a:rPr lang="zh-CN" altLang="en-US" sz="2400" b="1" dirty="0"/>
              <a:t>参数默认值</a:t>
            </a:r>
            <a:endParaRPr lang="en-US" altLang="zh-CN" sz="2400" b="1" dirty="0"/>
          </a:p>
          <a:p>
            <a:pPr>
              <a:lnSpc>
                <a:spcPct val="120000"/>
              </a:lnSpc>
              <a:buNone/>
            </a:pPr>
            <a:r>
              <a:rPr lang="zh-CN" altLang="en-US" sz="1867" dirty="0"/>
              <a:t>声明函数时指定</a:t>
            </a:r>
            <a:endParaRPr lang="en-US" altLang="zh-CN" sz="1867" dirty="0"/>
          </a:p>
          <a:p>
            <a:pPr>
              <a:lnSpc>
                <a:spcPct val="120000"/>
              </a:lnSpc>
              <a:buNone/>
            </a:pPr>
            <a:r>
              <a:rPr lang="zh-CN" altLang="en-US" sz="1867" dirty="0"/>
              <a:t>类型    函数名（形式参数类型  形式参数名 </a:t>
            </a:r>
            <a:r>
              <a:rPr lang="en-US" altLang="zh-CN" sz="1867" dirty="0"/>
              <a:t>= </a:t>
            </a:r>
            <a:r>
              <a:rPr lang="zh-CN" altLang="en-US" sz="1867" dirty="0"/>
              <a:t>初值）；</a:t>
            </a:r>
            <a:endParaRPr lang="en-US" altLang="zh-CN" sz="1867" dirty="0"/>
          </a:p>
          <a:p>
            <a:pPr>
              <a:lnSpc>
                <a:spcPct val="120000"/>
              </a:lnSpc>
              <a:buNone/>
            </a:pPr>
            <a:endParaRPr lang="en-US" altLang="zh-CN" sz="1867" dirty="0"/>
          </a:p>
          <a:p>
            <a:pPr>
              <a:lnSpc>
                <a:spcPct val="120000"/>
              </a:lnSpc>
              <a:buNone/>
            </a:pPr>
            <a:r>
              <a:rPr lang="zh-CN" altLang="en-US" sz="2400" b="1" dirty="0"/>
              <a:t>作用</a:t>
            </a:r>
            <a:endParaRPr lang="en-US" altLang="zh-CN" sz="2400" b="1" dirty="0"/>
          </a:p>
          <a:p>
            <a:pPr>
              <a:lnSpc>
                <a:spcPct val="120000"/>
              </a:lnSpc>
              <a:buNone/>
            </a:pPr>
            <a:r>
              <a:rPr lang="zh-CN" altLang="en-US" sz="1867" dirty="0"/>
              <a:t>如果调用函数时没有为它指定实际参数时，编译器自动将默认值赋给形式参数</a:t>
            </a:r>
            <a:endParaRPr lang="en-US" altLang="zh-CN" sz="1867" dirty="0"/>
          </a:p>
          <a:p>
            <a:pPr>
              <a:lnSpc>
                <a:spcPct val="120000"/>
              </a:lnSpc>
              <a:buNone/>
            </a:pPr>
            <a:r>
              <a:rPr lang="zh-CN" altLang="en-US" sz="1867" dirty="0"/>
              <a:t>例如，将</a:t>
            </a:r>
            <a:r>
              <a:rPr lang="en-US" altLang="zh-CN" sz="1867" dirty="0"/>
              <a:t>print</a:t>
            </a:r>
            <a:r>
              <a:rPr lang="zh-CN" altLang="en-US" sz="1867" dirty="0"/>
              <a:t>函数声明为</a:t>
            </a:r>
          </a:p>
          <a:p>
            <a:pPr>
              <a:lnSpc>
                <a:spcPct val="120000"/>
              </a:lnSpc>
              <a:buNone/>
            </a:pPr>
            <a:r>
              <a:rPr lang="zh-CN" altLang="en-US" sz="1867" dirty="0"/>
              <a:t>          </a:t>
            </a:r>
            <a:r>
              <a:rPr lang="en-US" altLang="zh-CN" sz="1867" dirty="0"/>
              <a:t>void print(</a:t>
            </a:r>
            <a:r>
              <a:rPr lang="en-US" altLang="zh-CN" sz="1867" dirty="0" err="1"/>
              <a:t>int</a:t>
            </a:r>
            <a:r>
              <a:rPr lang="en-US" altLang="zh-CN" sz="1867" dirty="0"/>
              <a:t> value, </a:t>
            </a:r>
            <a:r>
              <a:rPr lang="en-US" altLang="zh-CN" sz="1867" dirty="0" err="1"/>
              <a:t>int</a:t>
            </a:r>
            <a:r>
              <a:rPr lang="en-US" altLang="zh-CN" sz="1867" dirty="0"/>
              <a:t> base=10);</a:t>
            </a:r>
          </a:p>
          <a:p>
            <a:pPr>
              <a:lnSpc>
                <a:spcPct val="120000"/>
              </a:lnSpc>
              <a:buNone/>
            </a:pPr>
            <a:r>
              <a:rPr lang="zh-CN" altLang="en-US" sz="1867" dirty="0"/>
              <a:t>调用</a:t>
            </a:r>
            <a:r>
              <a:rPr lang="en-US" altLang="zh-CN" sz="1867" dirty="0"/>
              <a:t>print(20)  </a:t>
            </a:r>
            <a:r>
              <a:rPr lang="zh-CN" altLang="en-US" sz="1867" dirty="0"/>
              <a:t>等价于 </a:t>
            </a:r>
            <a:r>
              <a:rPr lang="en-US" altLang="zh-CN" sz="1867" dirty="0"/>
              <a:t>print(20, 10)</a:t>
            </a:r>
          </a:p>
        </p:txBody>
      </p:sp>
    </p:spTree>
  </p:cSld>
  <p:clrMapOvr>
    <a:masterClrMapping/>
  </p:clrMapOvr>
  <p:transition spd="med">
    <p:fade/>
  </p:transition>
</p:sld>
</file>

<file path=ppt/slides/slide1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053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使用注意事项</a:t>
            </a:r>
          </a:p>
        </p:txBody>
      </p:sp>
      <p:sp>
        <p:nvSpPr>
          <p:cNvPr id="317443" name="Rectangle 3"/>
          <p:cNvSpPr>
            <a:spLocks noGrp="1" noChangeArrowheads="1"/>
          </p:cNvSpPr>
          <p:nvPr>
            <p:ph idx="4294967295"/>
          </p:nvPr>
        </p:nvSpPr>
        <p:spPr>
          <a:xfrm>
            <a:off x="1216025" y="1371600"/>
            <a:ext cx="10975975" cy="5360988"/>
          </a:xfrm>
        </p:spPr>
        <p:txBody>
          <a:bodyPr>
            <a:normAutofit/>
          </a:bodyPr>
          <a:lstStyle/>
          <a:p>
            <a:pPr>
              <a:lnSpc>
                <a:spcPct val="120000"/>
              </a:lnSpc>
              <a:buNone/>
            </a:pPr>
            <a:r>
              <a:rPr lang="zh-CN" altLang="en-US" sz="2400" b="1" dirty="0"/>
              <a:t>缺省参数无论有几个，都必须放在参数序列的最后</a:t>
            </a:r>
          </a:p>
          <a:p>
            <a:pPr>
              <a:lnSpc>
                <a:spcPct val="120000"/>
              </a:lnSpc>
              <a:buNone/>
            </a:pPr>
            <a:r>
              <a:rPr lang="zh-CN" altLang="en-US" sz="1867" dirty="0"/>
              <a:t>例如：</a:t>
            </a:r>
            <a:r>
              <a:rPr lang="en-US" altLang="zh-CN" sz="1867" dirty="0" err="1"/>
              <a:t>Int</a:t>
            </a:r>
            <a:r>
              <a:rPr lang="en-US" altLang="zh-CN" sz="1867" dirty="0"/>
              <a:t> </a:t>
            </a:r>
            <a:r>
              <a:rPr lang="en-US" altLang="zh-CN" sz="1867" dirty="0" err="1"/>
              <a:t>SaveName</a:t>
            </a:r>
            <a:r>
              <a:rPr lang="en-US" altLang="zh-CN" sz="1867" dirty="0"/>
              <a:t> (char *first, char *second = “”,char *third = “”, char *</a:t>
            </a:r>
            <a:r>
              <a:rPr lang="en-US" altLang="zh-CN" sz="1867" dirty="0" err="1"/>
              <a:t>fouth</a:t>
            </a:r>
            <a:r>
              <a:rPr lang="en-US" altLang="zh-CN" sz="1867" dirty="0"/>
              <a:t> = “”);</a:t>
            </a:r>
          </a:p>
          <a:p>
            <a:pPr>
              <a:lnSpc>
                <a:spcPct val="120000"/>
              </a:lnSpc>
              <a:spcBef>
                <a:spcPts val="800"/>
              </a:spcBef>
              <a:buNone/>
            </a:pPr>
            <a:r>
              <a:rPr lang="zh-CN" altLang="en-US" sz="1867" dirty="0"/>
              <a:t>函数调用时，若某个参数省略，则其后的参数皆应省略而取其缺省值</a:t>
            </a:r>
            <a:endParaRPr lang="en-US" altLang="zh-CN" sz="1867" dirty="0"/>
          </a:p>
          <a:p>
            <a:pPr>
              <a:lnSpc>
                <a:spcPct val="120000"/>
              </a:lnSpc>
              <a:spcBef>
                <a:spcPts val="800"/>
              </a:spcBef>
              <a:buNone/>
            </a:pPr>
            <a:endParaRPr lang="en-US" altLang="zh-CN" sz="1867" dirty="0"/>
          </a:p>
          <a:p>
            <a:pPr marL="0" indent="0">
              <a:lnSpc>
                <a:spcPct val="120000"/>
              </a:lnSpc>
              <a:buNone/>
            </a:pPr>
            <a:r>
              <a:rPr lang="zh-CN" altLang="en-US" sz="2400" b="1" dirty="0"/>
              <a:t>参数默认值的指定在函数声明处</a:t>
            </a:r>
            <a:endParaRPr lang="en-US" altLang="zh-CN" sz="2400" b="1" dirty="0"/>
          </a:p>
          <a:p>
            <a:pPr marL="0" indent="0">
              <a:lnSpc>
                <a:spcPct val="120000"/>
              </a:lnSpc>
              <a:buNone/>
            </a:pPr>
            <a:r>
              <a:rPr lang="zh-CN" altLang="en-US" sz="1867" dirty="0"/>
              <a:t>因为函数的默认值是提供给调用者使用的</a:t>
            </a:r>
          </a:p>
          <a:p>
            <a:pPr marL="287993" indent="-609585">
              <a:lnSpc>
                <a:spcPct val="120000"/>
              </a:lnSpc>
              <a:buNone/>
            </a:pPr>
            <a:r>
              <a:rPr lang="zh-CN" altLang="en-US" sz="1867" dirty="0"/>
              <a:t>好处：</a:t>
            </a:r>
            <a:r>
              <a:rPr lang="en-US" altLang="zh-CN" sz="1867" dirty="0"/>
              <a:t> </a:t>
            </a:r>
            <a:r>
              <a:rPr lang="zh-CN" altLang="en-US" sz="1867" dirty="0"/>
              <a:t>在不同的源文件中，可以对函数的参数指定不同的默认值</a:t>
            </a:r>
            <a:endParaRPr lang="en-US" altLang="zh-CN" sz="1867" dirty="0"/>
          </a:p>
          <a:p>
            <a:pPr marL="0" indent="0">
              <a:lnSpc>
                <a:spcPct val="120000"/>
              </a:lnSpc>
              <a:spcBef>
                <a:spcPts val="2400"/>
              </a:spcBef>
              <a:buNone/>
            </a:pPr>
            <a:endParaRPr lang="zh-CN" altLang="en-US" sz="1867" b="1" dirty="0"/>
          </a:p>
        </p:txBody>
      </p:sp>
    </p:spTree>
  </p:cSld>
  <p:clrMapOvr>
    <a:masterClrMapping/>
  </p:clrMapOvr>
  <p:transition spd="med">
    <p:fade/>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462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内联函数</a:t>
            </a:r>
          </a:p>
        </p:txBody>
      </p:sp>
      <p:sp>
        <p:nvSpPr>
          <p:cNvPr id="321539" name="Rectangle 3"/>
          <p:cNvSpPr>
            <a:spLocks noGrp="1" noChangeArrowheads="1"/>
          </p:cNvSpPr>
          <p:nvPr>
            <p:ph idx="4294967295"/>
          </p:nvPr>
        </p:nvSpPr>
        <p:spPr>
          <a:xfrm>
            <a:off x="1009227" y="1096498"/>
            <a:ext cx="4814888" cy="5035550"/>
          </a:xfrm>
        </p:spPr>
        <p:txBody>
          <a:bodyPr>
            <a:normAutofit fontScale="85000" lnSpcReduction="20000"/>
          </a:bodyPr>
          <a:lstStyle/>
          <a:p>
            <a:pPr eaLnBrk="1" hangingPunct="1">
              <a:lnSpc>
                <a:spcPct val="130000"/>
              </a:lnSpc>
              <a:buNone/>
            </a:pPr>
            <a:r>
              <a:rPr lang="zh-CN" altLang="en-US" sz="2400" b="1" dirty="0"/>
              <a:t>目的</a:t>
            </a:r>
            <a:endParaRPr lang="en-US" altLang="zh-CN" sz="2400" b="1" dirty="0"/>
          </a:p>
          <a:p>
            <a:pPr eaLnBrk="1" hangingPunct="1">
              <a:lnSpc>
                <a:spcPct val="130000"/>
              </a:lnSpc>
              <a:buNone/>
            </a:pPr>
            <a:r>
              <a:rPr lang="zh-CN" altLang="en-US" sz="1867" dirty="0"/>
              <a:t>为了提高执行效率</a:t>
            </a:r>
            <a:endParaRPr lang="en-US" altLang="zh-CN" sz="1867" dirty="0"/>
          </a:p>
          <a:p>
            <a:pPr eaLnBrk="1" hangingPunct="1">
              <a:lnSpc>
                <a:spcPct val="130000"/>
              </a:lnSpc>
              <a:buNone/>
            </a:pPr>
            <a:endParaRPr lang="zh-CN" altLang="en-US" sz="1867" dirty="0"/>
          </a:p>
          <a:p>
            <a:pPr eaLnBrk="1" hangingPunct="1">
              <a:lnSpc>
                <a:spcPct val="130000"/>
              </a:lnSpc>
              <a:buNone/>
            </a:pPr>
            <a:r>
              <a:rPr lang="zh-CN" altLang="en-US" sz="2400" b="1" dirty="0"/>
              <a:t>编译器处理方式</a:t>
            </a:r>
            <a:endParaRPr lang="en-US" altLang="zh-CN" sz="2400" b="1" dirty="0"/>
          </a:p>
          <a:p>
            <a:pPr eaLnBrk="1" hangingPunct="1">
              <a:lnSpc>
                <a:spcPct val="130000"/>
              </a:lnSpc>
              <a:buNone/>
            </a:pPr>
            <a:r>
              <a:rPr lang="zh-CN" altLang="en-US" sz="1867" dirty="0"/>
              <a:t>直接用内联函数的代码替换函数调用</a:t>
            </a:r>
            <a:endParaRPr lang="en-US" altLang="zh-CN" sz="1867" dirty="0"/>
          </a:p>
          <a:p>
            <a:pPr eaLnBrk="1" hangingPunct="1">
              <a:lnSpc>
                <a:spcPct val="130000"/>
              </a:lnSpc>
              <a:buNone/>
            </a:pPr>
            <a:r>
              <a:rPr lang="zh-CN" altLang="en-US" sz="1867" dirty="0"/>
              <a:t>省去了函数调用的开销</a:t>
            </a:r>
            <a:endParaRPr lang="en-US" altLang="zh-CN" sz="1867" dirty="0"/>
          </a:p>
          <a:p>
            <a:pPr eaLnBrk="1" hangingPunct="1">
              <a:lnSpc>
                <a:spcPct val="130000"/>
              </a:lnSpc>
              <a:buNone/>
            </a:pPr>
            <a:endParaRPr lang="en-US" altLang="zh-CN" sz="1867" dirty="0"/>
          </a:p>
          <a:p>
            <a:pPr eaLnBrk="1" hangingPunct="1">
              <a:lnSpc>
                <a:spcPct val="130000"/>
              </a:lnSpc>
              <a:buNone/>
            </a:pPr>
            <a:r>
              <a:rPr lang="zh-CN" altLang="en-US" sz="2400" b="1" dirty="0"/>
              <a:t>注意</a:t>
            </a:r>
            <a:endParaRPr lang="en-US" altLang="zh-CN" sz="2400" b="1" dirty="0"/>
          </a:p>
          <a:p>
            <a:pPr eaLnBrk="1" hangingPunct="1">
              <a:lnSpc>
                <a:spcPct val="130000"/>
              </a:lnSpc>
              <a:buNone/>
            </a:pPr>
            <a:r>
              <a:rPr lang="zh-CN" altLang="en-US" sz="1867" dirty="0"/>
              <a:t>内联函数必须定义在调用的前面</a:t>
            </a:r>
            <a:endParaRPr lang="en-US" altLang="zh-CN" sz="1867" dirty="0"/>
          </a:p>
          <a:p>
            <a:pPr eaLnBrk="1" hangingPunct="1">
              <a:lnSpc>
                <a:spcPct val="130000"/>
              </a:lnSpc>
              <a:buNone/>
            </a:pPr>
            <a:endParaRPr lang="en-US" altLang="zh-CN" sz="1867" dirty="0"/>
          </a:p>
          <a:p>
            <a:pPr>
              <a:lnSpc>
                <a:spcPct val="130000"/>
              </a:lnSpc>
              <a:buNone/>
            </a:pPr>
            <a:r>
              <a:rPr lang="zh-CN" altLang="en-US" sz="2400" b="1" dirty="0"/>
              <a:t>内联函数的定义</a:t>
            </a:r>
            <a:endParaRPr lang="en-US" altLang="zh-CN" sz="2400" b="1" dirty="0"/>
          </a:p>
          <a:p>
            <a:pPr>
              <a:lnSpc>
                <a:spcPct val="130000"/>
              </a:lnSpc>
              <a:buNone/>
            </a:pPr>
            <a:r>
              <a:rPr lang="zh-CN" altLang="en-US" sz="1867" dirty="0"/>
              <a:t>在函数头部前加保留词</a:t>
            </a:r>
            <a:r>
              <a:rPr lang="en-US" altLang="zh-CN" sz="1867" dirty="0"/>
              <a:t>inline</a:t>
            </a:r>
          </a:p>
          <a:p>
            <a:pPr eaLnBrk="1" hangingPunct="1">
              <a:lnSpc>
                <a:spcPct val="130000"/>
              </a:lnSpc>
              <a:buNone/>
            </a:pPr>
            <a:endParaRPr lang="zh-CN" altLang="en-US" sz="1867" dirty="0"/>
          </a:p>
        </p:txBody>
      </p:sp>
      <p:sp>
        <p:nvSpPr>
          <p:cNvPr id="4" name="Rectangle 4"/>
          <p:cNvSpPr>
            <a:spLocks noChangeArrowheads="1"/>
          </p:cNvSpPr>
          <p:nvPr/>
        </p:nvSpPr>
        <p:spPr bwMode="auto">
          <a:xfrm>
            <a:off x="6057903" y="1384300"/>
            <a:ext cx="4190999" cy="5215328"/>
          </a:xfrm>
          <a:prstGeom prst="rect">
            <a:avLst/>
          </a:prstGeom>
          <a:noFill/>
          <a:ln w="9525">
            <a:solidFill>
              <a:schemeClr val="tx2"/>
            </a:solidFill>
            <a:miter lim="800000"/>
            <a:headEnd/>
            <a:tailEnd/>
          </a:ln>
        </p:spPr>
        <p:txBody>
          <a:bodyPr/>
          <a:lstStyle/>
          <a:p>
            <a:pPr>
              <a:spcBef>
                <a:spcPct val="20000"/>
              </a:spcBef>
              <a:buClr>
                <a:schemeClr val="tx1"/>
              </a:buClr>
              <a:buSzPct val="80000"/>
              <a:buFont typeface="Wingdings" pitchFamily="2" charset="2"/>
              <a:buNone/>
            </a:pPr>
            <a:r>
              <a:rPr lang="en-US" altLang="zh-CN" sz="1867" dirty="0">
                <a:latin typeface="微软雅黑" pitchFamily="34" charset="-122"/>
                <a:ea typeface="微软雅黑" pitchFamily="34" charset="-122"/>
              </a:rPr>
              <a:t>#include&lt;</a:t>
            </a:r>
            <a:r>
              <a:rPr lang="en-US" altLang="zh-CN" sz="1867" dirty="0" err="1">
                <a:latin typeface="微软雅黑" pitchFamily="34" charset="-122"/>
                <a:ea typeface="微软雅黑" pitchFamily="34" charset="-122"/>
              </a:rPr>
              <a:t>iostream</a:t>
            </a:r>
            <a:r>
              <a:rPr lang="en-US" altLang="zh-CN" sz="1867" dirty="0">
                <a:latin typeface="微软雅黑" pitchFamily="34" charset="-122"/>
                <a:ea typeface="微软雅黑" pitchFamily="34" charset="-122"/>
              </a:rPr>
              <a:t>&gt;</a:t>
            </a:r>
          </a:p>
          <a:p>
            <a:pPr>
              <a:spcBef>
                <a:spcPct val="20000"/>
              </a:spcBef>
              <a:buClr>
                <a:schemeClr val="tx1"/>
              </a:buClr>
              <a:buSzPct val="80000"/>
              <a:buFont typeface="Wingdings" pitchFamily="2" charset="2"/>
              <a:buNone/>
            </a:pPr>
            <a:r>
              <a:rPr lang="en-US" altLang="zh-CN" sz="1867" dirty="0">
                <a:latin typeface="微软雅黑" pitchFamily="34" charset="-122"/>
                <a:ea typeface="微软雅黑" pitchFamily="34" charset="-122"/>
              </a:rPr>
              <a:t>using namespace  std;</a:t>
            </a:r>
          </a:p>
          <a:p>
            <a:pPr>
              <a:spcBef>
                <a:spcPct val="20000"/>
              </a:spcBef>
              <a:buClr>
                <a:schemeClr val="tx1"/>
              </a:buClr>
              <a:buSzPct val="80000"/>
              <a:buFont typeface="Wingdings" pitchFamily="2" charset="2"/>
              <a:buNone/>
            </a:pPr>
            <a:r>
              <a:rPr lang="en-US" altLang="zh-CN" sz="1867" dirty="0">
                <a:latin typeface="微软雅黑" pitchFamily="34" charset="-122"/>
                <a:ea typeface="微软雅黑" pitchFamily="34" charset="-122"/>
              </a:rPr>
              <a:t>inline float cube(float s)</a:t>
            </a:r>
          </a:p>
          <a:p>
            <a:pPr>
              <a:spcBef>
                <a:spcPct val="20000"/>
              </a:spcBef>
              <a:buClr>
                <a:schemeClr val="tx1"/>
              </a:buClr>
              <a:buSzPct val="80000"/>
              <a:buFont typeface="Wingdings" pitchFamily="2" charset="2"/>
              <a:buNone/>
            </a:pPr>
            <a:r>
              <a:rPr lang="en-US" altLang="zh-CN" sz="1867" dirty="0">
                <a:latin typeface="微软雅黑" pitchFamily="34" charset="-122"/>
                <a:ea typeface="微软雅黑" pitchFamily="34" charset="-122"/>
              </a:rPr>
              <a:t>{</a:t>
            </a:r>
          </a:p>
          <a:p>
            <a:pPr>
              <a:spcBef>
                <a:spcPct val="20000"/>
              </a:spcBef>
              <a:buClr>
                <a:schemeClr val="tx1"/>
              </a:buClr>
              <a:buSzPct val="80000"/>
              <a:buFont typeface="Wingdings" pitchFamily="2" charset="2"/>
              <a:buNone/>
            </a:pPr>
            <a:r>
              <a:rPr lang="en-US" altLang="zh-CN" sz="1867" dirty="0">
                <a:latin typeface="微软雅黑" pitchFamily="34" charset="-122"/>
                <a:ea typeface="微软雅黑" pitchFamily="34" charset="-122"/>
              </a:rPr>
              <a:t>    return s*s*s;     </a:t>
            </a:r>
          </a:p>
          <a:p>
            <a:pPr>
              <a:spcBef>
                <a:spcPct val="20000"/>
              </a:spcBef>
              <a:buClr>
                <a:schemeClr val="tx1"/>
              </a:buClr>
              <a:buSzPct val="80000"/>
              <a:buFont typeface="Wingdings" pitchFamily="2" charset="2"/>
              <a:buNone/>
            </a:pPr>
            <a:r>
              <a:rPr lang="en-US" altLang="zh-CN" sz="1867" dirty="0">
                <a:latin typeface="微软雅黑" pitchFamily="34" charset="-122"/>
                <a:ea typeface="微软雅黑" pitchFamily="34" charset="-122"/>
              </a:rPr>
              <a:t>}</a:t>
            </a:r>
          </a:p>
          <a:p>
            <a:pPr>
              <a:spcBef>
                <a:spcPct val="20000"/>
              </a:spcBef>
              <a:buClr>
                <a:schemeClr val="tx1"/>
              </a:buClr>
              <a:buSzPct val="80000"/>
              <a:buFont typeface="Wingdings" pitchFamily="2" charset="2"/>
              <a:buNone/>
            </a:pPr>
            <a:endParaRPr lang="en-US" altLang="zh-CN" sz="1867" dirty="0">
              <a:latin typeface="微软雅黑" pitchFamily="34" charset="-122"/>
              <a:ea typeface="微软雅黑" pitchFamily="34" charset="-122"/>
            </a:endParaRPr>
          </a:p>
          <a:p>
            <a:pPr>
              <a:spcBef>
                <a:spcPct val="20000"/>
              </a:spcBef>
              <a:buClr>
                <a:schemeClr val="tx1"/>
              </a:buClr>
              <a:buSzPct val="80000"/>
              <a:buFont typeface="Wingdings" pitchFamily="2" charset="2"/>
              <a:buNone/>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pPr>
              <a:spcBef>
                <a:spcPct val="20000"/>
              </a:spcBef>
              <a:buClr>
                <a:schemeClr val="tx1"/>
              </a:buClr>
              <a:buSzPct val="80000"/>
              <a:buFont typeface="Wingdings" pitchFamily="2" charset="2"/>
              <a:buNone/>
            </a:pPr>
            <a:r>
              <a:rPr lang="en-US" altLang="zh-CN" sz="1867" dirty="0">
                <a:latin typeface="微软雅黑" pitchFamily="34" charset="-122"/>
                <a:ea typeface="微软雅黑" pitchFamily="34" charset="-122"/>
              </a:rPr>
              <a:t>{</a:t>
            </a:r>
          </a:p>
          <a:p>
            <a:pPr>
              <a:spcBef>
                <a:spcPct val="20000"/>
              </a:spcBef>
              <a:buClr>
                <a:schemeClr val="tx1"/>
              </a:buClr>
              <a:buSzPct val="80000"/>
              <a:buFont typeface="Wingdings" pitchFamily="2" charset="2"/>
              <a:buNone/>
            </a:pPr>
            <a:r>
              <a:rPr lang="en-US" altLang="zh-CN" sz="1867" dirty="0">
                <a:latin typeface="微软雅黑" pitchFamily="34" charset="-122"/>
                <a:ea typeface="微软雅黑" pitchFamily="34" charset="-122"/>
              </a:rPr>
              <a:t>      float side;</a:t>
            </a:r>
          </a:p>
          <a:p>
            <a:pPr>
              <a:spcBef>
                <a:spcPct val="20000"/>
              </a:spcBef>
              <a:buClr>
                <a:schemeClr val="tx1"/>
              </a:buClr>
              <a:buSzPct val="80000"/>
              <a:buFont typeface="Wingdings" pitchFamily="2" charset="2"/>
              <a:buNone/>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side;</a:t>
            </a:r>
          </a:p>
          <a:p>
            <a:pPr>
              <a:spcBef>
                <a:spcPct val="20000"/>
              </a:spcBef>
              <a:buClr>
                <a:schemeClr val="tx1"/>
              </a:buClr>
              <a:buSzPct val="80000"/>
              <a:buFont typeface="Wingdings" pitchFamily="2" charset="2"/>
              <a:buNone/>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cube(side) &lt;&lt; </a:t>
            </a:r>
            <a:r>
              <a:rPr lang="en-US" altLang="zh-CN" sz="1867" dirty="0" err="1">
                <a:latin typeface="微软雅黑" pitchFamily="34" charset="-122"/>
                <a:ea typeface="微软雅黑" pitchFamily="34" charset="-122"/>
              </a:rPr>
              <a:t>endls</a:t>
            </a:r>
            <a:r>
              <a:rPr lang="en-US" altLang="zh-CN" sz="1867" dirty="0">
                <a:latin typeface="微软雅黑" pitchFamily="34" charset="-122"/>
                <a:ea typeface="微软雅黑" pitchFamily="34" charset="-122"/>
              </a:rPr>
              <a:t>;</a:t>
            </a:r>
          </a:p>
          <a:p>
            <a:pPr>
              <a:spcBef>
                <a:spcPct val="20000"/>
              </a:spcBef>
              <a:buClr>
                <a:schemeClr val="tx1"/>
              </a:buClr>
              <a:buSzPct val="80000"/>
              <a:buFont typeface="Wingdings" pitchFamily="2" charset="2"/>
              <a:buNone/>
            </a:pPr>
            <a:r>
              <a:rPr lang="en-US" altLang="zh-CN" sz="1867" dirty="0">
                <a:latin typeface="微软雅黑" pitchFamily="34" charset="-122"/>
                <a:ea typeface="微软雅黑" pitchFamily="34" charset="-122"/>
              </a:rPr>
              <a:t>  </a:t>
            </a:r>
          </a:p>
          <a:p>
            <a:pPr>
              <a:spcBef>
                <a:spcPct val="20000"/>
              </a:spcBef>
              <a:buClr>
                <a:schemeClr val="tx1"/>
              </a:buClr>
              <a:buSzPct val="80000"/>
              <a:buFont typeface="Wingdings" pitchFamily="2" charset="2"/>
              <a:buNone/>
            </a:pPr>
            <a:r>
              <a:rPr lang="en-US" altLang="zh-CN" sz="1867" dirty="0">
                <a:latin typeface="微软雅黑" pitchFamily="34" charset="-122"/>
                <a:ea typeface="微软雅黑" pitchFamily="34" charset="-122"/>
              </a:rPr>
              <a:t>     return 0;</a:t>
            </a:r>
          </a:p>
          <a:p>
            <a:pPr>
              <a:spcBef>
                <a:spcPct val="20000"/>
              </a:spcBef>
              <a:buClr>
                <a:schemeClr val="tx1"/>
              </a:buClr>
              <a:buSzPct val="80000"/>
              <a:buFont typeface="Wingdings" pitchFamily="2" charset="2"/>
              <a:buNone/>
            </a:pPr>
            <a:r>
              <a:rPr lang="en-US" altLang="zh-CN" sz="1867" dirty="0">
                <a:latin typeface="微软雅黑" pitchFamily="34" charset="-122"/>
                <a:ea typeface="微软雅黑" pitchFamily="34" charset="-122"/>
              </a:rPr>
              <a:t>}</a:t>
            </a:r>
          </a:p>
        </p:txBody>
      </p:sp>
      <p:sp>
        <p:nvSpPr>
          <p:cNvPr id="2" name="对话气泡: 圆角矩形 1">
            <a:extLst>
              <a:ext uri="{FF2B5EF4-FFF2-40B4-BE49-F238E27FC236}">
                <a16:creationId xmlns:a16="http://schemas.microsoft.com/office/drawing/2014/main" id="{291D23A4-6A5E-4190-A7CD-1B9086D96404}"/>
              </a:ext>
            </a:extLst>
          </p:cNvPr>
          <p:cNvSpPr/>
          <p:nvPr/>
        </p:nvSpPr>
        <p:spPr>
          <a:xfrm>
            <a:off x="9317321" y="3614273"/>
            <a:ext cx="2444376" cy="405980"/>
          </a:xfrm>
          <a:prstGeom prst="wedgeRoundRectCallout">
            <a:avLst>
              <a:gd name="adj1" fmla="val -87826"/>
              <a:gd name="adj2" fmla="val 345145"/>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67" dirty="0">
                <a:solidFill>
                  <a:schemeClr val="tx2"/>
                </a:solidFill>
                <a:latin typeface="微软雅黑" panose="020B0503020204020204" pitchFamily="34" charset="-122"/>
                <a:ea typeface="微软雅黑" panose="020B0503020204020204" pitchFamily="34" charset="-122"/>
              </a:rPr>
              <a:t>side * side * side</a:t>
            </a:r>
            <a:endParaRPr lang="zh-CN" altLang="en-US" sz="1867"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7698" name="Rectangle 2"/>
          <p:cNvSpPr>
            <a:spLocks noGrp="1" noChangeArrowheads="1"/>
          </p:cNvSpPr>
          <p:nvPr>
            <p:ph type="title"/>
          </p:nvPr>
        </p:nvSpPr>
        <p:spPr/>
        <p:txBody>
          <a:bodyPr>
            <a:noAutofit/>
          </a:bodyPr>
          <a:lstStyle/>
          <a:p>
            <a:pPr eaLnBrk="1" hangingPunct="1">
              <a:defRPr/>
            </a:pPr>
            <a:r>
              <a:rPr lang="zh-CN" altLang="en-US" sz="3733" b="1" dirty="0">
                <a:latin typeface="微软雅黑" pitchFamily="34" charset="-122"/>
              </a:rPr>
              <a:t>慎用内联函数</a:t>
            </a:r>
          </a:p>
        </p:txBody>
      </p:sp>
      <p:sp>
        <p:nvSpPr>
          <p:cNvPr id="323587" name="Rectangle 3"/>
          <p:cNvSpPr>
            <a:spLocks noGrp="1" noChangeArrowheads="1"/>
          </p:cNvSpPr>
          <p:nvPr>
            <p:ph idx="4294967295"/>
          </p:nvPr>
        </p:nvSpPr>
        <p:spPr>
          <a:xfrm>
            <a:off x="413853" y="1335616"/>
            <a:ext cx="10972800" cy="5213350"/>
          </a:xfrm>
        </p:spPr>
        <p:txBody>
          <a:bodyPr>
            <a:normAutofit/>
          </a:bodyPr>
          <a:lstStyle/>
          <a:p>
            <a:pPr eaLnBrk="1" hangingPunct="1">
              <a:lnSpc>
                <a:spcPct val="120000"/>
              </a:lnSpc>
              <a:buNone/>
            </a:pPr>
            <a:r>
              <a:rPr lang="zh-CN" altLang="en-US" sz="2400" b="1" dirty="0"/>
              <a:t>内联以代码复制</a:t>
            </a:r>
            <a:r>
              <a:rPr lang="en-US" altLang="zh-CN" sz="2400" b="1" dirty="0"/>
              <a:t>(</a:t>
            </a:r>
            <a:r>
              <a:rPr lang="zh-CN" altLang="en-US" sz="2400" b="1" dirty="0"/>
              <a:t>膨胀</a:t>
            </a:r>
            <a:r>
              <a:rPr lang="en-US" altLang="zh-CN" sz="2400" b="1" dirty="0"/>
              <a:t>)</a:t>
            </a:r>
            <a:r>
              <a:rPr lang="zh-CN" altLang="en-US" sz="2400" b="1" dirty="0"/>
              <a:t>为代价，省去了函数调用的开销，提高函数的执行效率</a:t>
            </a:r>
            <a:endParaRPr lang="en-US" altLang="zh-CN" sz="2400" b="1" dirty="0"/>
          </a:p>
          <a:p>
            <a:pPr>
              <a:lnSpc>
                <a:spcPct val="120000"/>
              </a:lnSpc>
              <a:spcBef>
                <a:spcPts val="2400"/>
              </a:spcBef>
              <a:buNone/>
            </a:pPr>
            <a:r>
              <a:rPr lang="zh-CN" altLang="en-US" sz="2400" b="1" dirty="0"/>
              <a:t>以下情况不宜用内联</a:t>
            </a:r>
            <a:endParaRPr lang="en-US" altLang="zh-CN" sz="2400" b="1" dirty="0"/>
          </a:p>
          <a:p>
            <a:pPr>
              <a:lnSpc>
                <a:spcPct val="120000"/>
              </a:lnSpc>
              <a:buNone/>
            </a:pPr>
            <a:r>
              <a:rPr lang="zh-CN" altLang="en-US" sz="1867" dirty="0"/>
              <a:t>如果函数体内的代码比较长，使用内联将导致内存消耗代价较高</a:t>
            </a:r>
          </a:p>
          <a:p>
            <a:pPr>
              <a:lnSpc>
                <a:spcPct val="120000"/>
              </a:lnSpc>
              <a:buNone/>
            </a:pPr>
            <a:r>
              <a:rPr lang="zh-CN" altLang="en-US" sz="1867" dirty="0"/>
              <a:t>如果函数体内出现循环，那么执行函数体内代码的时间要比函数调用的开销大</a:t>
            </a:r>
          </a:p>
        </p:txBody>
      </p:sp>
    </p:spTree>
  </p:cSld>
  <p:clrMapOvr>
    <a:masterClrMapping/>
  </p:clrMapOvr>
  <p:transition spd="med">
    <p:fade/>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179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常量表达式函数</a:t>
            </a:r>
          </a:p>
        </p:txBody>
      </p:sp>
      <p:sp>
        <p:nvSpPr>
          <p:cNvPr id="325635" name="Rectangle 3"/>
          <p:cNvSpPr>
            <a:spLocks noGrp="1" noChangeArrowheads="1"/>
          </p:cNvSpPr>
          <p:nvPr>
            <p:ph idx="4294967295"/>
          </p:nvPr>
        </p:nvSpPr>
        <p:spPr>
          <a:xfrm>
            <a:off x="1109663" y="1412890"/>
            <a:ext cx="10777537" cy="1181100"/>
          </a:xfrm>
        </p:spPr>
        <p:txBody>
          <a:bodyPr>
            <a:normAutofit/>
          </a:bodyPr>
          <a:lstStyle/>
          <a:p>
            <a:pPr marL="0" indent="0">
              <a:lnSpc>
                <a:spcPct val="120000"/>
              </a:lnSpc>
              <a:spcBef>
                <a:spcPts val="2400"/>
              </a:spcBef>
              <a:buNone/>
            </a:pPr>
            <a:r>
              <a:rPr lang="zh-CN" altLang="zh-CN" sz="2400" dirty="0"/>
              <a:t>可用于（但不一定能用于）常量表达式中的函数</a:t>
            </a:r>
            <a:endParaRPr lang="zh-CN" altLang="en-US" sz="2400" dirty="0"/>
          </a:p>
        </p:txBody>
      </p:sp>
      <p:sp>
        <p:nvSpPr>
          <p:cNvPr id="1770497" name="Rectangle 1"/>
          <p:cNvSpPr>
            <a:spLocks noChangeArrowheads="1"/>
          </p:cNvSpPr>
          <p:nvPr/>
        </p:nvSpPr>
        <p:spPr bwMode="auto">
          <a:xfrm>
            <a:off x="733425" y="2360974"/>
            <a:ext cx="5187895" cy="1488356"/>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pPr lvl="0">
              <a:lnSpc>
                <a:spcPct val="150000"/>
              </a:lnSpc>
            </a:pPr>
            <a:r>
              <a:rPr lang="zh-CN" altLang="en-US" sz="2400" b="1" dirty="0">
                <a:latin typeface="微软雅黑" pitchFamily="34" charset="-122"/>
                <a:ea typeface="微软雅黑" pitchFamily="34" charset="-122"/>
                <a:cs typeface="Courier New" pitchFamily="49" charset="0"/>
              </a:rPr>
              <a:t>常量表达式函数</a:t>
            </a:r>
            <a:r>
              <a:rPr lang="zh-CN" altLang="zh-CN" sz="2400" b="1" dirty="0">
                <a:latin typeface="微软雅黑" pitchFamily="34" charset="-122"/>
                <a:ea typeface="微软雅黑" pitchFamily="34" charset="-122"/>
                <a:cs typeface="Courier New" pitchFamily="49" charset="0"/>
              </a:rPr>
              <a:t>定义</a:t>
            </a:r>
            <a:endParaRPr lang="en-US" altLang="zh-CN" sz="2400" b="1" dirty="0">
              <a:latin typeface="微软雅黑" pitchFamily="34" charset="-122"/>
              <a:ea typeface="微软雅黑" pitchFamily="34" charset="-122"/>
              <a:cs typeface="Courier New" pitchFamily="49" charset="0"/>
            </a:endParaRPr>
          </a:p>
          <a:p>
            <a:pPr lvl="0">
              <a:lnSpc>
                <a:spcPct val="150000"/>
              </a:lnSpc>
            </a:pPr>
            <a:r>
              <a:rPr lang="zh-CN" altLang="en-US" sz="1867" dirty="0">
                <a:latin typeface="微软雅黑" pitchFamily="34" charset="-122"/>
                <a:ea typeface="微软雅黑" pitchFamily="34" charset="-122"/>
                <a:cs typeface="Courier New" pitchFamily="49" charset="0"/>
              </a:rPr>
              <a:t>在函数的返回类型前加上保留字</a:t>
            </a:r>
            <a:r>
              <a:rPr lang="en-US" altLang="zh-CN" sz="1867" dirty="0" err="1">
                <a:latin typeface="微软雅黑" pitchFamily="34" charset="-122"/>
                <a:ea typeface="微软雅黑" pitchFamily="34" charset="-122"/>
                <a:cs typeface="Courier New" pitchFamily="49" charset="0"/>
              </a:rPr>
              <a:t>constexpr</a:t>
            </a:r>
            <a:r>
              <a:rPr lang="zh-CN" altLang="en-US" sz="1867" dirty="0">
                <a:latin typeface="微软雅黑" pitchFamily="34" charset="-122"/>
                <a:ea typeface="微软雅黑" pitchFamily="34" charset="-122"/>
                <a:cs typeface="Courier New" pitchFamily="49" charset="0"/>
              </a:rPr>
              <a:t>。如</a:t>
            </a:r>
            <a:endParaRPr lang="zh-CN" altLang="en-US" sz="1867" dirty="0">
              <a:latin typeface="微软雅黑" pitchFamily="34" charset="-122"/>
              <a:ea typeface="微软雅黑" pitchFamily="34" charset="-122"/>
              <a:cs typeface="宋体" pitchFamily="2" charset="-122"/>
            </a:endParaRPr>
          </a:p>
          <a:p>
            <a:pPr defTabSz="1219170" eaLnBrk="0" fontAlgn="base" hangingPunct="0">
              <a:lnSpc>
                <a:spcPct val="150000"/>
              </a:lnSpc>
              <a:spcBef>
                <a:spcPct val="0"/>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constexpr</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f1() {return 10;}</a:t>
            </a:r>
            <a:endParaRPr lang="en-US" altLang="zh-CN" sz="1867" dirty="0">
              <a:latin typeface="微软雅黑" pitchFamily="34" charset="-122"/>
              <a:ea typeface="微软雅黑" pitchFamily="34" charset="-122"/>
              <a:cs typeface="宋体" pitchFamily="2" charset="-122"/>
            </a:endParaRPr>
          </a:p>
        </p:txBody>
      </p:sp>
      <p:sp>
        <p:nvSpPr>
          <p:cNvPr id="1770500" name="Rectangle 4"/>
          <p:cNvSpPr>
            <a:spLocks noChangeArrowheads="1"/>
          </p:cNvSpPr>
          <p:nvPr/>
        </p:nvSpPr>
        <p:spPr bwMode="auto">
          <a:xfrm>
            <a:off x="609601" y="4458783"/>
            <a:ext cx="6093976" cy="1057341"/>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pPr defTabSz="1219170" fontAlgn="base">
              <a:lnSpc>
                <a:spcPct val="150000"/>
              </a:lnSpc>
              <a:spcBef>
                <a:spcPct val="0"/>
              </a:spcBef>
              <a:spcAft>
                <a:spcPct val="0"/>
              </a:spcAft>
            </a:pPr>
            <a:r>
              <a:rPr lang="zh-CN" altLang="en-US" sz="2400" b="1" dirty="0">
                <a:latin typeface="微软雅黑" pitchFamily="34" charset="-122"/>
                <a:ea typeface="微软雅黑" pitchFamily="34" charset="-122"/>
                <a:cs typeface="Courier New" pitchFamily="49" charset="0"/>
              </a:rPr>
              <a:t>常量表达式中可以包含常量表达式函数调用</a:t>
            </a:r>
            <a:endParaRPr lang="en-US" altLang="zh-CN" sz="2400" b="1" dirty="0">
              <a:latin typeface="微软雅黑" pitchFamily="34" charset="-122"/>
              <a:ea typeface="微软雅黑" pitchFamily="34" charset="-122"/>
              <a:cs typeface="Courier New" pitchFamily="49" charset="0"/>
            </a:endParaRPr>
          </a:p>
          <a:p>
            <a:pPr defTabSz="1219170" fontAlgn="base">
              <a:lnSpc>
                <a:spcPct val="150000"/>
              </a:lnSpc>
              <a:spcBef>
                <a:spcPct val="0"/>
              </a:spcBef>
              <a:spcAft>
                <a:spcPct val="0"/>
              </a:spcAft>
            </a:pPr>
            <a:r>
              <a:rPr lang="zh-CN" altLang="en-US" sz="1867" dirty="0">
                <a:latin typeface="微软雅黑" pitchFamily="34" charset="-122"/>
                <a:ea typeface="微软雅黑" pitchFamily="34" charset="-122"/>
                <a:cs typeface="Courier New" pitchFamily="49" charset="0"/>
              </a:rPr>
              <a:t>如：   </a:t>
            </a:r>
            <a:r>
              <a:rPr lang="en-US" altLang="zh-CN" sz="1867" dirty="0" err="1">
                <a:latin typeface="微软雅黑" pitchFamily="34" charset="-122"/>
                <a:ea typeface="微软雅黑" pitchFamily="34" charset="-122"/>
                <a:cs typeface="Courier New" pitchFamily="49" charset="0"/>
              </a:rPr>
              <a:t>constexpr</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x = 1 + f1();</a:t>
            </a:r>
            <a:endParaRPr lang="en-US" altLang="zh-CN" sz="1867" dirty="0">
              <a:latin typeface="微软雅黑" pitchFamily="34" charset="-122"/>
              <a:ea typeface="微软雅黑" pitchFamily="34" charset="-122"/>
              <a:cs typeface="宋体" pitchFamily="2" charset="-122"/>
            </a:endParaRPr>
          </a:p>
        </p:txBody>
      </p:sp>
      <p:sp>
        <p:nvSpPr>
          <p:cNvPr id="1770501" name="Rectangle 5"/>
          <p:cNvSpPr>
            <a:spLocks noChangeArrowheads="1"/>
          </p:cNvSpPr>
          <p:nvPr/>
        </p:nvSpPr>
        <p:spPr bwMode="auto">
          <a:xfrm>
            <a:off x="7183324" y="4607222"/>
            <a:ext cx="3152081" cy="934358"/>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pPr defTabSz="1219170" fontAlgn="base">
              <a:lnSpc>
                <a:spcPct val="150000"/>
              </a:lnSpc>
              <a:spcBef>
                <a:spcPct val="0"/>
              </a:spcBef>
              <a:spcAft>
                <a:spcPct val="0"/>
              </a:spcAft>
            </a:pP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f3() { return 10;}</a:t>
            </a:r>
            <a:endParaRPr lang="en-US" altLang="zh-CN" sz="1867" dirty="0">
              <a:latin typeface="微软雅黑" pitchFamily="34" charset="-122"/>
              <a:ea typeface="微软雅黑" pitchFamily="34" charset="-122"/>
              <a:cs typeface="宋体" pitchFamily="2" charset="-122"/>
            </a:endParaRPr>
          </a:p>
          <a:p>
            <a:pPr defTabSz="1219170" eaLnBrk="0" fontAlgn="base" hangingPunct="0">
              <a:lnSpc>
                <a:spcPct val="150000"/>
              </a:lnSpc>
              <a:spcBef>
                <a:spcPct val="0"/>
              </a:spcBef>
              <a:spcAft>
                <a:spcPct val="0"/>
              </a:spcAft>
            </a:pPr>
            <a:r>
              <a:rPr lang="en-US" altLang="zh-CN" sz="1867" dirty="0" err="1">
                <a:latin typeface="微软雅黑" pitchFamily="34" charset="-122"/>
                <a:ea typeface="微软雅黑" pitchFamily="34" charset="-122"/>
                <a:cs typeface="Courier New" pitchFamily="49" charset="0"/>
              </a:rPr>
              <a:t>constexpr</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x = 1 + f3();</a:t>
            </a:r>
            <a:endParaRPr lang="en-US" altLang="zh-CN" sz="1867" dirty="0">
              <a:latin typeface="微软雅黑" pitchFamily="34" charset="-122"/>
              <a:ea typeface="微软雅黑" pitchFamily="34" charset="-122"/>
              <a:cs typeface="宋体" pitchFamily="2" charset="-122"/>
            </a:endParaRPr>
          </a:p>
        </p:txBody>
      </p:sp>
      <p:pic>
        <p:nvPicPr>
          <p:cNvPr id="12" name="图片 11" descr="t01731519f23523a8ec.jpg"/>
          <p:cNvPicPr>
            <a:picLocks noChangeAspect="1"/>
          </p:cNvPicPr>
          <p:nvPr/>
        </p:nvPicPr>
        <p:blipFill>
          <a:blip r:embed="rId2" cstate="print"/>
          <a:stretch>
            <a:fillRect/>
          </a:stretch>
        </p:blipFill>
        <p:spPr>
          <a:xfrm>
            <a:off x="10512878" y="4765156"/>
            <a:ext cx="716645" cy="647737"/>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70497">
                                            <p:txEl>
                                              <p:pRg st="0" end="0"/>
                                            </p:txEl>
                                          </p:spTgt>
                                        </p:tgtEl>
                                        <p:attrNameLst>
                                          <p:attrName>style.visibility</p:attrName>
                                        </p:attrNameLst>
                                      </p:cBhvr>
                                      <p:to>
                                        <p:strVal val="visible"/>
                                      </p:to>
                                    </p:set>
                                    <p:animEffect transition="in" filter="blinds(horizontal)">
                                      <p:cBhvr>
                                        <p:cTn id="7" dur="500"/>
                                        <p:tgtEl>
                                          <p:spTgt spid="17704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70497">
                                            <p:txEl>
                                              <p:pRg st="1" end="1"/>
                                            </p:txEl>
                                          </p:spTgt>
                                        </p:tgtEl>
                                        <p:attrNameLst>
                                          <p:attrName>style.visibility</p:attrName>
                                        </p:attrNameLst>
                                      </p:cBhvr>
                                      <p:to>
                                        <p:strVal val="visible"/>
                                      </p:to>
                                    </p:set>
                                    <p:animEffect transition="in" filter="blinds(horizontal)">
                                      <p:cBhvr>
                                        <p:cTn id="12" dur="500"/>
                                        <p:tgtEl>
                                          <p:spTgt spid="177049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770497">
                                            <p:txEl>
                                              <p:pRg st="2" end="2"/>
                                            </p:txEl>
                                          </p:spTgt>
                                        </p:tgtEl>
                                        <p:attrNameLst>
                                          <p:attrName>style.visibility</p:attrName>
                                        </p:attrNameLst>
                                      </p:cBhvr>
                                      <p:to>
                                        <p:strVal val="visible"/>
                                      </p:to>
                                    </p:set>
                                    <p:animEffect transition="in" filter="blinds(horizontal)">
                                      <p:cBhvr>
                                        <p:cTn id="15" dur="500"/>
                                        <p:tgtEl>
                                          <p:spTgt spid="177049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770500"/>
                                        </p:tgtEl>
                                        <p:attrNameLst>
                                          <p:attrName>style.visibility</p:attrName>
                                        </p:attrNameLst>
                                      </p:cBhvr>
                                      <p:to>
                                        <p:strVal val="visible"/>
                                      </p:to>
                                    </p:set>
                                    <p:animEffect transition="in" filter="blinds(horizontal)">
                                      <p:cBhvr>
                                        <p:cTn id="20" dur="500"/>
                                        <p:tgtEl>
                                          <p:spTgt spid="177050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770501"/>
                                        </p:tgtEl>
                                        <p:attrNameLst>
                                          <p:attrName>style.visibility</p:attrName>
                                        </p:attrNameLst>
                                      </p:cBhvr>
                                      <p:to>
                                        <p:strVal val="visible"/>
                                      </p:to>
                                    </p:set>
                                    <p:animEffect transition="in" filter="blinds(horizontal)">
                                      <p:cBhvr>
                                        <p:cTn id="25" dur="500"/>
                                        <p:tgtEl>
                                          <p:spTgt spid="177050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0500" grpId="0"/>
      <p:bldP spid="1770501" grpId="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179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常量表达式函数使用注意事项</a:t>
            </a:r>
          </a:p>
        </p:txBody>
      </p:sp>
      <p:sp>
        <p:nvSpPr>
          <p:cNvPr id="5" name="Rectangle 1"/>
          <p:cNvSpPr>
            <a:spLocks noChangeArrowheads="1"/>
          </p:cNvSpPr>
          <p:nvPr/>
        </p:nvSpPr>
        <p:spPr bwMode="auto">
          <a:xfrm>
            <a:off x="485776" y="1416131"/>
            <a:ext cx="5753099" cy="2896114"/>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spAutoFit/>
          </a:bodyPr>
          <a:lstStyle/>
          <a:p>
            <a:pPr lvl="0">
              <a:lnSpc>
                <a:spcPct val="300000"/>
              </a:lnSpc>
              <a:buFont typeface="Wingdings" pitchFamily="2" charset="2"/>
              <a:buChar char="Ø"/>
            </a:pPr>
            <a:r>
              <a:rPr lang="zh-CN" altLang="zh-CN" sz="2133" dirty="0"/>
              <a:t>只能有一个</a:t>
            </a:r>
            <a:r>
              <a:rPr lang="en-US" altLang="zh-CN" sz="2133" dirty="0"/>
              <a:t>return</a:t>
            </a:r>
            <a:r>
              <a:rPr lang="zh-CN" altLang="zh-CN" sz="2133" dirty="0"/>
              <a:t>语句</a:t>
            </a:r>
            <a:endParaRPr lang="en-US" altLang="zh-CN" sz="2133" dirty="0"/>
          </a:p>
          <a:p>
            <a:pPr lvl="0">
              <a:lnSpc>
                <a:spcPct val="300000"/>
              </a:lnSpc>
              <a:buFont typeface="Wingdings" pitchFamily="2" charset="2"/>
              <a:buChar char="Ø"/>
            </a:pPr>
            <a:r>
              <a:rPr lang="zh-CN" altLang="zh-CN" sz="2133" dirty="0"/>
              <a:t>被隐式地指定为内联函数</a:t>
            </a:r>
            <a:endParaRPr lang="en-US" altLang="zh-CN" sz="2133" dirty="0"/>
          </a:p>
          <a:p>
            <a:pPr lvl="0">
              <a:lnSpc>
                <a:spcPct val="300000"/>
              </a:lnSpc>
              <a:buFont typeface="Wingdings" pitchFamily="2" charset="2"/>
              <a:buChar char="Ø"/>
            </a:pPr>
            <a:r>
              <a:rPr lang="zh-CN" altLang="zh-CN" sz="2133" dirty="0"/>
              <a:t>常量表达式函数的返回值可以不是常量</a:t>
            </a:r>
            <a:endParaRPr lang="en-US" altLang="zh-CN" sz="2133" dirty="0">
              <a:latin typeface="微软雅黑" pitchFamily="34" charset="-122"/>
              <a:ea typeface="微软雅黑" pitchFamily="34" charset="-122"/>
              <a:cs typeface="宋体" pitchFamily="2" charset="-122"/>
            </a:endParaRPr>
          </a:p>
        </p:txBody>
      </p:sp>
      <p:sp>
        <p:nvSpPr>
          <p:cNvPr id="1770498" name="Rectangle 2"/>
          <p:cNvSpPr>
            <a:spLocks noChangeArrowheads="1"/>
          </p:cNvSpPr>
          <p:nvPr/>
        </p:nvSpPr>
        <p:spPr bwMode="auto">
          <a:xfrm>
            <a:off x="5465431" y="1855177"/>
            <a:ext cx="5098512" cy="1272400"/>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pPr indent="270927" defTabSz="1219170" fontAlgn="base">
              <a:spcBef>
                <a:spcPct val="0"/>
              </a:spcBef>
              <a:spcAft>
                <a:spcPct val="0"/>
              </a:spcAft>
            </a:pPr>
            <a:r>
              <a:rPr lang="en-US" altLang="zh-CN" sz="1867" dirty="0" err="1">
                <a:latin typeface="微软雅黑" pitchFamily="34" charset="-122"/>
                <a:ea typeface="微软雅黑" pitchFamily="34" charset="-122"/>
                <a:cs typeface="Courier New" pitchFamily="49" charset="0"/>
              </a:rPr>
              <a:t>constexpr</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f2(</a:t>
            </a: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n)</a:t>
            </a:r>
          </a:p>
          <a:p>
            <a:pPr indent="270927" defTabSz="1219170" fontAlgn="base">
              <a:spcBef>
                <a:spcPct val="0"/>
              </a:spcBef>
              <a:spcAft>
                <a:spcPct val="0"/>
              </a:spcAft>
            </a:pPr>
            <a:r>
              <a:rPr lang="en-US" altLang="zh-CN" sz="1867" dirty="0">
                <a:latin typeface="微软雅黑" pitchFamily="34" charset="-122"/>
                <a:ea typeface="微软雅黑" pitchFamily="34" charset="-122"/>
                <a:cs typeface="Courier New" pitchFamily="49" charset="0"/>
              </a:rPr>
              <a:t>{</a:t>
            </a:r>
          </a:p>
          <a:p>
            <a:pPr indent="270927" defTabSz="1219170" fontAlgn="base">
              <a:spcBef>
                <a:spcPct val="0"/>
              </a:spcBef>
              <a:spcAft>
                <a:spcPct val="0"/>
              </a:spcAft>
            </a:pPr>
            <a:r>
              <a:rPr lang="en-US" altLang="zh-CN" sz="1867" dirty="0">
                <a:latin typeface="微软雅黑" pitchFamily="34" charset="-122"/>
                <a:ea typeface="微软雅黑" pitchFamily="34" charset="-122"/>
                <a:cs typeface="Courier New" pitchFamily="49" charset="0"/>
              </a:rPr>
              <a:t>     if (n % 2) return n+10; else return 11;</a:t>
            </a:r>
          </a:p>
          <a:p>
            <a:pPr indent="270927" defTabSz="1219170" fontAlgn="base">
              <a:spcBef>
                <a:spcPct val="0"/>
              </a:spcBef>
              <a:spcAft>
                <a:spcPct val="0"/>
              </a:spcAft>
            </a:pP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p:txBody>
      </p:sp>
      <p:pic>
        <p:nvPicPr>
          <p:cNvPr id="7" name="图片 6" descr="t01731519f23523a8ec.jpg"/>
          <p:cNvPicPr>
            <a:picLocks noChangeAspect="1"/>
          </p:cNvPicPr>
          <p:nvPr/>
        </p:nvPicPr>
        <p:blipFill>
          <a:blip r:embed="rId2" cstate="print"/>
          <a:stretch>
            <a:fillRect/>
          </a:stretch>
        </p:blipFill>
        <p:spPr>
          <a:xfrm>
            <a:off x="10871200" y="2035360"/>
            <a:ext cx="716645" cy="647737"/>
          </a:xfrm>
          <a:prstGeom prst="rect">
            <a:avLst/>
          </a:prstGeom>
        </p:spPr>
      </p:pic>
      <p:sp>
        <p:nvSpPr>
          <p:cNvPr id="1770499" name="Rectangle 3"/>
          <p:cNvSpPr>
            <a:spLocks noChangeArrowheads="1"/>
          </p:cNvSpPr>
          <p:nvPr/>
        </p:nvSpPr>
        <p:spPr bwMode="auto">
          <a:xfrm>
            <a:off x="6058343" y="3516408"/>
            <a:ext cx="3919343" cy="1272400"/>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pPr indent="270927" defTabSz="1219170" fontAlgn="base">
              <a:spcBef>
                <a:spcPct val="0"/>
              </a:spcBef>
              <a:spcAft>
                <a:spcPct val="0"/>
              </a:spcAft>
            </a:pPr>
            <a:r>
              <a:rPr lang="en-US" altLang="zh-CN" sz="1867" dirty="0" err="1">
                <a:latin typeface="微软雅黑" pitchFamily="34" charset="-122"/>
                <a:ea typeface="微软雅黑" pitchFamily="34" charset="-122"/>
                <a:cs typeface="Courier New" pitchFamily="49" charset="0"/>
              </a:rPr>
              <a:t>constexpr</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f2(</a:t>
            </a: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n) </a:t>
            </a:r>
          </a:p>
          <a:p>
            <a:pPr indent="270927" defTabSz="1219170" fontAlgn="base">
              <a:spcBef>
                <a:spcPct val="0"/>
              </a:spcBef>
              <a:spcAft>
                <a:spcPct val="0"/>
              </a:spcAft>
            </a:pPr>
            <a:r>
              <a:rPr lang="en-US" altLang="zh-CN" sz="1867" dirty="0">
                <a:latin typeface="微软雅黑" pitchFamily="34" charset="-122"/>
                <a:ea typeface="微软雅黑" pitchFamily="34" charset="-122"/>
                <a:cs typeface="Courier New" pitchFamily="49" charset="0"/>
              </a:rPr>
              <a:t>{ </a:t>
            </a:r>
          </a:p>
          <a:p>
            <a:pPr indent="270927" defTabSz="1219170" fontAlgn="base">
              <a:spcBef>
                <a:spcPct val="0"/>
              </a:spcBef>
              <a:spcAft>
                <a:spcPct val="0"/>
              </a:spcAft>
            </a:pPr>
            <a:r>
              <a:rPr lang="en-US" altLang="zh-CN" sz="1867" dirty="0">
                <a:latin typeface="微软雅黑" pitchFamily="34" charset="-122"/>
                <a:ea typeface="微软雅黑" pitchFamily="34" charset="-122"/>
                <a:cs typeface="Courier New" pitchFamily="49" charset="0"/>
              </a:rPr>
              <a:t>      return (n % 2) ? n+10: 11; </a:t>
            </a:r>
          </a:p>
          <a:p>
            <a:pPr indent="270927" defTabSz="1219170" fontAlgn="base">
              <a:spcBef>
                <a:spcPct val="0"/>
              </a:spcBef>
              <a:spcAft>
                <a:spcPct val="0"/>
              </a:spcAft>
            </a:pP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p:txBody>
      </p:sp>
      <p:pic>
        <p:nvPicPr>
          <p:cNvPr id="9" name="图片 8" descr="t01681e98e8cb9a39ae.jpg"/>
          <p:cNvPicPr>
            <a:picLocks noChangeAspect="1"/>
          </p:cNvPicPr>
          <p:nvPr/>
        </p:nvPicPr>
        <p:blipFill>
          <a:blip r:embed="rId3" cstate="print"/>
          <a:stretch>
            <a:fillRect/>
          </a:stretch>
        </p:blipFill>
        <p:spPr>
          <a:xfrm>
            <a:off x="10566401" y="3516537"/>
            <a:ext cx="842433" cy="64486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70498"/>
                                        </p:tgtEl>
                                        <p:attrNameLst>
                                          <p:attrName>style.visibility</p:attrName>
                                        </p:attrNameLst>
                                      </p:cBhvr>
                                      <p:to>
                                        <p:strVal val="visible"/>
                                      </p:to>
                                    </p:set>
                                    <p:animEffect transition="in" filter="blinds(horizontal)">
                                      <p:cBhvr>
                                        <p:cTn id="12" dur="500"/>
                                        <p:tgtEl>
                                          <p:spTgt spid="177049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70499"/>
                                        </p:tgtEl>
                                        <p:attrNameLst>
                                          <p:attrName>style.visibility</p:attrName>
                                        </p:attrNameLst>
                                      </p:cBhvr>
                                      <p:to>
                                        <p:strVal val="visible"/>
                                      </p:to>
                                    </p:set>
                                    <p:animEffect transition="in" filter="blinds(horizontal)">
                                      <p:cBhvr>
                                        <p:cTn id="22" dur="500"/>
                                        <p:tgtEl>
                                          <p:spTgt spid="17704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blinds(horizontal)">
                                      <p:cBhvr>
                                        <p:cTn id="32" dur="500"/>
                                        <p:tgtEl>
                                          <p:spTgt spid="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blinds(horizontal)">
                                      <p:cBhvr>
                                        <p:cTn id="3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0498" grpId="0"/>
      <p:bldP spid="1770499" grpId="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179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重载函数</a:t>
            </a:r>
          </a:p>
        </p:txBody>
      </p:sp>
      <p:sp>
        <p:nvSpPr>
          <p:cNvPr id="325635" name="Rectangle 3"/>
          <p:cNvSpPr>
            <a:spLocks noGrp="1" noChangeArrowheads="1"/>
          </p:cNvSpPr>
          <p:nvPr>
            <p:ph idx="4294967295"/>
          </p:nvPr>
        </p:nvSpPr>
        <p:spPr>
          <a:xfrm>
            <a:off x="413853" y="1608031"/>
            <a:ext cx="11004550" cy="3494088"/>
          </a:xfrm>
        </p:spPr>
        <p:txBody>
          <a:bodyPr>
            <a:normAutofit/>
          </a:bodyPr>
          <a:lstStyle/>
          <a:p>
            <a:pPr marL="0" indent="0">
              <a:lnSpc>
                <a:spcPct val="150000"/>
              </a:lnSpc>
              <a:spcBef>
                <a:spcPts val="2400"/>
              </a:spcBef>
              <a:buNone/>
            </a:pPr>
            <a:r>
              <a:rPr lang="zh-CN" altLang="en-US" sz="2133" dirty="0"/>
              <a:t>在</a:t>
            </a:r>
            <a:r>
              <a:rPr lang="en-US" altLang="zh-CN" sz="2133" dirty="0"/>
              <a:t>C</a:t>
            </a:r>
            <a:r>
              <a:rPr lang="zh-CN" altLang="en-US" sz="2133" dirty="0"/>
              <a:t>语言中，不允许出现同名函数</a:t>
            </a:r>
            <a:endParaRPr lang="en-US" altLang="zh-CN" sz="2133" dirty="0"/>
          </a:p>
          <a:p>
            <a:pPr marL="0" indent="0">
              <a:lnSpc>
                <a:spcPct val="150000"/>
              </a:lnSpc>
              <a:spcBef>
                <a:spcPts val="2400"/>
              </a:spcBef>
              <a:buNone/>
            </a:pPr>
            <a:r>
              <a:rPr lang="zh-CN" altLang="en-US" sz="2133" dirty="0"/>
              <a:t>当要求写一组功能类似、参数类型或参数个数不同的函数时，必须给它们取不同的函数名 </a:t>
            </a:r>
          </a:p>
          <a:p>
            <a:pPr marL="0" indent="0">
              <a:lnSpc>
                <a:spcPct val="150000"/>
              </a:lnSpc>
              <a:spcBef>
                <a:spcPts val="2400"/>
              </a:spcBef>
              <a:buNone/>
            </a:pPr>
            <a:r>
              <a:rPr lang="zh-CN" altLang="en-US" sz="2133" dirty="0"/>
              <a:t>例如某个程序要求找出一组数据中的最大值，这组数据最多有</a:t>
            </a:r>
            <a:r>
              <a:rPr lang="en-US" altLang="zh-CN" sz="2133" dirty="0"/>
              <a:t>5</a:t>
            </a:r>
            <a:r>
              <a:rPr lang="zh-CN" altLang="en-US" sz="2133" dirty="0"/>
              <a:t>个数据。我们必须写四个函数：求两个值中的最大值、求三个值中的最大值、求四个值中的最大值和求五个值中的最大值。我们必须为这四个函数取四个不同的函数名，例如：</a:t>
            </a:r>
            <a:r>
              <a:rPr lang="en-US" altLang="zh-CN" sz="2133" dirty="0"/>
              <a:t>max2, max3, max4</a:t>
            </a:r>
            <a:r>
              <a:rPr lang="zh-CN" altLang="en-US" sz="2133" dirty="0"/>
              <a:t>和</a:t>
            </a:r>
            <a:r>
              <a:rPr lang="en-US" altLang="zh-CN" sz="2133" dirty="0"/>
              <a:t>max5</a:t>
            </a:r>
            <a:r>
              <a:rPr lang="zh-CN" altLang="en-US" sz="2133" dirty="0"/>
              <a:t>。 </a:t>
            </a:r>
          </a:p>
        </p:txBody>
      </p:sp>
    </p:spTree>
  </p:cSld>
  <p:clrMapOvr>
    <a:masterClrMapping/>
  </p:clrMapOvr>
  <p:transition spd="med">
    <p:fade/>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974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函数重载</a:t>
            </a:r>
          </a:p>
        </p:txBody>
      </p:sp>
      <p:sp>
        <p:nvSpPr>
          <p:cNvPr id="326659" name="Rectangle 3"/>
          <p:cNvSpPr>
            <a:spLocks noGrp="1" noChangeArrowheads="1"/>
          </p:cNvSpPr>
          <p:nvPr>
            <p:ph idx="4294967295"/>
          </p:nvPr>
        </p:nvSpPr>
        <p:spPr>
          <a:xfrm>
            <a:off x="1055688" y="1133475"/>
            <a:ext cx="11136312" cy="5724525"/>
          </a:xfrm>
        </p:spPr>
        <p:txBody>
          <a:bodyPr>
            <a:normAutofit lnSpcReduction="10000"/>
          </a:bodyPr>
          <a:lstStyle/>
          <a:p>
            <a:pPr>
              <a:lnSpc>
                <a:spcPct val="140000"/>
              </a:lnSpc>
              <a:spcBef>
                <a:spcPts val="1600"/>
              </a:spcBef>
              <a:buNone/>
            </a:pPr>
            <a:r>
              <a:rPr lang="zh-CN" altLang="en-US" sz="2400" b="1" dirty="0"/>
              <a:t>一组同名函数</a:t>
            </a:r>
            <a:endParaRPr lang="en-US" altLang="zh-CN" sz="2400" b="1" dirty="0"/>
          </a:p>
          <a:p>
            <a:pPr>
              <a:lnSpc>
                <a:spcPct val="140000"/>
              </a:lnSpc>
              <a:spcBef>
                <a:spcPts val="1600"/>
              </a:spcBef>
              <a:buNone/>
            </a:pPr>
            <a:r>
              <a:rPr lang="zh-CN" altLang="en-US" sz="2400" b="1" dirty="0"/>
              <a:t>重载条件</a:t>
            </a:r>
            <a:endParaRPr lang="en-US" altLang="zh-CN" sz="2400" b="1" dirty="0"/>
          </a:p>
          <a:p>
            <a:pPr eaLnBrk="1" hangingPunct="1">
              <a:lnSpc>
                <a:spcPct val="140000"/>
              </a:lnSpc>
              <a:buNone/>
            </a:pPr>
            <a:r>
              <a:rPr lang="zh-CN" altLang="en-US" sz="1867" dirty="0"/>
              <a:t>通过函数原型能区分不同函数，如参数个数、参数类型 </a:t>
            </a:r>
          </a:p>
          <a:p>
            <a:pPr eaLnBrk="1" hangingPunct="1">
              <a:lnSpc>
                <a:spcPct val="140000"/>
              </a:lnSpc>
              <a:buNone/>
            </a:pPr>
            <a:r>
              <a:rPr lang="zh-CN" altLang="en-US" sz="1867" dirty="0"/>
              <a:t>如     </a:t>
            </a:r>
            <a:r>
              <a:rPr lang="en-US" altLang="zh-CN" sz="1867" dirty="0" err="1"/>
              <a:t>int</a:t>
            </a:r>
            <a:r>
              <a:rPr lang="en-US" altLang="zh-CN" sz="1867" dirty="0"/>
              <a:t> max(</a:t>
            </a:r>
            <a:r>
              <a:rPr lang="en-US" altLang="zh-CN" sz="1867" dirty="0" err="1"/>
              <a:t>int</a:t>
            </a:r>
            <a:r>
              <a:rPr lang="en-US" altLang="zh-CN" sz="1867" dirty="0"/>
              <a:t> a1, </a:t>
            </a:r>
            <a:r>
              <a:rPr lang="en-US" altLang="zh-CN" sz="1867" dirty="0" err="1"/>
              <a:t>int</a:t>
            </a:r>
            <a:r>
              <a:rPr lang="en-US" altLang="zh-CN" sz="1867" dirty="0"/>
              <a:t> a2);</a:t>
            </a:r>
          </a:p>
          <a:p>
            <a:pPr lvl="1" eaLnBrk="1" hangingPunct="1">
              <a:lnSpc>
                <a:spcPct val="140000"/>
              </a:lnSpc>
              <a:buFont typeface="Wingdings" pitchFamily="2" charset="2"/>
              <a:buNone/>
            </a:pPr>
            <a:r>
              <a:rPr lang="en-US" altLang="zh-CN" sz="1867" dirty="0" err="1"/>
              <a:t>int</a:t>
            </a:r>
            <a:r>
              <a:rPr lang="en-US" altLang="zh-CN" sz="1867" dirty="0"/>
              <a:t> max(</a:t>
            </a:r>
            <a:r>
              <a:rPr lang="en-US" altLang="zh-CN" sz="1867" dirty="0" err="1"/>
              <a:t>int</a:t>
            </a:r>
            <a:r>
              <a:rPr lang="en-US" altLang="zh-CN" sz="1867" dirty="0"/>
              <a:t> a1, </a:t>
            </a:r>
            <a:r>
              <a:rPr lang="en-US" altLang="zh-CN" sz="1867" dirty="0" err="1"/>
              <a:t>int</a:t>
            </a:r>
            <a:r>
              <a:rPr lang="en-US" altLang="zh-CN" sz="1867" dirty="0"/>
              <a:t> a2, </a:t>
            </a:r>
            <a:r>
              <a:rPr lang="en-US" altLang="zh-CN" sz="1867" dirty="0" err="1"/>
              <a:t>int</a:t>
            </a:r>
            <a:r>
              <a:rPr lang="en-US" altLang="zh-CN" sz="1867" dirty="0"/>
              <a:t> a3);</a:t>
            </a:r>
          </a:p>
          <a:p>
            <a:pPr lvl="1" eaLnBrk="1" hangingPunct="1">
              <a:lnSpc>
                <a:spcPct val="140000"/>
              </a:lnSpc>
              <a:buFont typeface="Wingdings" pitchFamily="2" charset="2"/>
              <a:buNone/>
            </a:pPr>
            <a:r>
              <a:rPr lang="en-US" altLang="zh-CN" sz="1867" dirty="0" err="1"/>
              <a:t>int</a:t>
            </a:r>
            <a:r>
              <a:rPr lang="en-US" altLang="zh-CN" sz="1867" dirty="0"/>
              <a:t> max(</a:t>
            </a:r>
            <a:r>
              <a:rPr lang="en-US" altLang="zh-CN" sz="1867" dirty="0" err="1"/>
              <a:t>int</a:t>
            </a:r>
            <a:r>
              <a:rPr lang="en-US" altLang="zh-CN" sz="1867" dirty="0"/>
              <a:t> a1, </a:t>
            </a:r>
            <a:r>
              <a:rPr lang="en-US" altLang="zh-CN" sz="1867" dirty="0" err="1"/>
              <a:t>int</a:t>
            </a:r>
            <a:r>
              <a:rPr lang="en-US" altLang="zh-CN" sz="1867" dirty="0"/>
              <a:t> a2, </a:t>
            </a:r>
            <a:r>
              <a:rPr lang="en-US" altLang="zh-CN" sz="1867" dirty="0" err="1"/>
              <a:t>int</a:t>
            </a:r>
            <a:r>
              <a:rPr lang="en-US" altLang="zh-CN" sz="1867" dirty="0"/>
              <a:t> a3, </a:t>
            </a:r>
            <a:r>
              <a:rPr lang="en-US" altLang="zh-CN" sz="1867" dirty="0" err="1"/>
              <a:t>int</a:t>
            </a:r>
            <a:r>
              <a:rPr lang="en-US" altLang="zh-CN" sz="1867" dirty="0"/>
              <a:t> a4);</a:t>
            </a:r>
          </a:p>
          <a:p>
            <a:pPr lvl="1" eaLnBrk="1" hangingPunct="1">
              <a:lnSpc>
                <a:spcPct val="140000"/>
              </a:lnSpc>
              <a:buFont typeface="Wingdings" pitchFamily="2" charset="2"/>
              <a:buNone/>
            </a:pPr>
            <a:r>
              <a:rPr lang="en-US" altLang="zh-CN" sz="1867" dirty="0" err="1"/>
              <a:t>int</a:t>
            </a:r>
            <a:r>
              <a:rPr lang="en-US" altLang="zh-CN" sz="1867" dirty="0"/>
              <a:t> max(</a:t>
            </a:r>
            <a:r>
              <a:rPr lang="en-US" altLang="zh-CN" sz="1867" dirty="0" err="1"/>
              <a:t>int</a:t>
            </a:r>
            <a:r>
              <a:rPr lang="en-US" altLang="zh-CN" sz="1867" dirty="0"/>
              <a:t> a1, </a:t>
            </a:r>
            <a:r>
              <a:rPr lang="en-US" altLang="zh-CN" sz="1867" dirty="0" err="1"/>
              <a:t>int</a:t>
            </a:r>
            <a:r>
              <a:rPr lang="en-US" altLang="zh-CN" sz="1867" dirty="0"/>
              <a:t> a2, </a:t>
            </a:r>
            <a:r>
              <a:rPr lang="en-US" altLang="zh-CN" sz="1867" dirty="0" err="1"/>
              <a:t>int</a:t>
            </a:r>
            <a:r>
              <a:rPr lang="en-US" altLang="zh-CN" sz="1867" dirty="0"/>
              <a:t> a3, </a:t>
            </a:r>
            <a:r>
              <a:rPr lang="en-US" altLang="zh-CN" sz="1867" dirty="0" err="1"/>
              <a:t>int</a:t>
            </a:r>
            <a:r>
              <a:rPr lang="en-US" altLang="zh-CN" sz="1867" dirty="0"/>
              <a:t> a4, </a:t>
            </a:r>
            <a:r>
              <a:rPr lang="en-US" altLang="zh-CN" sz="1867" dirty="0" err="1"/>
              <a:t>int</a:t>
            </a:r>
            <a:r>
              <a:rPr lang="en-US" altLang="zh-CN" sz="1867" dirty="0"/>
              <a:t> a5); </a:t>
            </a:r>
          </a:p>
          <a:p>
            <a:pPr marL="0" indent="0">
              <a:lnSpc>
                <a:spcPct val="130000"/>
              </a:lnSpc>
              <a:spcBef>
                <a:spcPts val="1600"/>
              </a:spcBef>
              <a:buNone/>
            </a:pPr>
            <a:r>
              <a:rPr lang="zh-CN" altLang="en-US" sz="2400" b="1" dirty="0"/>
              <a:t>重载实现</a:t>
            </a:r>
            <a:endParaRPr lang="en-US" altLang="zh-CN" sz="2400" b="1" dirty="0"/>
          </a:p>
          <a:p>
            <a:pPr marL="0" indent="0">
              <a:lnSpc>
                <a:spcPct val="130000"/>
              </a:lnSpc>
              <a:buNone/>
            </a:pPr>
            <a:r>
              <a:rPr lang="zh-CN" altLang="en-US" sz="1867" dirty="0"/>
              <a:t>编译器首先为每个函数取一个不同的内部名字</a:t>
            </a:r>
            <a:endParaRPr lang="en-US" altLang="zh-CN" sz="1867" dirty="0"/>
          </a:p>
          <a:p>
            <a:pPr marL="0" indent="0">
              <a:lnSpc>
                <a:spcPct val="130000"/>
              </a:lnSpc>
              <a:buNone/>
            </a:pPr>
            <a:r>
              <a:rPr lang="zh-CN" altLang="en-US" sz="1867" dirty="0"/>
              <a:t>当发生函数调用时，编译器根据实际参数和形式参数的匹配情况确定具体调用的是那个函数，将这个函数的内部函数名取代重载的函数名</a:t>
            </a:r>
            <a:endParaRPr lang="en-US" altLang="zh-CN" sz="1867" dirty="0"/>
          </a:p>
        </p:txBody>
      </p:sp>
    </p:spTree>
  </p:cSld>
  <p:clrMapOvr>
    <a:masterClrMapping/>
  </p:clrMapOvr>
  <p:transition spd="med">
    <p:fade/>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486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函数模板</a:t>
            </a:r>
          </a:p>
        </p:txBody>
      </p:sp>
      <p:sp>
        <p:nvSpPr>
          <p:cNvPr id="329731" name="Rectangle 3"/>
          <p:cNvSpPr>
            <a:spLocks noGrp="1" noChangeArrowheads="1"/>
          </p:cNvSpPr>
          <p:nvPr>
            <p:ph idx="4294967295"/>
          </p:nvPr>
        </p:nvSpPr>
        <p:spPr>
          <a:xfrm>
            <a:off x="1389063" y="1444625"/>
            <a:ext cx="10802937" cy="5413375"/>
          </a:xfrm>
        </p:spPr>
        <p:txBody>
          <a:bodyPr>
            <a:normAutofit/>
          </a:bodyPr>
          <a:lstStyle/>
          <a:p>
            <a:pPr eaLnBrk="1" hangingPunct="1">
              <a:lnSpc>
                <a:spcPct val="140000"/>
              </a:lnSpc>
              <a:buNone/>
            </a:pPr>
            <a:r>
              <a:rPr lang="zh-CN" altLang="en-US" sz="2400" b="1" dirty="0"/>
              <a:t>函数模板</a:t>
            </a:r>
            <a:endParaRPr lang="en-US" altLang="zh-CN" sz="2400" b="1" dirty="0"/>
          </a:p>
          <a:p>
            <a:pPr>
              <a:lnSpc>
                <a:spcPct val="140000"/>
              </a:lnSpc>
              <a:spcBef>
                <a:spcPts val="0"/>
              </a:spcBef>
              <a:buNone/>
            </a:pPr>
            <a:r>
              <a:rPr lang="zh-CN" altLang="en-US" sz="1867" dirty="0"/>
              <a:t>类型的参数化（泛型化）</a:t>
            </a:r>
            <a:endParaRPr lang="en-US" altLang="zh-CN" sz="1867" dirty="0"/>
          </a:p>
          <a:p>
            <a:pPr>
              <a:lnSpc>
                <a:spcPct val="140000"/>
              </a:lnSpc>
              <a:spcBef>
                <a:spcPts val="0"/>
              </a:spcBef>
              <a:buNone/>
            </a:pPr>
            <a:r>
              <a:rPr lang="zh-CN" altLang="en-US" sz="1867" dirty="0"/>
              <a:t>即把函数中某些形式参数的类型定义成参数，称为模板参数 </a:t>
            </a:r>
          </a:p>
          <a:p>
            <a:pPr>
              <a:lnSpc>
                <a:spcPct val="140000"/>
              </a:lnSpc>
              <a:buNone/>
            </a:pPr>
            <a:endParaRPr lang="en-US" altLang="zh-CN" sz="2400" b="1" dirty="0"/>
          </a:p>
          <a:p>
            <a:pPr>
              <a:lnSpc>
                <a:spcPct val="140000"/>
              </a:lnSpc>
              <a:buNone/>
            </a:pPr>
            <a:r>
              <a:rPr lang="zh-CN" altLang="en-US" sz="2400" b="1" dirty="0"/>
              <a:t>用途</a:t>
            </a:r>
            <a:endParaRPr lang="en-US" altLang="zh-CN" sz="2400" b="1" dirty="0"/>
          </a:p>
          <a:p>
            <a:pPr>
              <a:lnSpc>
                <a:spcPct val="140000"/>
              </a:lnSpc>
              <a:buNone/>
            </a:pPr>
            <a:r>
              <a:rPr lang="zh-CN" altLang="en-US" sz="1867" dirty="0"/>
              <a:t>一组仅仅是参数的类型不一样，程序的逻辑完全一样重载函数，可以写成一个函数模板 </a:t>
            </a:r>
          </a:p>
          <a:p>
            <a:pPr eaLnBrk="1" hangingPunct="1">
              <a:lnSpc>
                <a:spcPct val="140000"/>
              </a:lnSpc>
              <a:buNone/>
            </a:pPr>
            <a:endParaRPr lang="en-US" altLang="zh-CN" sz="2400" b="1" dirty="0"/>
          </a:p>
          <a:p>
            <a:pPr eaLnBrk="1" hangingPunct="1">
              <a:lnSpc>
                <a:spcPct val="140000"/>
              </a:lnSpc>
              <a:buNone/>
            </a:pPr>
            <a:r>
              <a:rPr lang="zh-CN" altLang="en-US" sz="2400" b="1" dirty="0"/>
              <a:t>执行</a:t>
            </a:r>
            <a:endParaRPr lang="en-US" altLang="zh-CN" sz="2400" b="1" dirty="0"/>
          </a:p>
          <a:p>
            <a:pPr eaLnBrk="1" hangingPunct="1">
              <a:lnSpc>
                <a:spcPct val="140000"/>
              </a:lnSpc>
              <a:buNone/>
            </a:pPr>
            <a:r>
              <a:rPr lang="zh-CN" altLang="en-US" sz="1867" dirty="0"/>
              <a:t>在函数调用时，编译器根据实际参数的类型确定模板参数的值，生成不同的模板函数 </a:t>
            </a: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8"/>
          <p:cNvSpPr>
            <a:spLocks noChangeArrowheads="1"/>
          </p:cNvSpPr>
          <p:nvPr/>
        </p:nvSpPr>
        <p:spPr bwMode="auto">
          <a:xfrm>
            <a:off x="1036830" y="1356286"/>
            <a:ext cx="8104051" cy="5007589"/>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spAutoFit/>
          </a:bodyPr>
          <a:lstStyle/>
          <a:p>
            <a:pPr indent="270927" eaLnBrk="0" fontAlgn="base" hangingPunct="0">
              <a:spcBef>
                <a:spcPct val="0"/>
              </a:spcBef>
              <a:spcAft>
                <a:spcPct val="0"/>
              </a:spcAft>
            </a:pPr>
            <a:endParaRPr lang="en-US" altLang="zh-CN" sz="1867" dirty="0">
              <a:latin typeface="微软雅黑" pitchFamily="34" charset="-122"/>
              <a:ea typeface="微软雅黑" pitchFamily="34" charset="-122"/>
              <a:cs typeface="Courier New" pitchFamily="49" charset="0"/>
            </a:endParaRPr>
          </a:p>
          <a:p>
            <a:pPr indent="270927" eaLnBrk="0" fontAlgn="base" hangingPunct="0">
              <a:spcBef>
                <a:spcPct val="0"/>
              </a:spcBef>
              <a:spcAft>
                <a:spcPct val="0"/>
              </a:spcAft>
            </a:pP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main()              </a:t>
            </a:r>
            <a:r>
              <a:rPr lang="zh-CN" altLang="en-US" sz="1867" dirty="0">
                <a:latin typeface="微软雅黑" pitchFamily="34" charset="-122"/>
                <a:ea typeface="微软雅黑" pitchFamily="34" charset="-122"/>
                <a:cs typeface="Courier New" pitchFamily="49" charset="0"/>
              </a:rPr>
              <a:t>函数头</a:t>
            </a:r>
            <a:endParaRPr lang="en-US" altLang="zh-CN" sz="1867" dirty="0">
              <a:latin typeface="微软雅黑" pitchFamily="34" charset="-122"/>
              <a:ea typeface="微软雅黑" pitchFamily="34" charset="-122"/>
              <a:cs typeface="Courier New" pitchFamily="49" charset="0"/>
            </a:endParaRPr>
          </a:p>
          <a:p>
            <a:pPr indent="270927" fontAlgn="base">
              <a:spcBef>
                <a:spcPct val="0"/>
              </a:spcBef>
              <a:spcAft>
                <a:spcPct val="0"/>
              </a:spcAft>
            </a:pPr>
            <a:r>
              <a:rPr lang="en-US" altLang="zh-CN" sz="1867" dirty="0">
                <a:latin typeface="微软雅黑" pitchFamily="34" charset="-122"/>
                <a:ea typeface="微软雅黑" pitchFamily="34" charset="-122"/>
                <a:cs typeface="Courier New" pitchFamily="49" charset="0"/>
              </a:rPr>
              <a:t>{</a:t>
            </a:r>
          </a:p>
          <a:p>
            <a:pPr indent="270927" fontAlgn="base">
              <a:spcBef>
                <a:spcPct val="0"/>
              </a:spcBef>
              <a:spcAft>
                <a:spcPct val="0"/>
              </a:spcAft>
            </a:pPr>
            <a:r>
              <a:rPr lang="en-US" altLang="zh-CN" sz="1867" dirty="0">
                <a:latin typeface="微软雅黑" pitchFamily="34" charset="-122"/>
                <a:ea typeface="微软雅黑" pitchFamily="34" charset="-122"/>
                <a:cs typeface="Courier New" pitchFamily="49" charset="0"/>
              </a:rPr>
              <a:t>     double a, b, c, x1, x2, </a:t>
            </a:r>
            <a:r>
              <a:rPr lang="en-US" altLang="zh-CN" sz="1867" dirty="0" err="1">
                <a:latin typeface="微软雅黑" pitchFamily="34" charset="-122"/>
                <a:ea typeface="微软雅黑" pitchFamily="34" charset="-122"/>
                <a:cs typeface="Courier New" pitchFamily="49" charset="0"/>
              </a:rPr>
              <a:t>dlt</a:t>
            </a:r>
            <a:r>
              <a:rPr lang="en-US" altLang="zh-CN" sz="1867" dirty="0">
                <a:latin typeface="微软雅黑" pitchFamily="34" charset="-122"/>
                <a:ea typeface="微软雅黑" pitchFamily="34" charset="-122"/>
                <a:cs typeface="Courier New" pitchFamily="49" charset="0"/>
              </a:rPr>
              <a:t>;</a:t>
            </a:r>
          </a:p>
          <a:p>
            <a:pPr indent="406390" eaLnBrk="0" fontAlgn="base" hangingPunct="0">
              <a:spcBef>
                <a:spcPct val="0"/>
              </a:spcBef>
              <a:spcAft>
                <a:spcPct val="0"/>
              </a:spcAft>
            </a:pPr>
            <a:endParaRPr lang="en-US" altLang="zh-CN" sz="1867" dirty="0">
              <a:latin typeface="微软雅黑" pitchFamily="34" charset="-122"/>
              <a:ea typeface="微软雅黑" pitchFamily="34" charset="-122"/>
              <a:cs typeface="Courier New" pitchFamily="49" charset="0"/>
            </a:endParaRPr>
          </a:p>
          <a:p>
            <a:pPr indent="406390"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a:t>
            </a:r>
            <a:r>
              <a:rPr lang="zh-CN" altLang="en-US" sz="1867" dirty="0">
                <a:latin typeface="微软雅黑" pitchFamily="34" charset="-122"/>
                <a:ea typeface="微软雅黑" pitchFamily="34" charset="-122"/>
                <a:cs typeface="Courier New" pitchFamily="49" charset="0"/>
              </a:rPr>
              <a:t>请输入方程的</a:t>
            </a:r>
            <a:r>
              <a:rPr lang="en-US" altLang="zh-CN" sz="1867" dirty="0">
                <a:latin typeface="微软雅黑" pitchFamily="34" charset="-122"/>
                <a:ea typeface="微软雅黑" pitchFamily="34" charset="-122"/>
                <a:cs typeface="Courier New" pitchFamily="49" charset="0"/>
              </a:rPr>
              <a:t>3</a:t>
            </a:r>
            <a:r>
              <a:rPr lang="zh-CN" altLang="en-US" sz="1867" dirty="0">
                <a:latin typeface="微软雅黑" pitchFamily="34" charset="-122"/>
                <a:ea typeface="微软雅黑" pitchFamily="34" charset="-122"/>
                <a:cs typeface="Courier New" pitchFamily="49" charset="0"/>
              </a:rPr>
              <a:t>个系数：</a:t>
            </a:r>
            <a:r>
              <a:rPr lang="en-US" altLang="zh-CN" sz="1867" dirty="0">
                <a:latin typeface="微软雅黑" pitchFamily="34" charset="-122"/>
                <a:ea typeface="微软雅黑" pitchFamily="34" charset="-122"/>
                <a:cs typeface="Courier New" pitchFamily="49" charset="0"/>
              </a:rPr>
              <a:t>" &lt;&lt; </a:t>
            </a:r>
            <a:r>
              <a:rPr lang="en-US" altLang="zh-CN" sz="1867" dirty="0" err="1">
                <a:latin typeface="微软雅黑" pitchFamily="34" charset="-122"/>
                <a:ea typeface="微软雅黑" pitchFamily="34" charset="-122"/>
                <a:cs typeface="Courier New" pitchFamily="49" charset="0"/>
              </a:rPr>
              <a:t>endl</a:t>
            </a: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cin</a:t>
            </a:r>
            <a:r>
              <a:rPr lang="en-US" altLang="zh-CN" sz="1867" dirty="0">
                <a:latin typeface="微软雅黑" pitchFamily="34" charset="-122"/>
                <a:ea typeface="微软雅黑" pitchFamily="34" charset="-122"/>
                <a:cs typeface="Courier New" pitchFamily="49" charset="0"/>
              </a:rPr>
              <a:t> &gt; a &gt;&gt; b &gt;&gt; c;</a:t>
            </a:r>
          </a:p>
          <a:p>
            <a:pPr indent="270927" fontAlgn="base">
              <a:spcBef>
                <a:spcPct val="0"/>
              </a:spcBef>
              <a:spcAft>
                <a:spcPct val="0"/>
              </a:spcAft>
            </a:pPr>
            <a:endParaRPr lang="en-US" altLang="zh-CN" sz="1867" dirty="0">
              <a:latin typeface="微软雅黑" pitchFamily="34" charset="-122"/>
              <a:ea typeface="微软雅黑" pitchFamily="34" charset="-122"/>
              <a:cs typeface="Courier New" pitchFamily="49" charset="0"/>
            </a:endParaRP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dlt</a:t>
            </a:r>
            <a:r>
              <a:rPr lang="en-US" altLang="zh-CN" sz="1867" dirty="0">
                <a:latin typeface="微软雅黑" pitchFamily="34" charset="-122"/>
                <a:ea typeface="微软雅黑" pitchFamily="34" charset="-122"/>
                <a:cs typeface="Courier New" pitchFamily="49" charset="0"/>
              </a:rPr>
              <a:t> = b * b - 4 * a * c;</a:t>
            </a:r>
            <a:endParaRPr lang="en-US" altLang="zh-CN" sz="1867" dirty="0">
              <a:latin typeface="微软雅黑" pitchFamily="34" charset="-122"/>
              <a:ea typeface="微软雅黑" pitchFamily="34" charset="-122"/>
              <a:cs typeface="宋体" pitchFamily="2" charset="-122"/>
            </a:endParaRP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x1 = (-b + </a:t>
            </a:r>
            <a:r>
              <a:rPr lang="en-US" altLang="zh-CN" sz="1867" dirty="0" err="1">
                <a:latin typeface="微软雅黑" pitchFamily="34" charset="-122"/>
                <a:ea typeface="微软雅黑" pitchFamily="34" charset="-122"/>
                <a:cs typeface="Courier New" pitchFamily="49" charset="0"/>
              </a:rPr>
              <a:t>sqrt</a:t>
            </a:r>
            <a:r>
              <a:rPr lang="en-US" altLang="zh-CN" sz="1867" dirty="0">
                <a:latin typeface="微软雅黑" pitchFamily="34" charset="-122"/>
                <a:ea typeface="微软雅黑" pitchFamily="34" charset="-122"/>
                <a:cs typeface="Courier New" pitchFamily="49" charset="0"/>
              </a:rPr>
              <a:t>(</a:t>
            </a:r>
            <a:r>
              <a:rPr lang="en-US" altLang="zh-CN" sz="1867" dirty="0" err="1">
                <a:latin typeface="微软雅黑" pitchFamily="34" charset="-122"/>
                <a:ea typeface="微软雅黑" pitchFamily="34" charset="-122"/>
                <a:cs typeface="Courier New" pitchFamily="49" charset="0"/>
              </a:rPr>
              <a:t>dlt</a:t>
            </a:r>
            <a:r>
              <a:rPr lang="en-US" altLang="zh-CN" sz="1867" dirty="0">
                <a:latin typeface="微软雅黑" pitchFamily="34" charset="-122"/>
                <a:ea typeface="微软雅黑" pitchFamily="34" charset="-122"/>
                <a:cs typeface="Courier New" pitchFamily="49" charset="0"/>
              </a:rPr>
              <a:t>)) / 2 / a; </a:t>
            </a:r>
            <a:endParaRPr lang="en-US" altLang="zh-CN" sz="1867" dirty="0">
              <a:latin typeface="微软雅黑" pitchFamily="34" charset="-122"/>
              <a:ea typeface="微软雅黑" pitchFamily="34" charset="-122"/>
              <a:cs typeface="宋体" pitchFamily="2" charset="-122"/>
            </a:endParaRP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x2 = (-b - </a:t>
            </a:r>
            <a:r>
              <a:rPr lang="en-US" altLang="zh-CN" sz="1867" dirty="0" err="1">
                <a:latin typeface="微软雅黑" pitchFamily="34" charset="-122"/>
                <a:ea typeface="微软雅黑" pitchFamily="34" charset="-122"/>
                <a:cs typeface="Courier New" pitchFamily="49" charset="0"/>
              </a:rPr>
              <a:t>sqrt</a:t>
            </a:r>
            <a:r>
              <a:rPr lang="en-US" altLang="zh-CN" sz="1867" dirty="0">
                <a:latin typeface="微软雅黑" pitchFamily="34" charset="-122"/>
                <a:ea typeface="微软雅黑" pitchFamily="34" charset="-122"/>
                <a:cs typeface="Courier New" pitchFamily="49" charset="0"/>
              </a:rPr>
              <a:t>(dl)) / 2 / a; </a:t>
            </a:r>
          </a:p>
          <a:p>
            <a:pPr indent="270927" eaLnBrk="0" fontAlgn="base" hangingPunct="0">
              <a:spcBef>
                <a:spcPct val="0"/>
              </a:spcBef>
              <a:spcAft>
                <a:spcPct val="0"/>
              </a:spcAft>
            </a:pPr>
            <a:endParaRPr lang="en-US" altLang="zh-CN" sz="1867" dirty="0">
              <a:latin typeface="微软雅黑" pitchFamily="34" charset="-122"/>
              <a:ea typeface="微软雅黑" pitchFamily="34" charset="-122"/>
              <a:cs typeface="Courier New" pitchFamily="49" charset="0"/>
            </a:endParaRPr>
          </a:p>
          <a:p>
            <a:pPr indent="270927" fontAlgn="base">
              <a:spcBef>
                <a:spcPct val="0"/>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"x1=" &lt;&lt; x1 &lt;&lt; "   x2=" &lt;&lt; x2 &lt;&lt; </a:t>
            </a:r>
            <a:r>
              <a:rPr lang="en-US" altLang="zh-CN" sz="1867" dirty="0" err="1">
                <a:latin typeface="微软雅黑" pitchFamily="34" charset="-122"/>
                <a:ea typeface="微软雅黑" pitchFamily="34" charset="-122"/>
                <a:cs typeface="Courier New" pitchFamily="49" charset="0"/>
              </a:rPr>
              <a:t>endl</a:t>
            </a:r>
            <a:r>
              <a:rPr lang="en-US" altLang="zh-CN" sz="1867" dirty="0">
                <a:latin typeface="微软雅黑" pitchFamily="34" charset="-122"/>
                <a:ea typeface="微软雅黑" pitchFamily="34" charset="-122"/>
                <a:cs typeface="Courier New" pitchFamily="49" charset="0"/>
              </a:rPr>
              <a:t>; </a:t>
            </a:r>
            <a:endParaRPr lang="en-US" altLang="zh-CN" sz="1867" dirty="0">
              <a:latin typeface="微软雅黑" pitchFamily="34" charset="-122"/>
              <a:ea typeface="微软雅黑" pitchFamily="34" charset="-122"/>
              <a:cs typeface="宋体" pitchFamily="2" charset="-122"/>
            </a:endParaRP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a:t>
            </a: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return 0;</a:t>
            </a: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a:t>
            </a:r>
            <a:r>
              <a:rPr lang="en-US" altLang="zh-CN" sz="1867" dirty="0">
                <a:latin typeface="微软雅黑" pitchFamily="34" charset="-122"/>
                <a:ea typeface="微软雅黑" pitchFamily="34" charset="-122"/>
                <a:cs typeface="宋体" pitchFamily="2" charset="-122"/>
              </a:rPr>
              <a:t> </a:t>
            </a:r>
            <a:endParaRPr lang="zh-CN" altLang="en-US" sz="1867" dirty="0">
              <a:latin typeface="微软雅黑" pitchFamily="34" charset="-122"/>
              <a:ea typeface="微软雅黑" pitchFamily="34" charset="-122"/>
              <a:cs typeface="宋体" pitchFamily="2" charset="-122"/>
            </a:endParaRPr>
          </a:p>
          <a:p>
            <a:pPr indent="270927" defTabSz="1219170" eaLnBrk="0" fontAlgn="base" hangingPunct="0">
              <a:spcBef>
                <a:spcPct val="0"/>
              </a:spcBef>
              <a:spcAft>
                <a:spcPct val="0"/>
              </a:spcAft>
            </a:pPr>
            <a:endParaRPr lang="zh-CN" altLang="en-US" sz="1867" dirty="0">
              <a:latin typeface="微软雅黑" pitchFamily="34" charset="-122"/>
              <a:ea typeface="微软雅黑" pitchFamily="34" charset="-122"/>
              <a:cs typeface="宋体" pitchFamily="2" charset="-122"/>
            </a:endParaRPr>
          </a:p>
        </p:txBody>
      </p:sp>
      <p:sp>
        <p:nvSpPr>
          <p:cNvPr id="2280450"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函数的构成</a:t>
            </a:r>
          </a:p>
        </p:txBody>
      </p:sp>
      <p:sp>
        <p:nvSpPr>
          <p:cNvPr id="44036" name="AutoShape 4"/>
          <p:cNvSpPr>
            <a:spLocks/>
          </p:cNvSpPr>
          <p:nvPr/>
        </p:nvSpPr>
        <p:spPr bwMode="auto">
          <a:xfrm>
            <a:off x="2900907" y="1724025"/>
            <a:ext cx="118533" cy="354599"/>
          </a:xfrm>
          <a:prstGeom prst="rightBrace">
            <a:avLst>
              <a:gd name="adj1" fmla="val 45982"/>
              <a:gd name="adj2" fmla="val 50000"/>
            </a:avLst>
          </a:prstGeom>
          <a:noFill/>
          <a:ln w="28575">
            <a:solidFill>
              <a:schemeClr val="tx1"/>
            </a:solidFill>
            <a:round/>
            <a:headEnd type="none" w="sm" len="sm"/>
            <a:tailEnd type="none" w="sm" len="sm"/>
          </a:ln>
        </p:spPr>
        <p:txBody>
          <a:bodyPr wrap="none" anchor="ctr"/>
          <a:lstStyle/>
          <a:p>
            <a:endParaRPr lang="zh-CN" altLang="en-US" sz="2400"/>
          </a:p>
        </p:txBody>
      </p:sp>
      <p:sp>
        <p:nvSpPr>
          <p:cNvPr id="44037" name="AutoShape 5"/>
          <p:cNvSpPr>
            <a:spLocks/>
          </p:cNvSpPr>
          <p:nvPr/>
        </p:nvSpPr>
        <p:spPr bwMode="auto">
          <a:xfrm>
            <a:off x="8276125" y="2269124"/>
            <a:ext cx="410691" cy="3712576"/>
          </a:xfrm>
          <a:prstGeom prst="rightBrace">
            <a:avLst>
              <a:gd name="adj1" fmla="val 93797"/>
              <a:gd name="adj2" fmla="val 48367"/>
            </a:avLst>
          </a:prstGeom>
          <a:noFill/>
          <a:ln w="28575">
            <a:solidFill>
              <a:schemeClr val="tx1"/>
            </a:solidFill>
            <a:round/>
            <a:headEnd type="none" w="sm" len="sm"/>
            <a:tailEnd type="none" w="sm" len="sm"/>
          </a:ln>
        </p:spPr>
        <p:txBody>
          <a:bodyPr wrap="none" anchor="ctr"/>
          <a:lstStyle/>
          <a:p>
            <a:endParaRPr lang="zh-CN" altLang="en-US" sz="2400"/>
          </a:p>
        </p:txBody>
      </p:sp>
      <p:sp>
        <p:nvSpPr>
          <p:cNvPr id="44038" name="Text Box 6"/>
          <p:cNvSpPr txBox="1">
            <a:spLocks noChangeArrowheads="1"/>
          </p:cNvSpPr>
          <p:nvPr/>
        </p:nvSpPr>
        <p:spPr bwMode="auto">
          <a:xfrm>
            <a:off x="8874141" y="3181351"/>
            <a:ext cx="717551" cy="666977"/>
          </a:xfrm>
          <a:prstGeom prst="rect">
            <a:avLst/>
          </a:prstGeom>
          <a:noFill/>
          <a:ln w="12700" cap="sq" algn="ctr">
            <a:noFill/>
            <a:miter lim="800000"/>
            <a:headEnd type="none" w="sm" len="sm"/>
            <a:tailEnd type="none" w="sm" len="sm"/>
          </a:ln>
        </p:spPr>
        <p:txBody>
          <a:bodyPr>
            <a:spAutoFit/>
          </a:bodyPr>
          <a:lstStyle/>
          <a:p>
            <a:pPr algn="ctr">
              <a:spcBef>
                <a:spcPct val="50000"/>
              </a:spcBef>
            </a:pPr>
            <a:r>
              <a:rPr lang="zh-CN" altLang="en-US" sz="1867" dirty="0">
                <a:latin typeface="微软雅黑" pitchFamily="34" charset="-122"/>
                <a:ea typeface="微软雅黑" pitchFamily="34" charset="-122"/>
              </a:rPr>
              <a:t>函数体</a:t>
            </a:r>
          </a:p>
        </p:txBody>
      </p:sp>
      <p:sp>
        <p:nvSpPr>
          <p:cNvPr id="8" name="TextBox 7"/>
          <p:cNvSpPr txBox="1"/>
          <p:nvPr/>
        </p:nvSpPr>
        <p:spPr>
          <a:xfrm>
            <a:off x="421149" y="3000375"/>
            <a:ext cx="615681" cy="1719413"/>
          </a:xfrm>
          <a:prstGeom prst="rect">
            <a:avLst/>
          </a:prstGeom>
          <a:noFill/>
        </p:spPr>
        <p:txBody>
          <a:bodyPr vert="eaVert" wrap="square" rtlCol="0">
            <a:spAutoFit/>
          </a:bodyPr>
          <a:lstStyle/>
          <a:p>
            <a:pPr>
              <a:lnSpc>
                <a:spcPct val="150000"/>
              </a:lnSpc>
            </a:pPr>
            <a:r>
              <a:rPr lang="zh-CN" altLang="en-US" sz="1867" b="1" dirty="0">
                <a:latin typeface="微软雅黑" pitchFamily="34" charset="-122"/>
                <a:ea typeface="微软雅黑" pitchFamily="34" charset="-122"/>
              </a:rPr>
              <a:t>注 意 缩 进</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589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函数模板的定义</a:t>
            </a:r>
          </a:p>
        </p:txBody>
      </p:sp>
      <p:sp>
        <p:nvSpPr>
          <p:cNvPr id="330755" name="Rectangle 3"/>
          <p:cNvSpPr>
            <a:spLocks noGrp="1" noChangeArrowheads="1"/>
          </p:cNvSpPr>
          <p:nvPr>
            <p:ph idx="4294967295"/>
          </p:nvPr>
        </p:nvSpPr>
        <p:spPr>
          <a:xfrm>
            <a:off x="1085850" y="1122533"/>
            <a:ext cx="6635750" cy="5486400"/>
          </a:xfrm>
        </p:spPr>
        <p:txBody>
          <a:bodyPr>
            <a:normAutofit lnSpcReduction="10000"/>
          </a:bodyPr>
          <a:lstStyle/>
          <a:p>
            <a:pPr eaLnBrk="1" hangingPunct="1">
              <a:buNone/>
            </a:pPr>
            <a:r>
              <a:rPr lang="zh-CN" altLang="en-US" sz="2400" b="1" dirty="0"/>
              <a:t>定义形式</a:t>
            </a:r>
          </a:p>
          <a:p>
            <a:pPr eaLnBrk="1" hangingPunct="1">
              <a:buFont typeface="Wingdings" pitchFamily="2" charset="2"/>
              <a:buNone/>
            </a:pPr>
            <a:r>
              <a:rPr lang="en-US" altLang="zh-CN" sz="1867" dirty="0">
                <a:solidFill>
                  <a:schemeClr val="tx2"/>
                </a:solidFill>
              </a:rPr>
              <a:t>template&lt;</a:t>
            </a:r>
            <a:r>
              <a:rPr lang="zh-CN" altLang="en-US" sz="1867" dirty="0">
                <a:solidFill>
                  <a:schemeClr val="tx2"/>
                </a:solidFill>
              </a:rPr>
              <a:t>模板形式参数表</a:t>
            </a:r>
            <a:r>
              <a:rPr lang="en-US" altLang="zh-CN" sz="1867" dirty="0">
                <a:solidFill>
                  <a:schemeClr val="tx2"/>
                </a:solidFill>
              </a:rPr>
              <a:t>&gt;</a:t>
            </a:r>
          </a:p>
          <a:p>
            <a:pPr eaLnBrk="1" hangingPunct="1">
              <a:buFont typeface="Wingdings" pitchFamily="2" charset="2"/>
              <a:buNone/>
            </a:pPr>
            <a:r>
              <a:rPr lang="zh-CN" altLang="en-US" sz="1867" dirty="0">
                <a:solidFill>
                  <a:schemeClr val="tx2"/>
                </a:solidFill>
              </a:rPr>
              <a:t>返回类型  函数名</a:t>
            </a:r>
            <a:r>
              <a:rPr lang="en-US" altLang="zh-CN" sz="1867" dirty="0">
                <a:solidFill>
                  <a:schemeClr val="tx2"/>
                </a:solidFill>
              </a:rPr>
              <a:t>(</a:t>
            </a:r>
            <a:r>
              <a:rPr lang="zh-CN" altLang="en-US" sz="1867" dirty="0">
                <a:solidFill>
                  <a:schemeClr val="tx2"/>
                </a:solidFill>
              </a:rPr>
              <a:t>形式参数表</a:t>
            </a:r>
            <a:r>
              <a:rPr lang="en-US" altLang="zh-CN" sz="1867" dirty="0">
                <a:solidFill>
                  <a:schemeClr val="tx2"/>
                </a:solidFill>
              </a:rPr>
              <a:t>)</a:t>
            </a:r>
          </a:p>
          <a:p>
            <a:pPr eaLnBrk="1" hangingPunct="1">
              <a:buFont typeface="Wingdings" pitchFamily="2" charset="2"/>
              <a:buNone/>
            </a:pPr>
            <a:r>
              <a:rPr lang="en-US" altLang="zh-CN" sz="1867" dirty="0"/>
              <a:t>{</a:t>
            </a:r>
            <a:endParaRPr lang="zh-CN" altLang="en-US" sz="1867" dirty="0"/>
          </a:p>
          <a:p>
            <a:pPr eaLnBrk="1" hangingPunct="1">
              <a:buFont typeface="Wingdings" pitchFamily="2" charset="2"/>
              <a:buNone/>
            </a:pPr>
            <a:r>
              <a:rPr lang="zh-CN" altLang="en-US" sz="1867" dirty="0"/>
              <a:t>	         </a:t>
            </a:r>
            <a:r>
              <a:rPr lang="en-US" altLang="zh-CN" sz="1867" dirty="0"/>
              <a:t>//</a:t>
            </a:r>
            <a:r>
              <a:rPr lang="zh-CN" altLang="en-US" sz="1867" dirty="0"/>
              <a:t>函数体</a:t>
            </a:r>
          </a:p>
          <a:p>
            <a:pPr eaLnBrk="1" hangingPunct="1">
              <a:buFont typeface="Wingdings" pitchFamily="2" charset="2"/>
              <a:buNone/>
            </a:pPr>
            <a:r>
              <a:rPr lang="zh-CN" altLang="en-US" sz="1867" dirty="0"/>
              <a:t> ｝</a:t>
            </a:r>
          </a:p>
          <a:p>
            <a:pPr eaLnBrk="1" hangingPunct="1">
              <a:buNone/>
            </a:pPr>
            <a:endParaRPr lang="en-US" altLang="zh-CN" sz="2400" b="1" dirty="0"/>
          </a:p>
          <a:p>
            <a:pPr eaLnBrk="1" hangingPunct="1">
              <a:buNone/>
            </a:pPr>
            <a:r>
              <a:rPr lang="zh-CN" altLang="en-US" sz="2400" b="1" dirty="0"/>
              <a:t>模板形式参数表</a:t>
            </a:r>
            <a:endParaRPr lang="en-US" altLang="zh-CN" sz="2400" b="1" dirty="0"/>
          </a:p>
          <a:p>
            <a:pPr eaLnBrk="1" hangingPunct="1">
              <a:buNone/>
            </a:pPr>
            <a:r>
              <a:rPr lang="en-US" altLang="zh-CN" sz="1867" dirty="0"/>
              <a:t>class   </a:t>
            </a:r>
            <a:r>
              <a:rPr lang="zh-CN" altLang="en-US" sz="1867" dirty="0"/>
              <a:t>标识符， </a:t>
            </a:r>
            <a:r>
              <a:rPr lang="en-US" altLang="zh-CN" sz="1867" dirty="0"/>
              <a:t>class </a:t>
            </a:r>
            <a:r>
              <a:rPr lang="zh-CN" altLang="en-US" sz="1867" dirty="0"/>
              <a:t>标识符， </a:t>
            </a:r>
            <a:r>
              <a:rPr lang="en-US" altLang="zh-CN" sz="1867" dirty="0"/>
              <a:t>……</a:t>
            </a:r>
          </a:p>
          <a:p>
            <a:pPr eaLnBrk="1" hangingPunct="1">
              <a:buNone/>
            </a:pPr>
            <a:r>
              <a:rPr lang="zh-CN" altLang="en-US" sz="1867" dirty="0"/>
              <a:t>如</a:t>
            </a:r>
          </a:p>
          <a:p>
            <a:pPr eaLnBrk="1" hangingPunct="1">
              <a:buFont typeface="Wingdings" pitchFamily="2" charset="2"/>
              <a:buNone/>
            </a:pPr>
            <a:r>
              <a:rPr lang="en-US" altLang="zh-CN" sz="1867" dirty="0"/>
              <a:t>template&lt;class T&gt;</a:t>
            </a:r>
          </a:p>
          <a:p>
            <a:pPr eaLnBrk="1" hangingPunct="1">
              <a:buFont typeface="Wingdings" pitchFamily="2" charset="2"/>
              <a:buNone/>
            </a:pPr>
            <a:r>
              <a:rPr lang="en-US" altLang="zh-CN" sz="1867" dirty="0"/>
              <a:t>T max(T a, T b)</a:t>
            </a:r>
          </a:p>
          <a:p>
            <a:pPr eaLnBrk="1" hangingPunct="1">
              <a:buFont typeface="Wingdings" pitchFamily="2" charset="2"/>
              <a:buNone/>
            </a:pPr>
            <a:r>
              <a:rPr lang="en-US" altLang="zh-CN" sz="1867" dirty="0"/>
              <a:t>{ </a:t>
            </a:r>
          </a:p>
          <a:p>
            <a:pPr eaLnBrk="1" hangingPunct="1">
              <a:buFont typeface="Wingdings" pitchFamily="2" charset="2"/>
              <a:buNone/>
            </a:pPr>
            <a:r>
              <a:rPr lang="en-US" altLang="zh-CN" sz="1867" dirty="0"/>
              <a:t>      return a&gt;b ? a : b</a:t>
            </a:r>
            <a:r>
              <a:rPr lang="zh-CN" altLang="en-US" sz="1867" dirty="0"/>
              <a:t>；</a:t>
            </a:r>
            <a:endParaRPr lang="en-US" altLang="zh-CN" sz="1867" dirty="0"/>
          </a:p>
          <a:p>
            <a:pPr eaLnBrk="1" hangingPunct="1">
              <a:buFont typeface="Wingdings" pitchFamily="2" charset="2"/>
              <a:buNone/>
            </a:pPr>
            <a:r>
              <a:rPr lang="en-US" altLang="zh-CN" sz="1867" dirty="0"/>
              <a:t>}</a:t>
            </a:r>
          </a:p>
        </p:txBody>
      </p:sp>
    </p:spTree>
  </p:cSld>
  <p:clrMapOvr>
    <a:masterClrMapping/>
  </p:clrMapOvr>
  <p:transition spd="med">
    <p:fade/>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691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函数模板实例</a:t>
            </a:r>
          </a:p>
        </p:txBody>
      </p:sp>
      <p:sp>
        <p:nvSpPr>
          <p:cNvPr id="331779" name="Rectangle 3"/>
          <p:cNvSpPr>
            <a:spLocks noGrp="1" noChangeArrowheads="1"/>
          </p:cNvSpPr>
          <p:nvPr>
            <p:ph idx="4294967295"/>
          </p:nvPr>
        </p:nvSpPr>
        <p:spPr>
          <a:xfrm>
            <a:off x="0" y="1276350"/>
            <a:ext cx="7258050" cy="5581650"/>
          </a:xfrm>
        </p:spPr>
        <p:txBody>
          <a:bodyPr>
            <a:normAutofit fontScale="70000" lnSpcReduction="20000"/>
          </a:bodyPr>
          <a:lstStyle/>
          <a:p>
            <a:pPr>
              <a:lnSpc>
                <a:spcPct val="120000"/>
              </a:lnSpc>
              <a:spcBef>
                <a:spcPts val="267"/>
              </a:spcBef>
              <a:buNone/>
            </a:pPr>
            <a:r>
              <a:rPr lang="en-US" altLang="zh-CN" sz="2400" dirty="0"/>
              <a:t>#include &lt;</a:t>
            </a:r>
            <a:r>
              <a:rPr lang="en-US" altLang="zh-CN" sz="2400" dirty="0" err="1"/>
              <a:t>iostream</a:t>
            </a:r>
            <a:r>
              <a:rPr lang="en-US" altLang="zh-CN" sz="2400" dirty="0"/>
              <a:t>&gt;</a:t>
            </a:r>
            <a:endParaRPr lang="zh-CN" altLang="zh-CN" sz="2400" dirty="0"/>
          </a:p>
          <a:p>
            <a:pPr>
              <a:lnSpc>
                <a:spcPct val="120000"/>
              </a:lnSpc>
              <a:spcBef>
                <a:spcPts val="267"/>
              </a:spcBef>
              <a:buNone/>
            </a:pPr>
            <a:r>
              <a:rPr lang="en-US" altLang="zh-CN" sz="2400" dirty="0"/>
              <a:t>using namespace std;</a:t>
            </a:r>
            <a:endParaRPr lang="zh-CN" altLang="zh-CN" sz="2400" dirty="0"/>
          </a:p>
          <a:p>
            <a:pPr>
              <a:lnSpc>
                <a:spcPct val="120000"/>
              </a:lnSpc>
              <a:spcBef>
                <a:spcPts val="267"/>
              </a:spcBef>
              <a:buNone/>
            </a:pPr>
            <a:r>
              <a:rPr lang="en-US" altLang="zh-CN" sz="2400" dirty="0"/>
              <a:t> </a:t>
            </a:r>
            <a:endParaRPr lang="zh-CN" altLang="zh-CN" sz="2400" dirty="0"/>
          </a:p>
          <a:p>
            <a:pPr>
              <a:lnSpc>
                <a:spcPct val="120000"/>
              </a:lnSpc>
              <a:spcBef>
                <a:spcPts val="267"/>
              </a:spcBef>
              <a:buNone/>
            </a:pPr>
            <a:r>
              <a:rPr lang="fr-FR" altLang="zh-CN" sz="2400" dirty="0"/>
              <a:t>template &lt;class T&gt;  T max(T a, T b) ;        </a:t>
            </a:r>
            <a:endParaRPr lang="zh-CN" altLang="zh-CN" sz="2400" dirty="0"/>
          </a:p>
          <a:p>
            <a:pPr>
              <a:lnSpc>
                <a:spcPct val="120000"/>
              </a:lnSpc>
              <a:spcBef>
                <a:spcPts val="267"/>
              </a:spcBef>
              <a:buNone/>
            </a:pPr>
            <a:r>
              <a:rPr lang="fr-FR" altLang="zh-CN" sz="2400" dirty="0"/>
              <a:t> </a:t>
            </a:r>
            <a:endParaRPr lang="zh-CN" altLang="zh-CN" sz="2400" dirty="0"/>
          </a:p>
          <a:p>
            <a:pPr>
              <a:lnSpc>
                <a:spcPct val="120000"/>
              </a:lnSpc>
              <a:spcBef>
                <a:spcPts val="267"/>
              </a:spcBef>
              <a:buNone/>
            </a:pPr>
            <a:r>
              <a:rPr lang="fr-FR" altLang="zh-CN" sz="2400" dirty="0"/>
              <a:t>int main()</a:t>
            </a:r>
            <a:endParaRPr lang="zh-CN" altLang="zh-CN" sz="2400" dirty="0"/>
          </a:p>
          <a:p>
            <a:pPr>
              <a:lnSpc>
                <a:spcPct val="120000"/>
              </a:lnSpc>
              <a:spcBef>
                <a:spcPts val="267"/>
              </a:spcBef>
              <a:buNone/>
            </a:pPr>
            <a:r>
              <a:rPr lang="fr-FR" altLang="zh-CN" sz="2400" dirty="0"/>
              <a:t>{ </a:t>
            </a:r>
            <a:endParaRPr lang="zh-CN" altLang="zh-CN" sz="2400" dirty="0"/>
          </a:p>
          <a:p>
            <a:pPr>
              <a:lnSpc>
                <a:spcPct val="120000"/>
              </a:lnSpc>
              <a:spcBef>
                <a:spcPts val="267"/>
              </a:spcBef>
              <a:buNone/>
            </a:pPr>
            <a:r>
              <a:rPr lang="fr-FR" altLang="zh-CN" sz="2400" dirty="0"/>
              <a:t>       cout &lt;&lt; "max(3,5) = " &lt;&lt; max( 3 , 5 ) &lt;&lt;endl;</a:t>
            </a:r>
            <a:endParaRPr lang="zh-CN" altLang="zh-CN" sz="2400" dirty="0"/>
          </a:p>
          <a:p>
            <a:pPr>
              <a:lnSpc>
                <a:spcPct val="120000"/>
              </a:lnSpc>
              <a:spcBef>
                <a:spcPts val="267"/>
              </a:spcBef>
              <a:buNone/>
            </a:pPr>
            <a:r>
              <a:rPr lang="fr-FR" altLang="zh-CN" sz="2400" dirty="0"/>
              <a:t>      cout &lt;&lt; "max(3.3, 2.5) = " &lt;&lt; max( 3.3,  2.5 ) &lt;&lt;endl;</a:t>
            </a:r>
            <a:endParaRPr lang="zh-CN" altLang="zh-CN" sz="2400" dirty="0"/>
          </a:p>
          <a:p>
            <a:pPr>
              <a:lnSpc>
                <a:spcPct val="120000"/>
              </a:lnSpc>
              <a:spcBef>
                <a:spcPts val="267"/>
              </a:spcBef>
              <a:buNone/>
            </a:pPr>
            <a:r>
              <a:rPr lang="fr-FR" altLang="zh-CN" sz="2400" dirty="0"/>
              <a:t>      cout &lt;&lt; "max('d', 'r') = " &lt;&lt; max( 'd',  ‘r )  &lt;&lt;endl;</a:t>
            </a:r>
            <a:endParaRPr lang="zh-CN" altLang="zh-CN" sz="2400" dirty="0"/>
          </a:p>
          <a:p>
            <a:pPr>
              <a:lnSpc>
                <a:spcPct val="120000"/>
              </a:lnSpc>
              <a:spcBef>
                <a:spcPts val="267"/>
              </a:spcBef>
              <a:buNone/>
            </a:pPr>
            <a:r>
              <a:rPr lang="fr-FR" altLang="zh-CN" sz="2400" dirty="0"/>
              <a:t> </a:t>
            </a:r>
            <a:endParaRPr lang="zh-CN" altLang="zh-CN" sz="2400" dirty="0"/>
          </a:p>
          <a:p>
            <a:pPr>
              <a:lnSpc>
                <a:spcPct val="120000"/>
              </a:lnSpc>
              <a:spcBef>
                <a:spcPts val="267"/>
              </a:spcBef>
              <a:buNone/>
            </a:pPr>
            <a:r>
              <a:rPr lang="fr-FR" altLang="zh-CN" sz="2400" dirty="0"/>
              <a:t>      </a:t>
            </a:r>
            <a:r>
              <a:rPr lang="en-US" altLang="zh-CN" sz="2400" dirty="0"/>
              <a:t>return 0;</a:t>
            </a:r>
            <a:endParaRPr lang="zh-CN" altLang="zh-CN" sz="2400" dirty="0"/>
          </a:p>
          <a:p>
            <a:pPr>
              <a:lnSpc>
                <a:spcPct val="120000"/>
              </a:lnSpc>
              <a:spcBef>
                <a:spcPts val="267"/>
              </a:spcBef>
              <a:buNone/>
            </a:pPr>
            <a:r>
              <a:rPr lang="en-US" altLang="zh-CN" sz="2400" dirty="0"/>
              <a:t>}</a:t>
            </a:r>
            <a:endParaRPr lang="zh-CN" altLang="zh-CN" sz="2400" dirty="0"/>
          </a:p>
          <a:p>
            <a:pPr>
              <a:lnSpc>
                <a:spcPct val="120000"/>
              </a:lnSpc>
              <a:spcBef>
                <a:spcPts val="267"/>
              </a:spcBef>
              <a:buNone/>
            </a:pPr>
            <a:r>
              <a:rPr lang="en-US" altLang="zh-CN" sz="2400" dirty="0"/>
              <a:t> </a:t>
            </a:r>
            <a:endParaRPr lang="zh-CN" altLang="zh-CN" sz="2400" dirty="0"/>
          </a:p>
          <a:p>
            <a:pPr>
              <a:lnSpc>
                <a:spcPct val="120000"/>
              </a:lnSpc>
              <a:spcBef>
                <a:spcPts val="267"/>
              </a:spcBef>
              <a:buNone/>
            </a:pPr>
            <a:r>
              <a:rPr lang="fr-FR" altLang="zh-CN" sz="2400" dirty="0"/>
              <a:t>template &lt;class T&gt;</a:t>
            </a:r>
            <a:endParaRPr lang="zh-CN" altLang="zh-CN" sz="2400" dirty="0"/>
          </a:p>
          <a:p>
            <a:pPr>
              <a:lnSpc>
                <a:spcPct val="120000"/>
              </a:lnSpc>
              <a:spcBef>
                <a:spcPts val="267"/>
              </a:spcBef>
              <a:buNone/>
            </a:pPr>
            <a:r>
              <a:rPr lang="fr-FR" altLang="zh-CN" sz="2400" dirty="0"/>
              <a:t>T max(T a, T b)</a:t>
            </a:r>
            <a:endParaRPr lang="zh-CN" altLang="zh-CN" sz="2400" dirty="0"/>
          </a:p>
          <a:p>
            <a:pPr>
              <a:lnSpc>
                <a:spcPct val="120000"/>
              </a:lnSpc>
              <a:spcBef>
                <a:spcPts val="267"/>
              </a:spcBef>
              <a:buNone/>
            </a:pPr>
            <a:r>
              <a:rPr lang="en-US" altLang="zh-CN" sz="2400" dirty="0"/>
              <a:t>{   return  a&gt;b ? a : b;     }</a:t>
            </a:r>
            <a:endParaRPr lang="zh-CN" altLang="zh-CN" sz="2400" dirty="0"/>
          </a:p>
        </p:txBody>
      </p:sp>
      <p:sp>
        <p:nvSpPr>
          <p:cNvPr id="4" name="椭圆形标注 3"/>
          <p:cNvSpPr/>
          <p:nvPr/>
        </p:nvSpPr>
        <p:spPr>
          <a:xfrm>
            <a:off x="4905376" y="1190627"/>
            <a:ext cx="2362200" cy="619124"/>
          </a:xfrm>
          <a:prstGeom prst="wedgeEllipseCallout">
            <a:avLst>
              <a:gd name="adj1" fmla="val -43414"/>
              <a:gd name="adj2" fmla="val 1286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7" dirty="0"/>
              <a:t>函数模板声明</a:t>
            </a:r>
          </a:p>
        </p:txBody>
      </p:sp>
      <p:sp>
        <p:nvSpPr>
          <p:cNvPr id="5" name="椭圆形标注 4"/>
          <p:cNvSpPr/>
          <p:nvPr/>
        </p:nvSpPr>
        <p:spPr>
          <a:xfrm>
            <a:off x="4905376" y="2457451"/>
            <a:ext cx="2362200" cy="619124"/>
          </a:xfrm>
          <a:prstGeom prst="wedgeEllipseCallout">
            <a:avLst>
              <a:gd name="adj1" fmla="val -43414"/>
              <a:gd name="adj2" fmla="val 1286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7" dirty="0"/>
              <a:t>函数模板调用</a:t>
            </a:r>
          </a:p>
        </p:txBody>
      </p:sp>
      <p:sp>
        <p:nvSpPr>
          <p:cNvPr id="6" name="椭圆形标注 5"/>
          <p:cNvSpPr/>
          <p:nvPr/>
        </p:nvSpPr>
        <p:spPr>
          <a:xfrm>
            <a:off x="3032125" y="4776790"/>
            <a:ext cx="2362200" cy="619124"/>
          </a:xfrm>
          <a:prstGeom prst="wedgeEllipseCallout">
            <a:avLst>
              <a:gd name="adj1" fmla="val -43414"/>
              <a:gd name="adj2" fmla="val 1286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7" dirty="0"/>
              <a:t>函数模板定义</a:t>
            </a:r>
          </a:p>
        </p:txBody>
      </p:sp>
      <p:sp>
        <p:nvSpPr>
          <p:cNvPr id="7" name="矩形 6"/>
          <p:cNvSpPr/>
          <p:nvPr/>
        </p:nvSpPr>
        <p:spPr>
          <a:xfrm>
            <a:off x="7867653" y="3390901"/>
            <a:ext cx="2279791" cy="407869"/>
          </a:xfrm>
          <a:prstGeom prst="rect">
            <a:avLst/>
          </a:prstGeom>
        </p:spPr>
        <p:txBody>
          <a:bodyPr wrap="none">
            <a:spAutoFit/>
          </a:bodyPr>
          <a:lstStyle/>
          <a:p>
            <a:pPr>
              <a:lnSpc>
                <a:spcPct val="120000"/>
              </a:lnSpc>
              <a:spcBef>
                <a:spcPts val="267"/>
              </a:spcBef>
            </a:pPr>
            <a:r>
              <a:rPr lang="fr-FR" altLang="zh-CN" sz="1867" dirty="0">
                <a:latin typeface="微软雅黑" pitchFamily="34" charset="-122"/>
                <a:ea typeface="微软雅黑" pitchFamily="34" charset="-122"/>
              </a:rPr>
              <a:t>int max(int  ,  int  )</a:t>
            </a:r>
            <a:endParaRPr lang="zh-CN" altLang="zh-CN" sz="1867" dirty="0">
              <a:latin typeface="微软雅黑" pitchFamily="34" charset="-122"/>
              <a:ea typeface="微软雅黑" pitchFamily="34" charset="-122"/>
            </a:endParaRPr>
          </a:p>
        </p:txBody>
      </p:sp>
      <p:sp>
        <p:nvSpPr>
          <p:cNvPr id="8" name="矩形 7"/>
          <p:cNvSpPr/>
          <p:nvPr/>
        </p:nvSpPr>
        <p:spPr>
          <a:xfrm>
            <a:off x="7867653" y="3828010"/>
            <a:ext cx="3865161" cy="407869"/>
          </a:xfrm>
          <a:prstGeom prst="rect">
            <a:avLst/>
          </a:prstGeom>
        </p:spPr>
        <p:txBody>
          <a:bodyPr wrap="none">
            <a:spAutoFit/>
          </a:bodyPr>
          <a:lstStyle/>
          <a:p>
            <a:pPr>
              <a:lnSpc>
                <a:spcPct val="120000"/>
              </a:lnSpc>
              <a:spcBef>
                <a:spcPts val="267"/>
              </a:spcBef>
            </a:pPr>
            <a:r>
              <a:rPr lang="fr-FR" altLang="zh-CN" sz="1867" dirty="0">
                <a:latin typeface="微软雅黑" pitchFamily="34" charset="-122"/>
                <a:ea typeface="微软雅黑" pitchFamily="34" charset="-122"/>
              </a:rPr>
              <a:t>double  max(double  ,  double  )</a:t>
            </a:r>
            <a:endParaRPr lang="zh-CN" altLang="zh-CN" sz="1867" dirty="0">
              <a:latin typeface="微软雅黑" pitchFamily="34" charset="-122"/>
              <a:ea typeface="微软雅黑" pitchFamily="34" charset="-122"/>
            </a:endParaRPr>
          </a:p>
        </p:txBody>
      </p:sp>
      <p:sp>
        <p:nvSpPr>
          <p:cNvPr id="9" name="矩形 8"/>
          <p:cNvSpPr/>
          <p:nvPr/>
        </p:nvSpPr>
        <p:spPr>
          <a:xfrm>
            <a:off x="7867653" y="4295830"/>
            <a:ext cx="2922595" cy="407869"/>
          </a:xfrm>
          <a:prstGeom prst="rect">
            <a:avLst/>
          </a:prstGeom>
        </p:spPr>
        <p:txBody>
          <a:bodyPr wrap="none">
            <a:spAutoFit/>
          </a:bodyPr>
          <a:lstStyle/>
          <a:p>
            <a:pPr>
              <a:lnSpc>
                <a:spcPct val="120000"/>
              </a:lnSpc>
              <a:spcBef>
                <a:spcPts val="267"/>
              </a:spcBef>
            </a:pPr>
            <a:r>
              <a:rPr lang="fr-FR" altLang="zh-CN" sz="1867" dirty="0">
                <a:latin typeface="微软雅黑" pitchFamily="34" charset="-122"/>
                <a:ea typeface="微软雅黑" pitchFamily="34" charset="-122"/>
              </a:rPr>
              <a:t>char  max(char  ,  char  )</a:t>
            </a:r>
            <a:endParaRPr lang="zh-CN" altLang="zh-CN"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zh-CN" altLang="en-US" sz="3733" b="1" dirty="0">
                <a:latin typeface="微软雅黑" pitchFamily="34" charset="-122"/>
              </a:rPr>
              <a:t>显式实例化</a:t>
            </a:r>
          </a:p>
        </p:txBody>
      </p:sp>
      <p:sp>
        <p:nvSpPr>
          <p:cNvPr id="3" name="内容占位符 2"/>
          <p:cNvSpPr>
            <a:spLocks noGrp="1"/>
          </p:cNvSpPr>
          <p:nvPr>
            <p:ph idx="4294967295"/>
          </p:nvPr>
        </p:nvSpPr>
        <p:spPr>
          <a:xfrm>
            <a:off x="571500" y="933027"/>
            <a:ext cx="11620500" cy="5572125"/>
          </a:xfrm>
        </p:spPr>
        <p:txBody>
          <a:bodyPr>
            <a:normAutofit/>
          </a:bodyPr>
          <a:lstStyle/>
          <a:p>
            <a:pPr>
              <a:lnSpc>
                <a:spcPct val="130000"/>
              </a:lnSpc>
              <a:spcBef>
                <a:spcPts val="0"/>
              </a:spcBef>
              <a:buNone/>
              <a:defRPr/>
            </a:pPr>
            <a:r>
              <a:rPr lang="zh-CN" altLang="en-US" sz="2400" b="1" dirty="0"/>
              <a:t>用途</a:t>
            </a:r>
            <a:endParaRPr lang="en-US" altLang="zh-CN" sz="2400" b="1" dirty="0"/>
          </a:p>
          <a:p>
            <a:pPr>
              <a:lnSpc>
                <a:spcPct val="130000"/>
              </a:lnSpc>
              <a:spcBef>
                <a:spcPts val="0"/>
              </a:spcBef>
              <a:buNone/>
              <a:defRPr/>
            </a:pPr>
            <a:r>
              <a:rPr lang="zh-CN" altLang="en-US" sz="1867" dirty="0"/>
              <a:t>某些模板参数在函数的形式参数表中没有出现，编译器就无法推断模板实际参数的类型</a:t>
            </a:r>
            <a:endParaRPr lang="en-US" altLang="zh-CN" sz="1867" dirty="0"/>
          </a:p>
          <a:p>
            <a:pPr>
              <a:lnSpc>
                <a:spcPct val="130000"/>
              </a:lnSpc>
              <a:spcBef>
                <a:spcPts val="0"/>
              </a:spcBef>
              <a:buNone/>
              <a:defRPr/>
            </a:pPr>
            <a:r>
              <a:rPr lang="zh-CN" altLang="en-US" sz="1867" dirty="0"/>
              <a:t>如</a:t>
            </a:r>
            <a:endParaRPr lang="en-US" altLang="zh-CN" sz="1867" dirty="0"/>
          </a:p>
          <a:p>
            <a:pPr lvl="1">
              <a:lnSpc>
                <a:spcPct val="130000"/>
              </a:lnSpc>
              <a:spcBef>
                <a:spcPts val="0"/>
              </a:spcBef>
              <a:buNone/>
              <a:defRPr/>
            </a:pPr>
            <a:r>
              <a:rPr lang="en-US" sz="1867" dirty="0"/>
              <a:t>template &lt;class T1, class T2, class T3&gt;</a:t>
            </a:r>
            <a:endParaRPr lang="zh-CN" altLang="en-US" sz="1867" dirty="0"/>
          </a:p>
          <a:p>
            <a:pPr lvl="1">
              <a:lnSpc>
                <a:spcPct val="130000"/>
              </a:lnSpc>
              <a:spcBef>
                <a:spcPts val="0"/>
              </a:spcBef>
              <a:buNone/>
              <a:defRPr/>
            </a:pPr>
            <a:r>
              <a:rPr lang="en-US" sz="1867" dirty="0"/>
              <a:t>T1 calc(T2 x, T3 y)</a:t>
            </a:r>
            <a:endParaRPr lang="zh-CN" altLang="en-US" sz="1867" dirty="0"/>
          </a:p>
          <a:p>
            <a:pPr lvl="1">
              <a:lnSpc>
                <a:spcPct val="130000"/>
              </a:lnSpc>
              <a:spcBef>
                <a:spcPts val="0"/>
              </a:spcBef>
              <a:buNone/>
              <a:defRPr/>
            </a:pPr>
            <a:r>
              <a:rPr lang="en-US" sz="1867" dirty="0"/>
              <a:t>{ return x + y; }</a:t>
            </a:r>
            <a:endParaRPr lang="zh-CN" altLang="en-US" sz="1867" dirty="0"/>
          </a:p>
          <a:p>
            <a:pPr lvl="1">
              <a:lnSpc>
                <a:spcPct val="130000"/>
              </a:lnSpc>
              <a:spcBef>
                <a:spcPts val="0"/>
              </a:spcBef>
              <a:buNone/>
              <a:defRPr/>
            </a:pPr>
            <a:r>
              <a:rPr lang="zh-CN" altLang="en-US" sz="1867" dirty="0"/>
              <a:t>调用</a:t>
            </a:r>
            <a:r>
              <a:rPr lang="en-US" sz="1867" dirty="0"/>
              <a:t>calc(5, ‘a’)</a:t>
            </a:r>
            <a:r>
              <a:rPr lang="zh-CN" altLang="en-US" sz="1867" dirty="0"/>
              <a:t>，则编译器无法推断</a:t>
            </a:r>
            <a:r>
              <a:rPr lang="en-US" sz="1867" dirty="0"/>
              <a:t>T3</a:t>
            </a:r>
            <a:r>
              <a:rPr lang="zh-CN" altLang="en-US" sz="1867" dirty="0"/>
              <a:t>是什么类型。</a:t>
            </a:r>
            <a:endParaRPr lang="en-US" altLang="zh-CN" sz="1867" dirty="0"/>
          </a:p>
          <a:p>
            <a:pPr>
              <a:lnSpc>
                <a:spcPct val="130000"/>
              </a:lnSpc>
              <a:spcBef>
                <a:spcPts val="0"/>
              </a:spcBef>
              <a:buNone/>
              <a:defRPr/>
            </a:pPr>
            <a:endParaRPr lang="en-US" altLang="zh-CN" sz="2400" b="1" dirty="0"/>
          </a:p>
          <a:p>
            <a:pPr>
              <a:lnSpc>
                <a:spcPct val="130000"/>
              </a:lnSpc>
              <a:spcBef>
                <a:spcPts val="0"/>
              </a:spcBef>
              <a:buNone/>
              <a:defRPr/>
            </a:pPr>
            <a:r>
              <a:rPr lang="zh-CN" altLang="en-US" sz="2400" b="1" dirty="0"/>
              <a:t>显式实例化</a:t>
            </a:r>
            <a:endParaRPr lang="en-US" altLang="zh-CN" sz="2400" b="1" dirty="0"/>
          </a:p>
          <a:p>
            <a:pPr>
              <a:lnSpc>
                <a:spcPct val="130000"/>
              </a:lnSpc>
              <a:spcBef>
                <a:spcPts val="0"/>
              </a:spcBef>
              <a:buNone/>
              <a:defRPr/>
            </a:pPr>
            <a:r>
              <a:rPr lang="zh-CN" altLang="en-US" sz="1867" dirty="0"/>
              <a:t>告诉编译器这</a:t>
            </a:r>
            <a:r>
              <a:rPr lang="en-US" sz="1867" dirty="0"/>
              <a:t>3</a:t>
            </a:r>
            <a:r>
              <a:rPr lang="zh-CN" altLang="en-US" sz="1867" dirty="0"/>
              <a:t>个模板参数的实参类型。模板的实际参数放在一对尖括号中，紧接在函数名后面</a:t>
            </a:r>
            <a:endParaRPr lang="en-US" altLang="zh-CN" sz="1867" dirty="0"/>
          </a:p>
          <a:p>
            <a:pPr>
              <a:lnSpc>
                <a:spcPct val="130000"/>
              </a:lnSpc>
              <a:spcBef>
                <a:spcPts val="0"/>
              </a:spcBef>
              <a:buNone/>
              <a:defRPr/>
            </a:pPr>
            <a:r>
              <a:rPr lang="zh-CN" altLang="en-US" sz="1867" dirty="0"/>
              <a:t>如函数调用</a:t>
            </a:r>
          </a:p>
          <a:p>
            <a:pPr lvl="1">
              <a:lnSpc>
                <a:spcPct val="130000"/>
              </a:lnSpc>
              <a:spcBef>
                <a:spcPts val="0"/>
              </a:spcBef>
              <a:buNone/>
              <a:defRPr/>
            </a:pPr>
            <a:r>
              <a:rPr lang="en-US" sz="1867" dirty="0"/>
              <a:t>calc&lt;</a:t>
            </a:r>
            <a:r>
              <a:rPr lang="en-US" altLang="zh-CN" sz="1867" dirty="0"/>
              <a:t>char,  </a:t>
            </a:r>
            <a:r>
              <a:rPr lang="en-US" sz="1867" dirty="0" err="1"/>
              <a:t>int</a:t>
            </a:r>
            <a:r>
              <a:rPr lang="en-US" sz="1867" dirty="0"/>
              <a:t>,  char&gt;(5,‘a’);     </a:t>
            </a:r>
            <a:r>
              <a:rPr lang="zh-CN" altLang="en-US" sz="1867" dirty="0"/>
              <a:t>结果是</a:t>
            </a:r>
            <a:r>
              <a:rPr lang="en-US" sz="1867" dirty="0"/>
              <a:t>’f’</a:t>
            </a:r>
            <a:endParaRPr lang="en-US" altLang="zh-CN" sz="1867" dirty="0"/>
          </a:p>
          <a:p>
            <a:pPr lvl="1">
              <a:lnSpc>
                <a:spcPct val="130000"/>
              </a:lnSpc>
              <a:spcBef>
                <a:spcPts val="0"/>
              </a:spcBef>
              <a:buNone/>
              <a:defRPr/>
            </a:pPr>
            <a:r>
              <a:rPr lang="en-US" sz="1867" dirty="0"/>
              <a:t>calc&lt;</a:t>
            </a:r>
            <a:r>
              <a:rPr lang="en-US" sz="1867" dirty="0" err="1"/>
              <a:t>int</a:t>
            </a:r>
            <a:r>
              <a:rPr lang="en-US" sz="1867" dirty="0"/>
              <a:t>,  </a:t>
            </a:r>
            <a:r>
              <a:rPr lang="en-US" sz="1867" dirty="0" err="1"/>
              <a:t>int</a:t>
            </a:r>
            <a:r>
              <a:rPr lang="en-US" altLang="zh-CN" sz="1867" dirty="0"/>
              <a:t>, char</a:t>
            </a:r>
            <a:r>
              <a:rPr lang="en-US" sz="1867" dirty="0"/>
              <a:t>&gt;(5,‘a’);         </a:t>
            </a:r>
            <a:r>
              <a:rPr lang="zh-CN" altLang="en-US" sz="1867" dirty="0"/>
              <a:t>结果是</a:t>
            </a:r>
            <a:r>
              <a:rPr lang="en-US" sz="1867" dirty="0"/>
              <a:t>102</a:t>
            </a:r>
            <a:endParaRPr lang="zh-CN" altLang="en-US" sz="1867" dirty="0"/>
          </a:p>
        </p:txBody>
      </p:sp>
    </p:spTree>
  </p:cSld>
  <p:clrMapOvr>
    <a:masterClrMapping/>
  </p:clrMapOvr>
  <p:transition spd="med">
    <p:fade/>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zh-CN" altLang="en-US" sz="3733" b="1" dirty="0">
                <a:latin typeface="微软雅黑" pitchFamily="34" charset="-122"/>
              </a:rPr>
              <a:t>部分显式实例化</a:t>
            </a:r>
          </a:p>
        </p:txBody>
      </p:sp>
      <p:sp>
        <p:nvSpPr>
          <p:cNvPr id="3" name="内容占位符 2"/>
          <p:cNvSpPr>
            <a:spLocks noGrp="1"/>
          </p:cNvSpPr>
          <p:nvPr>
            <p:ph idx="4294967295"/>
          </p:nvPr>
        </p:nvSpPr>
        <p:spPr>
          <a:xfrm>
            <a:off x="1123950" y="1285875"/>
            <a:ext cx="11068050" cy="5572125"/>
          </a:xfrm>
        </p:spPr>
        <p:txBody>
          <a:bodyPr>
            <a:normAutofit/>
          </a:bodyPr>
          <a:lstStyle/>
          <a:p>
            <a:pPr>
              <a:lnSpc>
                <a:spcPct val="150000"/>
              </a:lnSpc>
              <a:buNone/>
            </a:pPr>
            <a:r>
              <a:rPr lang="zh-CN" altLang="zh-CN" sz="2400" b="1" dirty="0"/>
              <a:t>只指定</a:t>
            </a:r>
            <a:r>
              <a:rPr lang="zh-CN" altLang="en-US" sz="2400" b="1" dirty="0"/>
              <a:t>部分</a:t>
            </a:r>
            <a:r>
              <a:rPr lang="zh-CN" altLang="zh-CN" sz="2400" b="1" dirty="0"/>
              <a:t>的类型</a:t>
            </a:r>
            <a:endParaRPr lang="zh-CN" altLang="zh-CN" sz="2400" dirty="0"/>
          </a:p>
          <a:p>
            <a:pPr>
              <a:lnSpc>
                <a:spcPct val="150000"/>
              </a:lnSpc>
              <a:buNone/>
            </a:pPr>
            <a:r>
              <a:rPr lang="zh-CN" altLang="en-US" sz="1867" dirty="0"/>
              <a:t>如</a:t>
            </a:r>
            <a:r>
              <a:rPr lang="en-US" altLang="zh-CN" sz="1867" dirty="0" err="1"/>
              <a:t>cala</a:t>
            </a:r>
            <a:r>
              <a:rPr lang="zh-CN" altLang="en-US" sz="1867" dirty="0"/>
              <a:t>的</a:t>
            </a:r>
            <a:r>
              <a:rPr lang="en-US" altLang="zh-CN" sz="1867" dirty="0"/>
              <a:t>T2</a:t>
            </a:r>
            <a:r>
              <a:rPr lang="zh-CN" altLang="en-US" sz="1867" dirty="0"/>
              <a:t>和</a:t>
            </a:r>
            <a:r>
              <a:rPr lang="en-US" altLang="zh-CN" sz="1867" dirty="0"/>
              <a:t>T3</a:t>
            </a:r>
            <a:r>
              <a:rPr lang="zh-CN" altLang="en-US" sz="1867" dirty="0"/>
              <a:t>都可以自动推断，只需要指定</a:t>
            </a:r>
            <a:r>
              <a:rPr lang="en-US" altLang="zh-CN" sz="1867" dirty="0"/>
              <a:t>T1</a:t>
            </a:r>
          </a:p>
          <a:p>
            <a:pPr>
              <a:lnSpc>
                <a:spcPct val="150000"/>
              </a:lnSpc>
              <a:buNone/>
            </a:pPr>
            <a:r>
              <a:rPr lang="en-US" altLang="zh-CN" sz="1867" dirty="0"/>
              <a:t>calc&lt;</a:t>
            </a:r>
            <a:r>
              <a:rPr lang="en-US" altLang="zh-CN" sz="1867" dirty="0" err="1"/>
              <a:t>int</a:t>
            </a:r>
            <a:r>
              <a:rPr lang="en-US" altLang="zh-CN" sz="1867" dirty="0"/>
              <a:t>&gt;(5  ,'a');</a:t>
            </a:r>
          </a:p>
          <a:p>
            <a:pPr>
              <a:lnSpc>
                <a:spcPct val="150000"/>
              </a:lnSpc>
              <a:buNone/>
            </a:pPr>
            <a:endParaRPr lang="en-US" altLang="zh-CN" sz="1867" dirty="0"/>
          </a:p>
          <a:p>
            <a:pPr marL="0" indent="0">
              <a:lnSpc>
                <a:spcPct val="150000"/>
              </a:lnSpc>
              <a:buNone/>
            </a:pPr>
            <a:r>
              <a:rPr lang="zh-CN" altLang="zh-CN" sz="1867" dirty="0"/>
              <a:t>当模板实际参数个数小于形式参数个数时，编译器按从左到右的次序依次匹配</a:t>
            </a:r>
            <a:endParaRPr lang="en-US" altLang="zh-CN" sz="1867" dirty="0"/>
          </a:p>
          <a:p>
            <a:pPr marL="0" indent="0">
              <a:lnSpc>
                <a:spcPct val="150000"/>
              </a:lnSpc>
              <a:buNone/>
            </a:pPr>
            <a:r>
              <a:rPr lang="zh-CN" altLang="zh-CN" sz="1867" dirty="0"/>
              <a:t>第一个实际参数对应第一个形式参数，第二个实际参数对应第二个形式参数，……</a:t>
            </a:r>
            <a:endParaRPr lang="en-US" altLang="zh-CN" sz="1867" dirty="0"/>
          </a:p>
          <a:p>
            <a:pPr marL="0" indent="0">
              <a:lnSpc>
                <a:spcPct val="150000"/>
              </a:lnSpc>
              <a:buNone/>
            </a:pPr>
            <a:r>
              <a:rPr lang="zh-CN" altLang="zh-CN" sz="1867" dirty="0"/>
              <a:t>没有得到实际参数的形式参数对应的类型由编译器自动推断</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733" b="1" dirty="0">
                <a:latin typeface="微软雅黑" pitchFamily="34" charset="-122"/>
              </a:rPr>
              <a:t>利用</a:t>
            </a:r>
            <a:r>
              <a:rPr lang="zh-CN" altLang="zh-CN" sz="3733" b="1" dirty="0">
                <a:latin typeface="微软雅黑" pitchFamily="34" charset="-122"/>
              </a:rPr>
              <a:t>尾置返回类型</a:t>
            </a:r>
            <a:r>
              <a:rPr lang="zh-CN" altLang="en-US" sz="3733" b="1" dirty="0">
                <a:latin typeface="微软雅黑" pitchFamily="34" charset="-122"/>
              </a:rPr>
              <a:t>自动推断</a:t>
            </a:r>
          </a:p>
        </p:txBody>
      </p:sp>
      <p:sp>
        <p:nvSpPr>
          <p:cNvPr id="3" name="内容占位符 2"/>
          <p:cNvSpPr>
            <a:spLocks noGrp="1"/>
          </p:cNvSpPr>
          <p:nvPr>
            <p:ph idx="4294967295"/>
          </p:nvPr>
        </p:nvSpPr>
        <p:spPr>
          <a:xfrm>
            <a:off x="413853" y="1339215"/>
            <a:ext cx="7389813" cy="3362325"/>
          </a:xfrm>
        </p:spPr>
        <p:txBody>
          <a:bodyPr>
            <a:normAutofit/>
          </a:bodyPr>
          <a:lstStyle/>
          <a:p>
            <a:pPr marL="0" lvl="1" indent="0">
              <a:lnSpc>
                <a:spcPct val="150000"/>
              </a:lnSpc>
              <a:spcBef>
                <a:spcPts val="0"/>
              </a:spcBef>
              <a:buNone/>
              <a:defRPr/>
            </a:pPr>
            <a:r>
              <a:rPr lang="en-US" altLang="zh-CN" sz="1867" dirty="0"/>
              <a:t>template &lt;class T1, class T2&gt;</a:t>
            </a:r>
            <a:endParaRPr lang="zh-CN" altLang="en-US" sz="1867" dirty="0"/>
          </a:p>
          <a:p>
            <a:pPr marL="0" lvl="1" indent="0">
              <a:lnSpc>
                <a:spcPct val="150000"/>
              </a:lnSpc>
              <a:spcBef>
                <a:spcPts val="0"/>
              </a:spcBef>
              <a:buNone/>
              <a:defRPr/>
            </a:pPr>
            <a:r>
              <a:rPr lang="en-US" altLang="zh-CN" sz="1867" dirty="0"/>
              <a:t>auto  calc(T1 x, T2 y) -&gt; </a:t>
            </a:r>
            <a:r>
              <a:rPr lang="en-US" altLang="zh-CN" sz="1867" dirty="0" err="1"/>
              <a:t>decltype</a:t>
            </a:r>
            <a:r>
              <a:rPr lang="zh-CN" altLang="zh-CN" sz="1867" dirty="0"/>
              <a:t>（</a:t>
            </a:r>
            <a:r>
              <a:rPr lang="en-US" altLang="zh-CN" sz="1867" dirty="0"/>
              <a:t>x + y</a:t>
            </a:r>
            <a:r>
              <a:rPr lang="zh-CN" altLang="zh-CN" sz="1867" dirty="0"/>
              <a:t>）</a:t>
            </a:r>
            <a:endParaRPr lang="zh-CN" altLang="en-US" sz="1867" dirty="0"/>
          </a:p>
          <a:p>
            <a:pPr marL="0" lvl="1" indent="0">
              <a:lnSpc>
                <a:spcPct val="150000"/>
              </a:lnSpc>
              <a:spcBef>
                <a:spcPts val="0"/>
              </a:spcBef>
              <a:buNone/>
              <a:defRPr/>
            </a:pPr>
            <a:r>
              <a:rPr lang="en-US" altLang="zh-CN" sz="1867" dirty="0"/>
              <a:t>{ return x + y; }</a:t>
            </a:r>
            <a:endParaRPr lang="zh-CN" altLang="en-US" sz="1867" dirty="0"/>
          </a:p>
        </p:txBody>
      </p:sp>
    </p:spTree>
  </p:cSld>
  <p:clrMapOvr>
    <a:masterClrMapping/>
  </p:clrMapOvr>
  <p:transition spd="med">
    <p:fade/>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zh-CN" altLang="en-US" sz="3733" b="1" dirty="0">
                <a:latin typeface="微软雅黑" pitchFamily="34" charset="-122"/>
              </a:rPr>
              <a:t>函数模板的特化</a:t>
            </a:r>
          </a:p>
        </p:txBody>
      </p:sp>
      <p:sp>
        <p:nvSpPr>
          <p:cNvPr id="5" name="矩形 4"/>
          <p:cNvSpPr/>
          <p:nvPr/>
        </p:nvSpPr>
        <p:spPr>
          <a:xfrm>
            <a:off x="666752" y="1285876"/>
            <a:ext cx="5109091" cy="461665"/>
          </a:xfrm>
          <a:prstGeom prst="rect">
            <a:avLst/>
          </a:prstGeom>
        </p:spPr>
        <p:txBody>
          <a:bodyPr wrap="none">
            <a:spAutoFit/>
          </a:bodyPr>
          <a:lstStyle/>
          <a:p>
            <a:r>
              <a:rPr lang="zh-CN" altLang="zh-CN" sz="2400" dirty="0">
                <a:latin typeface="微软雅黑" pitchFamily="34" charset="-122"/>
                <a:ea typeface="微软雅黑" pitchFamily="34" charset="-122"/>
              </a:rPr>
              <a:t>某些特定的类型无法使用通用的算法</a:t>
            </a:r>
            <a:endParaRPr lang="zh-CN" altLang="en-US" sz="2400" dirty="0">
              <a:latin typeface="微软雅黑" pitchFamily="34" charset="-122"/>
              <a:ea typeface="微软雅黑" pitchFamily="34" charset="-122"/>
            </a:endParaRPr>
          </a:p>
        </p:txBody>
      </p:sp>
      <p:sp>
        <p:nvSpPr>
          <p:cNvPr id="6" name="矩形 5"/>
          <p:cNvSpPr/>
          <p:nvPr/>
        </p:nvSpPr>
        <p:spPr>
          <a:xfrm>
            <a:off x="5514977" y="4383554"/>
            <a:ext cx="4185761" cy="461665"/>
          </a:xfrm>
          <a:prstGeom prst="rect">
            <a:avLst/>
          </a:prstGeom>
        </p:spPr>
        <p:txBody>
          <a:bodyPr wrap="none">
            <a:spAutoFit/>
          </a:bodyPr>
          <a:lstStyle/>
          <a:p>
            <a:r>
              <a:rPr lang="zh-CN" altLang="zh-CN" sz="2400" dirty="0">
                <a:latin typeface="微软雅黑" pitchFamily="34" charset="-122"/>
                <a:ea typeface="微软雅黑" pitchFamily="34" charset="-122"/>
              </a:rPr>
              <a:t>为此类型定义一个特定的版本</a:t>
            </a:r>
            <a:endParaRPr lang="zh-CN" altLang="en-US" sz="2400" dirty="0">
              <a:latin typeface="微软雅黑" pitchFamily="34" charset="-122"/>
              <a:ea typeface="微软雅黑" pitchFamily="34" charset="-122"/>
            </a:endParaRPr>
          </a:p>
        </p:txBody>
      </p:sp>
      <p:sp>
        <p:nvSpPr>
          <p:cNvPr id="2042881" name="Rectangle 1"/>
          <p:cNvSpPr>
            <a:spLocks noChangeArrowheads="1"/>
          </p:cNvSpPr>
          <p:nvPr/>
        </p:nvSpPr>
        <p:spPr bwMode="auto">
          <a:xfrm>
            <a:off x="809626" y="1946348"/>
            <a:ext cx="2441566" cy="2658420"/>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pPr defTabSz="1219170" fontAlgn="base">
              <a:lnSpc>
                <a:spcPct val="150000"/>
              </a:lnSpc>
              <a:spcBef>
                <a:spcPct val="0"/>
              </a:spcBef>
              <a:spcAft>
                <a:spcPct val="0"/>
              </a:spcAft>
            </a:pPr>
            <a:r>
              <a:rPr lang="zh-CN" altLang="en-US" sz="1867" dirty="0">
                <a:latin typeface="微软雅黑" pitchFamily="34" charset="-122"/>
                <a:ea typeface="微软雅黑" pitchFamily="34" charset="-122"/>
                <a:cs typeface="Courier New" pitchFamily="49" charset="0"/>
              </a:rPr>
              <a:t>如</a:t>
            </a:r>
            <a:endParaRPr lang="en-US" altLang="zh-CN" sz="1867" dirty="0">
              <a:latin typeface="微软雅黑" pitchFamily="34" charset="-122"/>
              <a:ea typeface="微软雅黑" pitchFamily="34" charset="-122"/>
              <a:cs typeface="Courier New" pitchFamily="49" charset="0"/>
            </a:endParaRPr>
          </a:p>
          <a:p>
            <a:pPr defTabSz="1219170" fontAlgn="base">
              <a:lnSpc>
                <a:spcPct val="150000"/>
              </a:lnSpc>
              <a:spcBef>
                <a:spcPct val="0"/>
              </a:spcBef>
              <a:spcAft>
                <a:spcPct val="0"/>
              </a:spcAft>
            </a:pPr>
            <a:r>
              <a:rPr lang="en-US" altLang="zh-CN" sz="1867" dirty="0">
                <a:latin typeface="微软雅黑" pitchFamily="34" charset="-122"/>
                <a:ea typeface="微软雅黑" pitchFamily="34" charset="-122"/>
                <a:cs typeface="Courier New" pitchFamily="49" charset="0"/>
              </a:rPr>
              <a:t>template &lt;class T&gt;</a:t>
            </a:r>
            <a:endParaRPr lang="en-US" altLang="zh-CN" sz="1867" dirty="0">
              <a:latin typeface="微软雅黑" pitchFamily="34" charset="-122"/>
              <a:ea typeface="微软雅黑" pitchFamily="34" charset="-122"/>
              <a:cs typeface="宋体" pitchFamily="2" charset="-122"/>
            </a:endParaRPr>
          </a:p>
          <a:p>
            <a:pPr defTabSz="1219170" eaLnBrk="0" fontAlgn="base" hangingPunct="0">
              <a:lnSpc>
                <a:spcPct val="150000"/>
              </a:lnSpc>
              <a:spcBef>
                <a:spcPct val="0"/>
              </a:spcBef>
              <a:spcAft>
                <a:spcPct val="0"/>
              </a:spcAft>
            </a:pPr>
            <a:r>
              <a:rPr lang="en-US" altLang="zh-CN" sz="1867" dirty="0">
                <a:latin typeface="微软雅黑" pitchFamily="34" charset="-122"/>
                <a:ea typeface="微软雅黑" pitchFamily="34" charset="-122"/>
                <a:cs typeface="Courier New" pitchFamily="49" charset="0"/>
              </a:rPr>
              <a:t>T  add(T a. T b)</a:t>
            </a:r>
            <a:endParaRPr lang="en-US" altLang="zh-CN" sz="1867" dirty="0">
              <a:latin typeface="微软雅黑" pitchFamily="34" charset="-122"/>
              <a:ea typeface="微软雅黑" pitchFamily="34" charset="-122"/>
              <a:cs typeface="宋体" pitchFamily="2" charset="-122"/>
            </a:endParaRPr>
          </a:p>
          <a:p>
            <a:pPr defTabSz="1219170" eaLnBrk="0" fontAlgn="base" hangingPunct="0">
              <a:lnSpc>
                <a:spcPct val="150000"/>
              </a:lnSpc>
              <a:spcBef>
                <a:spcPct val="0"/>
              </a:spcBef>
              <a:spcAft>
                <a:spcPct val="0"/>
              </a:spcAft>
            </a:pP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defTabSz="1219170" eaLnBrk="0" fontAlgn="base" hangingPunct="0">
              <a:lnSpc>
                <a:spcPct val="150000"/>
              </a:lnSpc>
              <a:spcBef>
                <a:spcPct val="0"/>
              </a:spcBef>
              <a:spcAft>
                <a:spcPct val="0"/>
              </a:spcAft>
            </a:pPr>
            <a:r>
              <a:rPr lang="en-US" altLang="zh-CN" sz="1867" dirty="0">
                <a:latin typeface="微软雅黑" pitchFamily="34" charset="-122"/>
                <a:ea typeface="微软雅黑" pitchFamily="34" charset="-122"/>
                <a:cs typeface="Courier New" pitchFamily="49" charset="0"/>
              </a:rPr>
              <a:t>     return  </a:t>
            </a:r>
            <a:r>
              <a:rPr lang="en-US" altLang="zh-CN" sz="1867" dirty="0" err="1">
                <a:latin typeface="微软雅黑" pitchFamily="34" charset="-122"/>
                <a:ea typeface="微软雅黑" pitchFamily="34" charset="-122"/>
                <a:cs typeface="Courier New" pitchFamily="49" charset="0"/>
              </a:rPr>
              <a:t>a+b</a:t>
            </a: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defTabSz="1219170" eaLnBrk="0" fontAlgn="base" hangingPunct="0">
              <a:lnSpc>
                <a:spcPct val="150000"/>
              </a:lnSpc>
              <a:spcBef>
                <a:spcPct val="0"/>
              </a:spcBef>
              <a:spcAft>
                <a:spcPct val="0"/>
              </a:spcAft>
            </a:pP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p:txBody>
      </p:sp>
      <p:sp>
        <p:nvSpPr>
          <p:cNvPr id="8" name="矩形 7"/>
          <p:cNvSpPr/>
          <p:nvPr/>
        </p:nvSpPr>
        <p:spPr>
          <a:xfrm>
            <a:off x="809626" y="5091509"/>
            <a:ext cx="2606483" cy="379656"/>
          </a:xfrm>
          <a:prstGeom prst="rect">
            <a:avLst/>
          </a:prstGeom>
        </p:spPr>
        <p:txBody>
          <a:bodyPr wrap="none">
            <a:spAutoFit/>
          </a:bodyPr>
          <a:lstStyle/>
          <a:p>
            <a:r>
              <a:rPr lang="zh-CN" altLang="en-US" sz="1867" dirty="0">
                <a:latin typeface="微软雅黑" pitchFamily="34" charset="-122"/>
                <a:ea typeface="微软雅黑" pitchFamily="34" charset="-122"/>
              </a:rPr>
              <a:t>调用</a:t>
            </a:r>
            <a:r>
              <a:rPr lang="en-US" altLang="zh-CN" sz="1867" dirty="0">
                <a:latin typeface="微软雅黑" pitchFamily="34" charset="-122"/>
                <a:ea typeface="微软雅黑" pitchFamily="34" charset="-122"/>
              </a:rPr>
              <a:t>add(’a’, ’b’)</a:t>
            </a:r>
            <a:endParaRPr lang="zh-CN" altLang="en-US" sz="1867" dirty="0">
              <a:latin typeface="微软雅黑" pitchFamily="34" charset="-122"/>
              <a:ea typeface="微软雅黑" pitchFamily="34" charset="-122"/>
            </a:endParaRPr>
          </a:p>
        </p:txBody>
      </p:sp>
      <p:sp>
        <p:nvSpPr>
          <p:cNvPr id="9" name="矩形 8"/>
          <p:cNvSpPr/>
          <p:nvPr/>
        </p:nvSpPr>
        <p:spPr>
          <a:xfrm>
            <a:off x="809625" y="5501879"/>
            <a:ext cx="1856598" cy="379656"/>
          </a:xfrm>
          <a:prstGeom prst="rect">
            <a:avLst/>
          </a:prstGeom>
        </p:spPr>
        <p:txBody>
          <a:bodyPr wrap="none">
            <a:spAutoFit/>
          </a:bodyPr>
          <a:lstStyle/>
          <a:p>
            <a:r>
              <a:rPr lang="zh-CN" altLang="en-US" sz="1867" dirty="0">
                <a:latin typeface="微软雅黑" pitchFamily="34" charset="-122"/>
                <a:ea typeface="微软雅黑" pitchFamily="34" charset="-122"/>
              </a:rPr>
              <a:t>结果是没意义的</a:t>
            </a:r>
          </a:p>
        </p:txBody>
      </p:sp>
      <p:sp>
        <p:nvSpPr>
          <p:cNvPr id="10" name="矩形 9"/>
          <p:cNvSpPr/>
          <p:nvPr/>
        </p:nvSpPr>
        <p:spPr>
          <a:xfrm>
            <a:off x="5304592" y="2390775"/>
            <a:ext cx="5879805" cy="1334596"/>
          </a:xfrm>
          <a:prstGeom prst="rect">
            <a:avLst/>
          </a:prstGeom>
        </p:spPr>
        <p:txBody>
          <a:bodyPr wrap="square">
            <a:spAutoFit/>
          </a:bodyPr>
          <a:lstStyle/>
          <a:p>
            <a:pPr>
              <a:lnSpc>
                <a:spcPct val="150000"/>
              </a:lnSpc>
            </a:pPr>
            <a:r>
              <a:rPr lang="zh-CN" altLang="zh-CN" sz="1867" dirty="0">
                <a:latin typeface="微软雅黑" pitchFamily="34" charset="-122"/>
                <a:ea typeface="微软雅黑" pitchFamily="34" charset="-122"/>
              </a:rPr>
              <a:t>如</a:t>
            </a:r>
            <a:r>
              <a:rPr lang="zh-CN" altLang="en-US" sz="1867" dirty="0">
                <a:latin typeface="微软雅黑" pitchFamily="34" charset="-122"/>
                <a:ea typeface="微软雅黑" pitchFamily="34" charset="-122"/>
              </a:rPr>
              <a:t>过希望只允许数字字符参加运算</a:t>
            </a:r>
            <a:endParaRPr lang="en-US" altLang="zh-CN" sz="1867" dirty="0">
              <a:latin typeface="微软雅黑" pitchFamily="34" charset="-122"/>
              <a:ea typeface="微软雅黑" pitchFamily="34" charset="-122"/>
            </a:endParaRPr>
          </a:p>
          <a:p>
            <a:pPr>
              <a:lnSpc>
                <a:spcPct val="150000"/>
              </a:lnSpc>
            </a:pPr>
            <a:r>
              <a:rPr lang="zh-CN" altLang="en-US" sz="1867" dirty="0">
                <a:latin typeface="微软雅黑" pitchFamily="34" charset="-122"/>
                <a:ea typeface="微软雅黑" pitchFamily="34" charset="-122"/>
              </a:rPr>
              <a:t>调用</a:t>
            </a:r>
            <a:r>
              <a:rPr lang="en-US" altLang="zh-CN" sz="1867" dirty="0">
                <a:latin typeface="微软雅黑" pitchFamily="34" charset="-122"/>
                <a:ea typeface="微软雅黑" pitchFamily="34" charset="-122"/>
              </a:rPr>
              <a:t>add(‘2’, ‘3’)</a:t>
            </a:r>
            <a:r>
              <a:rPr lang="zh-CN" altLang="zh-CN" sz="1867" dirty="0">
                <a:latin typeface="微软雅黑" pitchFamily="34" charset="-122"/>
                <a:ea typeface="微软雅黑" pitchFamily="34" charset="-122"/>
              </a:rPr>
              <a:t>返回值是</a:t>
            </a:r>
            <a:r>
              <a:rPr lang="en-US" altLang="zh-CN" sz="1867" dirty="0">
                <a:latin typeface="微软雅黑" pitchFamily="34" charset="-122"/>
                <a:ea typeface="微软雅黑" pitchFamily="34" charset="-122"/>
              </a:rPr>
              <a:t>’5’</a:t>
            </a:r>
          </a:p>
          <a:p>
            <a:pPr>
              <a:lnSpc>
                <a:spcPct val="150000"/>
              </a:lnSpc>
            </a:pPr>
            <a:r>
              <a:rPr lang="zh-CN" altLang="zh-CN" sz="1867" dirty="0">
                <a:latin typeface="微软雅黑" pitchFamily="34" charset="-122"/>
                <a:ea typeface="微软雅黑" pitchFamily="34" charset="-122"/>
              </a:rPr>
              <a:t>其他不合法的字符</a:t>
            </a:r>
            <a:r>
              <a:rPr lang="zh-CN" altLang="en-US" sz="1867" dirty="0">
                <a:latin typeface="微软雅黑" pitchFamily="34" charset="-122"/>
                <a:ea typeface="微软雅黑" pitchFamily="34" charset="-122"/>
              </a:rPr>
              <a:t>或结果大于</a:t>
            </a:r>
            <a:r>
              <a:rPr lang="en-US" altLang="zh-CN" sz="1867" dirty="0">
                <a:latin typeface="微软雅黑" pitchFamily="34" charset="-122"/>
                <a:ea typeface="微软雅黑" pitchFamily="34" charset="-122"/>
              </a:rPr>
              <a:t>’9’</a:t>
            </a:r>
            <a:r>
              <a:rPr lang="zh-CN" altLang="zh-CN" sz="1867" dirty="0">
                <a:latin typeface="微软雅黑" pitchFamily="34" charset="-122"/>
                <a:ea typeface="微软雅黑" pitchFamily="34" charset="-122"/>
              </a:rPr>
              <a:t>返回值都是</a:t>
            </a:r>
            <a:r>
              <a:rPr lang="en-US" altLang="zh-CN" sz="1867" dirty="0">
                <a:latin typeface="微软雅黑" pitchFamily="34" charset="-122"/>
                <a:ea typeface="微软雅黑" pitchFamily="34" charset="-122"/>
              </a:rPr>
              <a:t>’0’</a:t>
            </a:r>
            <a:endParaRPr lang="zh-CN" altLang="en-US"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2881"/>
                                        </p:tgtEl>
                                        <p:attrNameLst>
                                          <p:attrName>style.visibility</p:attrName>
                                        </p:attrNameLst>
                                      </p:cBhvr>
                                      <p:to>
                                        <p:strVal val="visible"/>
                                      </p:to>
                                    </p:set>
                                    <p:animEffect transition="in" filter="blinds(horizontal)">
                                      <p:cBhvr>
                                        <p:cTn id="7" dur="500"/>
                                        <p:tgtEl>
                                          <p:spTgt spid="20428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par>
                          <p:cTn id="28" fill="hold">
                            <p:stCondLst>
                              <p:cond delay="500"/>
                            </p:stCondLst>
                            <p:childTnLst>
                              <p:par>
                                <p:cTn id="29" presetID="6" presetClass="emph" presetSubtype="0" fill="hold" grpId="1" nodeType="afterEffect">
                                  <p:stCondLst>
                                    <p:cond delay="0"/>
                                  </p:stCondLst>
                                  <p:childTnLst>
                                    <p:animScale>
                                      <p:cBhvr>
                                        <p:cTn id="30"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042881" grpId="0"/>
      <p:bldP spid="8" grpId="0"/>
      <p:bldP spid="9" grpId="0"/>
      <p:bldP spid="10" grpId="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zh-CN" altLang="en-US" sz="3733" b="1" dirty="0">
                <a:latin typeface="微软雅黑" pitchFamily="34" charset="-122"/>
              </a:rPr>
              <a:t>函数模板的特化</a:t>
            </a:r>
          </a:p>
        </p:txBody>
      </p:sp>
      <p:sp>
        <p:nvSpPr>
          <p:cNvPr id="2042881" name="Rectangle 1"/>
          <p:cNvSpPr>
            <a:spLocks noChangeArrowheads="1"/>
          </p:cNvSpPr>
          <p:nvPr/>
        </p:nvSpPr>
        <p:spPr bwMode="auto">
          <a:xfrm>
            <a:off x="600076" y="1385114"/>
            <a:ext cx="8286749" cy="3858300"/>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spAutoFit/>
          </a:bodyPr>
          <a:lstStyle/>
          <a:p>
            <a:r>
              <a:rPr lang="fr-FR" altLang="zh-CN" sz="1867" dirty="0">
                <a:latin typeface="微软雅黑" pitchFamily="34" charset="-122"/>
                <a:ea typeface="微软雅黑" pitchFamily="34" charset="-122"/>
              </a:rPr>
              <a:t>template &lt;class T&gt;</a:t>
            </a:r>
            <a:endParaRPr lang="zh-CN" altLang="zh-CN" sz="1867" dirty="0">
              <a:latin typeface="微软雅黑" pitchFamily="34" charset="-122"/>
              <a:ea typeface="微软雅黑" pitchFamily="34" charset="-122"/>
            </a:endParaRPr>
          </a:p>
          <a:p>
            <a:r>
              <a:rPr lang="fr-FR" altLang="zh-CN" sz="1867" dirty="0">
                <a:latin typeface="微软雅黑" pitchFamily="34" charset="-122"/>
                <a:ea typeface="微软雅黑" pitchFamily="34" charset="-122"/>
              </a:rPr>
              <a:t>T  add(T a, T b)</a:t>
            </a:r>
            <a:endParaRPr lang="zh-CN" altLang="zh-CN" sz="1867" dirty="0">
              <a:latin typeface="微软雅黑" pitchFamily="34" charset="-122"/>
              <a:ea typeface="微软雅黑" pitchFamily="34" charset="-122"/>
            </a:endParaRPr>
          </a:p>
          <a:p>
            <a:r>
              <a:rPr lang="fr-FR"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fr-FR" altLang="zh-CN" sz="1867" dirty="0">
                <a:latin typeface="微软雅黑" pitchFamily="34" charset="-122"/>
                <a:ea typeface="微软雅黑" pitchFamily="34" charset="-122"/>
              </a:rPr>
              <a:t>     return  a+b;</a:t>
            </a:r>
            <a:endParaRPr lang="zh-CN" altLang="zh-CN" sz="1867" dirty="0">
              <a:latin typeface="微软雅黑" pitchFamily="34" charset="-122"/>
              <a:ea typeface="微软雅黑" pitchFamily="34" charset="-122"/>
            </a:endParaRPr>
          </a:p>
          <a:p>
            <a:r>
              <a:rPr lang="fr-FR"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fr-FR"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r>
              <a:rPr lang="fr-FR" altLang="zh-CN" sz="1867" dirty="0">
                <a:latin typeface="微软雅黑" pitchFamily="34" charset="-122"/>
                <a:ea typeface="微软雅黑" pitchFamily="34" charset="-122"/>
              </a:rPr>
              <a:t>template &lt;&gt;</a:t>
            </a:r>
            <a:endParaRPr lang="zh-CN" altLang="zh-CN" sz="1867" dirty="0">
              <a:latin typeface="微软雅黑" pitchFamily="34" charset="-122"/>
              <a:ea typeface="微软雅黑" pitchFamily="34" charset="-122"/>
            </a:endParaRPr>
          </a:p>
          <a:p>
            <a:r>
              <a:rPr lang="fr-FR" altLang="zh-CN" sz="1867" dirty="0">
                <a:latin typeface="微软雅黑" pitchFamily="34" charset="-122"/>
                <a:ea typeface="微软雅黑" pitchFamily="34" charset="-122"/>
              </a:rPr>
              <a:t>char  add(char a, char b)</a:t>
            </a:r>
            <a:endParaRPr lang="zh-CN" altLang="zh-CN" sz="1867" dirty="0">
              <a:latin typeface="微软雅黑" pitchFamily="34" charset="-122"/>
              <a:ea typeface="微软雅黑" pitchFamily="34" charset="-122"/>
            </a:endParaRPr>
          </a:p>
          <a:p>
            <a:r>
              <a:rPr lang="fr-FR"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fr-FR" altLang="zh-CN" sz="1867" dirty="0">
                <a:latin typeface="微软雅黑" pitchFamily="34" charset="-122"/>
                <a:ea typeface="微软雅黑" pitchFamily="34" charset="-122"/>
              </a:rPr>
              <a:t>     if (a &lt; '0' &amp;&amp; a &gt; '9' || b &lt; '0' &amp;&amp; b &gt; '9' || a - '0' + b &gt; '9')</a:t>
            </a:r>
            <a:endParaRPr lang="zh-CN" altLang="zh-CN" sz="1867" dirty="0">
              <a:latin typeface="微软雅黑" pitchFamily="34" charset="-122"/>
              <a:ea typeface="微软雅黑" pitchFamily="34" charset="-122"/>
            </a:endParaRPr>
          </a:p>
          <a:p>
            <a:r>
              <a:rPr lang="fr-FR" altLang="zh-CN" sz="1867" dirty="0">
                <a:latin typeface="微软雅黑" pitchFamily="34" charset="-122"/>
                <a:ea typeface="微软雅黑" pitchFamily="34" charset="-122"/>
              </a:rPr>
              <a:t>         return '0';</a:t>
            </a:r>
            <a:endParaRPr lang="zh-CN" altLang="zh-CN" sz="1867" dirty="0">
              <a:latin typeface="微软雅黑" pitchFamily="34" charset="-122"/>
              <a:ea typeface="微软雅黑" pitchFamily="34" charset="-122"/>
            </a:endParaRPr>
          </a:p>
          <a:p>
            <a:r>
              <a:rPr lang="fr-FR" altLang="zh-CN" sz="1867" dirty="0">
                <a:latin typeface="微软雅黑" pitchFamily="34" charset="-122"/>
                <a:ea typeface="微软雅黑" pitchFamily="34" charset="-122"/>
              </a:rPr>
              <a:t>    return  a - '0' + b;</a:t>
            </a:r>
            <a:endParaRPr lang="zh-CN" altLang="zh-CN" sz="1867" dirty="0">
              <a:latin typeface="微软雅黑" pitchFamily="34" charset="-122"/>
              <a:ea typeface="微软雅黑" pitchFamily="34" charset="-122"/>
            </a:endParaRPr>
          </a:p>
          <a:p>
            <a:r>
              <a:rPr lang="fr-FR"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p:txBody>
      </p:sp>
      <p:sp>
        <p:nvSpPr>
          <p:cNvPr id="10" name="矩形 9"/>
          <p:cNvSpPr/>
          <p:nvPr/>
        </p:nvSpPr>
        <p:spPr>
          <a:xfrm>
            <a:off x="5838826" y="1743075"/>
            <a:ext cx="4514849" cy="903581"/>
          </a:xfrm>
          <a:prstGeom prst="rect">
            <a:avLst/>
          </a:prstGeom>
        </p:spPr>
        <p:txBody>
          <a:bodyPr wrap="square">
            <a:spAutoFit/>
          </a:bodyPr>
          <a:lstStyle/>
          <a:p>
            <a:pPr>
              <a:lnSpc>
                <a:spcPct val="150000"/>
              </a:lnSpc>
            </a:pPr>
            <a:r>
              <a:rPr lang="en-US" altLang="zh-CN" sz="1867" dirty="0">
                <a:latin typeface="微软雅黑" pitchFamily="34" charset="-122"/>
                <a:ea typeface="微软雅黑" pitchFamily="34" charset="-122"/>
              </a:rPr>
              <a:t>add(3, 5 ) </a:t>
            </a:r>
            <a:r>
              <a:rPr lang="zh-CN" altLang="en-US" sz="1867" dirty="0">
                <a:latin typeface="微软雅黑" pitchFamily="34" charset="-122"/>
                <a:ea typeface="微软雅黑" pitchFamily="34" charset="-122"/>
              </a:rPr>
              <a:t>调用普通的模板</a:t>
            </a:r>
            <a:endParaRPr lang="en-US" altLang="zh-CN" sz="1867" dirty="0">
              <a:latin typeface="微软雅黑" pitchFamily="34" charset="-122"/>
              <a:ea typeface="微软雅黑" pitchFamily="34" charset="-122"/>
            </a:endParaRPr>
          </a:p>
          <a:p>
            <a:pPr>
              <a:lnSpc>
                <a:spcPct val="150000"/>
              </a:lnSpc>
            </a:pPr>
            <a:r>
              <a:rPr lang="en-US" altLang="zh-CN" sz="1867" dirty="0">
                <a:latin typeface="微软雅黑" pitchFamily="34" charset="-122"/>
                <a:ea typeface="微软雅黑" pitchFamily="34" charset="-122"/>
              </a:rPr>
              <a:t>add(‘2’, ‘3’) </a:t>
            </a:r>
            <a:r>
              <a:rPr lang="zh-CN" altLang="en-US" sz="1867" dirty="0">
                <a:latin typeface="微软雅黑" pitchFamily="34" charset="-122"/>
                <a:ea typeface="微软雅黑" pitchFamily="34" charset="-122"/>
              </a:rPr>
              <a:t>调用特化版</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zh-CN" altLang="en-US" sz="3733" b="1" dirty="0">
                <a:latin typeface="微软雅黑" pitchFamily="34" charset="-122"/>
              </a:rPr>
              <a:t>递归概念</a:t>
            </a:r>
          </a:p>
        </p:txBody>
      </p:sp>
      <p:sp>
        <p:nvSpPr>
          <p:cNvPr id="3" name="内容占位符 2"/>
          <p:cNvSpPr>
            <a:spLocks noGrp="1"/>
          </p:cNvSpPr>
          <p:nvPr>
            <p:ph idx="4294967295"/>
          </p:nvPr>
        </p:nvSpPr>
        <p:spPr>
          <a:xfrm>
            <a:off x="769938" y="1235075"/>
            <a:ext cx="11422062" cy="5286375"/>
          </a:xfrm>
        </p:spPr>
        <p:txBody>
          <a:bodyPr>
            <a:noAutofit/>
          </a:bodyPr>
          <a:lstStyle/>
          <a:p>
            <a:pPr>
              <a:lnSpc>
                <a:spcPct val="110000"/>
              </a:lnSpc>
              <a:buNone/>
              <a:defRPr/>
            </a:pPr>
            <a:r>
              <a:rPr lang="zh-CN" altLang="en-US" sz="2400" b="1" dirty="0"/>
              <a:t>递归</a:t>
            </a:r>
            <a:endParaRPr lang="en-US" altLang="zh-CN" sz="2400" b="1" dirty="0"/>
          </a:p>
          <a:p>
            <a:pPr>
              <a:lnSpc>
                <a:spcPct val="110000"/>
              </a:lnSpc>
              <a:spcBef>
                <a:spcPts val="800"/>
              </a:spcBef>
              <a:buNone/>
              <a:defRPr/>
            </a:pPr>
            <a:r>
              <a:rPr lang="zh-CN" altLang="en-US" sz="1867" dirty="0"/>
              <a:t>将问题分解成同类的小问题，小问题的解组成大问题的解</a:t>
            </a:r>
            <a:endParaRPr lang="en-US" altLang="zh-CN" sz="1867" dirty="0"/>
          </a:p>
          <a:p>
            <a:pPr>
              <a:lnSpc>
                <a:spcPct val="110000"/>
              </a:lnSpc>
              <a:spcBef>
                <a:spcPts val="800"/>
              </a:spcBef>
              <a:buNone/>
              <a:defRPr/>
            </a:pPr>
            <a:r>
              <a:rPr lang="zh-CN" altLang="en-US" sz="1867" dirty="0"/>
              <a:t>如完成筹集</a:t>
            </a:r>
            <a:r>
              <a:rPr lang="en-US" sz="1867" dirty="0"/>
              <a:t>1 000 000</a:t>
            </a:r>
            <a:r>
              <a:rPr lang="zh-CN" altLang="en-US" sz="1867" dirty="0"/>
              <a:t>元的善款的任务</a:t>
            </a:r>
            <a:endParaRPr lang="en-US" altLang="zh-CN" sz="1867" dirty="0"/>
          </a:p>
          <a:p>
            <a:pPr>
              <a:lnSpc>
                <a:spcPct val="110000"/>
              </a:lnSpc>
              <a:spcBef>
                <a:spcPts val="800"/>
              </a:spcBef>
              <a:buNone/>
              <a:defRPr/>
            </a:pPr>
            <a:r>
              <a:rPr lang="en-US" sz="1867" dirty="0"/>
              <a:t>void </a:t>
            </a:r>
            <a:r>
              <a:rPr lang="en-US" sz="1867" dirty="0" err="1"/>
              <a:t>CollectContributions</a:t>
            </a:r>
            <a:r>
              <a:rPr lang="en-US" sz="1867" dirty="0"/>
              <a:t>(</a:t>
            </a:r>
            <a:r>
              <a:rPr lang="en-US" sz="1867" dirty="0" err="1"/>
              <a:t>int</a:t>
            </a:r>
            <a:r>
              <a:rPr lang="en-US" sz="1867" dirty="0"/>
              <a:t> n)</a:t>
            </a:r>
            <a:endParaRPr lang="zh-CN" altLang="en-US" sz="1867" dirty="0"/>
          </a:p>
          <a:p>
            <a:pPr>
              <a:lnSpc>
                <a:spcPct val="110000"/>
              </a:lnSpc>
              <a:spcBef>
                <a:spcPts val="800"/>
              </a:spcBef>
              <a:buNone/>
              <a:defRPr/>
            </a:pPr>
            <a:r>
              <a:rPr lang="en-US" sz="1867" dirty="0"/>
              <a:t>{ </a:t>
            </a:r>
          </a:p>
          <a:p>
            <a:pPr>
              <a:lnSpc>
                <a:spcPct val="110000"/>
              </a:lnSpc>
              <a:spcBef>
                <a:spcPts val="800"/>
              </a:spcBef>
              <a:buNone/>
              <a:defRPr/>
            </a:pPr>
            <a:r>
              <a:rPr lang="en-US" sz="1867" dirty="0"/>
              <a:t>     if (n&lt;=100) </a:t>
            </a:r>
            <a:r>
              <a:rPr lang="zh-CN" altLang="en-US" sz="1867" dirty="0"/>
              <a:t>从一个捐赠人处收集资金</a:t>
            </a:r>
            <a:r>
              <a:rPr lang="en-US" sz="1867" dirty="0"/>
              <a:t>;</a:t>
            </a:r>
            <a:endParaRPr lang="zh-CN" altLang="en-US" sz="1867" dirty="0"/>
          </a:p>
          <a:p>
            <a:pPr>
              <a:lnSpc>
                <a:spcPct val="110000"/>
              </a:lnSpc>
              <a:spcBef>
                <a:spcPts val="800"/>
              </a:spcBef>
              <a:buNone/>
              <a:defRPr/>
            </a:pPr>
            <a:r>
              <a:rPr lang="en-US" sz="1867" dirty="0"/>
              <a:t>     else { </a:t>
            </a:r>
          </a:p>
          <a:p>
            <a:pPr>
              <a:lnSpc>
                <a:spcPct val="110000"/>
              </a:lnSpc>
              <a:spcBef>
                <a:spcPts val="800"/>
              </a:spcBef>
              <a:buNone/>
              <a:defRPr/>
            </a:pPr>
            <a:r>
              <a:rPr lang="en-US" sz="1867" dirty="0"/>
              <a:t>         </a:t>
            </a:r>
            <a:r>
              <a:rPr lang="zh-CN" altLang="en-US" sz="1867" dirty="0"/>
              <a:t>找</a:t>
            </a:r>
            <a:r>
              <a:rPr lang="en-US" sz="1867" dirty="0"/>
              <a:t>10</a:t>
            </a:r>
            <a:r>
              <a:rPr lang="zh-CN" altLang="en-US" sz="1867" dirty="0"/>
              <a:t>个志愿者</a:t>
            </a:r>
            <a:r>
              <a:rPr lang="en-US" sz="1867" dirty="0"/>
              <a:t>;</a:t>
            </a:r>
            <a:endParaRPr lang="zh-CN" altLang="en-US" sz="1867" dirty="0"/>
          </a:p>
          <a:p>
            <a:pPr>
              <a:lnSpc>
                <a:spcPct val="110000"/>
              </a:lnSpc>
              <a:spcBef>
                <a:spcPts val="800"/>
              </a:spcBef>
              <a:buNone/>
              <a:defRPr/>
            </a:pPr>
            <a:r>
              <a:rPr lang="en-US" sz="1867" dirty="0"/>
              <a:t>        </a:t>
            </a:r>
            <a:r>
              <a:rPr lang="zh-CN" altLang="en-US" sz="1867" dirty="0"/>
              <a:t>让每个志愿者收集</a:t>
            </a:r>
            <a:r>
              <a:rPr lang="en-US" sz="1867" dirty="0"/>
              <a:t>n/10</a:t>
            </a:r>
            <a:r>
              <a:rPr lang="zh-CN" altLang="en-US" sz="1867" dirty="0"/>
              <a:t>元</a:t>
            </a:r>
            <a:r>
              <a:rPr lang="en-US" sz="1867" dirty="0"/>
              <a:t>;</a:t>
            </a:r>
            <a:endParaRPr lang="zh-CN" altLang="en-US" sz="1867" dirty="0"/>
          </a:p>
          <a:p>
            <a:pPr>
              <a:lnSpc>
                <a:spcPct val="110000"/>
              </a:lnSpc>
              <a:spcBef>
                <a:spcPts val="800"/>
              </a:spcBef>
              <a:buNone/>
              <a:defRPr/>
            </a:pPr>
            <a:r>
              <a:rPr lang="en-US" sz="1867" dirty="0"/>
              <a:t>        </a:t>
            </a:r>
            <a:r>
              <a:rPr lang="zh-CN" altLang="en-US" sz="1867" dirty="0"/>
              <a:t>把所有志愿者收集的资金相加</a:t>
            </a:r>
            <a:r>
              <a:rPr lang="en-US" sz="1867" dirty="0"/>
              <a:t>;</a:t>
            </a:r>
            <a:endParaRPr lang="zh-CN" altLang="en-US" sz="1867" dirty="0"/>
          </a:p>
          <a:p>
            <a:pPr>
              <a:lnSpc>
                <a:spcPct val="110000"/>
              </a:lnSpc>
              <a:spcBef>
                <a:spcPts val="800"/>
              </a:spcBef>
              <a:buNone/>
              <a:defRPr/>
            </a:pPr>
            <a:r>
              <a:rPr lang="en-US" sz="1867" dirty="0"/>
              <a:t>    }</a:t>
            </a:r>
            <a:endParaRPr lang="zh-CN" altLang="en-US" sz="1867" dirty="0"/>
          </a:p>
          <a:p>
            <a:pPr>
              <a:lnSpc>
                <a:spcPct val="110000"/>
              </a:lnSpc>
              <a:spcBef>
                <a:spcPts val="800"/>
              </a:spcBef>
              <a:buNone/>
              <a:defRPr/>
            </a:pPr>
            <a:r>
              <a:rPr lang="en-US" sz="1867" dirty="0"/>
              <a:t>}</a:t>
            </a:r>
            <a:endParaRPr lang="zh-CN" altLang="en-US" sz="1867" dirty="0"/>
          </a:p>
          <a:p>
            <a:pPr>
              <a:lnSpc>
                <a:spcPct val="110000"/>
              </a:lnSpc>
              <a:buNone/>
              <a:defRPr/>
            </a:pPr>
            <a:endParaRPr lang="zh-CN" altLang="en-US" sz="2400" dirty="0"/>
          </a:p>
        </p:txBody>
      </p:sp>
      <p:sp>
        <p:nvSpPr>
          <p:cNvPr id="4" name="TextBox 3"/>
          <p:cNvSpPr txBox="1">
            <a:spLocks noChangeArrowheads="1"/>
          </p:cNvSpPr>
          <p:nvPr/>
        </p:nvSpPr>
        <p:spPr bwMode="auto">
          <a:xfrm>
            <a:off x="4240996" y="4649471"/>
            <a:ext cx="3833725" cy="379656"/>
          </a:xfrm>
          <a:prstGeom prst="rect">
            <a:avLst/>
          </a:prstGeom>
          <a:noFill/>
          <a:ln w="9525">
            <a:noFill/>
            <a:miter lim="800000"/>
            <a:headEnd/>
            <a:tailEnd/>
          </a:ln>
        </p:spPr>
        <p:txBody>
          <a:bodyPr wrap="square">
            <a:spAutoFit/>
          </a:bodyPr>
          <a:lstStyle/>
          <a:p>
            <a:r>
              <a:rPr lang="en-US" altLang="zh-CN" sz="1867" dirty="0" err="1">
                <a:latin typeface="微软雅黑" pitchFamily="34" charset="-122"/>
                <a:ea typeface="微软雅黑" pitchFamily="34" charset="-122"/>
              </a:rPr>
              <a:t>CollectContributions</a:t>
            </a:r>
            <a:r>
              <a:rPr lang="en-US" altLang="zh-CN" sz="1867" dirty="0">
                <a:latin typeface="微软雅黑" pitchFamily="34" charset="-122"/>
                <a:ea typeface="微软雅黑" pitchFamily="34" charset="-122"/>
              </a:rPr>
              <a:t>(n/10);</a:t>
            </a:r>
            <a:endParaRPr lang="zh-CN" altLang="en-US"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blinds(horizontal)">
                                      <p:cBhvr>
                                        <p:cTn id="24" dur="500"/>
                                        <p:tgtEl>
                                          <p:spTgt spid="3">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blinds(horizontal)">
                                      <p:cBhvr>
                                        <p:cTn id="30" dur="500"/>
                                        <p:tgtEl>
                                          <p:spTgt spid="3">
                                            <p:txEl>
                                              <p:pRg st="9" end="9"/>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blinds(horizontal)">
                                      <p:cBhvr>
                                        <p:cTn id="33" dur="500"/>
                                        <p:tgtEl>
                                          <p:spTgt spid="3">
                                            <p:txEl>
                                              <p:pRg st="10" end="10"/>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blinds(horizontal)">
                                      <p:cBhvr>
                                        <p:cTn id="36" dur="500"/>
                                        <p:tgtEl>
                                          <p:spTgt spid="3">
                                            <p:txEl>
                                              <p:pRg st="11" end="1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xit" presetSubtype="10" fill="hold" nodeType="clickEffect">
                                  <p:stCondLst>
                                    <p:cond delay="0"/>
                                  </p:stCondLst>
                                  <p:childTnLst>
                                    <p:animEffect transition="out" filter="blinds(horizontal)">
                                      <p:cBhvr>
                                        <p:cTn id="40" dur="500"/>
                                        <p:tgtEl>
                                          <p:spTgt spid="3">
                                            <p:txEl>
                                              <p:pRg st="8" end="8"/>
                                            </p:txEl>
                                          </p:spTgt>
                                        </p:tgtEl>
                                      </p:cBhvr>
                                    </p:animEffect>
                                    <p:set>
                                      <p:cBhvr>
                                        <p:cTn id="41" dur="1" fill="hold">
                                          <p:stCondLst>
                                            <p:cond delay="499"/>
                                          </p:stCondLst>
                                        </p:cTn>
                                        <p:tgtEl>
                                          <p:spTgt spid="3">
                                            <p:txEl>
                                              <p:pRg st="8" end="8"/>
                                            </p:txEl>
                                          </p:spTgt>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blinds(horizontal)">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6082"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递归函数</a:t>
            </a:r>
          </a:p>
        </p:txBody>
      </p:sp>
      <p:sp>
        <p:nvSpPr>
          <p:cNvPr id="358403" name="Rectangle 3"/>
          <p:cNvSpPr>
            <a:spLocks noGrp="1" noChangeArrowheads="1"/>
          </p:cNvSpPr>
          <p:nvPr>
            <p:ph idx="4294967295"/>
          </p:nvPr>
        </p:nvSpPr>
        <p:spPr>
          <a:xfrm>
            <a:off x="1485900" y="1428750"/>
            <a:ext cx="10706100" cy="4783138"/>
          </a:xfrm>
        </p:spPr>
        <p:txBody>
          <a:bodyPr>
            <a:normAutofit/>
          </a:bodyPr>
          <a:lstStyle/>
          <a:p>
            <a:pPr>
              <a:lnSpc>
                <a:spcPct val="150000"/>
              </a:lnSpc>
              <a:buNone/>
            </a:pPr>
            <a:r>
              <a:rPr lang="zh-CN" altLang="en-US" sz="2400" b="1" dirty="0"/>
              <a:t>递归函数</a:t>
            </a:r>
            <a:endParaRPr lang="en-US" altLang="zh-CN" sz="2400" b="1" dirty="0"/>
          </a:p>
          <a:p>
            <a:pPr>
              <a:lnSpc>
                <a:spcPct val="150000"/>
              </a:lnSpc>
              <a:buNone/>
            </a:pPr>
            <a:r>
              <a:rPr lang="zh-CN" altLang="en-US" sz="1867" dirty="0"/>
              <a:t>在函数中直接或间接地调用函数本身</a:t>
            </a:r>
            <a:endParaRPr lang="en-US" altLang="zh-CN" sz="1867" dirty="0"/>
          </a:p>
          <a:p>
            <a:pPr>
              <a:lnSpc>
                <a:spcPct val="150000"/>
              </a:lnSpc>
              <a:buNone/>
            </a:pPr>
            <a:endParaRPr lang="en-US" altLang="zh-CN" sz="2400" dirty="0"/>
          </a:p>
          <a:p>
            <a:pPr>
              <a:lnSpc>
                <a:spcPct val="150000"/>
              </a:lnSpc>
              <a:buNone/>
            </a:pPr>
            <a:r>
              <a:rPr lang="zh-CN" altLang="en-US" sz="2400" b="1" dirty="0"/>
              <a:t>递归要求</a:t>
            </a:r>
            <a:endParaRPr lang="en-US" altLang="zh-CN" sz="2400" b="1" dirty="0"/>
          </a:p>
          <a:p>
            <a:pPr>
              <a:lnSpc>
                <a:spcPct val="150000"/>
              </a:lnSpc>
              <a:buNone/>
            </a:pPr>
            <a:r>
              <a:rPr lang="zh-CN" altLang="en-US" sz="1867" dirty="0"/>
              <a:t>必须有递归终止的条件 </a:t>
            </a:r>
          </a:p>
          <a:p>
            <a:pPr eaLnBrk="1" hangingPunct="1">
              <a:lnSpc>
                <a:spcPct val="150000"/>
              </a:lnSpc>
              <a:buNone/>
            </a:pPr>
            <a:r>
              <a:rPr lang="zh-CN" altLang="en-US" sz="1867" dirty="0"/>
              <a:t>函数有与递归终止条件相关的参数</a:t>
            </a:r>
          </a:p>
          <a:p>
            <a:pPr eaLnBrk="1" hangingPunct="1">
              <a:lnSpc>
                <a:spcPct val="150000"/>
              </a:lnSpc>
              <a:buNone/>
            </a:pPr>
            <a:r>
              <a:rPr lang="zh-CN" altLang="en-US" sz="1867" dirty="0"/>
              <a:t>在递归过程中，决定终止条件的参数有规略地递增或递减 </a:t>
            </a:r>
          </a:p>
        </p:txBody>
      </p:sp>
    </p:spTree>
  </p:cSld>
  <p:clrMapOvr>
    <a:masterClrMapping/>
  </p:clrMapOvr>
  <p:transition spd="med">
    <p:fade/>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710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递归函数的常见</a:t>
            </a:r>
            <a:r>
              <a:rPr lang="zh-CN" altLang="zh-CN" sz="3733" b="1" dirty="0">
                <a:latin typeface="微软雅黑" pitchFamily="34" charset="-122"/>
              </a:rPr>
              <a:t>模式</a:t>
            </a:r>
            <a:endParaRPr lang="zh-CN" altLang="en-US" sz="3733" b="1" dirty="0">
              <a:latin typeface="微软雅黑" pitchFamily="34" charset="-122"/>
            </a:endParaRPr>
          </a:p>
        </p:txBody>
      </p:sp>
      <p:sp>
        <p:nvSpPr>
          <p:cNvPr id="360451" name="Rectangle 3"/>
          <p:cNvSpPr>
            <a:spLocks noGrp="1" noChangeArrowheads="1"/>
          </p:cNvSpPr>
          <p:nvPr>
            <p:ph idx="4294967295"/>
          </p:nvPr>
        </p:nvSpPr>
        <p:spPr>
          <a:xfrm>
            <a:off x="650240" y="1633220"/>
            <a:ext cx="10363200" cy="4114800"/>
          </a:xfrm>
        </p:spPr>
        <p:txBody>
          <a:bodyPr>
            <a:normAutofit/>
          </a:bodyPr>
          <a:lstStyle/>
          <a:p>
            <a:pPr eaLnBrk="1" hangingPunct="1">
              <a:lnSpc>
                <a:spcPct val="140000"/>
              </a:lnSpc>
              <a:buNone/>
            </a:pPr>
            <a:r>
              <a:rPr lang="zh-CN" altLang="zh-CN" sz="2400" dirty="0"/>
              <a:t>有可对函数的入口进行</a:t>
            </a:r>
            <a:r>
              <a:rPr lang="zh-CN" altLang="en-US" sz="2400" dirty="0"/>
              <a:t>测试的基本情况</a:t>
            </a:r>
          </a:p>
          <a:p>
            <a:pPr eaLnBrk="1" hangingPunct="1">
              <a:lnSpc>
                <a:spcPct val="140000"/>
              </a:lnSpc>
              <a:buFont typeface="Wingdings" pitchFamily="2" charset="2"/>
              <a:buNone/>
            </a:pPr>
            <a:r>
              <a:rPr lang="zh-CN" altLang="en-US" sz="2400" dirty="0"/>
              <a:t>    </a:t>
            </a:r>
            <a:r>
              <a:rPr lang="en-US" altLang="zh-CN" sz="2400" dirty="0"/>
              <a:t>if  (</a:t>
            </a:r>
            <a:r>
              <a:rPr lang="zh-CN" altLang="en-US" sz="2400" dirty="0"/>
              <a:t>递归终止条件</a:t>
            </a:r>
            <a:r>
              <a:rPr lang="en-US" altLang="zh-CN" sz="2400" dirty="0"/>
              <a:t>)</a:t>
            </a:r>
          </a:p>
          <a:p>
            <a:pPr lvl="1" eaLnBrk="1" hangingPunct="1">
              <a:lnSpc>
                <a:spcPct val="140000"/>
              </a:lnSpc>
              <a:buFont typeface="Wingdings" pitchFamily="2" charset="2"/>
              <a:buNone/>
            </a:pPr>
            <a:r>
              <a:rPr lang="zh-CN" altLang="en-US" dirty="0"/>
              <a:t>     不需要递归的简单答案</a:t>
            </a:r>
            <a:r>
              <a:rPr lang="en-US" altLang="zh-CN" dirty="0"/>
              <a:t>;</a:t>
            </a:r>
          </a:p>
          <a:p>
            <a:pPr marL="767981" lvl="1">
              <a:lnSpc>
                <a:spcPct val="140000"/>
              </a:lnSpc>
              <a:buNone/>
            </a:pPr>
            <a:r>
              <a:rPr lang="en-US" altLang="zh-CN" dirty="0"/>
              <a:t>else </a:t>
            </a:r>
            <a:r>
              <a:rPr lang="zh-CN" altLang="en-US" dirty="0"/>
              <a:t>｛</a:t>
            </a:r>
            <a:endParaRPr lang="en-US" altLang="zh-CN" dirty="0"/>
          </a:p>
          <a:p>
            <a:pPr lvl="1" eaLnBrk="1" hangingPunct="1">
              <a:lnSpc>
                <a:spcPct val="140000"/>
              </a:lnSpc>
              <a:buFont typeface="Wingdings" pitchFamily="2" charset="2"/>
              <a:buNone/>
            </a:pPr>
            <a:r>
              <a:rPr lang="zh-CN" altLang="en-US" dirty="0"/>
              <a:t>     递归调用同一函数；</a:t>
            </a:r>
            <a:endParaRPr lang="en-US" altLang="zh-CN" dirty="0"/>
          </a:p>
          <a:p>
            <a:pPr lvl="1" eaLnBrk="1" hangingPunct="1">
              <a:lnSpc>
                <a:spcPct val="140000"/>
              </a:lnSpc>
              <a:buFont typeface="Wingdings" pitchFamily="2" charset="2"/>
              <a:buNone/>
            </a:pPr>
            <a:r>
              <a:rPr lang="en-US" altLang="zh-CN" dirty="0"/>
              <a:t>     </a:t>
            </a:r>
            <a:r>
              <a:rPr lang="zh-CN" altLang="en-US" dirty="0"/>
              <a:t>构建答案；</a:t>
            </a:r>
            <a:endParaRPr lang="en-US" altLang="zh-CN" dirty="0"/>
          </a:p>
          <a:p>
            <a:pPr lvl="1" eaLnBrk="1" hangingPunct="1">
              <a:lnSpc>
                <a:spcPct val="140000"/>
              </a:lnSpc>
              <a:buFont typeface="Wingdings" pitchFamily="2" charset="2"/>
              <a:buNone/>
            </a:pPr>
            <a:r>
              <a:rPr lang="zh-CN" altLang="en-US" dirty="0"/>
              <a:t>｝</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教材参考教材</a:t>
            </a:r>
          </a:p>
        </p:txBody>
      </p:sp>
      <p:sp>
        <p:nvSpPr>
          <p:cNvPr id="25603" name="Rectangle 3"/>
          <p:cNvSpPr>
            <a:spLocks noGrp="1" noChangeArrowheads="1"/>
          </p:cNvSpPr>
          <p:nvPr>
            <p:ph idx="4294967295"/>
          </p:nvPr>
        </p:nvSpPr>
        <p:spPr>
          <a:xfrm>
            <a:off x="1376363" y="1376363"/>
            <a:ext cx="10815637" cy="5232400"/>
          </a:xfrm>
        </p:spPr>
        <p:txBody>
          <a:bodyPr>
            <a:normAutofit/>
          </a:bodyPr>
          <a:lstStyle/>
          <a:p>
            <a:pPr>
              <a:spcBef>
                <a:spcPts val="800"/>
              </a:spcBef>
            </a:pPr>
            <a:r>
              <a:rPr lang="en-US" altLang="zh-CN" sz="2400" dirty="0"/>
              <a:t>C++</a:t>
            </a:r>
            <a:r>
              <a:rPr lang="zh-CN" altLang="en-US" sz="2400" dirty="0"/>
              <a:t>程序设计思想与方法  （第</a:t>
            </a:r>
            <a:r>
              <a:rPr lang="en-US" altLang="zh-CN" sz="2400" dirty="0"/>
              <a:t>3</a:t>
            </a:r>
            <a:r>
              <a:rPr lang="zh-CN" altLang="en-US" sz="2400" dirty="0"/>
              <a:t>版）</a:t>
            </a:r>
          </a:p>
          <a:p>
            <a:pPr>
              <a:spcBef>
                <a:spcPts val="800"/>
              </a:spcBef>
              <a:buNone/>
            </a:pPr>
            <a:r>
              <a:rPr lang="zh-CN" altLang="en-US" sz="2400" dirty="0"/>
              <a:t>     人民邮电出版社   翁惠玉    俞勇</a:t>
            </a:r>
          </a:p>
          <a:p>
            <a:pPr>
              <a:spcBef>
                <a:spcPts val="800"/>
              </a:spcBef>
            </a:pPr>
            <a:r>
              <a:rPr lang="en-US" altLang="zh-CN" sz="2400" dirty="0"/>
              <a:t>C++</a:t>
            </a:r>
            <a:r>
              <a:rPr lang="zh-CN" altLang="en-US" sz="2400" dirty="0"/>
              <a:t>程序设计：题解与拓展   （第</a:t>
            </a:r>
            <a:r>
              <a:rPr lang="en-US" altLang="zh-CN" sz="2400" dirty="0"/>
              <a:t>2</a:t>
            </a:r>
            <a:r>
              <a:rPr lang="zh-CN" altLang="en-US" sz="2400" dirty="0"/>
              <a:t>版）</a:t>
            </a:r>
            <a:endParaRPr lang="en-US" altLang="zh-CN" sz="2400" dirty="0"/>
          </a:p>
          <a:p>
            <a:pPr>
              <a:spcBef>
                <a:spcPts val="800"/>
              </a:spcBef>
              <a:buNone/>
            </a:pPr>
            <a:r>
              <a:rPr lang="en-US" altLang="zh-CN" sz="2400" dirty="0"/>
              <a:t>     </a:t>
            </a:r>
            <a:r>
              <a:rPr lang="zh-CN" altLang="en-US" sz="2400" dirty="0"/>
              <a:t>清华大学出版社    翁惠玉   俞勇</a:t>
            </a:r>
            <a:endParaRPr lang="en-US" altLang="zh-CN" sz="2400" dirty="0"/>
          </a:p>
          <a:p>
            <a:pPr>
              <a:spcBef>
                <a:spcPts val="800"/>
              </a:spcBef>
            </a:pPr>
            <a:r>
              <a:rPr lang="en-US" altLang="zh-CN" sz="2400" dirty="0"/>
              <a:t>C++ Primer</a:t>
            </a:r>
            <a:r>
              <a:rPr lang="zh-CN" altLang="en-US" sz="2400" dirty="0"/>
              <a:t>（第</a:t>
            </a:r>
            <a:r>
              <a:rPr lang="en-US" altLang="zh-CN" sz="2400" dirty="0"/>
              <a:t>5</a:t>
            </a:r>
            <a:r>
              <a:rPr lang="zh-CN" altLang="en-US" sz="2400" dirty="0"/>
              <a:t>版）</a:t>
            </a:r>
          </a:p>
          <a:p>
            <a:pPr>
              <a:spcBef>
                <a:spcPts val="800"/>
              </a:spcBef>
              <a:buNone/>
            </a:pPr>
            <a:r>
              <a:rPr lang="zh-CN" altLang="en-US" sz="2400" dirty="0"/>
              <a:t>        人民邮电出版社</a:t>
            </a:r>
          </a:p>
          <a:p>
            <a:pPr>
              <a:spcBef>
                <a:spcPts val="800"/>
              </a:spcBef>
            </a:pPr>
            <a:r>
              <a:rPr lang="en-US" altLang="zh-CN" sz="2400" dirty="0"/>
              <a:t>C++ Primer Plus</a:t>
            </a:r>
            <a:r>
              <a:rPr lang="zh-CN" altLang="en-US" sz="2400" dirty="0"/>
              <a:t>（第</a:t>
            </a:r>
            <a:r>
              <a:rPr lang="en-US" altLang="zh-CN" sz="2400" dirty="0"/>
              <a:t>6</a:t>
            </a:r>
            <a:r>
              <a:rPr lang="zh-CN" altLang="en-US" sz="2400" dirty="0"/>
              <a:t>版）</a:t>
            </a:r>
          </a:p>
          <a:p>
            <a:pPr>
              <a:spcBef>
                <a:spcPts val="800"/>
              </a:spcBef>
              <a:buNone/>
            </a:pPr>
            <a:r>
              <a:rPr lang="zh-CN" altLang="en-US" sz="2400" dirty="0"/>
              <a:t>        人民邮电出版社</a:t>
            </a:r>
          </a:p>
          <a:p>
            <a:pPr>
              <a:spcBef>
                <a:spcPts val="800"/>
              </a:spcBef>
            </a:pPr>
            <a:r>
              <a:rPr lang="en-US" altLang="zh-CN" sz="2400" dirty="0"/>
              <a:t>C++</a:t>
            </a:r>
            <a:r>
              <a:rPr lang="zh-CN" altLang="en-US" sz="2400" dirty="0"/>
              <a:t>大学教程（第</a:t>
            </a:r>
            <a:r>
              <a:rPr lang="en-US" altLang="zh-CN" sz="2400" dirty="0"/>
              <a:t>9</a:t>
            </a:r>
            <a:r>
              <a:rPr lang="zh-CN" altLang="en-US" sz="2400" dirty="0"/>
              <a:t>版） 电子工业出版社     </a:t>
            </a:r>
          </a:p>
        </p:txBody>
      </p:sp>
    </p:spTree>
    <p:extLst>
      <p:ext uri="{BB962C8B-B14F-4D97-AF65-F5344CB8AC3E}">
        <p14:creationId xmlns:p14="http://schemas.microsoft.com/office/powerpoint/2010/main" val="245836028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7186"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函数头</a:t>
            </a:r>
          </a:p>
        </p:txBody>
      </p:sp>
      <p:sp>
        <p:nvSpPr>
          <p:cNvPr id="45059" name="Rectangle 3"/>
          <p:cNvSpPr>
            <a:spLocks noGrp="1" noChangeArrowheads="1"/>
          </p:cNvSpPr>
          <p:nvPr>
            <p:ph idx="4294967295"/>
          </p:nvPr>
        </p:nvSpPr>
        <p:spPr>
          <a:xfrm>
            <a:off x="1828800" y="1260475"/>
            <a:ext cx="10363200" cy="4864100"/>
          </a:xfrm>
        </p:spPr>
        <p:txBody>
          <a:bodyPr>
            <a:normAutofit fontScale="92500" lnSpcReduction="10000"/>
          </a:bodyPr>
          <a:lstStyle/>
          <a:p>
            <a:pPr>
              <a:spcBef>
                <a:spcPts val="2400"/>
              </a:spcBef>
              <a:buNone/>
            </a:pPr>
            <a:r>
              <a:rPr lang="zh-CN" altLang="en-US" sz="2400" b="1" dirty="0"/>
              <a:t>说明函数和外界的交流</a:t>
            </a:r>
          </a:p>
          <a:p>
            <a:pPr>
              <a:spcBef>
                <a:spcPts val="2400"/>
              </a:spcBef>
              <a:buNone/>
            </a:pPr>
            <a:r>
              <a:rPr lang="zh-CN" altLang="en-US" sz="2400" b="1" dirty="0"/>
              <a:t>形式</a:t>
            </a:r>
          </a:p>
          <a:p>
            <a:pPr>
              <a:spcBef>
                <a:spcPts val="800"/>
              </a:spcBef>
              <a:buNone/>
            </a:pPr>
            <a:r>
              <a:rPr lang="zh-CN" altLang="en-US" sz="1867" dirty="0"/>
              <a:t>返回类型  函数名（参数表）</a:t>
            </a:r>
          </a:p>
          <a:p>
            <a:pPr>
              <a:spcBef>
                <a:spcPts val="2400"/>
              </a:spcBef>
              <a:buNone/>
            </a:pPr>
            <a:r>
              <a:rPr lang="zh-CN" altLang="en-US" sz="2400" b="1" dirty="0"/>
              <a:t>返回类型</a:t>
            </a:r>
            <a:endParaRPr lang="en-US" altLang="zh-CN" sz="2400" b="1" dirty="0"/>
          </a:p>
          <a:p>
            <a:pPr>
              <a:spcBef>
                <a:spcPts val="800"/>
              </a:spcBef>
              <a:buNone/>
            </a:pPr>
            <a:r>
              <a:rPr lang="zh-CN" altLang="en-US" sz="2000" dirty="0"/>
              <a:t>是函数的输出值的类型</a:t>
            </a:r>
          </a:p>
          <a:p>
            <a:pPr>
              <a:spcBef>
                <a:spcPts val="2400"/>
              </a:spcBef>
              <a:buNone/>
            </a:pPr>
            <a:r>
              <a:rPr lang="zh-CN" altLang="en-US" sz="2400" b="1" dirty="0"/>
              <a:t>函数名</a:t>
            </a:r>
            <a:endParaRPr lang="en-US" altLang="zh-CN" sz="2400" b="1" dirty="0"/>
          </a:p>
          <a:p>
            <a:pPr>
              <a:spcBef>
                <a:spcPts val="800"/>
              </a:spcBef>
              <a:buNone/>
            </a:pPr>
            <a:r>
              <a:rPr lang="zh-CN" altLang="en-US" sz="2133" dirty="0"/>
              <a:t>函数的名字。程序可以通过函数名执行函数体的语句</a:t>
            </a:r>
          </a:p>
          <a:p>
            <a:pPr>
              <a:spcBef>
                <a:spcPts val="2400"/>
              </a:spcBef>
              <a:buNone/>
            </a:pPr>
            <a:r>
              <a:rPr lang="zh-CN" altLang="en-US" sz="2400" b="1" dirty="0"/>
              <a:t>参数表</a:t>
            </a:r>
            <a:endParaRPr lang="en-US" altLang="zh-CN" sz="2400" b="1" dirty="0"/>
          </a:p>
          <a:p>
            <a:pPr>
              <a:spcBef>
                <a:spcPts val="800"/>
              </a:spcBef>
              <a:buNone/>
            </a:pPr>
            <a:r>
              <a:rPr lang="zh-CN" altLang="en-US" sz="2133" dirty="0"/>
              <a:t>函数的输入</a:t>
            </a:r>
          </a:p>
          <a:p>
            <a:pPr>
              <a:spcBef>
                <a:spcPts val="2400"/>
              </a:spcBef>
              <a:buNone/>
            </a:pPr>
            <a:r>
              <a:rPr lang="zh-CN" altLang="en-US" sz="2400" b="1" dirty="0"/>
              <a:t>可以把函数想象成数学中的函数。参数表是一组自变量，返回类型是函数值的类型</a:t>
            </a:r>
          </a:p>
        </p:txBody>
      </p:sp>
    </p:spTree>
  </p:cSld>
  <p:clrMapOvr>
    <a:masterClrMapping/>
  </p:clrMapOvr>
  <p:transition spd="med">
    <p:fade/>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813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递归函数实例</a:t>
            </a:r>
            <a:r>
              <a:rPr lang="en-US" altLang="zh-CN" sz="3733" b="1" dirty="0">
                <a:latin typeface="微软雅黑" pitchFamily="34" charset="-122"/>
              </a:rPr>
              <a:t>—</a:t>
            </a:r>
            <a:r>
              <a:rPr lang="zh-CN" altLang="en-US" sz="3733" b="1" dirty="0">
                <a:latin typeface="微软雅黑" pitchFamily="34" charset="-122"/>
              </a:rPr>
              <a:t>阶乘函数</a:t>
            </a:r>
          </a:p>
        </p:txBody>
      </p:sp>
      <p:grpSp>
        <p:nvGrpSpPr>
          <p:cNvPr id="16388" name="Group 3"/>
          <p:cNvGrpSpPr>
            <a:grpSpLocks/>
          </p:cNvGrpSpPr>
          <p:nvPr/>
        </p:nvGrpSpPr>
        <p:grpSpPr bwMode="auto">
          <a:xfrm>
            <a:off x="774701" y="1974401"/>
            <a:ext cx="4559300" cy="1071563"/>
            <a:chOff x="624" y="1104"/>
            <a:chExt cx="2736" cy="675"/>
          </a:xfrm>
        </p:grpSpPr>
        <p:sp>
          <p:nvSpPr>
            <p:cNvPr id="16392" name="Text Box 4"/>
            <p:cNvSpPr txBox="1">
              <a:spLocks noChangeArrowheads="1"/>
            </p:cNvSpPr>
            <p:nvPr/>
          </p:nvSpPr>
          <p:spPr bwMode="auto">
            <a:xfrm>
              <a:off x="624" y="1104"/>
              <a:ext cx="2736" cy="291"/>
            </a:xfrm>
            <a:prstGeom prst="rect">
              <a:avLst/>
            </a:prstGeom>
            <a:noFill/>
            <a:ln w="9525">
              <a:noFill/>
              <a:miter lim="800000"/>
              <a:headEnd/>
              <a:tailEnd/>
            </a:ln>
          </p:spPr>
          <p:txBody>
            <a:bodyPr>
              <a:spAutoFit/>
            </a:bodyPr>
            <a:lstStyle/>
            <a:p>
              <a:pPr>
                <a:spcBef>
                  <a:spcPct val="50000"/>
                </a:spcBef>
              </a:pPr>
              <a:r>
                <a:rPr lang="en-US" altLang="zh-CN" sz="2400" dirty="0">
                  <a:latin typeface="微软雅黑" pitchFamily="34" charset="-122"/>
                  <a:ea typeface="微软雅黑" pitchFamily="34" charset="-122"/>
                </a:rPr>
                <a:t>n!=1*2*3*4*…*(n-1)*n</a:t>
              </a:r>
            </a:p>
          </p:txBody>
        </p:sp>
        <p:sp>
          <p:nvSpPr>
            <p:cNvPr id="16393" name="AutoShape 5"/>
            <p:cNvSpPr>
              <a:spLocks/>
            </p:cNvSpPr>
            <p:nvPr/>
          </p:nvSpPr>
          <p:spPr bwMode="auto">
            <a:xfrm rot="16223808">
              <a:off x="1597" y="754"/>
              <a:ext cx="68" cy="1388"/>
            </a:xfrm>
            <a:prstGeom prst="leftBrace">
              <a:avLst>
                <a:gd name="adj1" fmla="val 225000"/>
                <a:gd name="adj2" fmla="val 50000"/>
              </a:avLst>
            </a:prstGeom>
            <a:noFill/>
            <a:ln w="9525">
              <a:solidFill>
                <a:schemeClr val="tx1"/>
              </a:solidFill>
              <a:round/>
              <a:headEnd/>
              <a:tailEnd/>
            </a:ln>
          </p:spPr>
          <p:txBody>
            <a:bodyPr wrap="none" anchor="ctr"/>
            <a:lstStyle/>
            <a:p>
              <a:endParaRPr lang="zh-CN" altLang="en-US" sz="2400">
                <a:latin typeface="微软雅黑" pitchFamily="34" charset="-122"/>
                <a:ea typeface="微软雅黑" pitchFamily="34" charset="-122"/>
              </a:endParaRPr>
            </a:p>
          </p:txBody>
        </p:sp>
        <p:sp>
          <p:nvSpPr>
            <p:cNvPr id="16394" name="Text Box 6"/>
            <p:cNvSpPr txBox="1">
              <a:spLocks noChangeArrowheads="1"/>
            </p:cNvSpPr>
            <p:nvPr/>
          </p:nvSpPr>
          <p:spPr bwMode="auto">
            <a:xfrm>
              <a:off x="1324" y="1488"/>
              <a:ext cx="864" cy="291"/>
            </a:xfrm>
            <a:prstGeom prst="rect">
              <a:avLst/>
            </a:prstGeom>
            <a:noFill/>
            <a:ln w="9525">
              <a:noFill/>
              <a:miter lim="800000"/>
              <a:headEnd/>
              <a:tailEnd/>
            </a:ln>
          </p:spPr>
          <p:txBody>
            <a:bodyPr>
              <a:spAutoFit/>
            </a:bodyPr>
            <a:lstStyle/>
            <a:p>
              <a:pPr>
                <a:spcBef>
                  <a:spcPct val="50000"/>
                </a:spcBef>
              </a:pPr>
              <a:r>
                <a:rPr lang="en-US" altLang="zh-CN" sz="2400" dirty="0">
                  <a:latin typeface="微软雅黑" pitchFamily="34" charset="-122"/>
                  <a:ea typeface="微软雅黑" pitchFamily="34" charset="-122"/>
                </a:rPr>
                <a:t>(n-1)!</a:t>
              </a:r>
            </a:p>
          </p:txBody>
        </p:sp>
      </p:grpSp>
      <p:sp>
        <p:nvSpPr>
          <p:cNvPr id="16389" name="Text Box 7"/>
          <p:cNvSpPr txBox="1">
            <a:spLocks noChangeArrowheads="1"/>
          </p:cNvSpPr>
          <p:nvPr/>
        </p:nvSpPr>
        <p:spPr bwMode="auto">
          <a:xfrm>
            <a:off x="5761568" y="1655846"/>
            <a:ext cx="2823633" cy="46166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400" b="1" dirty="0">
                <a:latin typeface="微软雅黑" pitchFamily="34" charset="-122"/>
                <a:ea typeface="微软雅黑" pitchFamily="34" charset="-122"/>
              </a:rPr>
              <a:t>递归函数</a:t>
            </a:r>
          </a:p>
        </p:txBody>
      </p:sp>
      <p:graphicFrame>
        <p:nvGraphicFramePr>
          <p:cNvPr id="2608136" name="Object 8"/>
          <p:cNvGraphicFramePr>
            <a:graphicFrameLocks noChangeAspect="1"/>
          </p:cNvGraphicFramePr>
          <p:nvPr>
            <p:extLst>
              <p:ext uri="{D42A27DB-BD31-4B8C-83A1-F6EECF244321}">
                <p14:modId xmlns:p14="http://schemas.microsoft.com/office/powerpoint/2010/main" val="3763959230"/>
              </p:ext>
            </p:extLst>
          </p:nvPr>
        </p:nvGraphicFramePr>
        <p:xfrm>
          <a:off x="5206155" y="2436364"/>
          <a:ext cx="5117665" cy="1389141"/>
        </p:xfrm>
        <a:graphic>
          <a:graphicData uri="http://schemas.openxmlformats.org/presentationml/2006/ole">
            <mc:AlternateContent xmlns:mc="http://schemas.openxmlformats.org/markup-compatibility/2006">
              <mc:Choice xmlns:v="urn:schemas-microsoft-com:vml" Requires="v">
                <p:oleObj name="Equation" r:id="rId2" imgW="41540040" imgH="13608000" progId="Equation.3">
                  <p:embed/>
                </p:oleObj>
              </mc:Choice>
              <mc:Fallback>
                <p:oleObj name="Equation" r:id="rId2" imgW="41540040" imgH="13608000" progId="Equation.3">
                  <p:embed/>
                  <p:pic>
                    <p:nvPicPr>
                      <p:cNvPr id="2608136"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155" y="2436364"/>
                        <a:ext cx="5117665" cy="1389141"/>
                      </a:xfrm>
                      <a:prstGeom prst="rect">
                        <a:avLst/>
                      </a:prstGeom>
                      <a:solidFill>
                        <a:schemeClr val="accent2"/>
                      </a:solidFill>
                    </p:spPr>
                  </p:pic>
                </p:oleObj>
              </mc:Fallback>
            </mc:AlternateContent>
          </a:graphicData>
        </a:graphic>
      </p:graphicFrame>
      <p:sp>
        <p:nvSpPr>
          <p:cNvPr id="2608137" name="AutoShape 9"/>
          <p:cNvSpPr>
            <a:spLocks noChangeArrowheads="1"/>
          </p:cNvSpPr>
          <p:nvPr/>
        </p:nvSpPr>
        <p:spPr bwMode="auto">
          <a:xfrm>
            <a:off x="8778876" y="1356863"/>
            <a:ext cx="2359025" cy="617539"/>
          </a:xfrm>
          <a:prstGeom prst="wedgeEllipseCallout">
            <a:avLst>
              <a:gd name="adj1" fmla="val -59813"/>
              <a:gd name="adj2" fmla="val 90360"/>
            </a:avLst>
          </a:prstGeom>
          <a:noFill/>
          <a:ln w="9525">
            <a:solidFill>
              <a:schemeClr val="tx1"/>
            </a:solidFill>
            <a:miter lim="800000"/>
            <a:headEnd/>
            <a:tailEnd/>
          </a:ln>
        </p:spPr>
        <p:txBody>
          <a:bodyPr/>
          <a:lstStyle/>
          <a:p>
            <a:pPr algn="just" eaLnBrk="0" hangingPunct="0"/>
            <a:r>
              <a:rPr lang="zh-CN" altLang="en-US" sz="1867" b="1" dirty="0">
                <a:latin typeface="Times New Roman" pitchFamily="18" charset="0"/>
                <a:ea typeface="楷体_GB2312" pitchFamily="49" charset="-122"/>
              </a:rPr>
              <a:t>递归终止条件</a:t>
            </a:r>
          </a:p>
        </p:txBody>
      </p:sp>
      <p:sp>
        <p:nvSpPr>
          <p:cNvPr id="2608138" name="Rectangle 10"/>
          <p:cNvSpPr>
            <a:spLocks noChangeArrowheads="1"/>
          </p:cNvSpPr>
          <p:nvPr/>
        </p:nvSpPr>
        <p:spPr bwMode="auto">
          <a:xfrm>
            <a:off x="1006475" y="3829051"/>
            <a:ext cx="4327525" cy="2059859"/>
          </a:xfrm>
          <a:prstGeom prst="rect">
            <a:avLst/>
          </a:prstGeom>
          <a:noFill/>
          <a:ln w="9525">
            <a:noFill/>
            <a:miter lim="800000"/>
            <a:headEnd/>
            <a:tailEnd/>
          </a:ln>
        </p:spPr>
        <p:txBody>
          <a:bodyPr wrap="square">
            <a:spAutoFit/>
          </a:bodyPr>
          <a:lstStyle/>
          <a:p>
            <a:pPr>
              <a:lnSpc>
                <a:spcPct val="140000"/>
              </a:lnSpc>
            </a:pPr>
            <a:r>
              <a:rPr lang="en-US" altLang="zh-CN" sz="1867" dirty="0">
                <a:latin typeface="微软雅黑" pitchFamily="34" charset="-122"/>
                <a:ea typeface="微软雅黑" pitchFamily="34" charset="-122"/>
              </a:rPr>
              <a:t>long  p(</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n)</a:t>
            </a:r>
          </a:p>
          <a:p>
            <a:pPr eaLnBrk="0" hangingPunct="0">
              <a:lnSpc>
                <a:spcPct val="140000"/>
              </a:lnSpc>
            </a:pPr>
            <a:r>
              <a:rPr lang="en-US" altLang="zh-CN" sz="1867" dirty="0">
                <a:latin typeface="微软雅黑" pitchFamily="34" charset="-122"/>
                <a:ea typeface="微软雅黑" pitchFamily="34" charset="-122"/>
              </a:rPr>
              <a:t> {    </a:t>
            </a:r>
          </a:p>
          <a:p>
            <a:pPr eaLnBrk="0" hangingPunct="0">
              <a:lnSpc>
                <a:spcPct val="140000"/>
              </a:lnSpc>
            </a:pPr>
            <a:r>
              <a:rPr lang="en-US" altLang="zh-CN" sz="1867" dirty="0">
                <a:latin typeface="微软雅黑" pitchFamily="34" charset="-122"/>
                <a:ea typeface="微软雅黑" pitchFamily="34" charset="-122"/>
              </a:rPr>
              <a:t>       if (n == 0) return 1;</a:t>
            </a:r>
          </a:p>
          <a:p>
            <a:pPr eaLnBrk="0" hangingPunct="0">
              <a:lnSpc>
                <a:spcPct val="140000"/>
              </a:lnSpc>
            </a:pPr>
            <a:r>
              <a:rPr lang="en-US" altLang="zh-CN" sz="1867" dirty="0">
                <a:latin typeface="微软雅黑" pitchFamily="34" charset="-122"/>
                <a:ea typeface="微软雅黑" pitchFamily="34" charset="-122"/>
              </a:rPr>
              <a:t>        else return n * p(n-1);</a:t>
            </a:r>
          </a:p>
          <a:p>
            <a:pPr eaLnBrk="0" hangingPunct="0">
              <a:lnSpc>
                <a:spcPct val="140000"/>
              </a:lnSpc>
            </a:pPr>
            <a:r>
              <a:rPr lang="en-US" altLang="zh-CN" sz="1867" dirty="0">
                <a:latin typeface="微软雅黑" pitchFamily="34" charset="-122"/>
                <a:ea typeface="微软雅黑" pitchFamily="34" charset="-122"/>
              </a:rPr>
              <a:t> }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6081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081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0813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0813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60813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60813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6081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8137" grpId="0" animBg="1" autoUpdateAnimBg="0"/>
      <p:bldP spid="2608138" grpId="0" build="p" autoUpdateAnimBg="0"/>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fontScale="90000"/>
          </a:bodyPr>
          <a:lstStyle/>
          <a:p>
            <a:pPr eaLnBrk="1" hangingPunct="1"/>
            <a:r>
              <a:rPr lang="en-US" altLang="zh-CN" sz="3733" b="1" dirty="0">
                <a:latin typeface="微软雅黑" pitchFamily="34" charset="-122"/>
              </a:rPr>
              <a:t>Fibonacci</a:t>
            </a:r>
            <a:r>
              <a:rPr lang="zh-CN" altLang="en-US" sz="3733" b="1" dirty="0">
                <a:latin typeface="微软雅黑" pitchFamily="34" charset="-122"/>
              </a:rPr>
              <a:t>函数</a:t>
            </a:r>
          </a:p>
        </p:txBody>
      </p:sp>
      <p:grpSp>
        <p:nvGrpSpPr>
          <p:cNvPr id="2" name="Group 3"/>
          <p:cNvGrpSpPr>
            <a:grpSpLocks/>
          </p:cNvGrpSpPr>
          <p:nvPr/>
        </p:nvGrpSpPr>
        <p:grpSpPr bwMode="auto">
          <a:xfrm>
            <a:off x="1320800" y="1244601"/>
            <a:ext cx="1001184" cy="927100"/>
            <a:chOff x="-3" y="-3"/>
            <a:chExt cx="473" cy="812"/>
          </a:xfrm>
        </p:grpSpPr>
        <p:grpSp>
          <p:nvGrpSpPr>
            <p:cNvPr id="17468" name="Group 4"/>
            <p:cNvGrpSpPr>
              <a:grpSpLocks/>
            </p:cNvGrpSpPr>
            <p:nvPr/>
          </p:nvGrpSpPr>
          <p:grpSpPr bwMode="auto">
            <a:xfrm>
              <a:off x="0" y="0"/>
              <a:ext cx="467" cy="806"/>
              <a:chOff x="0" y="0"/>
              <a:chExt cx="467" cy="806"/>
            </a:xfrm>
          </p:grpSpPr>
          <p:grpSp>
            <p:nvGrpSpPr>
              <p:cNvPr id="17470" name="Group 5"/>
              <p:cNvGrpSpPr>
                <a:grpSpLocks/>
              </p:cNvGrpSpPr>
              <p:nvPr/>
            </p:nvGrpSpPr>
            <p:grpSpPr bwMode="auto">
              <a:xfrm>
                <a:off x="0" y="0"/>
                <a:ext cx="467" cy="403"/>
                <a:chOff x="0" y="0"/>
                <a:chExt cx="467" cy="403"/>
              </a:xfrm>
            </p:grpSpPr>
            <p:sp>
              <p:nvSpPr>
                <p:cNvPr id="17474" name="Rectangle 6"/>
                <p:cNvSpPr>
                  <a:spLocks noChangeArrowheads="1"/>
                </p:cNvSpPr>
                <p:nvPr/>
              </p:nvSpPr>
              <p:spPr bwMode="auto">
                <a:xfrm>
                  <a:off x="43" y="0"/>
                  <a:ext cx="381"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0</a:t>
                  </a:r>
                </a:p>
                <a:p>
                  <a:pPr algn="ctr" eaLnBrk="0" hangingPunct="0"/>
                  <a:endParaRPr lang="en-US" altLang="zh-CN" sz="1867" b="1">
                    <a:latin typeface="Times New Roman" pitchFamily="18" charset="0"/>
                    <a:ea typeface="宋体" pitchFamily="2" charset="-122"/>
                  </a:endParaRPr>
                </a:p>
              </p:txBody>
            </p:sp>
            <p:sp>
              <p:nvSpPr>
                <p:cNvPr id="17475" name="Rectangle 7"/>
                <p:cNvSpPr>
                  <a:spLocks noChangeArrowheads="1"/>
                </p:cNvSpPr>
                <p:nvPr/>
              </p:nvSpPr>
              <p:spPr bwMode="auto">
                <a:xfrm>
                  <a:off x="0" y="0"/>
                  <a:ext cx="467" cy="403"/>
                </a:xfrm>
                <a:prstGeom prst="rect">
                  <a:avLst/>
                </a:prstGeom>
                <a:noFill/>
                <a:ln w="7">
                  <a:solidFill>
                    <a:srgbClr val="A0A0A0"/>
                  </a:solidFill>
                  <a:miter lim="800000"/>
                  <a:headEnd/>
                  <a:tailEnd/>
                </a:ln>
              </p:spPr>
              <p:txBody>
                <a:bodyPr/>
                <a:lstStyle/>
                <a:p>
                  <a:endParaRPr lang="zh-CN" altLang="en-US" sz="1867"/>
                </a:p>
              </p:txBody>
            </p:sp>
          </p:grpSp>
          <p:grpSp>
            <p:nvGrpSpPr>
              <p:cNvPr id="17471" name="Group 8"/>
              <p:cNvGrpSpPr>
                <a:grpSpLocks/>
              </p:cNvGrpSpPr>
              <p:nvPr/>
            </p:nvGrpSpPr>
            <p:grpSpPr bwMode="auto">
              <a:xfrm>
                <a:off x="0" y="403"/>
                <a:ext cx="467" cy="403"/>
                <a:chOff x="0" y="403"/>
                <a:chExt cx="467" cy="403"/>
              </a:xfrm>
            </p:grpSpPr>
            <p:sp>
              <p:nvSpPr>
                <p:cNvPr id="17472" name="Rectangle 9"/>
                <p:cNvSpPr>
                  <a:spLocks noChangeArrowheads="1"/>
                </p:cNvSpPr>
                <p:nvPr/>
              </p:nvSpPr>
              <p:spPr bwMode="auto">
                <a:xfrm>
                  <a:off x="43" y="403"/>
                  <a:ext cx="381"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0</a:t>
                  </a:r>
                </a:p>
                <a:p>
                  <a:pPr algn="ctr" eaLnBrk="0" hangingPunct="0"/>
                  <a:endParaRPr lang="en-US" altLang="zh-CN" sz="1867" b="1">
                    <a:latin typeface="Times New Roman" pitchFamily="18" charset="0"/>
                    <a:ea typeface="宋体" pitchFamily="2" charset="-122"/>
                  </a:endParaRPr>
                </a:p>
              </p:txBody>
            </p:sp>
            <p:sp>
              <p:nvSpPr>
                <p:cNvPr id="17473" name="Rectangle 10"/>
                <p:cNvSpPr>
                  <a:spLocks noChangeArrowheads="1"/>
                </p:cNvSpPr>
                <p:nvPr/>
              </p:nvSpPr>
              <p:spPr bwMode="auto">
                <a:xfrm>
                  <a:off x="0" y="403"/>
                  <a:ext cx="467" cy="403"/>
                </a:xfrm>
                <a:prstGeom prst="rect">
                  <a:avLst/>
                </a:prstGeom>
                <a:noFill/>
                <a:ln w="7">
                  <a:solidFill>
                    <a:srgbClr val="A0A0A0"/>
                  </a:solidFill>
                  <a:miter lim="800000"/>
                  <a:headEnd/>
                  <a:tailEnd/>
                </a:ln>
              </p:spPr>
              <p:txBody>
                <a:bodyPr/>
                <a:lstStyle/>
                <a:p>
                  <a:endParaRPr lang="zh-CN" altLang="en-US" sz="1867"/>
                </a:p>
              </p:txBody>
            </p:sp>
          </p:grpSp>
        </p:grpSp>
        <p:sp>
          <p:nvSpPr>
            <p:cNvPr id="17469" name="Rectangle 11"/>
            <p:cNvSpPr>
              <a:spLocks noChangeArrowheads="1"/>
            </p:cNvSpPr>
            <p:nvPr/>
          </p:nvSpPr>
          <p:spPr bwMode="auto">
            <a:xfrm>
              <a:off x="-3" y="-3"/>
              <a:ext cx="473" cy="812"/>
            </a:xfrm>
            <a:prstGeom prst="rect">
              <a:avLst/>
            </a:prstGeom>
            <a:noFill/>
            <a:ln w="9525">
              <a:solidFill>
                <a:srgbClr val="A0A0A0"/>
              </a:solidFill>
              <a:miter lim="800000"/>
              <a:headEnd/>
              <a:tailEnd/>
            </a:ln>
          </p:spPr>
          <p:txBody>
            <a:bodyPr/>
            <a:lstStyle/>
            <a:p>
              <a:endParaRPr lang="zh-CN" altLang="en-US" sz="1867"/>
            </a:p>
          </p:txBody>
        </p:sp>
      </p:grpSp>
      <p:grpSp>
        <p:nvGrpSpPr>
          <p:cNvPr id="6" name="Group 12"/>
          <p:cNvGrpSpPr>
            <a:grpSpLocks/>
          </p:cNvGrpSpPr>
          <p:nvPr/>
        </p:nvGrpSpPr>
        <p:grpSpPr bwMode="auto">
          <a:xfrm>
            <a:off x="2336800" y="1244601"/>
            <a:ext cx="1001184" cy="927100"/>
            <a:chOff x="-3" y="-3"/>
            <a:chExt cx="473" cy="812"/>
          </a:xfrm>
        </p:grpSpPr>
        <p:grpSp>
          <p:nvGrpSpPr>
            <p:cNvPr id="17460" name="Group 13"/>
            <p:cNvGrpSpPr>
              <a:grpSpLocks/>
            </p:cNvGrpSpPr>
            <p:nvPr/>
          </p:nvGrpSpPr>
          <p:grpSpPr bwMode="auto">
            <a:xfrm>
              <a:off x="0" y="0"/>
              <a:ext cx="467" cy="806"/>
              <a:chOff x="0" y="0"/>
              <a:chExt cx="467" cy="806"/>
            </a:xfrm>
          </p:grpSpPr>
          <p:grpSp>
            <p:nvGrpSpPr>
              <p:cNvPr id="17462" name="Group 14"/>
              <p:cNvGrpSpPr>
                <a:grpSpLocks/>
              </p:cNvGrpSpPr>
              <p:nvPr/>
            </p:nvGrpSpPr>
            <p:grpSpPr bwMode="auto">
              <a:xfrm>
                <a:off x="0" y="0"/>
                <a:ext cx="467" cy="403"/>
                <a:chOff x="0" y="0"/>
                <a:chExt cx="467" cy="403"/>
              </a:xfrm>
            </p:grpSpPr>
            <p:sp>
              <p:nvSpPr>
                <p:cNvPr id="17466" name="Rectangle 15"/>
                <p:cNvSpPr>
                  <a:spLocks noChangeArrowheads="1"/>
                </p:cNvSpPr>
                <p:nvPr/>
              </p:nvSpPr>
              <p:spPr bwMode="auto">
                <a:xfrm>
                  <a:off x="43" y="0"/>
                  <a:ext cx="381"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1</a:t>
                  </a:r>
                </a:p>
                <a:p>
                  <a:pPr algn="ctr" eaLnBrk="0" hangingPunct="0"/>
                  <a:endParaRPr lang="en-US" altLang="zh-CN" sz="1867" b="1">
                    <a:latin typeface="Times New Roman" pitchFamily="18" charset="0"/>
                    <a:ea typeface="宋体" pitchFamily="2" charset="-122"/>
                  </a:endParaRPr>
                </a:p>
              </p:txBody>
            </p:sp>
            <p:sp>
              <p:nvSpPr>
                <p:cNvPr id="17467" name="Rectangle 16"/>
                <p:cNvSpPr>
                  <a:spLocks noChangeArrowheads="1"/>
                </p:cNvSpPr>
                <p:nvPr/>
              </p:nvSpPr>
              <p:spPr bwMode="auto">
                <a:xfrm>
                  <a:off x="0" y="0"/>
                  <a:ext cx="467" cy="403"/>
                </a:xfrm>
                <a:prstGeom prst="rect">
                  <a:avLst/>
                </a:prstGeom>
                <a:noFill/>
                <a:ln w="7">
                  <a:solidFill>
                    <a:srgbClr val="A0A0A0"/>
                  </a:solidFill>
                  <a:miter lim="800000"/>
                  <a:headEnd/>
                  <a:tailEnd/>
                </a:ln>
              </p:spPr>
              <p:txBody>
                <a:bodyPr/>
                <a:lstStyle/>
                <a:p>
                  <a:endParaRPr lang="zh-CN" altLang="en-US" sz="1867"/>
                </a:p>
              </p:txBody>
            </p:sp>
          </p:grpSp>
          <p:grpSp>
            <p:nvGrpSpPr>
              <p:cNvPr id="17463" name="Group 17"/>
              <p:cNvGrpSpPr>
                <a:grpSpLocks/>
              </p:cNvGrpSpPr>
              <p:nvPr/>
            </p:nvGrpSpPr>
            <p:grpSpPr bwMode="auto">
              <a:xfrm>
                <a:off x="0" y="403"/>
                <a:ext cx="467" cy="403"/>
                <a:chOff x="0" y="403"/>
                <a:chExt cx="467" cy="403"/>
              </a:xfrm>
            </p:grpSpPr>
            <p:sp>
              <p:nvSpPr>
                <p:cNvPr id="17464" name="Rectangle 18"/>
                <p:cNvSpPr>
                  <a:spLocks noChangeArrowheads="1"/>
                </p:cNvSpPr>
                <p:nvPr/>
              </p:nvSpPr>
              <p:spPr bwMode="auto">
                <a:xfrm>
                  <a:off x="43" y="403"/>
                  <a:ext cx="381"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1</a:t>
                  </a:r>
                </a:p>
                <a:p>
                  <a:pPr algn="ctr" eaLnBrk="0" hangingPunct="0"/>
                  <a:endParaRPr lang="en-US" altLang="zh-CN" sz="1867" b="1">
                    <a:latin typeface="Times New Roman" pitchFamily="18" charset="0"/>
                    <a:ea typeface="宋体" pitchFamily="2" charset="-122"/>
                  </a:endParaRPr>
                </a:p>
              </p:txBody>
            </p:sp>
            <p:sp>
              <p:nvSpPr>
                <p:cNvPr id="17465" name="Rectangle 19"/>
                <p:cNvSpPr>
                  <a:spLocks noChangeArrowheads="1"/>
                </p:cNvSpPr>
                <p:nvPr/>
              </p:nvSpPr>
              <p:spPr bwMode="auto">
                <a:xfrm>
                  <a:off x="0" y="403"/>
                  <a:ext cx="467" cy="403"/>
                </a:xfrm>
                <a:prstGeom prst="rect">
                  <a:avLst/>
                </a:prstGeom>
                <a:noFill/>
                <a:ln w="7">
                  <a:solidFill>
                    <a:srgbClr val="A0A0A0"/>
                  </a:solidFill>
                  <a:miter lim="800000"/>
                  <a:headEnd/>
                  <a:tailEnd/>
                </a:ln>
              </p:spPr>
              <p:txBody>
                <a:bodyPr/>
                <a:lstStyle/>
                <a:p>
                  <a:endParaRPr lang="zh-CN" altLang="en-US" sz="1867"/>
                </a:p>
              </p:txBody>
            </p:sp>
          </p:grpSp>
        </p:grpSp>
        <p:sp>
          <p:nvSpPr>
            <p:cNvPr id="17461" name="Rectangle 20"/>
            <p:cNvSpPr>
              <a:spLocks noChangeArrowheads="1"/>
            </p:cNvSpPr>
            <p:nvPr/>
          </p:nvSpPr>
          <p:spPr bwMode="auto">
            <a:xfrm>
              <a:off x="-3" y="-3"/>
              <a:ext cx="473" cy="812"/>
            </a:xfrm>
            <a:prstGeom prst="rect">
              <a:avLst/>
            </a:prstGeom>
            <a:noFill/>
            <a:ln w="9525">
              <a:solidFill>
                <a:srgbClr val="A0A0A0"/>
              </a:solidFill>
              <a:miter lim="800000"/>
              <a:headEnd/>
              <a:tailEnd/>
            </a:ln>
          </p:spPr>
          <p:txBody>
            <a:bodyPr/>
            <a:lstStyle/>
            <a:p>
              <a:endParaRPr lang="zh-CN" altLang="en-US" sz="1867"/>
            </a:p>
          </p:txBody>
        </p:sp>
      </p:grpSp>
      <p:grpSp>
        <p:nvGrpSpPr>
          <p:cNvPr id="10" name="Group 21"/>
          <p:cNvGrpSpPr>
            <a:grpSpLocks/>
          </p:cNvGrpSpPr>
          <p:nvPr/>
        </p:nvGrpSpPr>
        <p:grpSpPr bwMode="auto">
          <a:xfrm>
            <a:off x="3352800" y="1244601"/>
            <a:ext cx="1001184" cy="927100"/>
            <a:chOff x="-3" y="-3"/>
            <a:chExt cx="473" cy="812"/>
          </a:xfrm>
        </p:grpSpPr>
        <p:grpSp>
          <p:nvGrpSpPr>
            <p:cNvPr id="17452" name="Group 22"/>
            <p:cNvGrpSpPr>
              <a:grpSpLocks/>
            </p:cNvGrpSpPr>
            <p:nvPr/>
          </p:nvGrpSpPr>
          <p:grpSpPr bwMode="auto">
            <a:xfrm>
              <a:off x="0" y="0"/>
              <a:ext cx="467" cy="806"/>
              <a:chOff x="0" y="0"/>
              <a:chExt cx="467" cy="806"/>
            </a:xfrm>
          </p:grpSpPr>
          <p:grpSp>
            <p:nvGrpSpPr>
              <p:cNvPr id="17454" name="Group 23"/>
              <p:cNvGrpSpPr>
                <a:grpSpLocks/>
              </p:cNvGrpSpPr>
              <p:nvPr/>
            </p:nvGrpSpPr>
            <p:grpSpPr bwMode="auto">
              <a:xfrm>
                <a:off x="0" y="0"/>
                <a:ext cx="467" cy="403"/>
                <a:chOff x="0" y="0"/>
                <a:chExt cx="467" cy="403"/>
              </a:xfrm>
            </p:grpSpPr>
            <p:sp>
              <p:nvSpPr>
                <p:cNvPr id="17458" name="Rectangle 24"/>
                <p:cNvSpPr>
                  <a:spLocks noChangeArrowheads="1"/>
                </p:cNvSpPr>
                <p:nvPr/>
              </p:nvSpPr>
              <p:spPr bwMode="auto">
                <a:xfrm>
                  <a:off x="43" y="0"/>
                  <a:ext cx="381"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2</a:t>
                  </a:r>
                </a:p>
                <a:p>
                  <a:pPr algn="ctr" eaLnBrk="0" hangingPunct="0"/>
                  <a:endParaRPr lang="en-US" altLang="zh-CN" sz="1867" b="1">
                    <a:latin typeface="Times New Roman" pitchFamily="18" charset="0"/>
                    <a:ea typeface="宋体" pitchFamily="2" charset="-122"/>
                  </a:endParaRPr>
                </a:p>
              </p:txBody>
            </p:sp>
            <p:sp>
              <p:nvSpPr>
                <p:cNvPr id="17459" name="Rectangle 25"/>
                <p:cNvSpPr>
                  <a:spLocks noChangeArrowheads="1"/>
                </p:cNvSpPr>
                <p:nvPr/>
              </p:nvSpPr>
              <p:spPr bwMode="auto">
                <a:xfrm>
                  <a:off x="0" y="0"/>
                  <a:ext cx="467" cy="403"/>
                </a:xfrm>
                <a:prstGeom prst="rect">
                  <a:avLst/>
                </a:prstGeom>
                <a:noFill/>
                <a:ln w="7">
                  <a:solidFill>
                    <a:srgbClr val="A0A0A0"/>
                  </a:solidFill>
                  <a:miter lim="800000"/>
                  <a:headEnd/>
                  <a:tailEnd/>
                </a:ln>
              </p:spPr>
              <p:txBody>
                <a:bodyPr/>
                <a:lstStyle/>
                <a:p>
                  <a:endParaRPr lang="zh-CN" altLang="en-US" sz="1867"/>
                </a:p>
              </p:txBody>
            </p:sp>
          </p:grpSp>
          <p:grpSp>
            <p:nvGrpSpPr>
              <p:cNvPr id="17455" name="Group 26"/>
              <p:cNvGrpSpPr>
                <a:grpSpLocks/>
              </p:cNvGrpSpPr>
              <p:nvPr/>
            </p:nvGrpSpPr>
            <p:grpSpPr bwMode="auto">
              <a:xfrm>
                <a:off x="0" y="403"/>
                <a:ext cx="467" cy="403"/>
                <a:chOff x="0" y="403"/>
                <a:chExt cx="467" cy="403"/>
              </a:xfrm>
            </p:grpSpPr>
            <p:sp>
              <p:nvSpPr>
                <p:cNvPr id="17456" name="Rectangle 27"/>
                <p:cNvSpPr>
                  <a:spLocks noChangeArrowheads="1"/>
                </p:cNvSpPr>
                <p:nvPr/>
              </p:nvSpPr>
              <p:spPr bwMode="auto">
                <a:xfrm>
                  <a:off x="43" y="403"/>
                  <a:ext cx="381"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1</a:t>
                  </a:r>
                </a:p>
                <a:p>
                  <a:pPr algn="ctr" eaLnBrk="0" hangingPunct="0"/>
                  <a:endParaRPr lang="en-US" altLang="zh-CN" sz="1867" b="1">
                    <a:latin typeface="Times New Roman" pitchFamily="18" charset="0"/>
                    <a:ea typeface="宋体" pitchFamily="2" charset="-122"/>
                  </a:endParaRPr>
                </a:p>
              </p:txBody>
            </p:sp>
            <p:sp>
              <p:nvSpPr>
                <p:cNvPr id="17457" name="Rectangle 28"/>
                <p:cNvSpPr>
                  <a:spLocks noChangeArrowheads="1"/>
                </p:cNvSpPr>
                <p:nvPr/>
              </p:nvSpPr>
              <p:spPr bwMode="auto">
                <a:xfrm>
                  <a:off x="0" y="403"/>
                  <a:ext cx="467" cy="403"/>
                </a:xfrm>
                <a:prstGeom prst="rect">
                  <a:avLst/>
                </a:prstGeom>
                <a:noFill/>
                <a:ln w="7">
                  <a:solidFill>
                    <a:srgbClr val="A0A0A0"/>
                  </a:solidFill>
                  <a:miter lim="800000"/>
                  <a:headEnd/>
                  <a:tailEnd/>
                </a:ln>
              </p:spPr>
              <p:txBody>
                <a:bodyPr/>
                <a:lstStyle/>
                <a:p>
                  <a:endParaRPr lang="zh-CN" altLang="en-US" sz="1867"/>
                </a:p>
              </p:txBody>
            </p:sp>
          </p:grpSp>
        </p:grpSp>
        <p:sp>
          <p:nvSpPr>
            <p:cNvPr id="17453" name="Rectangle 29"/>
            <p:cNvSpPr>
              <a:spLocks noChangeArrowheads="1"/>
            </p:cNvSpPr>
            <p:nvPr/>
          </p:nvSpPr>
          <p:spPr bwMode="auto">
            <a:xfrm>
              <a:off x="-3" y="-3"/>
              <a:ext cx="473" cy="812"/>
            </a:xfrm>
            <a:prstGeom prst="rect">
              <a:avLst/>
            </a:prstGeom>
            <a:noFill/>
            <a:ln w="9525">
              <a:solidFill>
                <a:srgbClr val="A0A0A0"/>
              </a:solidFill>
              <a:miter lim="800000"/>
              <a:headEnd/>
              <a:tailEnd/>
            </a:ln>
          </p:spPr>
          <p:txBody>
            <a:bodyPr/>
            <a:lstStyle/>
            <a:p>
              <a:endParaRPr lang="zh-CN" altLang="en-US" sz="1867"/>
            </a:p>
          </p:txBody>
        </p:sp>
      </p:grpSp>
      <p:grpSp>
        <p:nvGrpSpPr>
          <p:cNvPr id="14" name="Group 30"/>
          <p:cNvGrpSpPr>
            <a:grpSpLocks/>
          </p:cNvGrpSpPr>
          <p:nvPr/>
        </p:nvGrpSpPr>
        <p:grpSpPr bwMode="auto">
          <a:xfrm>
            <a:off x="4368800" y="1244601"/>
            <a:ext cx="1001184" cy="927100"/>
            <a:chOff x="-3" y="-3"/>
            <a:chExt cx="473" cy="812"/>
          </a:xfrm>
        </p:grpSpPr>
        <p:grpSp>
          <p:nvGrpSpPr>
            <p:cNvPr id="17444" name="Group 31"/>
            <p:cNvGrpSpPr>
              <a:grpSpLocks/>
            </p:cNvGrpSpPr>
            <p:nvPr/>
          </p:nvGrpSpPr>
          <p:grpSpPr bwMode="auto">
            <a:xfrm>
              <a:off x="0" y="0"/>
              <a:ext cx="467" cy="806"/>
              <a:chOff x="0" y="0"/>
              <a:chExt cx="467" cy="806"/>
            </a:xfrm>
          </p:grpSpPr>
          <p:grpSp>
            <p:nvGrpSpPr>
              <p:cNvPr id="17446" name="Group 32"/>
              <p:cNvGrpSpPr>
                <a:grpSpLocks/>
              </p:cNvGrpSpPr>
              <p:nvPr/>
            </p:nvGrpSpPr>
            <p:grpSpPr bwMode="auto">
              <a:xfrm>
                <a:off x="0" y="0"/>
                <a:ext cx="467" cy="403"/>
                <a:chOff x="0" y="0"/>
                <a:chExt cx="467" cy="403"/>
              </a:xfrm>
            </p:grpSpPr>
            <p:sp>
              <p:nvSpPr>
                <p:cNvPr id="17450" name="Rectangle 33"/>
                <p:cNvSpPr>
                  <a:spLocks noChangeArrowheads="1"/>
                </p:cNvSpPr>
                <p:nvPr/>
              </p:nvSpPr>
              <p:spPr bwMode="auto">
                <a:xfrm>
                  <a:off x="43" y="0"/>
                  <a:ext cx="381"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3</a:t>
                  </a:r>
                </a:p>
                <a:p>
                  <a:pPr algn="ctr" eaLnBrk="0" hangingPunct="0"/>
                  <a:endParaRPr lang="en-US" altLang="zh-CN" sz="1867" b="1">
                    <a:latin typeface="Times New Roman" pitchFamily="18" charset="0"/>
                    <a:ea typeface="宋体" pitchFamily="2" charset="-122"/>
                  </a:endParaRPr>
                </a:p>
              </p:txBody>
            </p:sp>
            <p:sp>
              <p:nvSpPr>
                <p:cNvPr id="17451" name="Rectangle 34"/>
                <p:cNvSpPr>
                  <a:spLocks noChangeArrowheads="1"/>
                </p:cNvSpPr>
                <p:nvPr/>
              </p:nvSpPr>
              <p:spPr bwMode="auto">
                <a:xfrm>
                  <a:off x="0" y="0"/>
                  <a:ext cx="467" cy="403"/>
                </a:xfrm>
                <a:prstGeom prst="rect">
                  <a:avLst/>
                </a:prstGeom>
                <a:noFill/>
                <a:ln w="7">
                  <a:solidFill>
                    <a:srgbClr val="A0A0A0"/>
                  </a:solidFill>
                  <a:miter lim="800000"/>
                  <a:headEnd/>
                  <a:tailEnd/>
                </a:ln>
              </p:spPr>
              <p:txBody>
                <a:bodyPr/>
                <a:lstStyle/>
                <a:p>
                  <a:endParaRPr lang="zh-CN" altLang="en-US" sz="1867"/>
                </a:p>
              </p:txBody>
            </p:sp>
          </p:grpSp>
          <p:grpSp>
            <p:nvGrpSpPr>
              <p:cNvPr id="17447" name="Group 35"/>
              <p:cNvGrpSpPr>
                <a:grpSpLocks/>
              </p:cNvGrpSpPr>
              <p:nvPr/>
            </p:nvGrpSpPr>
            <p:grpSpPr bwMode="auto">
              <a:xfrm>
                <a:off x="0" y="403"/>
                <a:ext cx="467" cy="403"/>
                <a:chOff x="0" y="403"/>
                <a:chExt cx="467" cy="403"/>
              </a:xfrm>
            </p:grpSpPr>
            <p:sp>
              <p:nvSpPr>
                <p:cNvPr id="17448" name="Rectangle 36"/>
                <p:cNvSpPr>
                  <a:spLocks noChangeArrowheads="1"/>
                </p:cNvSpPr>
                <p:nvPr/>
              </p:nvSpPr>
              <p:spPr bwMode="auto">
                <a:xfrm>
                  <a:off x="43" y="403"/>
                  <a:ext cx="381"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2</a:t>
                  </a:r>
                </a:p>
                <a:p>
                  <a:pPr algn="ctr" eaLnBrk="0" hangingPunct="0"/>
                  <a:endParaRPr lang="en-US" altLang="zh-CN" sz="1867" b="1">
                    <a:latin typeface="Times New Roman" pitchFamily="18" charset="0"/>
                    <a:ea typeface="宋体" pitchFamily="2" charset="-122"/>
                  </a:endParaRPr>
                </a:p>
              </p:txBody>
            </p:sp>
            <p:sp>
              <p:nvSpPr>
                <p:cNvPr id="17449" name="Rectangle 37"/>
                <p:cNvSpPr>
                  <a:spLocks noChangeArrowheads="1"/>
                </p:cNvSpPr>
                <p:nvPr/>
              </p:nvSpPr>
              <p:spPr bwMode="auto">
                <a:xfrm>
                  <a:off x="0" y="403"/>
                  <a:ext cx="467" cy="403"/>
                </a:xfrm>
                <a:prstGeom prst="rect">
                  <a:avLst/>
                </a:prstGeom>
                <a:noFill/>
                <a:ln w="7">
                  <a:solidFill>
                    <a:srgbClr val="A0A0A0"/>
                  </a:solidFill>
                  <a:miter lim="800000"/>
                  <a:headEnd/>
                  <a:tailEnd/>
                </a:ln>
              </p:spPr>
              <p:txBody>
                <a:bodyPr/>
                <a:lstStyle/>
                <a:p>
                  <a:endParaRPr lang="zh-CN" altLang="en-US" sz="1867"/>
                </a:p>
              </p:txBody>
            </p:sp>
          </p:grpSp>
        </p:grpSp>
        <p:sp>
          <p:nvSpPr>
            <p:cNvPr id="17445" name="Rectangle 38"/>
            <p:cNvSpPr>
              <a:spLocks noChangeArrowheads="1"/>
            </p:cNvSpPr>
            <p:nvPr/>
          </p:nvSpPr>
          <p:spPr bwMode="auto">
            <a:xfrm>
              <a:off x="-3" y="-3"/>
              <a:ext cx="473" cy="812"/>
            </a:xfrm>
            <a:prstGeom prst="rect">
              <a:avLst/>
            </a:prstGeom>
            <a:noFill/>
            <a:ln w="9525">
              <a:solidFill>
                <a:srgbClr val="A0A0A0"/>
              </a:solidFill>
              <a:miter lim="800000"/>
              <a:headEnd/>
              <a:tailEnd/>
            </a:ln>
          </p:spPr>
          <p:txBody>
            <a:bodyPr/>
            <a:lstStyle/>
            <a:p>
              <a:endParaRPr lang="zh-CN" altLang="en-US" sz="1867"/>
            </a:p>
          </p:txBody>
        </p:sp>
      </p:grpSp>
      <p:grpSp>
        <p:nvGrpSpPr>
          <p:cNvPr id="18" name="Group 39"/>
          <p:cNvGrpSpPr>
            <a:grpSpLocks/>
          </p:cNvGrpSpPr>
          <p:nvPr/>
        </p:nvGrpSpPr>
        <p:grpSpPr bwMode="auto">
          <a:xfrm>
            <a:off x="5384800" y="1244601"/>
            <a:ext cx="1001184" cy="927100"/>
            <a:chOff x="-3" y="-3"/>
            <a:chExt cx="473" cy="812"/>
          </a:xfrm>
        </p:grpSpPr>
        <p:grpSp>
          <p:nvGrpSpPr>
            <p:cNvPr id="17436" name="Group 40"/>
            <p:cNvGrpSpPr>
              <a:grpSpLocks/>
            </p:cNvGrpSpPr>
            <p:nvPr/>
          </p:nvGrpSpPr>
          <p:grpSpPr bwMode="auto">
            <a:xfrm>
              <a:off x="0" y="0"/>
              <a:ext cx="467" cy="806"/>
              <a:chOff x="0" y="0"/>
              <a:chExt cx="467" cy="806"/>
            </a:xfrm>
          </p:grpSpPr>
          <p:grpSp>
            <p:nvGrpSpPr>
              <p:cNvPr id="17438" name="Group 41"/>
              <p:cNvGrpSpPr>
                <a:grpSpLocks/>
              </p:cNvGrpSpPr>
              <p:nvPr/>
            </p:nvGrpSpPr>
            <p:grpSpPr bwMode="auto">
              <a:xfrm>
                <a:off x="0" y="0"/>
                <a:ext cx="467" cy="403"/>
                <a:chOff x="0" y="0"/>
                <a:chExt cx="467" cy="403"/>
              </a:xfrm>
            </p:grpSpPr>
            <p:sp>
              <p:nvSpPr>
                <p:cNvPr id="17442" name="Rectangle 42"/>
                <p:cNvSpPr>
                  <a:spLocks noChangeArrowheads="1"/>
                </p:cNvSpPr>
                <p:nvPr/>
              </p:nvSpPr>
              <p:spPr bwMode="auto">
                <a:xfrm>
                  <a:off x="43" y="0"/>
                  <a:ext cx="381"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4</a:t>
                  </a:r>
                </a:p>
                <a:p>
                  <a:pPr algn="ctr" eaLnBrk="0" hangingPunct="0"/>
                  <a:endParaRPr lang="en-US" altLang="zh-CN" sz="1867" b="1">
                    <a:latin typeface="Times New Roman" pitchFamily="18" charset="0"/>
                    <a:ea typeface="宋体" pitchFamily="2" charset="-122"/>
                  </a:endParaRPr>
                </a:p>
              </p:txBody>
            </p:sp>
            <p:sp>
              <p:nvSpPr>
                <p:cNvPr id="17443" name="Rectangle 43"/>
                <p:cNvSpPr>
                  <a:spLocks noChangeArrowheads="1"/>
                </p:cNvSpPr>
                <p:nvPr/>
              </p:nvSpPr>
              <p:spPr bwMode="auto">
                <a:xfrm>
                  <a:off x="0" y="0"/>
                  <a:ext cx="467" cy="403"/>
                </a:xfrm>
                <a:prstGeom prst="rect">
                  <a:avLst/>
                </a:prstGeom>
                <a:noFill/>
                <a:ln w="7">
                  <a:solidFill>
                    <a:srgbClr val="A0A0A0"/>
                  </a:solidFill>
                  <a:miter lim="800000"/>
                  <a:headEnd/>
                  <a:tailEnd/>
                </a:ln>
              </p:spPr>
              <p:txBody>
                <a:bodyPr/>
                <a:lstStyle/>
                <a:p>
                  <a:endParaRPr lang="zh-CN" altLang="en-US" sz="1867"/>
                </a:p>
              </p:txBody>
            </p:sp>
          </p:grpSp>
          <p:grpSp>
            <p:nvGrpSpPr>
              <p:cNvPr id="17439" name="Group 44"/>
              <p:cNvGrpSpPr>
                <a:grpSpLocks/>
              </p:cNvGrpSpPr>
              <p:nvPr/>
            </p:nvGrpSpPr>
            <p:grpSpPr bwMode="auto">
              <a:xfrm>
                <a:off x="0" y="403"/>
                <a:ext cx="467" cy="403"/>
                <a:chOff x="0" y="403"/>
                <a:chExt cx="467" cy="403"/>
              </a:xfrm>
            </p:grpSpPr>
            <p:sp>
              <p:nvSpPr>
                <p:cNvPr id="17440" name="Rectangle 45"/>
                <p:cNvSpPr>
                  <a:spLocks noChangeArrowheads="1"/>
                </p:cNvSpPr>
                <p:nvPr/>
              </p:nvSpPr>
              <p:spPr bwMode="auto">
                <a:xfrm>
                  <a:off x="43" y="403"/>
                  <a:ext cx="381"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3</a:t>
                  </a:r>
                </a:p>
                <a:p>
                  <a:pPr algn="ctr" eaLnBrk="0" hangingPunct="0"/>
                  <a:endParaRPr lang="en-US" altLang="zh-CN" sz="1867" b="1">
                    <a:latin typeface="Times New Roman" pitchFamily="18" charset="0"/>
                    <a:ea typeface="宋体" pitchFamily="2" charset="-122"/>
                  </a:endParaRPr>
                </a:p>
              </p:txBody>
            </p:sp>
            <p:sp>
              <p:nvSpPr>
                <p:cNvPr id="17441" name="Rectangle 46"/>
                <p:cNvSpPr>
                  <a:spLocks noChangeArrowheads="1"/>
                </p:cNvSpPr>
                <p:nvPr/>
              </p:nvSpPr>
              <p:spPr bwMode="auto">
                <a:xfrm>
                  <a:off x="0" y="403"/>
                  <a:ext cx="467" cy="403"/>
                </a:xfrm>
                <a:prstGeom prst="rect">
                  <a:avLst/>
                </a:prstGeom>
                <a:noFill/>
                <a:ln w="7">
                  <a:solidFill>
                    <a:srgbClr val="A0A0A0"/>
                  </a:solidFill>
                  <a:miter lim="800000"/>
                  <a:headEnd/>
                  <a:tailEnd/>
                </a:ln>
              </p:spPr>
              <p:txBody>
                <a:bodyPr/>
                <a:lstStyle/>
                <a:p>
                  <a:endParaRPr lang="zh-CN" altLang="en-US" sz="1867"/>
                </a:p>
              </p:txBody>
            </p:sp>
          </p:grpSp>
        </p:grpSp>
        <p:sp>
          <p:nvSpPr>
            <p:cNvPr id="17437" name="Rectangle 47"/>
            <p:cNvSpPr>
              <a:spLocks noChangeArrowheads="1"/>
            </p:cNvSpPr>
            <p:nvPr/>
          </p:nvSpPr>
          <p:spPr bwMode="auto">
            <a:xfrm>
              <a:off x="-3" y="-3"/>
              <a:ext cx="473" cy="812"/>
            </a:xfrm>
            <a:prstGeom prst="rect">
              <a:avLst/>
            </a:prstGeom>
            <a:noFill/>
            <a:ln w="9525">
              <a:solidFill>
                <a:srgbClr val="A0A0A0"/>
              </a:solidFill>
              <a:miter lim="800000"/>
              <a:headEnd/>
              <a:tailEnd/>
            </a:ln>
          </p:spPr>
          <p:txBody>
            <a:bodyPr/>
            <a:lstStyle/>
            <a:p>
              <a:endParaRPr lang="zh-CN" altLang="en-US" sz="1867"/>
            </a:p>
          </p:txBody>
        </p:sp>
      </p:grpSp>
      <p:grpSp>
        <p:nvGrpSpPr>
          <p:cNvPr id="22" name="Group 48"/>
          <p:cNvGrpSpPr>
            <a:grpSpLocks/>
          </p:cNvGrpSpPr>
          <p:nvPr/>
        </p:nvGrpSpPr>
        <p:grpSpPr bwMode="auto">
          <a:xfrm>
            <a:off x="6400800" y="1244601"/>
            <a:ext cx="1001184" cy="927100"/>
            <a:chOff x="-3" y="-3"/>
            <a:chExt cx="473" cy="812"/>
          </a:xfrm>
        </p:grpSpPr>
        <p:grpSp>
          <p:nvGrpSpPr>
            <p:cNvPr id="17428" name="Group 49"/>
            <p:cNvGrpSpPr>
              <a:grpSpLocks/>
            </p:cNvGrpSpPr>
            <p:nvPr/>
          </p:nvGrpSpPr>
          <p:grpSpPr bwMode="auto">
            <a:xfrm>
              <a:off x="0" y="0"/>
              <a:ext cx="467" cy="806"/>
              <a:chOff x="0" y="0"/>
              <a:chExt cx="467" cy="806"/>
            </a:xfrm>
          </p:grpSpPr>
          <p:grpSp>
            <p:nvGrpSpPr>
              <p:cNvPr id="17430" name="Group 50"/>
              <p:cNvGrpSpPr>
                <a:grpSpLocks/>
              </p:cNvGrpSpPr>
              <p:nvPr/>
            </p:nvGrpSpPr>
            <p:grpSpPr bwMode="auto">
              <a:xfrm>
                <a:off x="0" y="0"/>
                <a:ext cx="467" cy="403"/>
                <a:chOff x="0" y="0"/>
                <a:chExt cx="467" cy="403"/>
              </a:xfrm>
            </p:grpSpPr>
            <p:sp>
              <p:nvSpPr>
                <p:cNvPr id="17434" name="Rectangle 51"/>
                <p:cNvSpPr>
                  <a:spLocks noChangeArrowheads="1"/>
                </p:cNvSpPr>
                <p:nvPr/>
              </p:nvSpPr>
              <p:spPr bwMode="auto">
                <a:xfrm>
                  <a:off x="43" y="0"/>
                  <a:ext cx="381"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5</a:t>
                  </a:r>
                </a:p>
                <a:p>
                  <a:pPr algn="ctr" eaLnBrk="0" hangingPunct="0"/>
                  <a:endParaRPr lang="en-US" altLang="zh-CN" sz="1867" b="1">
                    <a:latin typeface="Times New Roman" pitchFamily="18" charset="0"/>
                    <a:ea typeface="宋体" pitchFamily="2" charset="-122"/>
                  </a:endParaRPr>
                </a:p>
              </p:txBody>
            </p:sp>
            <p:sp>
              <p:nvSpPr>
                <p:cNvPr id="17435" name="Rectangle 52"/>
                <p:cNvSpPr>
                  <a:spLocks noChangeArrowheads="1"/>
                </p:cNvSpPr>
                <p:nvPr/>
              </p:nvSpPr>
              <p:spPr bwMode="auto">
                <a:xfrm>
                  <a:off x="0" y="0"/>
                  <a:ext cx="467" cy="403"/>
                </a:xfrm>
                <a:prstGeom prst="rect">
                  <a:avLst/>
                </a:prstGeom>
                <a:noFill/>
                <a:ln w="7">
                  <a:solidFill>
                    <a:srgbClr val="A0A0A0"/>
                  </a:solidFill>
                  <a:miter lim="800000"/>
                  <a:headEnd/>
                  <a:tailEnd/>
                </a:ln>
              </p:spPr>
              <p:txBody>
                <a:bodyPr/>
                <a:lstStyle/>
                <a:p>
                  <a:endParaRPr lang="zh-CN" altLang="en-US" sz="1867"/>
                </a:p>
              </p:txBody>
            </p:sp>
          </p:grpSp>
          <p:grpSp>
            <p:nvGrpSpPr>
              <p:cNvPr id="17431" name="Group 53"/>
              <p:cNvGrpSpPr>
                <a:grpSpLocks/>
              </p:cNvGrpSpPr>
              <p:nvPr/>
            </p:nvGrpSpPr>
            <p:grpSpPr bwMode="auto">
              <a:xfrm>
                <a:off x="0" y="403"/>
                <a:ext cx="467" cy="403"/>
                <a:chOff x="0" y="403"/>
                <a:chExt cx="467" cy="403"/>
              </a:xfrm>
            </p:grpSpPr>
            <p:sp>
              <p:nvSpPr>
                <p:cNvPr id="17432" name="Rectangle 54"/>
                <p:cNvSpPr>
                  <a:spLocks noChangeArrowheads="1"/>
                </p:cNvSpPr>
                <p:nvPr/>
              </p:nvSpPr>
              <p:spPr bwMode="auto">
                <a:xfrm>
                  <a:off x="43" y="403"/>
                  <a:ext cx="381"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5</a:t>
                  </a:r>
                </a:p>
                <a:p>
                  <a:pPr algn="ctr" eaLnBrk="0" hangingPunct="0"/>
                  <a:endParaRPr lang="en-US" altLang="zh-CN" sz="1867" b="1">
                    <a:latin typeface="Times New Roman" pitchFamily="18" charset="0"/>
                    <a:ea typeface="宋体" pitchFamily="2" charset="-122"/>
                  </a:endParaRPr>
                </a:p>
              </p:txBody>
            </p:sp>
            <p:sp>
              <p:nvSpPr>
                <p:cNvPr id="17433" name="Rectangle 55"/>
                <p:cNvSpPr>
                  <a:spLocks noChangeArrowheads="1"/>
                </p:cNvSpPr>
                <p:nvPr/>
              </p:nvSpPr>
              <p:spPr bwMode="auto">
                <a:xfrm>
                  <a:off x="0" y="403"/>
                  <a:ext cx="467" cy="403"/>
                </a:xfrm>
                <a:prstGeom prst="rect">
                  <a:avLst/>
                </a:prstGeom>
                <a:noFill/>
                <a:ln w="7">
                  <a:solidFill>
                    <a:srgbClr val="A0A0A0"/>
                  </a:solidFill>
                  <a:miter lim="800000"/>
                  <a:headEnd/>
                  <a:tailEnd/>
                </a:ln>
              </p:spPr>
              <p:txBody>
                <a:bodyPr/>
                <a:lstStyle/>
                <a:p>
                  <a:endParaRPr lang="zh-CN" altLang="en-US" sz="1867"/>
                </a:p>
              </p:txBody>
            </p:sp>
          </p:grpSp>
        </p:grpSp>
        <p:sp>
          <p:nvSpPr>
            <p:cNvPr id="17429" name="Rectangle 56"/>
            <p:cNvSpPr>
              <a:spLocks noChangeArrowheads="1"/>
            </p:cNvSpPr>
            <p:nvPr/>
          </p:nvSpPr>
          <p:spPr bwMode="auto">
            <a:xfrm>
              <a:off x="-3" y="-3"/>
              <a:ext cx="473" cy="812"/>
            </a:xfrm>
            <a:prstGeom prst="rect">
              <a:avLst/>
            </a:prstGeom>
            <a:noFill/>
            <a:ln w="9525">
              <a:solidFill>
                <a:srgbClr val="A0A0A0"/>
              </a:solidFill>
              <a:miter lim="800000"/>
              <a:headEnd/>
              <a:tailEnd/>
            </a:ln>
          </p:spPr>
          <p:txBody>
            <a:bodyPr/>
            <a:lstStyle/>
            <a:p>
              <a:endParaRPr lang="zh-CN" altLang="en-US" sz="1867"/>
            </a:p>
          </p:txBody>
        </p:sp>
      </p:grpSp>
      <p:grpSp>
        <p:nvGrpSpPr>
          <p:cNvPr id="26" name="Group 57"/>
          <p:cNvGrpSpPr>
            <a:grpSpLocks/>
          </p:cNvGrpSpPr>
          <p:nvPr/>
        </p:nvGrpSpPr>
        <p:grpSpPr bwMode="auto">
          <a:xfrm>
            <a:off x="7416800" y="1244601"/>
            <a:ext cx="1001184" cy="927100"/>
            <a:chOff x="-3" y="-3"/>
            <a:chExt cx="473" cy="812"/>
          </a:xfrm>
        </p:grpSpPr>
        <p:grpSp>
          <p:nvGrpSpPr>
            <p:cNvPr id="17420" name="Group 58"/>
            <p:cNvGrpSpPr>
              <a:grpSpLocks/>
            </p:cNvGrpSpPr>
            <p:nvPr/>
          </p:nvGrpSpPr>
          <p:grpSpPr bwMode="auto">
            <a:xfrm>
              <a:off x="0" y="0"/>
              <a:ext cx="467" cy="806"/>
              <a:chOff x="0" y="0"/>
              <a:chExt cx="467" cy="806"/>
            </a:xfrm>
          </p:grpSpPr>
          <p:grpSp>
            <p:nvGrpSpPr>
              <p:cNvPr id="17422" name="Group 59"/>
              <p:cNvGrpSpPr>
                <a:grpSpLocks/>
              </p:cNvGrpSpPr>
              <p:nvPr/>
            </p:nvGrpSpPr>
            <p:grpSpPr bwMode="auto">
              <a:xfrm>
                <a:off x="0" y="0"/>
                <a:ext cx="467" cy="403"/>
                <a:chOff x="0" y="0"/>
                <a:chExt cx="467" cy="403"/>
              </a:xfrm>
            </p:grpSpPr>
            <p:sp>
              <p:nvSpPr>
                <p:cNvPr id="17426" name="Rectangle 60"/>
                <p:cNvSpPr>
                  <a:spLocks noChangeArrowheads="1"/>
                </p:cNvSpPr>
                <p:nvPr/>
              </p:nvSpPr>
              <p:spPr bwMode="auto">
                <a:xfrm>
                  <a:off x="43" y="0"/>
                  <a:ext cx="381"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6</a:t>
                  </a:r>
                </a:p>
                <a:p>
                  <a:pPr algn="ctr" eaLnBrk="0" hangingPunct="0"/>
                  <a:endParaRPr lang="en-US" altLang="zh-CN" sz="1867" b="1">
                    <a:latin typeface="Times New Roman" pitchFamily="18" charset="0"/>
                    <a:ea typeface="宋体" pitchFamily="2" charset="-122"/>
                  </a:endParaRPr>
                </a:p>
              </p:txBody>
            </p:sp>
            <p:sp>
              <p:nvSpPr>
                <p:cNvPr id="17427" name="Rectangle 61"/>
                <p:cNvSpPr>
                  <a:spLocks noChangeArrowheads="1"/>
                </p:cNvSpPr>
                <p:nvPr/>
              </p:nvSpPr>
              <p:spPr bwMode="auto">
                <a:xfrm>
                  <a:off x="0" y="0"/>
                  <a:ext cx="467" cy="403"/>
                </a:xfrm>
                <a:prstGeom prst="rect">
                  <a:avLst/>
                </a:prstGeom>
                <a:noFill/>
                <a:ln w="7">
                  <a:solidFill>
                    <a:srgbClr val="A0A0A0"/>
                  </a:solidFill>
                  <a:miter lim="800000"/>
                  <a:headEnd/>
                  <a:tailEnd/>
                </a:ln>
              </p:spPr>
              <p:txBody>
                <a:bodyPr/>
                <a:lstStyle/>
                <a:p>
                  <a:endParaRPr lang="zh-CN" altLang="en-US" sz="1867"/>
                </a:p>
              </p:txBody>
            </p:sp>
          </p:grpSp>
          <p:grpSp>
            <p:nvGrpSpPr>
              <p:cNvPr id="17423" name="Group 62"/>
              <p:cNvGrpSpPr>
                <a:grpSpLocks/>
              </p:cNvGrpSpPr>
              <p:nvPr/>
            </p:nvGrpSpPr>
            <p:grpSpPr bwMode="auto">
              <a:xfrm>
                <a:off x="0" y="403"/>
                <a:ext cx="467" cy="403"/>
                <a:chOff x="0" y="403"/>
                <a:chExt cx="467" cy="403"/>
              </a:xfrm>
            </p:grpSpPr>
            <p:sp>
              <p:nvSpPr>
                <p:cNvPr id="17424" name="Rectangle 63"/>
                <p:cNvSpPr>
                  <a:spLocks noChangeArrowheads="1"/>
                </p:cNvSpPr>
                <p:nvPr/>
              </p:nvSpPr>
              <p:spPr bwMode="auto">
                <a:xfrm>
                  <a:off x="43" y="403"/>
                  <a:ext cx="381"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8</a:t>
                  </a:r>
                </a:p>
                <a:p>
                  <a:pPr algn="ctr" eaLnBrk="0" hangingPunct="0"/>
                  <a:endParaRPr lang="en-US" altLang="zh-CN" sz="1867" b="1">
                    <a:latin typeface="Times New Roman" pitchFamily="18" charset="0"/>
                    <a:ea typeface="宋体" pitchFamily="2" charset="-122"/>
                  </a:endParaRPr>
                </a:p>
              </p:txBody>
            </p:sp>
            <p:sp>
              <p:nvSpPr>
                <p:cNvPr id="17425" name="Rectangle 64"/>
                <p:cNvSpPr>
                  <a:spLocks noChangeArrowheads="1"/>
                </p:cNvSpPr>
                <p:nvPr/>
              </p:nvSpPr>
              <p:spPr bwMode="auto">
                <a:xfrm>
                  <a:off x="0" y="403"/>
                  <a:ext cx="467" cy="403"/>
                </a:xfrm>
                <a:prstGeom prst="rect">
                  <a:avLst/>
                </a:prstGeom>
                <a:noFill/>
                <a:ln w="7">
                  <a:solidFill>
                    <a:srgbClr val="A0A0A0"/>
                  </a:solidFill>
                  <a:miter lim="800000"/>
                  <a:headEnd/>
                  <a:tailEnd/>
                </a:ln>
              </p:spPr>
              <p:txBody>
                <a:bodyPr/>
                <a:lstStyle/>
                <a:p>
                  <a:endParaRPr lang="zh-CN" altLang="en-US" sz="1867"/>
                </a:p>
              </p:txBody>
            </p:sp>
          </p:grpSp>
        </p:grpSp>
        <p:sp>
          <p:nvSpPr>
            <p:cNvPr id="17421" name="Rectangle 65"/>
            <p:cNvSpPr>
              <a:spLocks noChangeArrowheads="1"/>
            </p:cNvSpPr>
            <p:nvPr/>
          </p:nvSpPr>
          <p:spPr bwMode="auto">
            <a:xfrm>
              <a:off x="-3" y="-3"/>
              <a:ext cx="473" cy="812"/>
            </a:xfrm>
            <a:prstGeom prst="rect">
              <a:avLst/>
            </a:prstGeom>
            <a:noFill/>
            <a:ln w="9525">
              <a:solidFill>
                <a:srgbClr val="A0A0A0"/>
              </a:solidFill>
              <a:miter lim="800000"/>
              <a:headEnd/>
              <a:tailEnd/>
            </a:ln>
          </p:spPr>
          <p:txBody>
            <a:bodyPr/>
            <a:lstStyle/>
            <a:p>
              <a:endParaRPr lang="zh-CN" altLang="en-US" sz="1867"/>
            </a:p>
          </p:txBody>
        </p:sp>
      </p:grpSp>
      <p:graphicFrame>
        <p:nvGraphicFramePr>
          <p:cNvPr id="2610242" name="Object 66"/>
          <p:cNvGraphicFramePr>
            <a:graphicFrameLocks noChangeAspect="1"/>
          </p:cNvGraphicFramePr>
          <p:nvPr>
            <p:extLst>
              <p:ext uri="{D42A27DB-BD31-4B8C-83A1-F6EECF244321}">
                <p14:modId xmlns:p14="http://schemas.microsoft.com/office/powerpoint/2010/main" val="1761262011"/>
              </p:ext>
            </p:extLst>
          </p:nvPr>
        </p:nvGraphicFramePr>
        <p:xfrm>
          <a:off x="1262594" y="2600326"/>
          <a:ext cx="4539012" cy="1181100"/>
        </p:xfrm>
        <a:graphic>
          <a:graphicData uri="http://schemas.openxmlformats.org/presentationml/2006/ole">
            <mc:AlternateContent xmlns:mc="http://schemas.openxmlformats.org/markup-compatibility/2006">
              <mc:Choice xmlns:v="urn:schemas-microsoft-com:vml" Requires="v">
                <p:oleObj r:id="rId2" imgW="64106640" imgH="20059200" progId="Equation.3">
                  <p:embed/>
                </p:oleObj>
              </mc:Choice>
              <mc:Fallback>
                <p:oleObj r:id="rId2" imgW="64106640" imgH="20059200" progId="Equation.3">
                  <p:embed/>
                  <p:pic>
                    <p:nvPicPr>
                      <p:cNvPr id="2610242" name="Object 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594" y="2600326"/>
                        <a:ext cx="4539012" cy="1181100"/>
                      </a:xfrm>
                      <a:prstGeom prst="rect">
                        <a:avLst/>
                      </a:prstGeom>
                      <a:solidFill>
                        <a:schemeClr val="accent2"/>
                      </a:solidFill>
                    </p:spPr>
                  </p:pic>
                </p:oleObj>
              </mc:Fallback>
            </mc:AlternateContent>
          </a:graphicData>
        </a:graphic>
      </p:graphicFrame>
      <p:sp>
        <p:nvSpPr>
          <p:cNvPr id="2610243" name="Rectangle 67"/>
          <p:cNvSpPr>
            <a:spLocks noChangeArrowheads="1"/>
          </p:cNvSpPr>
          <p:nvPr/>
        </p:nvSpPr>
        <p:spPr bwMode="auto">
          <a:xfrm>
            <a:off x="1262593" y="4124326"/>
            <a:ext cx="4866219" cy="1816266"/>
          </a:xfrm>
          <a:prstGeom prst="rect">
            <a:avLst/>
          </a:prstGeom>
          <a:noFill/>
          <a:ln w="9525">
            <a:noFill/>
            <a:miter lim="800000"/>
            <a:headEnd/>
            <a:tailEnd/>
          </a:ln>
        </p:spPr>
        <p:txBody>
          <a:bodyPr wrap="square">
            <a:spAutoFit/>
          </a:bodyPr>
          <a:lstStyle/>
          <a:p>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f(</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n)</a:t>
            </a:r>
          </a:p>
          <a:p>
            <a:pPr eaLnBrk="0" hangingPunct="0"/>
            <a:r>
              <a:rPr lang="en-US" altLang="zh-CN" sz="1867" dirty="0">
                <a:latin typeface="微软雅黑" pitchFamily="34" charset="-122"/>
                <a:ea typeface="微软雅黑" pitchFamily="34" charset="-122"/>
              </a:rPr>
              <a:t>{ </a:t>
            </a:r>
          </a:p>
          <a:p>
            <a:pPr eaLnBrk="0" hangingPunct="0"/>
            <a:r>
              <a:rPr lang="en-US" altLang="zh-CN" sz="1867" dirty="0">
                <a:latin typeface="微软雅黑" pitchFamily="34" charset="-122"/>
                <a:ea typeface="微软雅黑" pitchFamily="34" charset="-122"/>
              </a:rPr>
              <a:t>      if  (n==0)  return 0;</a:t>
            </a:r>
          </a:p>
          <a:p>
            <a:pPr eaLnBrk="0" hangingPunct="0"/>
            <a:r>
              <a:rPr lang="en-US" altLang="zh-CN" sz="1867" dirty="0">
                <a:latin typeface="微软雅黑" pitchFamily="34" charset="-122"/>
                <a:ea typeface="微软雅黑" pitchFamily="34" charset="-122"/>
              </a:rPr>
              <a:t>      else  if (n==1) return 1;</a:t>
            </a:r>
          </a:p>
          <a:p>
            <a:pPr eaLnBrk="0" hangingPunct="0"/>
            <a:r>
              <a:rPr lang="en-US" altLang="zh-CN" sz="1867" dirty="0">
                <a:latin typeface="微软雅黑" pitchFamily="34" charset="-122"/>
                <a:ea typeface="微软雅黑" pitchFamily="34" charset="-122"/>
              </a:rPr>
              <a:t>              else return (f(n-1)+f(n-2));</a:t>
            </a:r>
          </a:p>
          <a:p>
            <a:pPr eaLnBrk="0" hangingPunct="0"/>
            <a:r>
              <a:rPr lang="en-US" altLang="zh-CN" sz="1867" dirty="0">
                <a:latin typeface="微软雅黑" pitchFamily="34" charset="-122"/>
                <a:ea typeface="微软雅黑" pitchFamily="34" charset="-122"/>
              </a:rPr>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6102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610243">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2610243">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2610243">
                                            <p:txEl>
                                              <p:pRg st="2" end="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2610243">
                                            <p:txEl>
                                              <p:pRg st="3" end="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2610243">
                                            <p:txEl>
                                              <p:pRg st="4" end="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26102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0243" grpId="0" uiExpand="1" build="p" autoUpdateAnimBg="0"/>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529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递归函数的执行</a:t>
            </a:r>
          </a:p>
        </p:txBody>
      </p:sp>
      <p:sp>
        <p:nvSpPr>
          <p:cNvPr id="362499" name="Rectangle 3"/>
          <p:cNvSpPr>
            <a:spLocks noGrp="1" noChangeArrowheads="1"/>
          </p:cNvSpPr>
          <p:nvPr>
            <p:ph idx="4294967295"/>
          </p:nvPr>
        </p:nvSpPr>
        <p:spPr>
          <a:xfrm>
            <a:off x="1298573" y="1600201"/>
            <a:ext cx="3781425" cy="4525963"/>
          </a:xfrm>
        </p:spPr>
        <p:txBody>
          <a:bodyPr>
            <a:normAutofit/>
          </a:bodyPr>
          <a:lstStyle/>
          <a:p>
            <a:pPr algn="just" eaLnBrk="1" hangingPunct="1">
              <a:buFont typeface="Wingdings" pitchFamily="2" charset="2"/>
              <a:buNone/>
            </a:pPr>
            <a:r>
              <a:rPr lang="en-US" altLang="zh-CN" sz="1867" dirty="0"/>
              <a:t> </a:t>
            </a:r>
            <a:r>
              <a:rPr lang="en-US" altLang="zh-CN" sz="1867" dirty="0" err="1"/>
              <a:t>int</a:t>
            </a:r>
            <a:r>
              <a:rPr lang="en-US" altLang="zh-CN" sz="1867" dirty="0"/>
              <a:t> p(</a:t>
            </a:r>
            <a:r>
              <a:rPr lang="en-US" altLang="zh-CN" sz="1867" dirty="0" err="1"/>
              <a:t>int</a:t>
            </a:r>
            <a:r>
              <a:rPr lang="en-US" altLang="zh-CN" sz="1867" dirty="0"/>
              <a:t> n)</a:t>
            </a:r>
          </a:p>
          <a:p>
            <a:pPr algn="just" eaLnBrk="1" hangingPunct="1">
              <a:buFont typeface="Wingdings" pitchFamily="2" charset="2"/>
              <a:buNone/>
            </a:pPr>
            <a:r>
              <a:rPr lang="en-US" altLang="zh-CN" sz="1867" dirty="0"/>
              <a:t>{  </a:t>
            </a:r>
          </a:p>
          <a:p>
            <a:pPr algn="just" eaLnBrk="1" hangingPunct="1">
              <a:buFont typeface="Wingdings" pitchFamily="2" charset="2"/>
              <a:buNone/>
            </a:pPr>
            <a:r>
              <a:rPr lang="en-US" altLang="zh-CN" sz="1867" dirty="0"/>
              <a:t>      if( n= = 0)   </a:t>
            </a:r>
          </a:p>
          <a:p>
            <a:pPr algn="just" eaLnBrk="1" hangingPunct="1">
              <a:buFont typeface="Wingdings" pitchFamily="2" charset="2"/>
              <a:buNone/>
            </a:pPr>
            <a:r>
              <a:rPr lang="en-US" altLang="zh-CN" sz="1867" dirty="0"/>
              <a:t>           return  1; </a:t>
            </a:r>
          </a:p>
          <a:p>
            <a:pPr algn="just" eaLnBrk="1" hangingPunct="1">
              <a:buFont typeface="Wingdings" pitchFamily="2" charset="2"/>
              <a:buNone/>
            </a:pPr>
            <a:r>
              <a:rPr lang="en-US" altLang="zh-CN" sz="1867" dirty="0"/>
              <a:t>      else </a:t>
            </a:r>
          </a:p>
          <a:p>
            <a:pPr algn="just" eaLnBrk="1" hangingPunct="1">
              <a:buFont typeface="Wingdings" pitchFamily="2" charset="2"/>
              <a:buNone/>
            </a:pPr>
            <a:r>
              <a:rPr lang="en-US" altLang="zh-CN" sz="1867" dirty="0"/>
              <a:t>           return  n * p(n-1);</a:t>
            </a:r>
          </a:p>
          <a:p>
            <a:pPr algn="just" eaLnBrk="1" hangingPunct="1">
              <a:buFont typeface="Wingdings" pitchFamily="2" charset="2"/>
              <a:buNone/>
            </a:pPr>
            <a:r>
              <a:rPr lang="en-US" altLang="zh-CN" sz="1867" dirty="0"/>
              <a:t>}</a:t>
            </a:r>
          </a:p>
        </p:txBody>
      </p:sp>
      <p:sp>
        <p:nvSpPr>
          <p:cNvPr id="4" name="Rectangle 3"/>
          <p:cNvSpPr>
            <a:spLocks noChangeArrowheads="1"/>
          </p:cNvSpPr>
          <p:nvPr/>
        </p:nvSpPr>
        <p:spPr bwMode="auto">
          <a:xfrm>
            <a:off x="5080000" y="1600201"/>
            <a:ext cx="2032000" cy="379656"/>
          </a:xfrm>
          <a:prstGeom prst="rect">
            <a:avLst/>
          </a:prstGeom>
          <a:noFill/>
          <a:ln w="9525">
            <a:noFill/>
            <a:miter lim="800000"/>
            <a:headEnd/>
            <a:tailEnd/>
          </a:ln>
        </p:spPr>
        <p:txBody>
          <a:bodyPr>
            <a:spAutoFit/>
          </a:bodyPr>
          <a:lstStyle/>
          <a:p>
            <a:r>
              <a:rPr lang="zh-CN" altLang="en-US" sz="1867" dirty="0">
                <a:latin typeface="微软雅黑" pitchFamily="34" charset="-122"/>
                <a:ea typeface="微软雅黑" pitchFamily="34" charset="-122"/>
              </a:rPr>
              <a:t>求</a:t>
            </a:r>
            <a:r>
              <a:rPr lang="en-US" altLang="zh-CN" sz="1867" dirty="0">
                <a:latin typeface="微软雅黑" pitchFamily="34" charset="-122"/>
                <a:ea typeface="微软雅黑" pitchFamily="34" charset="-122"/>
              </a:rPr>
              <a:t>p(4) </a:t>
            </a:r>
          </a:p>
        </p:txBody>
      </p:sp>
      <p:graphicFrame>
        <p:nvGraphicFramePr>
          <p:cNvPr id="5" name="Object 4"/>
          <p:cNvGraphicFramePr>
            <a:graphicFrameLocks noChangeAspect="1"/>
          </p:cNvGraphicFramePr>
          <p:nvPr>
            <p:extLst>
              <p:ext uri="{D42A27DB-BD31-4B8C-83A1-F6EECF244321}">
                <p14:modId xmlns:p14="http://schemas.microsoft.com/office/powerpoint/2010/main" val="2119495836"/>
              </p:ext>
            </p:extLst>
          </p:nvPr>
        </p:nvGraphicFramePr>
        <p:xfrm>
          <a:off x="5418667" y="3651252"/>
          <a:ext cx="4650317" cy="1604433"/>
        </p:xfrm>
        <a:graphic>
          <a:graphicData uri="http://schemas.openxmlformats.org/presentationml/2006/ole">
            <mc:AlternateContent xmlns:mc="http://schemas.openxmlformats.org/markup-compatibility/2006">
              <mc:Choice xmlns:v="urn:schemas-microsoft-com:vml" Requires="v">
                <p:oleObj name="Equation" r:id="rId2" imgW="66614040" imgH="35111880" progId="Equation.DSMT4">
                  <p:embed/>
                </p:oleObj>
              </mc:Choice>
              <mc:Fallback>
                <p:oleObj name="Equation" r:id="rId2" imgW="66614040" imgH="35111880" progId="Equation.DSMT4">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8667" y="3651252"/>
                        <a:ext cx="4650317" cy="1604433"/>
                      </a:xfrm>
                      <a:prstGeom prst="rect">
                        <a:avLst/>
                      </a:prstGeom>
                      <a:solidFill>
                        <a:schemeClr val="accent2"/>
                      </a:solidFill>
                    </p:spPr>
                  </p:pic>
                </p:oleObj>
              </mc:Fallback>
            </mc:AlternateContent>
          </a:graphicData>
        </a:graphic>
      </p:graphicFrame>
      <p:sp>
        <p:nvSpPr>
          <p:cNvPr id="6" name="Line 5"/>
          <p:cNvSpPr>
            <a:spLocks noChangeShapeType="1"/>
          </p:cNvSpPr>
          <p:nvPr/>
        </p:nvSpPr>
        <p:spPr bwMode="auto">
          <a:xfrm>
            <a:off x="6237815" y="3276600"/>
            <a:ext cx="3963460" cy="1343027"/>
          </a:xfrm>
          <a:prstGeom prst="line">
            <a:avLst/>
          </a:prstGeom>
          <a:noFill/>
          <a:ln w="28575" cap="sq">
            <a:solidFill>
              <a:schemeClr val="tx1"/>
            </a:solidFill>
            <a:round/>
            <a:headEnd type="none" w="sm" len="sm"/>
            <a:tailEnd type="triangle" w="med" len="med"/>
          </a:ln>
        </p:spPr>
        <p:txBody>
          <a:bodyPr wrap="none"/>
          <a:lstStyle/>
          <a:p>
            <a:endParaRPr lang="zh-CN" altLang="en-US" sz="1867">
              <a:latin typeface="微软雅黑" pitchFamily="34" charset="-122"/>
              <a:ea typeface="微软雅黑" pitchFamily="34" charset="-122"/>
            </a:endParaRPr>
          </a:p>
        </p:txBody>
      </p:sp>
      <p:sp>
        <p:nvSpPr>
          <p:cNvPr id="7" name="Text Box 6"/>
          <p:cNvSpPr txBox="1">
            <a:spLocks noChangeArrowheads="1"/>
          </p:cNvSpPr>
          <p:nvPr/>
        </p:nvSpPr>
        <p:spPr bwMode="auto">
          <a:xfrm>
            <a:off x="7112002" y="3071415"/>
            <a:ext cx="2182285" cy="379656"/>
          </a:xfrm>
          <a:prstGeom prst="rect">
            <a:avLst/>
          </a:prstGeom>
          <a:noFill/>
          <a:ln w="12700" cap="sq">
            <a:noFill/>
            <a:miter lim="800000"/>
            <a:headEnd type="none" w="sm" len="sm"/>
            <a:tailEnd type="none" w="sm" len="sm"/>
          </a:ln>
        </p:spPr>
        <p:txBody>
          <a:bodyPr wrap="square">
            <a:spAutoFit/>
          </a:bodyPr>
          <a:lstStyle/>
          <a:p>
            <a:pPr>
              <a:spcBef>
                <a:spcPct val="50000"/>
              </a:spcBef>
            </a:pPr>
            <a:r>
              <a:rPr lang="zh-CN" altLang="en-US" sz="1867" dirty="0">
                <a:latin typeface="微软雅黑" pitchFamily="34" charset="-122"/>
                <a:ea typeface="微软雅黑" pitchFamily="34" charset="-122"/>
              </a:rPr>
              <a:t>递归过程</a:t>
            </a:r>
          </a:p>
        </p:txBody>
      </p:sp>
      <p:sp>
        <p:nvSpPr>
          <p:cNvPr id="8" name="Line 7"/>
          <p:cNvSpPr>
            <a:spLocks noChangeShapeType="1"/>
          </p:cNvSpPr>
          <p:nvPr/>
        </p:nvSpPr>
        <p:spPr bwMode="auto">
          <a:xfrm flipH="1">
            <a:off x="6044671" y="5429251"/>
            <a:ext cx="4046008" cy="0"/>
          </a:xfrm>
          <a:prstGeom prst="line">
            <a:avLst/>
          </a:prstGeom>
          <a:noFill/>
          <a:ln w="19050" cap="sq">
            <a:solidFill>
              <a:schemeClr val="tx1"/>
            </a:solidFill>
            <a:round/>
            <a:headEnd type="none" w="sm" len="sm"/>
            <a:tailEnd type="triangle" w="med" len="med"/>
          </a:ln>
        </p:spPr>
        <p:txBody>
          <a:bodyPr wrap="none"/>
          <a:lstStyle/>
          <a:p>
            <a:endParaRPr lang="zh-CN" altLang="en-US" sz="1867">
              <a:latin typeface="微软雅黑" pitchFamily="34" charset="-122"/>
              <a:ea typeface="微软雅黑" pitchFamily="34" charset="-122"/>
            </a:endParaRPr>
          </a:p>
        </p:txBody>
      </p:sp>
      <p:sp>
        <p:nvSpPr>
          <p:cNvPr id="9" name="Text Box 8"/>
          <p:cNvSpPr txBox="1">
            <a:spLocks noChangeArrowheads="1"/>
          </p:cNvSpPr>
          <p:nvPr/>
        </p:nvSpPr>
        <p:spPr bwMode="auto">
          <a:xfrm>
            <a:off x="7112003" y="5543551"/>
            <a:ext cx="1298573" cy="379656"/>
          </a:xfrm>
          <a:prstGeom prst="rect">
            <a:avLst/>
          </a:prstGeom>
          <a:noFill/>
          <a:ln w="12700" cap="sq">
            <a:noFill/>
            <a:miter lim="800000"/>
            <a:headEnd type="none" w="sm" len="sm"/>
            <a:tailEnd type="none" w="sm" len="sm"/>
          </a:ln>
        </p:spPr>
        <p:txBody>
          <a:bodyPr wrap="square">
            <a:spAutoFit/>
          </a:bodyPr>
          <a:lstStyle/>
          <a:p>
            <a:pPr>
              <a:spcBef>
                <a:spcPct val="50000"/>
              </a:spcBef>
            </a:pPr>
            <a:r>
              <a:rPr lang="zh-CN" altLang="en-US" sz="1867" dirty="0">
                <a:latin typeface="微软雅黑" pitchFamily="34" charset="-122"/>
                <a:ea typeface="微软雅黑" pitchFamily="34" charset="-122"/>
              </a:rPr>
              <a:t>回溯</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utoUpdateAnimBg="0"/>
      <p:bldP spid="8" grpId="0" animBg="1"/>
      <p:bldP spid="9" grpId="0" autoUpdateAnimBg="0"/>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42"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递归与非递归的选择</a:t>
            </a:r>
          </a:p>
        </p:txBody>
      </p:sp>
      <p:sp>
        <p:nvSpPr>
          <p:cNvPr id="363523" name="Rectangle 3"/>
          <p:cNvSpPr>
            <a:spLocks noGrp="1" noChangeArrowheads="1"/>
          </p:cNvSpPr>
          <p:nvPr>
            <p:ph idx="4294967295"/>
          </p:nvPr>
        </p:nvSpPr>
        <p:spPr>
          <a:xfrm>
            <a:off x="694265" y="1215601"/>
            <a:ext cx="9956800" cy="4525963"/>
          </a:xfrm>
        </p:spPr>
        <p:txBody>
          <a:bodyPr>
            <a:normAutofit/>
          </a:bodyPr>
          <a:lstStyle/>
          <a:p>
            <a:pPr eaLnBrk="1" hangingPunct="1">
              <a:lnSpc>
                <a:spcPct val="140000"/>
              </a:lnSpc>
              <a:buNone/>
            </a:pPr>
            <a:r>
              <a:rPr lang="zh-CN" altLang="en-US" sz="2400" b="1" dirty="0"/>
              <a:t>大多数常用的递归都有等价的非递归实现</a:t>
            </a:r>
            <a:endParaRPr lang="en-US" altLang="zh-CN" sz="2400" b="1" dirty="0"/>
          </a:p>
          <a:p>
            <a:pPr>
              <a:lnSpc>
                <a:spcPct val="140000"/>
              </a:lnSpc>
              <a:spcBef>
                <a:spcPts val="800"/>
              </a:spcBef>
              <a:buNone/>
            </a:pPr>
            <a:r>
              <a:rPr lang="zh-CN" altLang="en-US" sz="2400" b="1" dirty="0"/>
              <a:t>究竟使用哪一种，凭你的经验选择</a:t>
            </a:r>
          </a:p>
          <a:p>
            <a:pPr>
              <a:spcBef>
                <a:spcPts val="800"/>
              </a:spcBef>
              <a:buNone/>
            </a:pPr>
            <a:r>
              <a:rPr lang="zh-CN" altLang="en-US" sz="1867" dirty="0"/>
              <a:t>非递归程序复杂，但效率高</a:t>
            </a:r>
            <a:endParaRPr lang="en-US" altLang="zh-CN" sz="1867" dirty="0"/>
          </a:p>
          <a:p>
            <a:pPr>
              <a:spcBef>
                <a:spcPts val="800"/>
              </a:spcBef>
              <a:buNone/>
            </a:pPr>
            <a:r>
              <a:rPr lang="zh-CN" altLang="en-US" sz="1867" dirty="0"/>
              <a:t>递归程序逻辑清晰，但往往效率较低</a:t>
            </a:r>
            <a:endParaRPr lang="en-US" altLang="zh-CN" sz="1867" dirty="0"/>
          </a:p>
          <a:p>
            <a:pPr>
              <a:lnSpc>
                <a:spcPct val="140000"/>
              </a:lnSpc>
              <a:spcBef>
                <a:spcPts val="800"/>
              </a:spcBef>
              <a:buNone/>
            </a:pPr>
            <a:r>
              <a:rPr lang="zh-CN" altLang="en-US" sz="2400" b="1" dirty="0"/>
              <a:t>如果递归调用会因其重复工作，则不能用递归</a:t>
            </a:r>
            <a:endParaRPr lang="en-US" altLang="zh-CN" sz="2400" b="1" dirty="0"/>
          </a:p>
          <a:p>
            <a:pPr>
              <a:lnSpc>
                <a:spcPct val="140000"/>
              </a:lnSpc>
              <a:spcBef>
                <a:spcPts val="0"/>
              </a:spcBef>
              <a:buNone/>
            </a:pPr>
            <a:r>
              <a:rPr lang="zh-CN" altLang="en-US" sz="1867" dirty="0"/>
              <a:t>如</a:t>
            </a:r>
            <a:r>
              <a:rPr lang="en-US" altLang="zh-CN" sz="1867" dirty="0"/>
              <a:t>Fibonacci</a:t>
            </a:r>
            <a:r>
              <a:rPr lang="zh-CN" altLang="en-US" sz="1867" dirty="0"/>
              <a:t>函数的递归实现</a:t>
            </a:r>
            <a:endParaRPr lang="zh-CN" altLang="en-US" sz="1867" b="1" dirty="0"/>
          </a:p>
        </p:txBody>
      </p:sp>
      <p:sp>
        <p:nvSpPr>
          <p:cNvPr id="4" name="Rectangle 3"/>
          <p:cNvSpPr txBox="1">
            <a:spLocks noChangeArrowheads="1"/>
          </p:cNvSpPr>
          <p:nvPr/>
        </p:nvSpPr>
        <p:spPr>
          <a:xfrm>
            <a:off x="733426" y="4246733"/>
            <a:ext cx="5381625" cy="2362200"/>
          </a:xfrm>
          <a:prstGeom prst="rect">
            <a:avLst/>
          </a:prstGeom>
          <a:noFill/>
        </p:spPr>
        <p:txBody>
          <a:bodyPr vert="horz">
            <a:normAutofit lnSpcReduction="10000"/>
          </a:bodyPr>
          <a:lstStyle/>
          <a:p>
            <a:pPr marL="560818" indent="-512051" defTabSz="1219170">
              <a:buClr>
                <a:schemeClr val="accent1"/>
              </a:buClr>
              <a:buSzPct val="80000"/>
              <a:defRPr/>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f(</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n)</a:t>
            </a:r>
          </a:p>
          <a:p>
            <a:pPr marL="560818" indent="-512051" defTabSz="1219170">
              <a:buClr>
                <a:schemeClr val="accent1"/>
              </a:buClr>
              <a:buSzPct val="80000"/>
              <a:defRPr/>
            </a:pPr>
            <a:r>
              <a:rPr lang="en-US" altLang="zh-CN" sz="1867" dirty="0">
                <a:latin typeface="微软雅黑" pitchFamily="34" charset="-122"/>
                <a:ea typeface="微软雅黑" pitchFamily="34" charset="-122"/>
              </a:rPr>
              <a:t>{</a:t>
            </a:r>
          </a:p>
          <a:p>
            <a:pPr marL="560818" indent="-512051" defTabSz="1219170">
              <a:buClr>
                <a:schemeClr val="accent1"/>
              </a:buClr>
              <a:buSzPct val="80000"/>
              <a:defRPr/>
            </a:pPr>
            <a:r>
              <a:rPr lang="en-US" altLang="zh-CN" sz="1867" dirty="0">
                <a:latin typeface="微软雅黑" pitchFamily="34" charset="-122"/>
                <a:ea typeface="微软雅黑" pitchFamily="34" charset="-122"/>
              </a:rPr>
              <a:t>   if  (n==0)  return 0;</a:t>
            </a:r>
          </a:p>
          <a:p>
            <a:pPr marL="560818" indent="-512051" defTabSz="1219170">
              <a:buClr>
                <a:schemeClr val="accent1"/>
              </a:buClr>
              <a:buSzPct val="80000"/>
              <a:defRPr/>
            </a:pPr>
            <a:r>
              <a:rPr lang="en-US" altLang="zh-CN" sz="1867" dirty="0">
                <a:latin typeface="微软雅黑" pitchFamily="34" charset="-122"/>
                <a:ea typeface="微软雅黑" pitchFamily="34" charset="-122"/>
              </a:rPr>
              <a:t>   else  if (n==1) return 1;</a:t>
            </a:r>
          </a:p>
          <a:p>
            <a:pPr marL="560818" indent="-512051" defTabSz="1219170">
              <a:buClr>
                <a:schemeClr val="accent1"/>
              </a:buClr>
              <a:buSzPct val="80000"/>
              <a:defRPr/>
            </a:pPr>
            <a:r>
              <a:rPr lang="en-US" altLang="zh-CN" sz="1867" dirty="0">
                <a:latin typeface="微软雅黑" pitchFamily="34" charset="-122"/>
                <a:ea typeface="微软雅黑" pitchFamily="34" charset="-122"/>
              </a:rPr>
              <a:t>           else return (f(n-1)+f(n-2));</a:t>
            </a:r>
          </a:p>
          <a:p>
            <a:pPr marL="560818" indent="-512051" defTabSz="1219170">
              <a:buClr>
                <a:schemeClr val="accent1"/>
              </a:buClr>
              <a:buSzPct val="80000"/>
              <a:defRPr/>
            </a:pPr>
            <a:r>
              <a:rPr lang="en-US" altLang="zh-CN" sz="1867" dirty="0">
                <a:latin typeface="微软雅黑" pitchFamily="34" charset="-122"/>
                <a:ea typeface="微软雅黑" pitchFamily="34" charset="-122"/>
              </a:rPr>
              <a:t>} </a:t>
            </a:r>
          </a:p>
          <a:p>
            <a:pPr marL="560818" indent="-512051" defTabSz="1219170">
              <a:buClr>
                <a:schemeClr val="accent1"/>
              </a:buClr>
              <a:buSzPct val="80000"/>
              <a:defRPr/>
            </a:pPr>
            <a:endParaRPr lang="en-US" altLang="zh-CN" sz="1867" dirty="0">
              <a:latin typeface="微软雅黑" pitchFamily="34" charset="-122"/>
              <a:ea typeface="微软雅黑" pitchFamily="34" charset="-122"/>
            </a:endParaRPr>
          </a:p>
          <a:p>
            <a:pPr marL="560818" indent="-512051" defTabSz="1219170">
              <a:buClr>
                <a:schemeClr val="accent1"/>
              </a:buClr>
              <a:buSzPct val="80000"/>
              <a:defRPr/>
            </a:pPr>
            <a:r>
              <a:rPr lang="zh-CN" altLang="en-US" sz="1867" dirty="0">
                <a:latin typeface="微软雅黑" pitchFamily="34" charset="-122"/>
                <a:ea typeface="微软雅黑" pitchFamily="34" charset="-122"/>
              </a:rPr>
              <a:t>运行时间是灾难性的！！！</a:t>
            </a:r>
          </a:p>
        </p:txBody>
      </p:sp>
      <p:graphicFrame>
        <p:nvGraphicFramePr>
          <p:cNvPr id="1705985" name="Object 1"/>
          <p:cNvGraphicFramePr>
            <a:graphicFrameLocks noChangeAspect="1"/>
          </p:cNvGraphicFramePr>
          <p:nvPr/>
        </p:nvGraphicFramePr>
        <p:xfrm>
          <a:off x="6115051" y="4386792"/>
          <a:ext cx="5382684" cy="2199216"/>
        </p:xfrm>
        <a:graphic>
          <a:graphicData uri="http://schemas.openxmlformats.org/presentationml/2006/ole">
            <mc:AlternateContent xmlns:mc="http://schemas.openxmlformats.org/markup-compatibility/2006">
              <mc:Choice xmlns:v="urn:schemas-microsoft-com:vml" Requires="v">
                <p:oleObj name="Picture" r:id="rId2" imgW="34290000" imgH="11896725" progId="Word.Picture.8">
                  <p:embed/>
                </p:oleObj>
              </mc:Choice>
              <mc:Fallback>
                <p:oleObj name="Picture" r:id="rId2" imgW="34290000" imgH="11896725" progId="Word.Picture.8">
                  <p:embed/>
                  <p:pic>
                    <p:nvPicPr>
                      <p:cNvPr id="1705985" name="Object 1"/>
                      <p:cNvPicPr>
                        <a:picLocks noChangeAspect="1" noChangeArrowheads="1"/>
                      </p:cNvPicPr>
                      <p:nvPr/>
                    </p:nvPicPr>
                    <p:blipFill>
                      <a:blip r:embed="rId3">
                        <a:extLst>
                          <a:ext uri="{28A0092B-C50C-407E-A947-70E740481C1C}">
                            <a14:useLocalDpi xmlns:a14="http://schemas.microsoft.com/office/drawing/2010/main" val="0"/>
                          </a:ext>
                        </a:extLst>
                      </a:blip>
                      <a:srcRect t="8032"/>
                      <a:stretch>
                        <a:fillRect/>
                      </a:stretch>
                    </p:blipFill>
                    <p:spPr bwMode="auto">
                      <a:xfrm>
                        <a:off x="6115051" y="4386792"/>
                        <a:ext cx="5382684" cy="2199216"/>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05985"/>
                                        </p:tgtEl>
                                        <p:attrNameLst>
                                          <p:attrName>style.visibility</p:attrName>
                                        </p:attrNameLst>
                                      </p:cBhvr>
                                      <p:to>
                                        <p:strVal val="visible"/>
                                      </p:to>
                                    </p:set>
                                    <p:animEffect transition="in" filter="blinds(horizontal)">
                                      <p:cBhvr>
                                        <p:cTn id="12" dur="500"/>
                                        <p:tgtEl>
                                          <p:spTgt spid="1705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normAutofit fontScale="90000"/>
          </a:bodyPr>
          <a:lstStyle/>
          <a:p>
            <a:pPr eaLnBrk="1" hangingPunct="1"/>
            <a:r>
              <a:rPr lang="en-US" altLang="zh-CN" sz="3733" b="1" dirty="0">
                <a:latin typeface="微软雅黑" pitchFamily="34" charset="-122"/>
              </a:rPr>
              <a:t>Fibonacci</a:t>
            </a:r>
            <a:r>
              <a:rPr lang="zh-CN" altLang="en-US" sz="3733" b="1" dirty="0">
                <a:latin typeface="微软雅黑" pitchFamily="34" charset="-122"/>
              </a:rPr>
              <a:t>函数的非递归实现</a:t>
            </a:r>
          </a:p>
        </p:txBody>
      </p:sp>
      <p:sp>
        <p:nvSpPr>
          <p:cNvPr id="365571" name="Rectangle 3"/>
          <p:cNvSpPr>
            <a:spLocks noGrp="1" noChangeArrowheads="1"/>
          </p:cNvSpPr>
          <p:nvPr>
            <p:ph idx="4294967295"/>
          </p:nvPr>
        </p:nvSpPr>
        <p:spPr>
          <a:xfrm>
            <a:off x="880534" y="1341755"/>
            <a:ext cx="4781550" cy="4876800"/>
          </a:xfrm>
        </p:spPr>
        <p:txBody>
          <a:bodyPr>
            <a:normAutofit fontScale="92500" lnSpcReduction="10000"/>
          </a:bodyPr>
          <a:lstStyle/>
          <a:p>
            <a:pPr eaLnBrk="1" hangingPunct="1">
              <a:buFont typeface="Wingdings" pitchFamily="2" charset="2"/>
              <a:buNone/>
            </a:pPr>
            <a:r>
              <a:rPr lang="en-US" altLang="zh-CN" sz="1867" dirty="0" err="1"/>
              <a:t>int</a:t>
            </a:r>
            <a:r>
              <a:rPr lang="en-US" altLang="zh-CN" sz="1867" dirty="0"/>
              <a:t> f( </a:t>
            </a:r>
            <a:r>
              <a:rPr lang="en-US" altLang="zh-CN" sz="1867" dirty="0" err="1"/>
              <a:t>int</a:t>
            </a:r>
            <a:r>
              <a:rPr lang="en-US" altLang="zh-CN" sz="1867" dirty="0"/>
              <a:t> n )</a:t>
            </a:r>
          </a:p>
          <a:p>
            <a:pPr eaLnBrk="1" hangingPunct="1">
              <a:buFont typeface="Wingdings" pitchFamily="2" charset="2"/>
              <a:buNone/>
            </a:pPr>
            <a:r>
              <a:rPr lang="en-US" altLang="zh-CN" sz="1867" dirty="0"/>
              <a:t>{ </a:t>
            </a:r>
          </a:p>
          <a:p>
            <a:pPr eaLnBrk="1" hangingPunct="1">
              <a:buFont typeface="Wingdings" pitchFamily="2" charset="2"/>
              <a:buNone/>
            </a:pPr>
            <a:r>
              <a:rPr lang="en-US" altLang="zh-CN" sz="1867" dirty="0"/>
              <a:t>      </a:t>
            </a:r>
            <a:r>
              <a:rPr lang="en-US" altLang="zh-CN" sz="1867" dirty="0" err="1"/>
              <a:t>int</a:t>
            </a:r>
            <a:r>
              <a:rPr lang="en-US" altLang="zh-CN" sz="1867" dirty="0"/>
              <a:t> </a:t>
            </a:r>
            <a:r>
              <a:rPr lang="en-US" altLang="zh-CN" sz="1867" dirty="0" err="1"/>
              <a:t>i</a:t>
            </a:r>
            <a:r>
              <a:rPr lang="en-US" altLang="zh-CN" sz="1867" dirty="0"/>
              <a:t>, fn, fn_1 = 0, fn_2 = 1;</a:t>
            </a:r>
          </a:p>
          <a:p>
            <a:pPr eaLnBrk="1" hangingPunct="1">
              <a:buFont typeface="Wingdings" pitchFamily="2" charset="2"/>
              <a:buNone/>
            </a:pPr>
            <a:endParaRPr lang="en-US" altLang="zh-CN" sz="1867" dirty="0"/>
          </a:p>
          <a:p>
            <a:pPr eaLnBrk="1" hangingPunct="1">
              <a:buFont typeface="Wingdings" pitchFamily="2" charset="2"/>
              <a:buNone/>
            </a:pPr>
            <a:r>
              <a:rPr lang="en-US" altLang="zh-CN" sz="1867" dirty="0"/>
              <a:t>      if (n == 0) return 0;</a:t>
            </a:r>
          </a:p>
          <a:p>
            <a:pPr eaLnBrk="1" hangingPunct="1">
              <a:buFont typeface="Wingdings" pitchFamily="2" charset="2"/>
              <a:buNone/>
            </a:pPr>
            <a:r>
              <a:rPr lang="en-US" altLang="zh-CN" sz="1867" dirty="0"/>
              <a:t>      if (n == 1) return 1;</a:t>
            </a:r>
          </a:p>
          <a:p>
            <a:pPr eaLnBrk="1" hangingPunct="1">
              <a:buNone/>
            </a:pPr>
            <a:r>
              <a:rPr lang="en-US" altLang="zh-CN" sz="1867" dirty="0"/>
              <a:t>     for ( </a:t>
            </a:r>
            <a:r>
              <a:rPr lang="en-US" altLang="zh-CN" sz="1867" dirty="0" err="1"/>
              <a:t>i</a:t>
            </a:r>
            <a:r>
              <a:rPr lang="en-US" altLang="zh-CN" sz="1867" dirty="0"/>
              <a:t> = 2; </a:t>
            </a:r>
            <a:r>
              <a:rPr lang="en-US" altLang="zh-CN" sz="1867" dirty="0" err="1"/>
              <a:t>i</a:t>
            </a:r>
            <a:r>
              <a:rPr lang="en-US" altLang="zh-CN" sz="1867" dirty="0"/>
              <a:t>&lt;=n; ++</a:t>
            </a:r>
            <a:r>
              <a:rPr lang="en-US" altLang="zh-CN" sz="1867" dirty="0" err="1"/>
              <a:t>i</a:t>
            </a:r>
            <a:r>
              <a:rPr lang="en-US" altLang="zh-CN" sz="1867" dirty="0"/>
              <a:t>) {</a:t>
            </a:r>
          </a:p>
          <a:p>
            <a:pPr eaLnBrk="1" hangingPunct="1">
              <a:buFont typeface="Wingdings" pitchFamily="2" charset="2"/>
              <a:buNone/>
            </a:pPr>
            <a:r>
              <a:rPr lang="en-US" altLang="zh-CN" sz="1867" dirty="0"/>
              <a:t>           fn = fn_1 + fn_2;</a:t>
            </a:r>
          </a:p>
          <a:p>
            <a:pPr eaLnBrk="1" hangingPunct="1">
              <a:buNone/>
            </a:pPr>
            <a:r>
              <a:rPr lang="en-US" altLang="zh-CN" sz="1867" dirty="0"/>
              <a:t>           fn_2 = fn_1; </a:t>
            </a:r>
          </a:p>
          <a:p>
            <a:pPr eaLnBrk="1" hangingPunct="1">
              <a:buNone/>
            </a:pPr>
            <a:r>
              <a:rPr lang="en-US" altLang="zh-CN" sz="1867" dirty="0"/>
              <a:t>           fn_1 = fn;</a:t>
            </a:r>
          </a:p>
          <a:p>
            <a:pPr eaLnBrk="1" hangingPunct="1">
              <a:buNone/>
            </a:pPr>
            <a:r>
              <a:rPr lang="en-US" altLang="zh-CN" sz="1867" dirty="0"/>
              <a:t>      }</a:t>
            </a:r>
          </a:p>
          <a:p>
            <a:pPr eaLnBrk="1" hangingPunct="1">
              <a:buFont typeface="Wingdings" pitchFamily="2" charset="2"/>
              <a:buNone/>
            </a:pPr>
            <a:endParaRPr lang="en-US" altLang="zh-CN" sz="1867" dirty="0"/>
          </a:p>
          <a:p>
            <a:pPr eaLnBrk="1" hangingPunct="1">
              <a:buFont typeface="Wingdings" pitchFamily="2" charset="2"/>
              <a:buNone/>
            </a:pPr>
            <a:r>
              <a:rPr lang="en-US" altLang="zh-CN" sz="1867" dirty="0"/>
              <a:t>      return fn;</a:t>
            </a:r>
          </a:p>
          <a:p>
            <a:pPr eaLnBrk="1" hangingPunct="1">
              <a:buFont typeface="Wingdings" pitchFamily="2" charset="2"/>
              <a:buNone/>
            </a:pPr>
            <a:r>
              <a:rPr lang="en-US" altLang="zh-CN" sz="1867" dirty="0"/>
              <a:t>}</a:t>
            </a:r>
          </a:p>
        </p:txBody>
      </p:sp>
      <p:sp>
        <p:nvSpPr>
          <p:cNvPr id="365572" name="Text Box 4"/>
          <p:cNvSpPr txBox="1">
            <a:spLocks noChangeArrowheads="1"/>
          </p:cNvSpPr>
          <p:nvPr/>
        </p:nvSpPr>
        <p:spPr bwMode="auto">
          <a:xfrm>
            <a:off x="5535085" y="2171701"/>
            <a:ext cx="3477684" cy="777777"/>
          </a:xfrm>
          <a:prstGeom prst="rect">
            <a:avLst/>
          </a:prstGeom>
          <a:noFill/>
          <a:ln w="12700" cap="sq">
            <a:noFill/>
            <a:miter lim="800000"/>
            <a:headEnd/>
            <a:tailEnd/>
          </a:ln>
        </p:spPr>
        <p:txBody>
          <a:bodyPr>
            <a:spAutoFit/>
          </a:bodyPr>
          <a:lstStyle/>
          <a:p>
            <a:pPr>
              <a:lnSpc>
                <a:spcPct val="125000"/>
              </a:lnSpc>
              <a:spcBef>
                <a:spcPct val="50000"/>
              </a:spcBef>
            </a:pPr>
            <a:r>
              <a:rPr lang="zh-CN" altLang="en-US" sz="1867" dirty="0">
                <a:latin typeface="楷体_GB2312" pitchFamily="49" charset="-122"/>
                <a:ea typeface="楷体_GB2312" pitchFamily="49" charset="-122"/>
              </a:rPr>
              <a:t>消耗的时间：执行</a:t>
            </a:r>
            <a:r>
              <a:rPr lang="en-US" altLang="zh-CN" sz="1867" dirty="0">
                <a:latin typeface="楷体_GB2312" pitchFamily="49" charset="-122"/>
                <a:ea typeface="楷体_GB2312" pitchFamily="49" charset="-122"/>
              </a:rPr>
              <a:t>n</a:t>
            </a:r>
            <a:r>
              <a:rPr lang="zh-CN" altLang="en-US" sz="1867" dirty="0">
                <a:latin typeface="楷体_GB2312" pitchFamily="49" charset="-122"/>
                <a:ea typeface="楷体_GB2312" pitchFamily="49" charset="-122"/>
              </a:rPr>
              <a:t>次加法和</a:t>
            </a:r>
            <a:r>
              <a:rPr lang="en-US" altLang="zh-CN" sz="1867" dirty="0">
                <a:latin typeface="楷体_GB2312" pitchFamily="49" charset="-122"/>
                <a:ea typeface="楷体_GB2312" pitchFamily="49" charset="-122"/>
              </a:rPr>
              <a:t>3n</a:t>
            </a:r>
            <a:r>
              <a:rPr lang="zh-CN" altLang="en-US" sz="1867" dirty="0">
                <a:latin typeface="楷体_GB2312" pitchFamily="49" charset="-122"/>
                <a:ea typeface="楷体_GB2312" pitchFamily="49" charset="-122"/>
              </a:rPr>
              <a:t>次赋值！！！</a:t>
            </a:r>
          </a:p>
        </p:txBody>
      </p:sp>
    </p:spTree>
  </p:cSld>
  <p:clrMapOvr>
    <a:masterClrMapping/>
  </p:clrMapOvr>
  <p:transition spd="med">
    <p:fade/>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081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递归实例 </a:t>
            </a:r>
            <a:r>
              <a:rPr lang="en-US" altLang="zh-CN" sz="3733" b="1" dirty="0">
                <a:latin typeface="微软雅黑" pitchFamily="34" charset="-122"/>
              </a:rPr>
              <a:t>-- </a:t>
            </a:r>
            <a:r>
              <a:rPr lang="zh-CN" altLang="en-US" sz="3733" b="1" dirty="0">
                <a:latin typeface="微软雅黑" pitchFamily="34" charset="-122"/>
              </a:rPr>
              <a:t>打印三角形</a:t>
            </a:r>
          </a:p>
        </p:txBody>
      </p:sp>
      <p:sp>
        <p:nvSpPr>
          <p:cNvPr id="367619" name="Rectangle 3"/>
          <p:cNvSpPr>
            <a:spLocks noGrp="1" noChangeArrowheads="1"/>
          </p:cNvSpPr>
          <p:nvPr>
            <p:ph idx="4294967295"/>
          </p:nvPr>
        </p:nvSpPr>
        <p:spPr>
          <a:xfrm>
            <a:off x="541867" y="1476375"/>
            <a:ext cx="10382250" cy="3171825"/>
          </a:xfrm>
        </p:spPr>
        <p:txBody>
          <a:bodyPr>
            <a:normAutofit/>
          </a:bodyPr>
          <a:lstStyle/>
          <a:p>
            <a:pPr marL="0" indent="0">
              <a:lnSpc>
                <a:spcPct val="120000"/>
              </a:lnSpc>
              <a:buNone/>
            </a:pPr>
            <a:r>
              <a:rPr lang="zh-CN" altLang="en-US" sz="2400" dirty="0"/>
              <a:t>设计一函数，可以在屏幕上的任意地方显示一个任意大小的由任意字符（如：*）组成的倒三角形</a:t>
            </a:r>
          </a:p>
          <a:p>
            <a:pPr eaLnBrk="1" hangingPunct="1">
              <a:lnSpc>
                <a:spcPct val="120000"/>
              </a:lnSpc>
              <a:buNone/>
            </a:pPr>
            <a:endParaRPr lang="en-US" altLang="zh-CN" sz="2400" dirty="0"/>
          </a:p>
          <a:p>
            <a:pPr eaLnBrk="1" hangingPunct="1">
              <a:lnSpc>
                <a:spcPct val="120000"/>
              </a:lnSpc>
              <a:buNone/>
            </a:pPr>
            <a:r>
              <a:rPr lang="zh-CN" altLang="en-US" sz="2400" b="1" dirty="0"/>
              <a:t>函数的原型</a:t>
            </a:r>
          </a:p>
          <a:p>
            <a:pPr>
              <a:lnSpc>
                <a:spcPct val="120000"/>
              </a:lnSpc>
              <a:buNone/>
            </a:pPr>
            <a:r>
              <a:rPr lang="en-US" altLang="zh-CN" sz="1867" dirty="0"/>
              <a:t>void display(  char  symbol,   </a:t>
            </a:r>
            <a:r>
              <a:rPr lang="en-US" altLang="zh-CN" sz="1867" dirty="0" err="1"/>
              <a:t>int</a:t>
            </a:r>
            <a:r>
              <a:rPr lang="en-US" altLang="zh-CN" sz="1867" dirty="0"/>
              <a:t> offset,  </a:t>
            </a:r>
            <a:r>
              <a:rPr lang="en-US" altLang="zh-CN" sz="1867" dirty="0" err="1"/>
              <a:t>int</a:t>
            </a:r>
            <a:r>
              <a:rPr lang="en-US" altLang="zh-CN" sz="1867" dirty="0"/>
              <a:t> length)</a:t>
            </a:r>
          </a:p>
          <a:p>
            <a:pPr eaLnBrk="1" hangingPunct="1">
              <a:lnSpc>
                <a:spcPct val="120000"/>
              </a:lnSpc>
              <a:buNone/>
            </a:pPr>
            <a:r>
              <a:rPr lang="zh-CN" altLang="en-US" sz="1867" dirty="0"/>
              <a:t>如调用</a:t>
            </a:r>
            <a:r>
              <a:rPr lang="en-US" altLang="zh-CN" sz="1867" dirty="0"/>
              <a:t>display(‘*’, 0, 11)</a:t>
            </a:r>
            <a:r>
              <a:rPr lang="zh-CN" altLang="en-US" sz="1867" dirty="0"/>
              <a:t>，显示如下图像</a:t>
            </a:r>
          </a:p>
        </p:txBody>
      </p:sp>
      <p:sp>
        <p:nvSpPr>
          <p:cNvPr id="367620" name="Text Box 4"/>
          <p:cNvSpPr txBox="1">
            <a:spLocks noChangeArrowheads="1"/>
          </p:cNvSpPr>
          <p:nvPr/>
        </p:nvSpPr>
        <p:spPr bwMode="auto">
          <a:xfrm>
            <a:off x="7960786" y="3416301"/>
            <a:ext cx="4015316" cy="584775"/>
          </a:xfrm>
          <a:prstGeom prst="rect">
            <a:avLst/>
          </a:prstGeom>
          <a:noFill/>
          <a:ln w="12700" cap="sq">
            <a:noFill/>
            <a:miter lim="800000"/>
            <a:headEnd/>
            <a:tailEnd/>
          </a:ln>
        </p:spPr>
        <p:txBody>
          <a:bodyPr>
            <a:spAutoFit/>
          </a:bodyPr>
          <a:lstStyle/>
          <a:p>
            <a:pPr algn="ctr">
              <a:spcBef>
                <a:spcPct val="50000"/>
              </a:spcBef>
            </a:pPr>
            <a:endParaRPr lang="zh-CN" altLang="zh-CN" sz="3200"/>
          </a:p>
        </p:txBody>
      </p:sp>
      <p:sp>
        <p:nvSpPr>
          <p:cNvPr id="367621" name="Text Box 5"/>
          <p:cNvSpPr txBox="1">
            <a:spLocks noChangeArrowheads="1"/>
          </p:cNvSpPr>
          <p:nvPr/>
        </p:nvSpPr>
        <p:spPr bwMode="auto">
          <a:xfrm>
            <a:off x="766234" y="4648200"/>
            <a:ext cx="2186516" cy="954300"/>
          </a:xfrm>
          <a:prstGeom prst="rect">
            <a:avLst/>
          </a:prstGeom>
          <a:noFill/>
          <a:ln w="12700" cap="sq">
            <a:noFill/>
            <a:miter lim="800000"/>
            <a:headEnd/>
            <a:tailEnd/>
          </a:ln>
        </p:spPr>
        <p:txBody>
          <a:bodyPr wrap="square">
            <a:spAutoFit/>
          </a:bodyPr>
          <a:lstStyle/>
          <a:p>
            <a:pPr algn="ctr"/>
            <a:r>
              <a:rPr lang="en-US" altLang="zh-CN" sz="1867" dirty="0">
                <a:latin typeface="微软雅黑" pitchFamily="34" charset="-122"/>
                <a:ea typeface="微软雅黑" pitchFamily="34" charset="-122"/>
              </a:rPr>
              <a:t>***********</a:t>
            </a:r>
          </a:p>
          <a:p>
            <a:pPr algn="ctr"/>
            <a:r>
              <a:rPr lang="en-US" altLang="zh-CN" sz="1867" dirty="0">
                <a:latin typeface="微软雅黑" pitchFamily="34" charset="-122"/>
                <a:ea typeface="微软雅黑" pitchFamily="34" charset="-122"/>
              </a:rPr>
              <a:t>*******</a:t>
            </a:r>
          </a:p>
          <a:p>
            <a:pPr algn="ctr"/>
            <a:r>
              <a:rPr lang="en-US" altLang="zh-CN" sz="1867" dirty="0">
                <a:latin typeface="微软雅黑" pitchFamily="34" charset="-122"/>
                <a:ea typeface="微软雅黑" pitchFamily="34" charset="-122"/>
              </a:rPr>
              <a:t>***</a:t>
            </a:r>
          </a:p>
        </p:txBody>
      </p:sp>
    </p:spTree>
  </p:cSld>
  <p:clrMapOvr>
    <a:masterClrMapping/>
  </p:clrMapOvr>
  <p:transition spd="med">
    <p:fade/>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1842" name="Rectangle 2"/>
          <p:cNvSpPr>
            <a:spLocks noGrp="1" noChangeArrowheads="1"/>
          </p:cNvSpPr>
          <p:nvPr>
            <p:ph type="title"/>
          </p:nvPr>
        </p:nvSpPr>
        <p:spPr/>
        <p:txBody>
          <a:bodyPr>
            <a:normAutofit fontScale="90000"/>
          </a:bodyPr>
          <a:lstStyle/>
          <a:p>
            <a:pPr eaLnBrk="1" hangingPunct="1">
              <a:defRPr/>
            </a:pPr>
            <a:r>
              <a:rPr lang="en-US" altLang="zh-CN" sz="3733" b="1" dirty="0">
                <a:latin typeface="微软雅黑" pitchFamily="34" charset="-122"/>
              </a:rPr>
              <a:t>Display</a:t>
            </a:r>
            <a:r>
              <a:rPr lang="zh-CN" altLang="en-US" sz="3733" b="1" dirty="0">
                <a:latin typeface="微软雅黑" pitchFamily="34" charset="-122"/>
              </a:rPr>
              <a:t>的设计与实现</a:t>
            </a:r>
          </a:p>
        </p:txBody>
      </p:sp>
      <p:sp>
        <p:nvSpPr>
          <p:cNvPr id="368643" name="Rectangle 3"/>
          <p:cNvSpPr>
            <a:spLocks noGrp="1" noChangeArrowheads="1"/>
          </p:cNvSpPr>
          <p:nvPr>
            <p:ph idx="4294967295"/>
          </p:nvPr>
        </p:nvSpPr>
        <p:spPr>
          <a:xfrm>
            <a:off x="914400" y="1160251"/>
            <a:ext cx="10363200" cy="4154487"/>
          </a:xfrm>
        </p:spPr>
        <p:txBody>
          <a:bodyPr>
            <a:normAutofit/>
          </a:bodyPr>
          <a:lstStyle/>
          <a:p>
            <a:pPr eaLnBrk="1" hangingPunct="1">
              <a:lnSpc>
                <a:spcPct val="150000"/>
              </a:lnSpc>
              <a:buNone/>
            </a:pPr>
            <a:r>
              <a:rPr lang="zh-CN" altLang="en-US" sz="2400" b="1" dirty="0"/>
              <a:t>按递归的观点，在某一位置输出一倒三角形可以分成两步</a:t>
            </a:r>
          </a:p>
          <a:p>
            <a:pPr>
              <a:spcBef>
                <a:spcPts val="800"/>
              </a:spcBef>
              <a:buNone/>
            </a:pPr>
            <a:r>
              <a:rPr lang="zh-CN" altLang="en-US" sz="1867" dirty="0"/>
              <a:t>在指定位置输出长度为</a:t>
            </a:r>
            <a:r>
              <a:rPr lang="en-US" altLang="zh-CN" sz="1867" dirty="0"/>
              <a:t>length</a:t>
            </a:r>
            <a:r>
              <a:rPr lang="zh-CN" altLang="en-US" sz="1867" dirty="0"/>
              <a:t>的一行符号</a:t>
            </a:r>
          </a:p>
          <a:p>
            <a:pPr>
              <a:spcBef>
                <a:spcPts val="800"/>
              </a:spcBef>
              <a:buNone/>
            </a:pPr>
            <a:r>
              <a:rPr lang="zh-CN" altLang="en-US" sz="1867" dirty="0"/>
              <a:t>在指定位置的下一行、下二列输出一个大小为 </a:t>
            </a:r>
            <a:r>
              <a:rPr lang="en-US" altLang="zh-CN" sz="1867" dirty="0"/>
              <a:t>length-4 </a:t>
            </a:r>
            <a:r>
              <a:rPr lang="zh-CN" altLang="en-US" sz="1867" dirty="0"/>
              <a:t>的有同样的符号组成的倒三角形</a:t>
            </a:r>
            <a:endParaRPr lang="en-US" altLang="zh-CN" sz="1867" dirty="0"/>
          </a:p>
          <a:p>
            <a:pPr>
              <a:spcBef>
                <a:spcPts val="800"/>
              </a:spcBef>
              <a:buNone/>
            </a:pPr>
            <a:endParaRPr lang="en-US" altLang="zh-CN" sz="1867" dirty="0"/>
          </a:p>
          <a:p>
            <a:pPr>
              <a:spcBef>
                <a:spcPts val="800"/>
              </a:spcBef>
              <a:buNone/>
            </a:pPr>
            <a:r>
              <a:rPr lang="zh-CN" altLang="en-US" sz="2400" b="1" dirty="0"/>
              <a:t>实现代码</a:t>
            </a:r>
            <a:endParaRPr lang="en-US" altLang="zh-CN" sz="2400" b="1" dirty="0"/>
          </a:p>
          <a:p>
            <a:pPr>
              <a:spcBef>
                <a:spcPts val="800"/>
              </a:spcBef>
              <a:buNone/>
            </a:pPr>
            <a:r>
              <a:rPr lang="zh-CN" altLang="en-US" sz="1867" dirty="0"/>
              <a:t>如果有一个函数</a:t>
            </a:r>
            <a:endParaRPr lang="en-US" altLang="zh-CN" sz="1867" dirty="0"/>
          </a:p>
          <a:p>
            <a:pPr>
              <a:spcBef>
                <a:spcPts val="800"/>
              </a:spcBef>
              <a:buNone/>
            </a:pPr>
            <a:r>
              <a:rPr lang="en-US" altLang="zh-CN" sz="1867" dirty="0"/>
              <a:t>draw(symbol , length)</a:t>
            </a:r>
          </a:p>
          <a:p>
            <a:pPr>
              <a:spcBef>
                <a:spcPts val="800"/>
              </a:spcBef>
              <a:buNone/>
            </a:pPr>
            <a:r>
              <a:rPr lang="zh-CN" altLang="en-US" sz="1867" dirty="0"/>
              <a:t>输出</a:t>
            </a:r>
            <a:r>
              <a:rPr lang="en-US" altLang="zh-CN" sz="1867" dirty="0"/>
              <a:t>  length </a:t>
            </a:r>
            <a:r>
              <a:rPr lang="zh-CN" altLang="en-US" sz="1867" dirty="0"/>
              <a:t>个 </a:t>
            </a:r>
            <a:r>
              <a:rPr lang="en-US" altLang="zh-CN" sz="1867" dirty="0"/>
              <a:t>symbol</a:t>
            </a:r>
            <a:endParaRPr lang="zh-CN" altLang="en-US" sz="1867" dirty="0"/>
          </a:p>
        </p:txBody>
      </p:sp>
      <p:sp>
        <p:nvSpPr>
          <p:cNvPr id="4" name="Rectangle 3"/>
          <p:cNvSpPr txBox="1">
            <a:spLocks noChangeArrowheads="1"/>
          </p:cNvSpPr>
          <p:nvPr/>
        </p:nvSpPr>
        <p:spPr>
          <a:xfrm>
            <a:off x="5295901" y="3400425"/>
            <a:ext cx="5819775" cy="2867024"/>
          </a:xfrm>
          <a:prstGeom prst="rect">
            <a:avLst/>
          </a:prstGeom>
        </p:spPr>
        <p:txBody>
          <a:bodyPr vert="horz">
            <a:normAutofit lnSpcReduction="10000"/>
          </a:bodyPr>
          <a:lstStyle/>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void display(char  symbol,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offset,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length )  </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  </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if ( length &gt;  0 )    { </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draw(‘  ‘,  offset );</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draw(symbol , length);</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display( symbol , offset+2 , length-4 ); </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   </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643">
                                            <p:txEl>
                                              <p:pRg st="4" end="4"/>
                                            </p:txEl>
                                          </p:spTgt>
                                        </p:tgtEl>
                                        <p:attrNameLst>
                                          <p:attrName>style.visibility</p:attrName>
                                        </p:attrNameLst>
                                      </p:cBhvr>
                                      <p:to>
                                        <p:strVal val="visible"/>
                                      </p:to>
                                    </p:set>
                                    <p:animEffect transition="in" filter="blinds(horizontal)">
                                      <p:cBhvr>
                                        <p:cTn id="7" dur="500"/>
                                        <p:tgtEl>
                                          <p:spTgt spid="36864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68643">
                                            <p:txEl>
                                              <p:pRg st="5" end="5"/>
                                            </p:txEl>
                                          </p:spTgt>
                                        </p:tgtEl>
                                        <p:attrNameLst>
                                          <p:attrName>style.visibility</p:attrName>
                                        </p:attrNameLst>
                                      </p:cBhvr>
                                      <p:to>
                                        <p:strVal val="visible"/>
                                      </p:to>
                                    </p:set>
                                    <p:animEffect transition="in" filter="blinds(horizontal)">
                                      <p:cBhvr>
                                        <p:cTn id="10" dur="500"/>
                                        <p:tgtEl>
                                          <p:spTgt spid="36864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68643">
                                            <p:txEl>
                                              <p:pRg st="6" end="6"/>
                                            </p:txEl>
                                          </p:spTgt>
                                        </p:tgtEl>
                                        <p:attrNameLst>
                                          <p:attrName>style.visibility</p:attrName>
                                        </p:attrNameLst>
                                      </p:cBhvr>
                                      <p:to>
                                        <p:strVal val="visible"/>
                                      </p:to>
                                    </p:set>
                                    <p:animEffect transition="in" filter="blinds(horizontal)">
                                      <p:cBhvr>
                                        <p:cTn id="13" dur="500"/>
                                        <p:tgtEl>
                                          <p:spTgt spid="36864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68643">
                                            <p:txEl>
                                              <p:pRg st="7" end="7"/>
                                            </p:txEl>
                                          </p:spTgt>
                                        </p:tgtEl>
                                        <p:attrNameLst>
                                          <p:attrName>style.visibility</p:attrName>
                                        </p:attrNameLst>
                                      </p:cBhvr>
                                      <p:to>
                                        <p:strVal val="visible"/>
                                      </p:to>
                                    </p:set>
                                    <p:animEffect transition="in" filter="blinds(horizontal)">
                                      <p:cBhvr>
                                        <p:cTn id="16" dur="500"/>
                                        <p:tgtEl>
                                          <p:spTgt spid="36864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3890" name="Rectangle 2"/>
          <p:cNvSpPr>
            <a:spLocks noGrp="1" noChangeArrowheads="1"/>
          </p:cNvSpPr>
          <p:nvPr>
            <p:ph type="title"/>
          </p:nvPr>
        </p:nvSpPr>
        <p:spPr/>
        <p:txBody>
          <a:bodyPr>
            <a:normAutofit fontScale="90000"/>
          </a:bodyPr>
          <a:lstStyle/>
          <a:p>
            <a:pPr eaLnBrk="1" hangingPunct="1">
              <a:defRPr/>
            </a:pPr>
            <a:r>
              <a:rPr lang="en-US" altLang="zh-CN" sz="3733" b="1" dirty="0">
                <a:latin typeface="微软雅黑" pitchFamily="34" charset="-122"/>
              </a:rPr>
              <a:t>Draw</a:t>
            </a:r>
            <a:r>
              <a:rPr lang="zh-CN" altLang="en-US" sz="3733" b="1" dirty="0">
                <a:latin typeface="微软雅黑" pitchFamily="34" charset="-122"/>
              </a:rPr>
              <a:t>函数的实现</a:t>
            </a:r>
          </a:p>
        </p:txBody>
      </p:sp>
      <p:sp>
        <p:nvSpPr>
          <p:cNvPr id="370691" name="Rectangle 3"/>
          <p:cNvSpPr>
            <a:spLocks noGrp="1" noChangeArrowheads="1"/>
          </p:cNvSpPr>
          <p:nvPr>
            <p:ph idx="4294967295"/>
          </p:nvPr>
        </p:nvSpPr>
        <p:spPr>
          <a:xfrm>
            <a:off x="537368" y="1490345"/>
            <a:ext cx="11117263" cy="4832350"/>
          </a:xfrm>
        </p:spPr>
        <p:txBody>
          <a:bodyPr>
            <a:normAutofit/>
          </a:bodyPr>
          <a:lstStyle/>
          <a:p>
            <a:pPr eaLnBrk="1" hangingPunct="1">
              <a:lnSpc>
                <a:spcPct val="110000"/>
              </a:lnSpc>
              <a:buNone/>
            </a:pPr>
            <a:r>
              <a:rPr lang="zh-CN" altLang="en-US" sz="2400" b="1" dirty="0"/>
              <a:t>递归设计思想</a:t>
            </a:r>
            <a:endParaRPr lang="en-US" altLang="zh-CN" sz="2400" b="1" dirty="0"/>
          </a:p>
          <a:p>
            <a:pPr eaLnBrk="1" hangingPunct="1">
              <a:lnSpc>
                <a:spcPct val="110000"/>
              </a:lnSpc>
              <a:buNone/>
            </a:pPr>
            <a:r>
              <a:rPr lang="zh-CN" altLang="en-US" sz="1867" dirty="0"/>
              <a:t>输出</a:t>
            </a:r>
            <a:r>
              <a:rPr lang="en-US" altLang="zh-CN" sz="1867" dirty="0"/>
              <a:t>k</a:t>
            </a:r>
            <a:r>
              <a:rPr lang="zh-CN" altLang="en-US" sz="1867" dirty="0"/>
              <a:t>个符号可以看成先输出一个符号，然后再输出</a:t>
            </a:r>
            <a:r>
              <a:rPr lang="en-US" altLang="zh-CN" sz="1867" dirty="0"/>
              <a:t>k-1</a:t>
            </a:r>
            <a:r>
              <a:rPr lang="zh-CN" altLang="en-US" sz="1867" dirty="0"/>
              <a:t>个字符组成的一行</a:t>
            </a:r>
          </a:p>
          <a:p>
            <a:pPr>
              <a:lnSpc>
                <a:spcPct val="110000"/>
              </a:lnSpc>
              <a:buNone/>
            </a:pPr>
            <a:r>
              <a:rPr lang="zh-CN" altLang="en-US" sz="1867" dirty="0"/>
              <a:t> </a:t>
            </a:r>
            <a:r>
              <a:rPr lang="en-US" altLang="zh-CN" sz="1867" dirty="0"/>
              <a:t>void draw(char  c , </a:t>
            </a:r>
            <a:r>
              <a:rPr lang="en-US" altLang="zh-CN" sz="1867" dirty="0" err="1"/>
              <a:t>int</a:t>
            </a:r>
            <a:r>
              <a:rPr lang="en-US" altLang="zh-CN" sz="1867" dirty="0"/>
              <a:t>  k)  </a:t>
            </a:r>
          </a:p>
          <a:p>
            <a:pPr>
              <a:lnSpc>
                <a:spcPct val="110000"/>
              </a:lnSpc>
              <a:buNone/>
            </a:pPr>
            <a:r>
              <a:rPr lang="en-US" altLang="zh-CN" sz="1867" dirty="0"/>
              <a:t> {</a:t>
            </a:r>
          </a:p>
          <a:p>
            <a:pPr>
              <a:lnSpc>
                <a:spcPct val="110000"/>
              </a:lnSpc>
              <a:buNone/>
            </a:pPr>
            <a:r>
              <a:rPr lang="en-US" altLang="zh-CN" sz="1867" dirty="0"/>
              <a:t>       if  ( k &gt; 0 )  {</a:t>
            </a:r>
          </a:p>
          <a:p>
            <a:pPr>
              <a:lnSpc>
                <a:spcPct val="110000"/>
              </a:lnSpc>
              <a:buNone/>
            </a:pPr>
            <a:r>
              <a:rPr lang="en-US" altLang="zh-CN" sz="1867" dirty="0"/>
              <a:t>                  </a:t>
            </a:r>
            <a:r>
              <a:rPr lang="en-US" altLang="zh-CN" sz="1867" dirty="0" err="1"/>
              <a:t>cout</a:t>
            </a:r>
            <a:r>
              <a:rPr lang="en-US" altLang="zh-CN" sz="1867" dirty="0"/>
              <a:t> &lt;&lt; c;  </a:t>
            </a:r>
          </a:p>
          <a:p>
            <a:pPr>
              <a:lnSpc>
                <a:spcPct val="110000"/>
              </a:lnSpc>
              <a:buNone/>
            </a:pPr>
            <a:r>
              <a:rPr lang="en-US" altLang="zh-CN" sz="1867" dirty="0"/>
              <a:t>                  draw(c , k-1 );  </a:t>
            </a:r>
          </a:p>
          <a:p>
            <a:pPr>
              <a:lnSpc>
                <a:spcPct val="110000"/>
              </a:lnSpc>
              <a:buNone/>
            </a:pPr>
            <a:r>
              <a:rPr lang="en-US" altLang="zh-CN" sz="1867" dirty="0"/>
              <a:t>       }</a:t>
            </a:r>
          </a:p>
          <a:p>
            <a:pPr>
              <a:lnSpc>
                <a:spcPct val="110000"/>
              </a:lnSpc>
              <a:buNone/>
            </a:pPr>
            <a:r>
              <a:rPr lang="en-US" altLang="zh-CN" sz="1867" dirty="0"/>
              <a:t>  } </a:t>
            </a:r>
          </a:p>
        </p:txBody>
      </p:sp>
    </p:spTree>
  </p:cSld>
  <p:clrMapOvr>
    <a:masterClrMapping/>
  </p:clrMapOvr>
  <p:transition spd="med">
    <p:fade/>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0402"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递归实例</a:t>
            </a:r>
            <a:r>
              <a:rPr lang="en-US" altLang="zh-CN" sz="3733" b="1" dirty="0">
                <a:latin typeface="微软雅黑" pitchFamily="34" charset="-122"/>
              </a:rPr>
              <a:t>—Hanoi</a:t>
            </a:r>
            <a:r>
              <a:rPr lang="zh-CN" altLang="en-US" sz="3733" b="1" dirty="0">
                <a:latin typeface="微软雅黑" pitchFamily="34" charset="-122"/>
              </a:rPr>
              <a:t>塔问题</a:t>
            </a:r>
          </a:p>
        </p:txBody>
      </p:sp>
      <p:sp>
        <p:nvSpPr>
          <p:cNvPr id="377859" name="Text Box 3"/>
          <p:cNvSpPr txBox="1">
            <a:spLocks noChangeArrowheads="1"/>
          </p:cNvSpPr>
          <p:nvPr/>
        </p:nvSpPr>
        <p:spPr bwMode="auto">
          <a:xfrm>
            <a:off x="7827434" y="2771934"/>
            <a:ext cx="3647017" cy="2086918"/>
          </a:xfrm>
          <a:prstGeom prst="rect">
            <a:avLst/>
          </a:prstGeom>
          <a:noFill/>
          <a:ln w="12700" cap="sq">
            <a:noFill/>
            <a:miter lim="800000"/>
            <a:headEnd type="none" w="sm" len="sm"/>
            <a:tailEnd type="none" w="sm" len="sm"/>
          </a:ln>
        </p:spPr>
        <p:txBody>
          <a:bodyPr wrap="square">
            <a:spAutoFit/>
          </a:bodyPr>
          <a:lstStyle/>
          <a:p>
            <a:pPr>
              <a:spcBef>
                <a:spcPct val="10000"/>
              </a:spcBef>
            </a:pPr>
            <a:r>
              <a:rPr lang="zh-CN" altLang="en-US" sz="2400" b="1" dirty="0">
                <a:latin typeface="微软雅黑" pitchFamily="34" charset="-122"/>
                <a:ea typeface="微软雅黑" pitchFamily="34" charset="-122"/>
              </a:rPr>
              <a:t>目标</a:t>
            </a:r>
          </a:p>
          <a:p>
            <a:pPr>
              <a:spcBef>
                <a:spcPct val="10000"/>
              </a:spcBef>
            </a:pPr>
            <a:r>
              <a:rPr lang="zh-CN" altLang="en-US" sz="1867" dirty="0">
                <a:latin typeface="微软雅黑" pitchFamily="34" charset="-122"/>
                <a:ea typeface="微软雅黑" pitchFamily="34" charset="-122"/>
              </a:rPr>
              <a:t>将</a:t>
            </a:r>
            <a:r>
              <a:rPr lang="en-US" altLang="zh-CN" sz="1867" dirty="0">
                <a:latin typeface="微软雅黑" pitchFamily="34" charset="-122"/>
                <a:ea typeface="微软雅黑" pitchFamily="34" charset="-122"/>
              </a:rPr>
              <a:t>A</a:t>
            </a:r>
            <a:r>
              <a:rPr lang="zh-CN" altLang="en-US" sz="1867" dirty="0">
                <a:latin typeface="微软雅黑" pitchFamily="34" charset="-122"/>
                <a:ea typeface="微软雅黑" pitchFamily="34" charset="-122"/>
              </a:rPr>
              <a:t>上的盘子全部移到</a:t>
            </a:r>
            <a:r>
              <a:rPr lang="en-US" altLang="zh-CN" sz="1867" dirty="0">
                <a:latin typeface="微软雅黑" pitchFamily="34" charset="-122"/>
                <a:ea typeface="微软雅黑" pitchFamily="34" charset="-122"/>
              </a:rPr>
              <a:t>B</a:t>
            </a:r>
            <a:r>
              <a:rPr lang="zh-CN" altLang="en-US" sz="1867" dirty="0">
                <a:latin typeface="微软雅黑" pitchFamily="34" charset="-122"/>
                <a:ea typeface="微软雅黑" pitchFamily="34" charset="-122"/>
              </a:rPr>
              <a:t>上</a:t>
            </a:r>
          </a:p>
          <a:p>
            <a:pPr>
              <a:spcBef>
                <a:spcPts val="2400"/>
              </a:spcBef>
            </a:pPr>
            <a:r>
              <a:rPr lang="zh-CN" altLang="en-US" sz="2400" b="1" dirty="0">
                <a:latin typeface="微软雅黑" pitchFamily="34" charset="-122"/>
                <a:ea typeface="微软雅黑" pitchFamily="34" charset="-122"/>
              </a:rPr>
              <a:t>规则</a:t>
            </a:r>
          </a:p>
          <a:p>
            <a:pPr>
              <a:spcBef>
                <a:spcPct val="10000"/>
              </a:spcBef>
            </a:pPr>
            <a:r>
              <a:rPr lang="zh-CN" altLang="en-US" sz="1867" dirty="0">
                <a:latin typeface="微软雅黑" pitchFamily="34" charset="-122"/>
                <a:ea typeface="微软雅黑" pitchFamily="34" charset="-122"/>
              </a:rPr>
              <a:t>每次只能移动一个盘子</a:t>
            </a:r>
          </a:p>
          <a:p>
            <a:pPr>
              <a:spcBef>
                <a:spcPct val="10000"/>
              </a:spcBef>
            </a:pPr>
            <a:r>
              <a:rPr lang="zh-CN" altLang="en-US" sz="1867" dirty="0">
                <a:latin typeface="微软雅黑" pitchFamily="34" charset="-122"/>
                <a:ea typeface="微软雅黑" pitchFamily="34" charset="-122"/>
              </a:rPr>
              <a:t>不允许大盘子放在小盘子上</a:t>
            </a:r>
          </a:p>
        </p:txBody>
      </p:sp>
      <p:grpSp>
        <p:nvGrpSpPr>
          <p:cNvPr id="377860" name="Group 4"/>
          <p:cNvGrpSpPr>
            <a:grpSpLocks/>
          </p:cNvGrpSpPr>
          <p:nvPr/>
        </p:nvGrpSpPr>
        <p:grpSpPr bwMode="auto">
          <a:xfrm>
            <a:off x="281851" y="2867843"/>
            <a:ext cx="6254749" cy="2263637"/>
            <a:chOff x="712" y="1318"/>
            <a:chExt cx="4438" cy="1420"/>
          </a:xfrm>
        </p:grpSpPr>
        <p:grpSp>
          <p:nvGrpSpPr>
            <p:cNvPr id="377861" name="Group 5"/>
            <p:cNvGrpSpPr>
              <a:grpSpLocks/>
            </p:cNvGrpSpPr>
            <p:nvPr/>
          </p:nvGrpSpPr>
          <p:grpSpPr bwMode="auto">
            <a:xfrm>
              <a:off x="712" y="1318"/>
              <a:ext cx="4438" cy="1011"/>
              <a:chOff x="712" y="1550"/>
              <a:chExt cx="4438" cy="1011"/>
            </a:xfrm>
          </p:grpSpPr>
          <p:sp>
            <p:nvSpPr>
              <p:cNvPr id="377863" name="Line 6"/>
              <p:cNvSpPr>
                <a:spLocks noChangeShapeType="1"/>
              </p:cNvSpPr>
              <p:nvPr/>
            </p:nvSpPr>
            <p:spPr bwMode="auto">
              <a:xfrm>
                <a:off x="712" y="2561"/>
                <a:ext cx="4438" cy="0"/>
              </a:xfrm>
              <a:prstGeom prst="line">
                <a:avLst/>
              </a:prstGeom>
              <a:noFill/>
              <a:ln w="38100" cap="sq">
                <a:solidFill>
                  <a:schemeClr val="tx1"/>
                </a:solidFill>
                <a:round/>
                <a:headEnd type="none" w="sm" len="sm"/>
                <a:tailEnd type="none" w="sm" len="sm"/>
              </a:ln>
            </p:spPr>
            <p:txBody>
              <a:bodyPr wrap="none"/>
              <a:lstStyle/>
              <a:p>
                <a:endParaRPr lang="zh-CN" altLang="en-US" sz="2400"/>
              </a:p>
            </p:txBody>
          </p:sp>
          <p:sp>
            <p:nvSpPr>
              <p:cNvPr id="377864" name="Line 7"/>
              <p:cNvSpPr>
                <a:spLocks noChangeShapeType="1"/>
              </p:cNvSpPr>
              <p:nvPr/>
            </p:nvSpPr>
            <p:spPr bwMode="auto">
              <a:xfrm>
                <a:off x="1626" y="1550"/>
                <a:ext cx="0" cy="1011"/>
              </a:xfrm>
              <a:prstGeom prst="line">
                <a:avLst/>
              </a:prstGeom>
              <a:noFill/>
              <a:ln w="38100" cap="sq">
                <a:solidFill>
                  <a:schemeClr val="tx1"/>
                </a:solidFill>
                <a:round/>
                <a:headEnd type="none" w="sm" len="sm"/>
                <a:tailEnd type="none" w="sm" len="sm"/>
              </a:ln>
            </p:spPr>
            <p:txBody>
              <a:bodyPr wrap="none"/>
              <a:lstStyle/>
              <a:p>
                <a:endParaRPr lang="zh-CN" altLang="en-US" sz="2400"/>
              </a:p>
            </p:txBody>
          </p:sp>
          <p:sp>
            <p:nvSpPr>
              <p:cNvPr id="377865" name="Line 8"/>
              <p:cNvSpPr>
                <a:spLocks noChangeShapeType="1"/>
              </p:cNvSpPr>
              <p:nvPr/>
            </p:nvSpPr>
            <p:spPr bwMode="auto">
              <a:xfrm>
                <a:off x="2908" y="1550"/>
                <a:ext cx="0" cy="1011"/>
              </a:xfrm>
              <a:prstGeom prst="line">
                <a:avLst/>
              </a:prstGeom>
              <a:noFill/>
              <a:ln w="38100" cap="sq">
                <a:solidFill>
                  <a:schemeClr val="tx1"/>
                </a:solidFill>
                <a:round/>
                <a:headEnd type="none" w="sm" len="sm"/>
                <a:tailEnd type="none" w="sm" len="sm"/>
              </a:ln>
            </p:spPr>
            <p:txBody>
              <a:bodyPr wrap="none"/>
              <a:lstStyle/>
              <a:p>
                <a:endParaRPr lang="zh-CN" altLang="en-US" sz="2400"/>
              </a:p>
            </p:txBody>
          </p:sp>
          <p:sp>
            <p:nvSpPr>
              <p:cNvPr id="377866" name="Line 9"/>
              <p:cNvSpPr>
                <a:spLocks noChangeShapeType="1"/>
              </p:cNvSpPr>
              <p:nvPr/>
            </p:nvSpPr>
            <p:spPr bwMode="auto">
              <a:xfrm>
                <a:off x="4258" y="1550"/>
                <a:ext cx="0" cy="1011"/>
              </a:xfrm>
              <a:prstGeom prst="line">
                <a:avLst/>
              </a:prstGeom>
              <a:noFill/>
              <a:ln w="38100" cap="sq">
                <a:solidFill>
                  <a:schemeClr val="tx1"/>
                </a:solidFill>
                <a:round/>
                <a:headEnd type="none" w="sm" len="sm"/>
                <a:tailEnd type="none" w="sm" len="sm"/>
              </a:ln>
            </p:spPr>
            <p:txBody>
              <a:bodyPr wrap="none"/>
              <a:lstStyle/>
              <a:p>
                <a:endParaRPr lang="zh-CN" altLang="en-US" sz="2400"/>
              </a:p>
            </p:txBody>
          </p:sp>
          <p:sp>
            <p:nvSpPr>
              <p:cNvPr id="377867" name="Rectangle 10"/>
              <p:cNvSpPr>
                <a:spLocks noChangeArrowheads="1"/>
              </p:cNvSpPr>
              <p:nvPr/>
            </p:nvSpPr>
            <p:spPr bwMode="auto">
              <a:xfrm>
                <a:off x="966" y="2442"/>
                <a:ext cx="1372" cy="119"/>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sz="2400"/>
              </a:p>
            </p:txBody>
          </p:sp>
          <p:sp>
            <p:nvSpPr>
              <p:cNvPr id="377868" name="Rectangle 11"/>
              <p:cNvSpPr>
                <a:spLocks noChangeArrowheads="1"/>
              </p:cNvSpPr>
              <p:nvPr/>
            </p:nvSpPr>
            <p:spPr bwMode="auto">
              <a:xfrm>
                <a:off x="1093" y="2298"/>
                <a:ext cx="1084" cy="14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sz="2400"/>
              </a:p>
            </p:txBody>
          </p:sp>
          <p:sp>
            <p:nvSpPr>
              <p:cNvPr id="377869" name="Rectangle 12"/>
              <p:cNvSpPr>
                <a:spLocks noChangeArrowheads="1"/>
              </p:cNvSpPr>
              <p:nvPr/>
            </p:nvSpPr>
            <p:spPr bwMode="auto">
              <a:xfrm>
                <a:off x="1245" y="2154"/>
                <a:ext cx="763" cy="14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sz="2400"/>
              </a:p>
            </p:txBody>
          </p:sp>
          <p:sp>
            <p:nvSpPr>
              <p:cNvPr id="377870" name="Rectangle 13"/>
              <p:cNvSpPr>
                <a:spLocks noChangeArrowheads="1"/>
              </p:cNvSpPr>
              <p:nvPr/>
            </p:nvSpPr>
            <p:spPr bwMode="auto">
              <a:xfrm>
                <a:off x="1389" y="2027"/>
                <a:ext cx="483" cy="127"/>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sz="2400"/>
              </a:p>
            </p:txBody>
          </p:sp>
          <p:sp>
            <p:nvSpPr>
              <p:cNvPr id="377871" name="Rectangle 14"/>
              <p:cNvSpPr>
                <a:spLocks noChangeArrowheads="1"/>
              </p:cNvSpPr>
              <p:nvPr/>
            </p:nvSpPr>
            <p:spPr bwMode="auto">
              <a:xfrm>
                <a:off x="1491" y="1900"/>
                <a:ext cx="271" cy="127"/>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sz="2400"/>
              </a:p>
            </p:txBody>
          </p:sp>
        </p:grpSp>
        <p:sp>
          <p:nvSpPr>
            <p:cNvPr id="377862" name="Text Box 15"/>
            <p:cNvSpPr txBox="1">
              <a:spLocks noChangeArrowheads="1"/>
            </p:cNvSpPr>
            <p:nvPr/>
          </p:nvSpPr>
          <p:spPr bwMode="auto">
            <a:xfrm>
              <a:off x="1245" y="2320"/>
              <a:ext cx="3592" cy="41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733" dirty="0"/>
                <a:t> </a:t>
              </a:r>
              <a:r>
                <a:rPr lang="en-US" altLang="zh-CN" sz="1867" dirty="0"/>
                <a:t>A                             B                           C</a:t>
              </a:r>
            </a:p>
          </p:txBody>
        </p:sp>
      </p:grpSp>
    </p:spTree>
  </p:cSld>
  <p:clrMapOvr>
    <a:masterClrMapping/>
  </p:clrMapOvr>
  <p:transition spd="med">
    <p:fade/>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1426" name="Rectangle 2"/>
          <p:cNvSpPr>
            <a:spLocks noGrp="1" noChangeArrowheads="1"/>
          </p:cNvSpPr>
          <p:nvPr>
            <p:ph type="title"/>
          </p:nvPr>
        </p:nvSpPr>
        <p:spPr/>
        <p:txBody>
          <a:bodyPr>
            <a:normAutofit fontScale="90000"/>
          </a:bodyPr>
          <a:lstStyle/>
          <a:p>
            <a:pPr eaLnBrk="1" hangingPunct="1">
              <a:defRPr/>
            </a:pPr>
            <a:r>
              <a:rPr lang="en-US" altLang="zh-CN" sz="3733" b="1" dirty="0" err="1">
                <a:latin typeface="微软雅黑" pitchFamily="34" charset="-122"/>
              </a:rPr>
              <a:t>Hannoi</a:t>
            </a:r>
            <a:r>
              <a:rPr lang="zh-CN" altLang="en-US" sz="3733" b="1" dirty="0">
                <a:latin typeface="微软雅黑" pitchFamily="34" charset="-122"/>
              </a:rPr>
              <a:t>塔</a:t>
            </a:r>
          </a:p>
        </p:txBody>
      </p:sp>
      <p:sp>
        <p:nvSpPr>
          <p:cNvPr id="378883" name="Rectangle 3"/>
          <p:cNvSpPr>
            <a:spLocks noGrp="1" noChangeArrowheads="1"/>
          </p:cNvSpPr>
          <p:nvPr>
            <p:ph idx="4294967295"/>
          </p:nvPr>
        </p:nvSpPr>
        <p:spPr>
          <a:xfrm>
            <a:off x="765387" y="2028825"/>
            <a:ext cx="9994900" cy="423863"/>
          </a:xfrm>
          <a:noFill/>
        </p:spPr>
        <p:txBody>
          <a:bodyPr>
            <a:normAutofit fontScale="70000" lnSpcReduction="20000"/>
          </a:bodyPr>
          <a:lstStyle/>
          <a:p>
            <a:pPr eaLnBrk="1" hangingPunct="1">
              <a:buNone/>
            </a:pPr>
            <a:r>
              <a:rPr lang="en-US" altLang="zh-CN" sz="3733" dirty="0"/>
              <a:t>n</a:t>
            </a:r>
            <a:r>
              <a:rPr lang="zh-CN" altLang="en-US" sz="3733" dirty="0"/>
              <a:t>＝</a:t>
            </a:r>
            <a:r>
              <a:rPr lang="en-US" altLang="zh-CN" sz="3733" dirty="0"/>
              <a:t>4</a:t>
            </a:r>
            <a:r>
              <a:rPr lang="zh-CN" altLang="en-US" sz="3733" dirty="0"/>
              <a:t>（最开始的情况）                                    </a:t>
            </a:r>
            <a:r>
              <a:rPr lang="en-US" altLang="zh-CN" sz="3733" dirty="0"/>
              <a:t>n</a:t>
            </a:r>
            <a:r>
              <a:rPr lang="zh-CN" altLang="en-US" sz="3733" dirty="0"/>
              <a:t>＝</a:t>
            </a:r>
            <a:r>
              <a:rPr lang="en-US" altLang="zh-CN" sz="3733" dirty="0"/>
              <a:t>4</a:t>
            </a:r>
            <a:r>
              <a:rPr lang="zh-CN" altLang="en-US" sz="3733" dirty="0"/>
              <a:t>（完成情况）</a:t>
            </a:r>
          </a:p>
          <a:p>
            <a:pPr eaLnBrk="1" hangingPunct="1">
              <a:buNone/>
            </a:pPr>
            <a:endParaRPr lang="en-US" altLang="zh-CN" sz="3733" dirty="0"/>
          </a:p>
        </p:txBody>
      </p:sp>
      <p:pic>
        <p:nvPicPr>
          <p:cNvPr id="378884" name="Picture 4"/>
          <p:cNvPicPr>
            <a:picLocks noChangeAspect="1" noChangeArrowheads="1"/>
          </p:cNvPicPr>
          <p:nvPr/>
        </p:nvPicPr>
        <p:blipFill>
          <a:blip r:embed="rId2" cstate="print"/>
          <a:srcRect/>
          <a:stretch>
            <a:fillRect/>
          </a:stretch>
        </p:blipFill>
        <p:spPr bwMode="auto">
          <a:xfrm>
            <a:off x="666753" y="3133727"/>
            <a:ext cx="4091516" cy="3200400"/>
          </a:xfrm>
          <a:prstGeom prst="rect">
            <a:avLst/>
          </a:prstGeom>
          <a:noFill/>
          <a:ln w="9525">
            <a:noFill/>
            <a:miter lim="800000"/>
            <a:headEnd/>
            <a:tailEnd/>
          </a:ln>
        </p:spPr>
      </p:pic>
      <p:pic>
        <p:nvPicPr>
          <p:cNvPr id="378885" name="Picture 5"/>
          <p:cNvPicPr>
            <a:picLocks noChangeAspect="1" noChangeArrowheads="1"/>
          </p:cNvPicPr>
          <p:nvPr/>
        </p:nvPicPr>
        <p:blipFill>
          <a:blip r:embed="rId3" cstate="print"/>
          <a:srcRect/>
          <a:stretch>
            <a:fillRect/>
          </a:stretch>
        </p:blipFill>
        <p:spPr bwMode="auto">
          <a:xfrm>
            <a:off x="6400800" y="3133727"/>
            <a:ext cx="4064000" cy="3025775"/>
          </a:xfrm>
          <a:prstGeom prst="rect">
            <a:avLst/>
          </a:prstGeom>
          <a:noFill/>
          <a:ln w="9525">
            <a:noFill/>
            <a:miter lim="800000"/>
            <a:headEnd/>
            <a:tailEnd/>
          </a:ln>
        </p:spPr>
      </p:pic>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8210"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函数体</a:t>
            </a:r>
          </a:p>
        </p:txBody>
      </p:sp>
      <p:sp>
        <p:nvSpPr>
          <p:cNvPr id="46083" name="Rectangle 3"/>
          <p:cNvSpPr>
            <a:spLocks noGrp="1" noChangeArrowheads="1"/>
          </p:cNvSpPr>
          <p:nvPr>
            <p:ph idx="4294967295"/>
          </p:nvPr>
        </p:nvSpPr>
        <p:spPr>
          <a:xfrm>
            <a:off x="643466" y="1472777"/>
            <a:ext cx="10515600" cy="4351338"/>
          </a:xfrm>
        </p:spPr>
        <p:txBody>
          <a:bodyPr>
            <a:normAutofit/>
          </a:bodyPr>
          <a:lstStyle/>
          <a:p>
            <a:pPr indent="0">
              <a:lnSpc>
                <a:spcPct val="150000"/>
              </a:lnSpc>
              <a:spcBef>
                <a:spcPts val="2400"/>
              </a:spcBef>
              <a:buNone/>
            </a:pPr>
            <a:r>
              <a:rPr lang="zh-CN" altLang="en-US" sz="2400" dirty="0"/>
              <a:t>函数如何完成预定功能的过程。它说明了如何从输入（参数）得到输出的（返回值）的过程。</a:t>
            </a:r>
          </a:p>
          <a:p>
            <a:pPr indent="0">
              <a:lnSpc>
                <a:spcPct val="150000"/>
              </a:lnSpc>
              <a:spcBef>
                <a:spcPts val="2400"/>
              </a:spcBef>
              <a:buNone/>
            </a:pPr>
            <a:r>
              <a:rPr lang="zh-CN" altLang="en-US" sz="2400" dirty="0"/>
              <a:t>可以把它想象成数学中的函数表达式</a:t>
            </a:r>
          </a:p>
        </p:txBody>
      </p:sp>
    </p:spTree>
  </p:cSld>
  <p:clrMapOvr>
    <a:masterClrMapping/>
  </p:clrMapOvr>
  <p:transition spd="med">
    <p:fade/>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2450" name="Rectangle 2"/>
          <p:cNvSpPr>
            <a:spLocks noGrp="1" noChangeArrowheads="1"/>
          </p:cNvSpPr>
          <p:nvPr>
            <p:ph type="title"/>
          </p:nvPr>
        </p:nvSpPr>
        <p:spPr/>
        <p:txBody>
          <a:bodyPr>
            <a:normAutofit fontScale="90000"/>
          </a:bodyPr>
          <a:lstStyle/>
          <a:p>
            <a:pPr eaLnBrk="1" hangingPunct="1">
              <a:defRPr/>
            </a:pPr>
            <a:r>
              <a:rPr lang="en-US" altLang="zh-CN" sz="3733" b="1" dirty="0" err="1">
                <a:latin typeface="微软雅黑" pitchFamily="34" charset="-122"/>
              </a:rPr>
              <a:t>Hannoi</a:t>
            </a:r>
            <a:r>
              <a:rPr lang="zh-CN" altLang="en-US" sz="3733" b="1" dirty="0">
                <a:latin typeface="微软雅黑" pitchFamily="34" charset="-122"/>
              </a:rPr>
              <a:t>塔</a:t>
            </a:r>
          </a:p>
        </p:txBody>
      </p:sp>
      <p:sp>
        <p:nvSpPr>
          <p:cNvPr id="379907" name="Rectangle 3"/>
          <p:cNvSpPr>
            <a:spLocks noGrp="1" noChangeArrowheads="1"/>
          </p:cNvSpPr>
          <p:nvPr>
            <p:ph idx="4294967295"/>
          </p:nvPr>
        </p:nvSpPr>
        <p:spPr>
          <a:xfrm>
            <a:off x="0" y="1571625"/>
            <a:ext cx="4132263" cy="1247775"/>
          </a:xfrm>
          <a:noFill/>
        </p:spPr>
        <p:txBody>
          <a:bodyPr>
            <a:normAutofit/>
          </a:bodyPr>
          <a:lstStyle/>
          <a:p>
            <a:pPr>
              <a:spcBef>
                <a:spcPts val="800"/>
              </a:spcBef>
              <a:buNone/>
            </a:pPr>
            <a:r>
              <a:rPr lang="zh-CN" altLang="en-US" sz="1867" dirty="0"/>
              <a:t>第</a:t>
            </a:r>
            <a:r>
              <a:rPr lang="en-US" altLang="zh-CN" sz="1867" dirty="0"/>
              <a:t>1</a:t>
            </a:r>
            <a:r>
              <a:rPr lang="zh-CN" altLang="en-US" sz="1867" dirty="0"/>
              <a:t>步：从开始的杆到辅助杆</a:t>
            </a:r>
          </a:p>
          <a:p>
            <a:pPr>
              <a:spcBef>
                <a:spcPts val="800"/>
              </a:spcBef>
              <a:buNone/>
            </a:pPr>
            <a:r>
              <a:rPr lang="zh-CN" altLang="en-US" sz="1867" dirty="0"/>
              <a:t>第</a:t>
            </a:r>
            <a:r>
              <a:rPr lang="en-US" altLang="zh-CN" sz="1867" dirty="0"/>
              <a:t>2</a:t>
            </a:r>
            <a:r>
              <a:rPr lang="zh-CN" altLang="en-US" sz="1867" dirty="0"/>
              <a:t>步：从开始杆到目的杆</a:t>
            </a:r>
            <a:endParaRPr lang="en-US" altLang="zh-CN" sz="1867" dirty="0"/>
          </a:p>
          <a:p>
            <a:pPr>
              <a:spcBef>
                <a:spcPts val="800"/>
              </a:spcBef>
              <a:buNone/>
            </a:pPr>
            <a:r>
              <a:rPr lang="zh-CN" altLang="en-US" sz="1867" dirty="0"/>
              <a:t>第</a:t>
            </a:r>
            <a:r>
              <a:rPr lang="en-US" altLang="zh-CN" sz="1867" dirty="0"/>
              <a:t>3</a:t>
            </a:r>
            <a:r>
              <a:rPr lang="zh-CN" altLang="en-US" sz="1867" dirty="0"/>
              <a:t>步：从辅助杆到目的杆</a:t>
            </a:r>
          </a:p>
        </p:txBody>
      </p:sp>
      <p:pic>
        <p:nvPicPr>
          <p:cNvPr id="379908" name="Picture 4"/>
          <p:cNvPicPr>
            <a:picLocks noChangeAspect="1" noChangeArrowheads="1"/>
          </p:cNvPicPr>
          <p:nvPr/>
        </p:nvPicPr>
        <p:blipFill>
          <a:blip r:embed="rId2" cstate="print"/>
          <a:srcRect/>
          <a:stretch>
            <a:fillRect/>
          </a:stretch>
        </p:blipFill>
        <p:spPr bwMode="auto">
          <a:xfrm>
            <a:off x="371477" y="3389314"/>
            <a:ext cx="3238499" cy="2645172"/>
          </a:xfrm>
          <a:prstGeom prst="rect">
            <a:avLst/>
          </a:prstGeom>
          <a:noFill/>
          <a:ln w="9525">
            <a:noFill/>
            <a:miter lim="800000"/>
            <a:headEnd/>
            <a:tailEnd/>
          </a:ln>
        </p:spPr>
      </p:pic>
      <p:pic>
        <p:nvPicPr>
          <p:cNvPr id="379909" name="Picture 5"/>
          <p:cNvPicPr>
            <a:picLocks noChangeAspect="1" noChangeArrowheads="1"/>
          </p:cNvPicPr>
          <p:nvPr/>
        </p:nvPicPr>
        <p:blipFill>
          <a:blip r:embed="rId3" cstate="print"/>
          <a:srcRect/>
          <a:stretch>
            <a:fillRect/>
          </a:stretch>
        </p:blipFill>
        <p:spPr bwMode="auto">
          <a:xfrm>
            <a:off x="4243918" y="3389314"/>
            <a:ext cx="3416148" cy="2568972"/>
          </a:xfrm>
          <a:prstGeom prst="rect">
            <a:avLst/>
          </a:prstGeom>
          <a:noFill/>
          <a:ln w="9525">
            <a:noFill/>
            <a:miter lim="800000"/>
            <a:headEnd/>
            <a:tailEnd/>
          </a:ln>
        </p:spPr>
      </p:pic>
      <p:pic>
        <p:nvPicPr>
          <p:cNvPr id="6" name="Picture 4"/>
          <p:cNvPicPr>
            <a:picLocks noChangeAspect="1" noChangeArrowheads="1"/>
          </p:cNvPicPr>
          <p:nvPr/>
        </p:nvPicPr>
        <p:blipFill>
          <a:blip r:embed="rId4" cstate="print"/>
          <a:srcRect/>
          <a:stretch>
            <a:fillRect/>
          </a:stretch>
        </p:blipFill>
        <p:spPr bwMode="auto">
          <a:xfrm>
            <a:off x="8229601" y="3389314"/>
            <a:ext cx="3501996" cy="2568972"/>
          </a:xfrm>
          <a:prstGeom prst="rect">
            <a:avLst/>
          </a:prstGeom>
          <a:noFill/>
          <a:ln w="9525">
            <a:noFill/>
            <a:miter lim="800000"/>
            <a:headEnd/>
            <a:tailEnd/>
          </a:ln>
        </p:spPr>
      </p:pic>
    </p:spTree>
  </p:cSld>
  <p:clrMapOvr>
    <a:masterClrMapping/>
  </p:clrMapOvr>
  <p:transition spd="med">
    <p:fade/>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normAutofit fontScale="90000"/>
          </a:bodyPr>
          <a:lstStyle/>
          <a:p>
            <a:pPr eaLnBrk="1" hangingPunct="1">
              <a:defRPr/>
            </a:pPr>
            <a:r>
              <a:rPr lang="en-US" altLang="zh-CN" sz="3733" b="1" dirty="0" err="1">
                <a:latin typeface="微软雅黑" pitchFamily="34" charset="-122"/>
              </a:rPr>
              <a:t>Hannoi</a:t>
            </a:r>
            <a:r>
              <a:rPr lang="zh-CN" altLang="en-US" sz="3733" b="1" dirty="0">
                <a:latin typeface="微软雅黑" pitchFamily="34" charset="-122"/>
              </a:rPr>
              <a:t>塔</a:t>
            </a:r>
          </a:p>
        </p:txBody>
      </p:sp>
      <p:sp>
        <p:nvSpPr>
          <p:cNvPr id="381955" name="Rectangle 3"/>
          <p:cNvSpPr>
            <a:spLocks noGrp="1" noChangeArrowheads="1"/>
          </p:cNvSpPr>
          <p:nvPr>
            <p:ph idx="4294967295"/>
          </p:nvPr>
        </p:nvSpPr>
        <p:spPr>
          <a:xfrm>
            <a:off x="704427" y="1558608"/>
            <a:ext cx="9994900" cy="920750"/>
          </a:xfrm>
          <a:noFill/>
        </p:spPr>
        <p:txBody>
          <a:bodyPr>
            <a:noAutofit/>
          </a:bodyPr>
          <a:lstStyle/>
          <a:p>
            <a:pPr>
              <a:spcBef>
                <a:spcPts val="800"/>
              </a:spcBef>
              <a:buNone/>
            </a:pPr>
            <a:r>
              <a:rPr lang="zh-CN" altLang="en-US" sz="1867" dirty="0"/>
              <a:t>第</a:t>
            </a:r>
            <a:r>
              <a:rPr lang="en-US" altLang="zh-CN" sz="1867" dirty="0"/>
              <a:t>4</a:t>
            </a:r>
            <a:r>
              <a:rPr lang="zh-CN" altLang="en-US" sz="1867" dirty="0"/>
              <a:t>步：从开始的杆到辅助杆</a:t>
            </a:r>
            <a:endParaRPr lang="en-US" altLang="zh-CN" sz="1867" dirty="0"/>
          </a:p>
          <a:p>
            <a:pPr>
              <a:spcBef>
                <a:spcPts val="800"/>
              </a:spcBef>
              <a:buNone/>
            </a:pPr>
            <a:r>
              <a:rPr lang="zh-CN" altLang="en-US" sz="1867" dirty="0"/>
              <a:t>第</a:t>
            </a:r>
            <a:r>
              <a:rPr lang="en-US" altLang="zh-CN" sz="1867" dirty="0"/>
              <a:t>5</a:t>
            </a:r>
            <a:r>
              <a:rPr lang="zh-CN" altLang="en-US" sz="1867" dirty="0"/>
              <a:t>步：从目的杆到开始杆</a:t>
            </a:r>
          </a:p>
          <a:p>
            <a:pPr>
              <a:spcBef>
                <a:spcPts val="800"/>
              </a:spcBef>
              <a:buNone/>
            </a:pPr>
            <a:r>
              <a:rPr lang="zh-CN" altLang="en-US" sz="1867" dirty="0"/>
              <a:t>第</a:t>
            </a:r>
            <a:r>
              <a:rPr lang="en-US" altLang="zh-CN" sz="1867" dirty="0"/>
              <a:t>6</a:t>
            </a:r>
            <a:r>
              <a:rPr lang="zh-CN" altLang="en-US" sz="1867" dirty="0"/>
              <a:t>步：从目的杆到辅助杆</a:t>
            </a:r>
          </a:p>
        </p:txBody>
      </p:sp>
      <p:pic>
        <p:nvPicPr>
          <p:cNvPr id="381956" name="Picture 4"/>
          <p:cNvPicPr>
            <a:picLocks noChangeAspect="1" noChangeArrowheads="1"/>
          </p:cNvPicPr>
          <p:nvPr/>
        </p:nvPicPr>
        <p:blipFill>
          <a:blip r:embed="rId2" cstate="print"/>
          <a:srcRect/>
          <a:stretch>
            <a:fillRect/>
          </a:stretch>
        </p:blipFill>
        <p:spPr bwMode="auto">
          <a:xfrm>
            <a:off x="4016376" y="3478214"/>
            <a:ext cx="3522603" cy="2417761"/>
          </a:xfrm>
          <a:prstGeom prst="rect">
            <a:avLst/>
          </a:prstGeom>
          <a:noFill/>
          <a:ln w="9525">
            <a:noFill/>
            <a:miter lim="800000"/>
            <a:headEnd/>
            <a:tailEnd/>
          </a:ln>
        </p:spPr>
      </p:pic>
      <p:pic>
        <p:nvPicPr>
          <p:cNvPr id="381957" name="Picture 5"/>
          <p:cNvPicPr>
            <a:picLocks noChangeAspect="1" noChangeArrowheads="1"/>
          </p:cNvPicPr>
          <p:nvPr/>
        </p:nvPicPr>
        <p:blipFill>
          <a:blip r:embed="rId3" cstate="print"/>
          <a:srcRect/>
          <a:stretch>
            <a:fillRect/>
          </a:stretch>
        </p:blipFill>
        <p:spPr bwMode="auto">
          <a:xfrm>
            <a:off x="7823200" y="3478213"/>
            <a:ext cx="3833739" cy="2417761"/>
          </a:xfrm>
          <a:prstGeom prst="rect">
            <a:avLst/>
          </a:prstGeom>
          <a:noFill/>
          <a:ln w="9525">
            <a:noFill/>
            <a:miter lim="800000"/>
            <a:headEnd/>
            <a:tailEnd/>
          </a:ln>
        </p:spPr>
      </p:pic>
      <p:pic>
        <p:nvPicPr>
          <p:cNvPr id="8" name="Picture 5"/>
          <p:cNvPicPr>
            <a:picLocks noChangeAspect="1" noChangeArrowheads="1"/>
          </p:cNvPicPr>
          <p:nvPr/>
        </p:nvPicPr>
        <p:blipFill>
          <a:blip r:embed="rId4" cstate="print"/>
          <a:srcRect/>
          <a:stretch>
            <a:fillRect/>
          </a:stretch>
        </p:blipFill>
        <p:spPr bwMode="auto">
          <a:xfrm>
            <a:off x="361951" y="3478214"/>
            <a:ext cx="3424933" cy="2417761"/>
          </a:xfrm>
          <a:prstGeom prst="rect">
            <a:avLst/>
          </a:prstGeom>
          <a:noFill/>
          <a:ln w="9525">
            <a:noFill/>
            <a:miter lim="800000"/>
            <a:headEnd/>
            <a:tailEnd/>
          </a:ln>
        </p:spPr>
      </p:pic>
    </p:spTree>
  </p:cSld>
  <p:clrMapOvr>
    <a:masterClrMapping/>
  </p:clrMapOvr>
  <p:transition spd="med">
    <p:fade/>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22" name="Rectangle 2"/>
          <p:cNvSpPr>
            <a:spLocks noGrp="1" noChangeArrowheads="1"/>
          </p:cNvSpPr>
          <p:nvPr>
            <p:ph type="title"/>
          </p:nvPr>
        </p:nvSpPr>
        <p:spPr/>
        <p:txBody>
          <a:bodyPr>
            <a:normAutofit fontScale="90000"/>
          </a:bodyPr>
          <a:lstStyle/>
          <a:p>
            <a:pPr>
              <a:defRPr/>
            </a:pPr>
            <a:r>
              <a:rPr lang="en-US" altLang="zh-CN" sz="3733" b="1" dirty="0" err="1">
                <a:latin typeface="微软雅黑" pitchFamily="34" charset="-122"/>
              </a:rPr>
              <a:t>Hannoi</a:t>
            </a:r>
            <a:r>
              <a:rPr lang="zh-CN" altLang="en-US" sz="3733" b="1" dirty="0">
                <a:latin typeface="微软雅黑" pitchFamily="34" charset="-122"/>
              </a:rPr>
              <a:t>塔</a:t>
            </a:r>
            <a:endParaRPr lang="zh-CN" altLang="en-US" sz="3733" dirty="0"/>
          </a:p>
        </p:txBody>
      </p:sp>
      <p:sp>
        <p:nvSpPr>
          <p:cNvPr id="382979" name="Rectangle 3"/>
          <p:cNvSpPr>
            <a:spLocks noGrp="1" noChangeArrowheads="1"/>
          </p:cNvSpPr>
          <p:nvPr>
            <p:ph idx="4294967295"/>
          </p:nvPr>
        </p:nvSpPr>
        <p:spPr>
          <a:xfrm>
            <a:off x="961813" y="1565910"/>
            <a:ext cx="9994900" cy="1130300"/>
          </a:xfrm>
          <a:noFill/>
        </p:spPr>
        <p:txBody>
          <a:bodyPr>
            <a:normAutofit/>
          </a:bodyPr>
          <a:lstStyle/>
          <a:p>
            <a:pPr>
              <a:spcBef>
                <a:spcPts val="800"/>
              </a:spcBef>
              <a:buNone/>
            </a:pPr>
            <a:r>
              <a:rPr lang="zh-CN" altLang="en-US" sz="1867" dirty="0"/>
              <a:t>第</a:t>
            </a:r>
            <a:r>
              <a:rPr lang="en-US" altLang="zh-CN" sz="1867" dirty="0"/>
              <a:t>7</a:t>
            </a:r>
            <a:r>
              <a:rPr lang="zh-CN" altLang="en-US" sz="1867" dirty="0"/>
              <a:t>步：从开始杆到目的杆</a:t>
            </a:r>
          </a:p>
          <a:p>
            <a:pPr>
              <a:spcBef>
                <a:spcPts val="800"/>
              </a:spcBef>
              <a:buNone/>
            </a:pPr>
            <a:r>
              <a:rPr lang="zh-CN" altLang="en-US" sz="1867" dirty="0"/>
              <a:t>第</a:t>
            </a:r>
            <a:r>
              <a:rPr lang="en-US" altLang="zh-CN" sz="1867" dirty="0"/>
              <a:t>8</a:t>
            </a:r>
            <a:r>
              <a:rPr lang="zh-CN" altLang="en-US" sz="1867" dirty="0"/>
              <a:t>步：从开始杆到目的杆</a:t>
            </a:r>
            <a:endParaRPr lang="en-US" altLang="zh-CN" sz="1867" dirty="0"/>
          </a:p>
          <a:p>
            <a:pPr>
              <a:spcBef>
                <a:spcPts val="800"/>
              </a:spcBef>
              <a:buNone/>
            </a:pPr>
            <a:r>
              <a:rPr lang="zh-CN" altLang="en-US" sz="1867" dirty="0"/>
              <a:t>第</a:t>
            </a:r>
            <a:r>
              <a:rPr lang="en-US" altLang="zh-CN" sz="1867" dirty="0"/>
              <a:t>9</a:t>
            </a:r>
            <a:r>
              <a:rPr lang="zh-CN" altLang="en-US" sz="1867" dirty="0"/>
              <a:t>步：从辅助杆到目的杆</a:t>
            </a:r>
          </a:p>
          <a:p>
            <a:pPr>
              <a:spcBef>
                <a:spcPts val="800"/>
              </a:spcBef>
              <a:buNone/>
            </a:pPr>
            <a:endParaRPr lang="en-US" altLang="zh-CN" sz="1867" dirty="0"/>
          </a:p>
        </p:txBody>
      </p:sp>
      <p:pic>
        <p:nvPicPr>
          <p:cNvPr id="382980" name="Picture 4"/>
          <p:cNvPicPr>
            <a:picLocks noChangeAspect="1" noChangeArrowheads="1"/>
          </p:cNvPicPr>
          <p:nvPr/>
        </p:nvPicPr>
        <p:blipFill>
          <a:blip r:embed="rId2" cstate="print"/>
          <a:srcRect/>
          <a:stretch>
            <a:fillRect/>
          </a:stretch>
        </p:blipFill>
        <p:spPr bwMode="auto">
          <a:xfrm>
            <a:off x="609601" y="3422652"/>
            <a:ext cx="3407609" cy="2054224"/>
          </a:xfrm>
          <a:prstGeom prst="rect">
            <a:avLst/>
          </a:prstGeom>
          <a:noFill/>
          <a:ln w="9525">
            <a:noFill/>
            <a:miter lim="800000"/>
            <a:headEnd/>
            <a:tailEnd/>
          </a:ln>
        </p:spPr>
      </p:pic>
      <p:pic>
        <p:nvPicPr>
          <p:cNvPr id="382981" name="Picture 5"/>
          <p:cNvPicPr>
            <a:picLocks noChangeAspect="1" noChangeArrowheads="1"/>
          </p:cNvPicPr>
          <p:nvPr/>
        </p:nvPicPr>
        <p:blipFill>
          <a:blip r:embed="rId3" cstate="print"/>
          <a:srcRect/>
          <a:stretch>
            <a:fillRect/>
          </a:stretch>
        </p:blipFill>
        <p:spPr bwMode="auto">
          <a:xfrm>
            <a:off x="4387851" y="3422652"/>
            <a:ext cx="3527424" cy="2054224"/>
          </a:xfrm>
          <a:prstGeom prst="rect">
            <a:avLst/>
          </a:prstGeom>
          <a:noFill/>
          <a:ln w="9525">
            <a:noFill/>
            <a:miter lim="800000"/>
            <a:headEnd/>
            <a:tailEnd/>
          </a:ln>
        </p:spPr>
      </p:pic>
      <p:pic>
        <p:nvPicPr>
          <p:cNvPr id="6" name="Picture 4"/>
          <p:cNvPicPr>
            <a:picLocks noChangeAspect="1" noChangeArrowheads="1"/>
          </p:cNvPicPr>
          <p:nvPr/>
        </p:nvPicPr>
        <p:blipFill>
          <a:blip r:embed="rId4" cstate="print"/>
          <a:srcRect/>
          <a:stretch>
            <a:fillRect/>
          </a:stretch>
        </p:blipFill>
        <p:spPr bwMode="auto">
          <a:xfrm>
            <a:off x="8227485" y="3422652"/>
            <a:ext cx="3627511" cy="2054224"/>
          </a:xfrm>
          <a:prstGeom prst="rect">
            <a:avLst/>
          </a:prstGeom>
          <a:noFill/>
          <a:ln w="9525">
            <a:noFill/>
            <a:miter lim="800000"/>
            <a:headEnd/>
            <a:tailEnd/>
          </a:ln>
        </p:spPr>
      </p:pic>
    </p:spTree>
  </p:cSld>
  <p:clrMapOvr>
    <a:masterClrMapping/>
  </p:clrMapOvr>
  <p:transition spd="med">
    <p:fade/>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6546" name="Rectangle 2"/>
          <p:cNvSpPr>
            <a:spLocks noGrp="1" noChangeArrowheads="1"/>
          </p:cNvSpPr>
          <p:nvPr>
            <p:ph type="title"/>
          </p:nvPr>
        </p:nvSpPr>
        <p:spPr/>
        <p:txBody>
          <a:bodyPr>
            <a:normAutofit fontScale="90000"/>
          </a:bodyPr>
          <a:lstStyle/>
          <a:p>
            <a:pPr eaLnBrk="1" hangingPunct="1">
              <a:defRPr/>
            </a:pPr>
            <a:r>
              <a:rPr lang="en-US" altLang="zh-CN" sz="3733" b="1" dirty="0" err="1">
                <a:latin typeface="微软雅黑" pitchFamily="34" charset="-122"/>
              </a:rPr>
              <a:t>Hannoi</a:t>
            </a:r>
            <a:r>
              <a:rPr lang="zh-CN" altLang="en-US" sz="3733" b="1" dirty="0">
                <a:latin typeface="微软雅黑" pitchFamily="34" charset="-122"/>
              </a:rPr>
              <a:t>塔</a:t>
            </a:r>
          </a:p>
        </p:txBody>
      </p:sp>
      <p:sp>
        <p:nvSpPr>
          <p:cNvPr id="384003" name="Rectangle 3"/>
          <p:cNvSpPr>
            <a:spLocks noGrp="1" noChangeArrowheads="1"/>
          </p:cNvSpPr>
          <p:nvPr>
            <p:ph idx="4294967295"/>
          </p:nvPr>
        </p:nvSpPr>
        <p:spPr>
          <a:xfrm>
            <a:off x="875555" y="1532043"/>
            <a:ext cx="9994900" cy="989013"/>
          </a:xfrm>
          <a:noFill/>
        </p:spPr>
        <p:txBody>
          <a:bodyPr>
            <a:noAutofit/>
          </a:bodyPr>
          <a:lstStyle/>
          <a:p>
            <a:pPr>
              <a:spcBef>
                <a:spcPts val="800"/>
              </a:spcBef>
              <a:buNone/>
            </a:pPr>
            <a:r>
              <a:rPr lang="zh-CN" altLang="en-US" sz="1867" dirty="0"/>
              <a:t>第</a:t>
            </a:r>
            <a:r>
              <a:rPr lang="en-US" altLang="zh-CN" sz="1867" dirty="0"/>
              <a:t>10</a:t>
            </a:r>
            <a:r>
              <a:rPr lang="zh-CN" altLang="en-US" sz="1867" dirty="0"/>
              <a:t>步：从辅助杆到开始的杆</a:t>
            </a:r>
            <a:endParaRPr lang="en-US" altLang="zh-CN" sz="1867" dirty="0"/>
          </a:p>
          <a:p>
            <a:pPr>
              <a:spcBef>
                <a:spcPts val="800"/>
              </a:spcBef>
              <a:buNone/>
            </a:pPr>
            <a:r>
              <a:rPr lang="zh-CN" altLang="en-US" sz="1867" dirty="0"/>
              <a:t>第</a:t>
            </a:r>
            <a:r>
              <a:rPr lang="en-US" altLang="zh-CN" sz="1867" dirty="0"/>
              <a:t>11</a:t>
            </a:r>
            <a:r>
              <a:rPr lang="zh-CN" altLang="en-US" sz="1867" dirty="0"/>
              <a:t>步：从目的杆到开始杆</a:t>
            </a:r>
          </a:p>
          <a:p>
            <a:pPr>
              <a:spcBef>
                <a:spcPts val="800"/>
              </a:spcBef>
              <a:buNone/>
            </a:pPr>
            <a:r>
              <a:rPr lang="zh-CN" altLang="en-US" sz="1867" dirty="0"/>
              <a:t>第</a:t>
            </a:r>
            <a:r>
              <a:rPr lang="en-US" altLang="zh-CN" sz="1867" dirty="0"/>
              <a:t>12</a:t>
            </a:r>
            <a:r>
              <a:rPr lang="zh-CN" altLang="en-US" sz="1867" dirty="0"/>
              <a:t>步：从辅助杆到目的杆</a:t>
            </a:r>
          </a:p>
          <a:p>
            <a:pPr>
              <a:spcBef>
                <a:spcPts val="800"/>
              </a:spcBef>
              <a:buNone/>
            </a:pPr>
            <a:endParaRPr lang="zh-CN" altLang="en-US" sz="1867" dirty="0"/>
          </a:p>
        </p:txBody>
      </p:sp>
      <p:pic>
        <p:nvPicPr>
          <p:cNvPr id="384005" name="Picture 5"/>
          <p:cNvPicPr>
            <a:picLocks noChangeAspect="1" noChangeArrowheads="1"/>
          </p:cNvPicPr>
          <p:nvPr/>
        </p:nvPicPr>
        <p:blipFill>
          <a:blip r:embed="rId2" cstate="print"/>
          <a:srcRect/>
          <a:stretch>
            <a:fillRect/>
          </a:stretch>
        </p:blipFill>
        <p:spPr bwMode="auto">
          <a:xfrm>
            <a:off x="609601" y="3434019"/>
            <a:ext cx="3250175" cy="1948836"/>
          </a:xfrm>
          <a:prstGeom prst="rect">
            <a:avLst/>
          </a:prstGeom>
          <a:noFill/>
          <a:ln w="9525">
            <a:noFill/>
            <a:miter lim="800000"/>
            <a:headEnd/>
            <a:tailEnd/>
          </a:ln>
        </p:spPr>
      </p:pic>
      <p:pic>
        <p:nvPicPr>
          <p:cNvPr id="6" name="Picture 4"/>
          <p:cNvPicPr>
            <a:picLocks noChangeAspect="1" noChangeArrowheads="1"/>
          </p:cNvPicPr>
          <p:nvPr/>
        </p:nvPicPr>
        <p:blipFill>
          <a:blip r:embed="rId3" cstate="print"/>
          <a:srcRect/>
          <a:stretch>
            <a:fillRect/>
          </a:stretch>
        </p:blipFill>
        <p:spPr bwMode="auto">
          <a:xfrm>
            <a:off x="4273961" y="3434019"/>
            <a:ext cx="3198089" cy="1948836"/>
          </a:xfrm>
          <a:prstGeom prst="rect">
            <a:avLst/>
          </a:prstGeom>
          <a:noFill/>
          <a:ln w="9525">
            <a:noFill/>
            <a:miter lim="800000"/>
            <a:headEnd/>
            <a:tailEnd/>
          </a:ln>
        </p:spPr>
      </p:pic>
      <p:pic>
        <p:nvPicPr>
          <p:cNvPr id="7" name="Picture 5"/>
          <p:cNvPicPr>
            <a:picLocks noChangeAspect="1" noChangeArrowheads="1"/>
          </p:cNvPicPr>
          <p:nvPr/>
        </p:nvPicPr>
        <p:blipFill>
          <a:blip r:embed="rId4" cstate="print"/>
          <a:srcRect/>
          <a:stretch>
            <a:fillRect/>
          </a:stretch>
        </p:blipFill>
        <p:spPr bwMode="auto">
          <a:xfrm>
            <a:off x="8004210" y="3434019"/>
            <a:ext cx="3358581" cy="1948836"/>
          </a:xfrm>
          <a:prstGeom prst="rect">
            <a:avLst/>
          </a:prstGeom>
          <a:noFill/>
          <a:ln w="9525">
            <a:noFill/>
            <a:miter lim="800000"/>
            <a:headEnd/>
            <a:tailEnd/>
          </a:ln>
        </p:spPr>
      </p:pic>
    </p:spTree>
  </p:cSld>
  <p:clrMapOvr>
    <a:masterClrMapping/>
  </p:clrMapOvr>
  <p:transition spd="med">
    <p:fade/>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8594" name="Rectangle 2"/>
          <p:cNvSpPr>
            <a:spLocks noGrp="1" noChangeArrowheads="1"/>
          </p:cNvSpPr>
          <p:nvPr>
            <p:ph type="title"/>
          </p:nvPr>
        </p:nvSpPr>
        <p:spPr/>
        <p:txBody>
          <a:bodyPr>
            <a:normAutofit fontScale="90000"/>
          </a:bodyPr>
          <a:lstStyle/>
          <a:p>
            <a:pPr eaLnBrk="1" hangingPunct="1">
              <a:defRPr/>
            </a:pPr>
            <a:r>
              <a:rPr lang="en-US" altLang="zh-CN" sz="3733" b="1" dirty="0" err="1">
                <a:latin typeface="微软雅黑" pitchFamily="34" charset="-122"/>
              </a:rPr>
              <a:t>Hannoi</a:t>
            </a:r>
            <a:r>
              <a:rPr lang="zh-CN" altLang="en-US" sz="3733" b="1" dirty="0">
                <a:latin typeface="微软雅黑" pitchFamily="34" charset="-122"/>
              </a:rPr>
              <a:t>塔</a:t>
            </a:r>
          </a:p>
        </p:txBody>
      </p:sp>
      <p:sp>
        <p:nvSpPr>
          <p:cNvPr id="386051" name="Rectangle 3"/>
          <p:cNvSpPr>
            <a:spLocks noGrp="1" noChangeArrowheads="1"/>
          </p:cNvSpPr>
          <p:nvPr>
            <p:ph idx="4294967295"/>
          </p:nvPr>
        </p:nvSpPr>
        <p:spPr>
          <a:xfrm>
            <a:off x="636693" y="1526011"/>
            <a:ext cx="9994900" cy="847725"/>
          </a:xfrm>
          <a:noFill/>
        </p:spPr>
        <p:txBody>
          <a:bodyPr>
            <a:noAutofit/>
          </a:bodyPr>
          <a:lstStyle/>
          <a:p>
            <a:pPr>
              <a:spcBef>
                <a:spcPts val="800"/>
              </a:spcBef>
              <a:buNone/>
            </a:pPr>
            <a:r>
              <a:rPr lang="zh-CN" altLang="en-US" sz="1867" dirty="0"/>
              <a:t>第</a:t>
            </a:r>
            <a:r>
              <a:rPr lang="en-US" altLang="zh-CN" sz="1867" dirty="0"/>
              <a:t>13</a:t>
            </a:r>
            <a:r>
              <a:rPr lang="zh-CN" altLang="en-US" sz="1867" dirty="0"/>
              <a:t>步：从开始的杆到辅助杆</a:t>
            </a:r>
          </a:p>
          <a:p>
            <a:pPr>
              <a:spcBef>
                <a:spcPts val="800"/>
              </a:spcBef>
              <a:buNone/>
            </a:pPr>
            <a:r>
              <a:rPr lang="zh-CN" altLang="en-US" sz="1867" dirty="0"/>
              <a:t>第</a:t>
            </a:r>
            <a:r>
              <a:rPr lang="en-US" altLang="zh-CN" sz="1867" dirty="0"/>
              <a:t>14</a:t>
            </a:r>
            <a:r>
              <a:rPr lang="zh-CN" altLang="en-US" sz="1867" dirty="0"/>
              <a:t>步：从开始杆到目的杆</a:t>
            </a:r>
            <a:endParaRPr lang="en-US" altLang="zh-CN" sz="1867" dirty="0"/>
          </a:p>
          <a:p>
            <a:pPr>
              <a:spcBef>
                <a:spcPts val="800"/>
              </a:spcBef>
              <a:buNone/>
            </a:pPr>
            <a:r>
              <a:rPr lang="zh-CN" altLang="en-US" sz="1867" dirty="0"/>
              <a:t>第</a:t>
            </a:r>
            <a:r>
              <a:rPr lang="en-US" altLang="zh-CN" sz="1867" dirty="0"/>
              <a:t>15</a:t>
            </a:r>
            <a:r>
              <a:rPr lang="zh-CN" altLang="en-US" sz="1867" dirty="0"/>
              <a:t>步：从辅助杆到目的杆</a:t>
            </a:r>
          </a:p>
          <a:p>
            <a:pPr>
              <a:spcBef>
                <a:spcPts val="800"/>
              </a:spcBef>
              <a:buNone/>
            </a:pPr>
            <a:endParaRPr lang="en-US" altLang="zh-CN" sz="1867" dirty="0"/>
          </a:p>
        </p:txBody>
      </p:sp>
      <p:pic>
        <p:nvPicPr>
          <p:cNvPr id="386052" name="Picture 4"/>
          <p:cNvPicPr>
            <a:picLocks noChangeAspect="1" noChangeArrowheads="1"/>
          </p:cNvPicPr>
          <p:nvPr/>
        </p:nvPicPr>
        <p:blipFill>
          <a:blip r:embed="rId2" cstate="print"/>
          <a:srcRect/>
          <a:stretch>
            <a:fillRect/>
          </a:stretch>
        </p:blipFill>
        <p:spPr bwMode="auto">
          <a:xfrm>
            <a:off x="476251" y="3074017"/>
            <a:ext cx="3429000" cy="2100001"/>
          </a:xfrm>
          <a:prstGeom prst="rect">
            <a:avLst/>
          </a:prstGeom>
          <a:noFill/>
          <a:ln w="9525">
            <a:noFill/>
            <a:miter lim="800000"/>
            <a:headEnd/>
            <a:tailEnd/>
          </a:ln>
        </p:spPr>
      </p:pic>
      <p:pic>
        <p:nvPicPr>
          <p:cNvPr id="386053" name="Picture 5"/>
          <p:cNvPicPr>
            <a:picLocks noChangeAspect="1" noChangeArrowheads="1"/>
          </p:cNvPicPr>
          <p:nvPr/>
        </p:nvPicPr>
        <p:blipFill>
          <a:blip r:embed="rId3" cstate="print"/>
          <a:srcRect/>
          <a:stretch>
            <a:fillRect/>
          </a:stretch>
        </p:blipFill>
        <p:spPr bwMode="auto">
          <a:xfrm>
            <a:off x="4214591" y="3076265"/>
            <a:ext cx="3573357" cy="2097752"/>
          </a:xfrm>
          <a:prstGeom prst="rect">
            <a:avLst/>
          </a:prstGeom>
          <a:noFill/>
          <a:ln w="9525">
            <a:noFill/>
            <a:miter lim="800000"/>
            <a:headEnd/>
            <a:tailEnd/>
          </a:ln>
        </p:spPr>
      </p:pic>
      <p:pic>
        <p:nvPicPr>
          <p:cNvPr id="6" name="Picture 4"/>
          <p:cNvPicPr>
            <a:picLocks noChangeAspect="1" noChangeArrowheads="1"/>
          </p:cNvPicPr>
          <p:nvPr/>
        </p:nvPicPr>
        <p:blipFill>
          <a:blip r:embed="rId4" cstate="print"/>
          <a:srcRect/>
          <a:stretch>
            <a:fillRect/>
          </a:stretch>
        </p:blipFill>
        <p:spPr bwMode="auto">
          <a:xfrm>
            <a:off x="8191962" y="3076265"/>
            <a:ext cx="3505661" cy="2097752"/>
          </a:xfrm>
          <a:prstGeom prst="rect">
            <a:avLst/>
          </a:prstGeom>
          <a:noFill/>
          <a:ln w="9525">
            <a:noFill/>
            <a:miter lim="800000"/>
            <a:headEnd/>
            <a:tailEnd/>
          </a:ln>
        </p:spPr>
      </p:pic>
    </p:spTree>
  </p:cSld>
  <p:clrMapOvr>
    <a:masterClrMapping/>
  </p:clrMapOvr>
  <p:transition spd="med">
    <p:fade/>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0642"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解题思路</a:t>
            </a:r>
          </a:p>
        </p:txBody>
      </p:sp>
      <p:sp>
        <p:nvSpPr>
          <p:cNvPr id="388099" name="Rectangle 3"/>
          <p:cNvSpPr>
            <a:spLocks noGrp="1" noChangeArrowheads="1"/>
          </p:cNvSpPr>
          <p:nvPr>
            <p:ph idx="4294967295"/>
          </p:nvPr>
        </p:nvSpPr>
        <p:spPr>
          <a:xfrm>
            <a:off x="914400" y="1608878"/>
            <a:ext cx="10515600" cy="4351338"/>
          </a:xfrm>
        </p:spPr>
        <p:txBody>
          <a:bodyPr>
            <a:normAutofit/>
          </a:bodyPr>
          <a:lstStyle/>
          <a:p>
            <a:pPr eaLnBrk="1" hangingPunct="1">
              <a:lnSpc>
                <a:spcPct val="110000"/>
              </a:lnSpc>
              <a:buNone/>
            </a:pPr>
            <a:r>
              <a:rPr lang="zh-CN" altLang="en-US" sz="2400" b="1" dirty="0"/>
              <a:t>最简单的情况，只有一个盘子</a:t>
            </a:r>
            <a:endParaRPr lang="en-US" altLang="zh-CN" sz="2400" b="1" dirty="0"/>
          </a:p>
          <a:p>
            <a:pPr>
              <a:lnSpc>
                <a:spcPct val="110000"/>
              </a:lnSpc>
              <a:spcBef>
                <a:spcPts val="800"/>
              </a:spcBef>
              <a:buNone/>
            </a:pPr>
            <a:r>
              <a:rPr lang="zh-CN" altLang="en-US" sz="1867" dirty="0"/>
              <a:t>将盘子直接从 </a:t>
            </a:r>
            <a:r>
              <a:rPr lang="en-US" altLang="zh-CN" sz="1867" dirty="0"/>
              <a:t>A </a:t>
            </a:r>
            <a:r>
              <a:rPr lang="zh-CN" altLang="en-US" sz="1867" dirty="0"/>
              <a:t>移到 </a:t>
            </a:r>
            <a:r>
              <a:rPr lang="en-US" altLang="zh-CN" sz="1867" dirty="0"/>
              <a:t>B</a:t>
            </a:r>
          </a:p>
          <a:p>
            <a:pPr eaLnBrk="1" hangingPunct="1">
              <a:lnSpc>
                <a:spcPct val="110000"/>
              </a:lnSpc>
              <a:buNone/>
            </a:pPr>
            <a:endParaRPr lang="en-US" altLang="zh-CN" sz="1867" dirty="0"/>
          </a:p>
          <a:p>
            <a:pPr eaLnBrk="1" hangingPunct="1">
              <a:lnSpc>
                <a:spcPct val="110000"/>
              </a:lnSpc>
              <a:buNone/>
            </a:pPr>
            <a:r>
              <a:rPr lang="zh-CN" altLang="en-US" sz="2400" b="1" dirty="0"/>
              <a:t>大于一个盘子的情况</a:t>
            </a:r>
          </a:p>
          <a:p>
            <a:pPr>
              <a:lnSpc>
                <a:spcPct val="110000"/>
              </a:lnSpc>
              <a:spcBef>
                <a:spcPts val="800"/>
              </a:spcBef>
              <a:buNone/>
            </a:pPr>
            <a:r>
              <a:rPr lang="zh-CN" altLang="en-US" sz="1867" dirty="0"/>
              <a:t>将除了最下面一个盘子外的所有盘子从 </a:t>
            </a:r>
            <a:r>
              <a:rPr lang="en-US" altLang="zh-CN" sz="1867" dirty="0"/>
              <a:t>A </a:t>
            </a:r>
            <a:r>
              <a:rPr lang="zh-CN" altLang="en-US" sz="1867" dirty="0"/>
              <a:t>移到 </a:t>
            </a:r>
            <a:r>
              <a:rPr lang="en-US" altLang="zh-CN" sz="1867" dirty="0"/>
              <a:t>C</a:t>
            </a:r>
          </a:p>
          <a:p>
            <a:pPr>
              <a:lnSpc>
                <a:spcPct val="110000"/>
              </a:lnSpc>
              <a:spcBef>
                <a:spcPts val="800"/>
              </a:spcBef>
              <a:buNone/>
            </a:pPr>
            <a:r>
              <a:rPr lang="zh-CN" altLang="en-US" sz="1867" dirty="0"/>
              <a:t>将最下面的盘子从 </a:t>
            </a:r>
            <a:r>
              <a:rPr lang="en-US" altLang="zh-CN" sz="1867" dirty="0"/>
              <a:t>A </a:t>
            </a:r>
            <a:r>
              <a:rPr lang="zh-CN" altLang="en-US" sz="1867" dirty="0"/>
              <a:t>移到 </a:t>
            </a:r>
            <a:r>
              <a:rPr lang="en-US" altLang="zh-CN" sz="1867" dirty="0"/>
              <a:t>B</a:t>
            </a:r>
          </a:p>
          <a:p>
            <a:pPr>
              <a:lnSpc>
                <a:spcPct val="110000"/>
              </a:lnSpc>
              <a:spcBef>
                <a:spcPts val="800"/>
              </a:spcBef>
              <a:buNone/>
            </a:pPr>
            <a:r>
              <a:rPr lang="zh-CN" altLang="en-US" sz="1867" dirty="0"/>
              <a:t>将 </a:t>
            </a:r>
            <a:r>
              <a:rPr lang="en-US" altLang="zh-CN" sz="1867" dirty="0"/>
              <a:t>C </a:t>
            </a:r>
            <a:r>
              <a:rPr lang="zh-CN" altLang="en-US" sz="1867" dirty="0"/>
              <a:t>上的盘子移回 </a:t>
            </a:r>
            <a:r>
              <a:rPr lang="en-US" altLang="zh-CN" sz="1867" dirty="0"/>
              <a:t>B</a:t>
            </a:r>
          </a:p>
          <a:p>
            <a:pPr eaLnBrk="1" hangingPunct="1">
              <a:lnSpc>
                <a:spcPct val="110000"/>
              </a:lnSpc>
              <a:buNone/>
            </a:pPr>
            <a:endParaRPr lang="en-US" altLang="zh-CN" sz="2400" b="1" dirty="0"/>
          </a:p>
        </p:txBody>
      </p:sp>
    </p:spTree>
  </p:cSld>
  <p:clrMapOvr>
    <a:masterClrMapping/>
  </p:clrMapOvr>
  <p:transition spd="med">
    <p:fade/>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1666" name="Rectangle 2"/>
          <p:cNvSpPr>
            <a:spLocks noGrp="1" noChangeArrowheads="1"/>
          </p:cNvSpPr>
          <p:nvPr>
            <p:ph type="title"/>
          </p:nvPr>
        </p:nvSpPr>
        <p:spPr/>
        <p:txBody>
          <a:bodyPr>
            <a:normAutofit fontScale="90000"/>
          </a:bodyPr>
          <a:lstStyle/>
          <a:p>
            <a:pPr eaLnBrk="1" hangingPunct="1">
              <a:defRPr/>
            </a:pPr>
            <a:r>
              <a:rPr lang="en-US" altLang="zh-CN" sz="3733" b="1" dirty="0">
                <a:latin typeface="微软雅黑" pitchFamily="34" charset="-122"/>
              </a:rPr>
              <a:t>Hanoi </a:t>
            </a:r>
            <a:r>
              <a:rPr lang="zh-CN" altLang="en-US" sz="3733" b="1" dirty="0">
                <a:latin typeface="微软雅黑" pitchFamily="34" charset="-122"/>
              </a:rPr>
              <a:t>塔函数</a:t>
            </a:r>
          </a:p>
        </p:txBody>
      </p:sp>
      <p:sp>
        <p:nvSpPr>
          <p:cNvPr id="389123" name="Rectangle 3"/>
          <p:cNvSpPr>
            <a:spLocks noGrp="1" noChangeArrowheads="1"/>
          </p:cNvSpPr>
          <p:nvPr>
            <p:ph idx="4294967295"/>
          </p:nvPr>
        </p:nvSpPr>
        <p:spPr>
          <a:xfrm>
            <a:off x="874712" y="1607185"/>
            <a:ext cx="10936288" cy="4114800"/>
          </a:xfrm>
        </p:spPr>
        <p:txBody>
          <a:bodyPr>
            <a:normAutofit/>
          </a:bodyPr>
          <a:lstStyle/>
          <a:p>
            <a:pPr algn="just" eaLnBrk="1" hangingPunct="1">
              <a:lnSpc>
                <a:spcPct val="140000"/>
              </a:lnSpc>
              <a:spcBef>
                <a:spcPct val="0"/>
              </a:spcBef>
              <a:buClrTx/>
              <a:buSzTx/>
              <a:buFontTx/>
              <a:buNone/>
            </a:pPr>
            <a:r>
              <a:rPr lang="en-US" altLang="zh-CN" sz="1867" dirty="0"/>
              <a:t>void  Hanoi(</a:t>
            </a:r>
            <a:r>
              <a:rPr lang="en-US" altLang="zh-CN" sz="1867" dirty="0" err="1"/>
              <a:t>int</a:t>
            </a:r>
            <a:r>
              <a:rPr lang="en-US" altLang="zh-CN" sz="1867" dirty="0"/>
              <a:t> n,  char start, char finish, char temp)</a:t>
            </a:r>
          </a:p>
          <a:p>
            <a:pPr algn="just" eaLnBrk="1" hangingPunct="1">
              <a:lnSpc>
                <a:spcPct val="140000"/>
              </a:lnSpc>
              <a:spcBef>
                <a:spcPct val="0"/>
              </a:spcBef>
              <a:buClrTx/>
              <a:buSzTx/>
              <a:buFontTx/>
              <a:buNone/>
            </a:pPr>
            <a:r>
              <a:rPr lang="en-US" altLang="zh-CN" sz="1867" dirty="0"/>
              <a:t>{ </a:t>
            </a:r>
          </a:p>
          <a:p>
            <a:pPr algn="just" eaLnBrk="1" hangingPunct="1">
              <a:lnSpc>
                <a:spcPct val="140000"/>
              </a:lnSpc>
              <a:spcBef>
                <a:spcPct val="0"/>
              </a:spcBef>
              <a:buClrTx/>
              <a:buSzTx/>
              <a:buFontTx/>
              <a:buNone/>
            </a:pPr>
            <a:r>
              <a:rPr lang="en-US" altLang="zh-CN" sz="1867" dirty="0"/>
              <a:t>       if (n==1) </a:t>
            </a:r>
          </a:p>
          <a:p>
            <a:pPr algn="just" eaLnBrk="1" hangingPunct="1">
              <a:lnSpc>
                <a:spcPct val="140000"/>
              </a:lnSpc>
              <a:spcBef>
                <a:spcPct val="0"/>
              </a:spcBef>
              <a:buClrTx/>
              <a:buSzTx/>
              <a:buFontTx/>
              <a:buNone/>
            </a:pPr>
            <a:r>
              <a:rPr lang="en-US" altLang="zh-CN" sz="1867" dirty="0"/>
              <a:t>              </a:t>
            </a:r>
            <a:r>
              <a:rPr lang="en-US" altLang="zh-CN" sz="1867" dirty="0" err="1"/>
              <a:t>cout</a:t>
            </a:r>
            <a:r>
              <a:rPr lang="en-US" altLang="zh-CN" sz="1867" dirty="0"/>
              <a:t> &lt;&lt; start &lt;&lt; "-&gt;" &lt;&lt; finish &lt;&lt; '\t';</a:t>
            </a:r>
          </a:p>
          <a:p>
            <a:pPr algn="just" eaLnBrk="1" hangingPunct="1">
              <a:lnSpc>
                <a:spcPct val="140000"/>
              </a:lnSpc>
              <a:spcBef>
                <a:spcPct val="0"/>
              </a:spcBef>
              <a:buClrTx/>
              <a:buSzTx/>
              <a:buFontTx/>
              <a:buNone/>
            </a:pPr>
            <a:r>
              <a:rPr lang="en-US" altLang="zh-CN" sz="1867" dirty="0"/>
              <a:t>       else { </a:t>
            </a:r>
          </a:p>
          <a:p>
            <a:pPr algn="just" eaLnBrk="1" hangingPunct="1">
              <a:lnSpc>
                <a:spcPct val="140000"/>
              </a:lnSpc>
              <a:spcBef>
                <a:spcPct val="0"/>
              </a:spcBef>
              <a:buClrTx/>
              <a:buSzTx/>
              <a:buFontTx/>
              <a:buNone/>
            </a:pPr>
            <a:r>
              <a:rPr lang="en-US" altLang="zh-CN" sz="1867" dirty="0"/>
              <a:t>               Hanoi(n-1, start, temp, finish);</a:t>
            </a:r>
          </a:p>
          <a:p>
            <a:pPr algn="just" eaLnBrk="1" hangingPunct="1">
              <a:lnSpc>
                <a:spcPct val="140000"/>
              </a:lnSpc>
              <a:spcBef>
                <a:spcPct val="0"/>
              </a:spcBef>
              <a:buClrTx/>
              <a:buSzTx/>
              <a:buFontTx/>
              <a:buNone/>
            </a:pPr>
            <a:r>
              <a:rPr lang="en-US" altLang="zh-CN" sz="1867" dirty="0"/>
              <a:t>               </a:t>
            </a:r>
            <a:r>
              <a:rPr lang="en-US" altLang="zh-CN" sz="1867" dirty="0" err="1"/>
              <a:t>cout</a:t>
            </a:r>
            <a:r>
              <a:rPr lang="en-US" altLang="zh-CN" sz="1867" dirty="0"/>
              <a:t> &lt;&lt; start &lt;&lt; "-&gt;" &lt;&lt; finish &lt;&lt; '\t';</a:t>
            </a:r>
          </a:p>
          <a:p>
            <a:pPr algn="just" eaLnBrk="1" hangingPunct="1">
              <a:lnSpc>
                <a:spcPct val="140000"/>
              </a:lnSpc>
              <a:spcBef>
                <a:spcPct val="0"/>
              </a:spcBef>
              <a:buClrTx/>
              <a:buSzTx/>
              <a:buFontTx/>
              <a:buNone/>
            </a:pPr>
            <a:r>
              <a:rPr lang="en-US" altLang="zh-CN" sz="1867" dirty="0"/>
              <a:t>               Hanoi(n-1, temp, finish, start);</a:t>
            </a:r>
          </a:p>
          <a:p>
            <a:pPr algn="just" eaLnBrk="1" hangingPunct="1">
              <a:lnSpc>
                <a:spcPct val="140000"/>
              </a:lnSpc>
              <a:spcBef>
                <a:spcPct val="0"/>
              </a:spcBef>
              <a:buClrTx/>
              <a:buSzTx/>
              <a:buFontTx/>
              <a:buNone/>
            </a:pPr>
            <a:r>
              <a:rPr lang="en-US" altLang="zh-CN" sz="1867" dirty="0"/>
              <a:t>          }</a:t>
            </a:r>
          </a:p>
          <a:p>
            <a:pPr algn="just" eaLnBrk="1" hangingPunct="1">
              <a:lnSpc>
                <a:spcPct val="140000"/>
              </a:lnSpc>
              <a:spcBef>
                <a:spcPct val="0"/>
              </a:spcBef>
              <a:buClrTx/>
              <a:buSzTx/>
              <a:buFontTx/>
              <a:buNone/>
            </a:pPr>
            <a:r>
              <a:rPr lang="en-US" altLang="zh-CN" sz="1867" dirty="0"/>
              <a:t>}</a:t>
            </a:r>
          </a:p>
        </p:txBody>
      </p:sp>
    </p:spTree>
  </p:cSld>
  <p:clrMapOvr>
    <a:masterClrMapping/>
  </p:clrMapOvr>
  <p:transition spd="med">
    <p:fade/>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877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递归实例</a:t>
            </a:r>
          </a:p>
        </p:txBody>
      </p:sp>
      <p:sp>
        <p:nvSpPr>
          <p:cNvPr id="437251" name="Rectangle 3"/>
          <p:cNvSpPr>
            <a:spLocks noGrp="1" noChangeArrowheads="1"/>
          </p:cNvSpPr>
          <p:nvPr>
            <p:ph idx="4294967295"/>
          </p:nvPr>
        </p:nvSpPr>
        <p:spPr>
          <a:xfrm>
            <a:off x="774369" y="1367370"/>
            <a:ext cx="10963275" cy="660400"/>
          </a:xfrm>
        </p:spPr>
        <p:txBody>
          <a:bodyPr>
            <a:normAutofit/>
          </a:bodyPr>
          <a:lstStyle/>
          <a:p>
            <a:pPr marL="0" indent="0">
              <a:spcBef>
                <a:spcPts val="2400"/>
              </a:spcBef>
              <a:buNone/>
            </a:pPr>
            <a:r>
              <a:rPr lang="zh-CN" altLang="zh-CN" sz="2400" dirty="0"/>
              <a:t>如果</a:t>
            </a:r>
            <a:r>
              <a:rPr lang="en-US" altLang="zh-CN" sz="2400" dirty="0"/>
              <a:t>C++</a:t>
            </a:r>
            <a:r>
              <a:rPr lang="zh-CN" altLang="zh-CN" sz="2400" dirty="0"/>
              <a:t>只提供输出一个字符的函数</a:t>
            </a:r>
            <a:r>
              <a:rPr lang="en-US" altLang="zh-CN" sz="2400" dirty="0"/>
              <a:t>put</a:t>
            </a:r>
            <a:r>
              <a:rPr lang="zh-CN" altLang="zh-CN" sz="2400" dirty="0"/>
              <a:t>，设计一个输出非负整型数的函数</a:t>
            </a:r>
            <a:endParaRPr lang="zh-CN" altLang="en-US" sz="2400" dirty="0"/>
          </a:p>
        </p:txBody>
      </p:sp>
      <p:sp>
        <p:nvSpPr>
          <p:cNvPr id="8" name="文本占位符 3">
            <a:extLst>
              <a:ext uri="{FF2B5EF4-FFF2-40B4-BE49-F238E27FC236}">
                <a16:creationId xmlns:a16="http://schemas.microsoft.com/office/drawing/2014/main" id="{3FC36073-5AEF-49CE-A1F8-0FCC3DC95A2A}"/>
              </a:ext>
            </a:extLst>
          </p:cNvPr>
          <p:cNvSpPr txBox="1">
            <a:spLocks/>
          </p:cNvSpPr>
          <p:nvPr/>
        </p:nvSpPr>
        <p:spPr>
          <a:xfrm>
            <a:off x="1056260" y="2248441"/>
            <a:ext cx="1942955" cy="435903"/>
          </a:xfrm>
          <a:prstGeom prst="roundRect">
            <a:avLst>
              <a:gd name="adj" fmla="val 50000"/>
            </a:avLst>
          </a:prstGeom>
          <a:noFill/>
          <a:ln>
            <a:noFill/>
          </a:ln>
        </p:spPr>
        <p:txBody>
          <a:bodyPr vert="horz" tIns="0">
            <a:no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48767" indent="0">
              <a:lnSpc>
                <a:spcPct val="120000"/>
              </a:lnSpc>
              <a:buNone/>
            </a:pPr>
            <a:r>
              <a:rPr lang="zh-CN" altLang="en-US" sz="2133" b="1" dirty="0">
                <a:latin typeface="微软雅黑" pitchFamily="34" charset="-122"/>
                <a:ea typeface="微软雅黑" pitchFamily="34" charset="-122"/>
              </a:rPr>
              <a:t>递归实现</a:t>
            </a:r>
            <a:endParaRPr lang="en-US" altLang="zh-CN" sz="2133" b="1" dirty="0">
              <a:latin typeface="微软雅黑" pitchFamily="34" charset="-122"/>
              <a:ea typeface="微软雅黑" pitchFamily="34" charset="-122"/>
            </a:endParaRPr>
          </a:p>
        </p:txBody>
      </p:sp>
      <p:sp>
        <p:nvSpPr>
          <p:cNvPr id="9" name="矩形 8">
            <a:extLst>
              <a:ext uri="{FF2B5EF4-FFF2-40B4-BE49-F238E27FC236}">
                <a16:creationId xmlns:a16="http://schemas.microsoft.com/office/drawing/2014/main" id="{B20B6F22-B912-41F0-BEFF-8A38CC48D367}"/>
              </a:ext>
            </a:extLst>
          </p:cNvPr>
          <p:cNvSpPr/>
          <p:nvPr/>
        </p:nvSpPr>
        <p:spPr>
          <a:xfrm>
            <a:off x="1203513" y="3567350"/>
            <a:ext cx="2914024" cy="394403"/>
          </a:xfrm>
          <a:prstGeom prst="rect">
            <a:avLst/>
          </a:prstGeom>
          <a:noFill/>
          <a:ln>
            <a:noFill/>
          </a:ln>
        </p:spPr>
        <p:txBody>
          <a:bodyPr wrap="square">
            <a:spAutoFit/>
          </a:bodyPr>
          <a:lstStyle/>
          <a:p>
            <a:pPr>
              <a:lnSpc>
                <a:spcPct val="110000"/>
              </a:lnSpc>
              <a:spcBef>
                <a:spcPts val="600"/>
              </a:spcBef>
            </a:pPr>
            <a:r>
              <a:rPr lang="zh-CN" altLang="en-US" sz="1867" dirty="0">
                <a:latin typeface="微软雅黑" pitchFamily="34" charset="-122"/>
                <a:ea typeface="阿里巴巴普惠体 R" panose="00020600040101010101"/>
              </a:rPr>
              <a:t>将这位数转换成数字输出</a:t>
            </a:r>
            <a:endParaRPr lang="en-US" altLang="zh-CN" sz="1867" dirty="0">
              <a:latin typeface="微软雅黑" pitchFamily="34" charset="-122"/>
              <a:ea typeface="阿里巴巴普惠体 R" panose="00020600040101010101"/>
            </a:endParaRPr>
          </a:p>
        </p:txBody>
      </p:sp>
      <p:sp>
        <p:nvSpPr>
          <p:cNvPr id="10" name="矩形 9">
            <a:extLst>
              <a:ext uri="{FF2B5EF4-FFF2-40B4-BE49-F238E27FC236}">
                <a16:creationId xmlns:a16="http://schemas.microsoft.com/office/drawing/2014/main" id="{C0725898-AC44-4ABD-8B32-898E0C522072}"/>
              </a:ext>
            </a:extLst>
          </p:cNvPr>
          <p:cNvSpPr/>
          <p:nvPr/>
        </p:nvSpPr>
        <p:spPr>
          <a:xfrm>
            <a:off x="1219274" y="3098405"/>
            <a:ext cx="2446504" cy="394403"/>
          </a:xfrm>
          <a:prstGeom prst="rect">
            <a:avLst/>
          </a:prstGeom>
          <a:noFill/>
          <a:ln>
            <a:noFill/>
          </a:ln>
        </p:spPr>
        <p:txBody>
          <a:bodyPr wrap="none">
            <a:spAutoFit/>
          </a:bodyPr>
          <a:lstStyle/>
          <a:p>
            <a:pPr>
              <a:lnSpc>
                <a:spcPct val="110000"/>
              </a:lnSpc>
            </a:pPr>
            <a:r>
              <a:rPr lang="zh-CN" altLang="en-US" sz="1867" dirty="0">
                <a:latin typeface="微软雅黑" pitchFamily="34" charset="-122"/>
                <a:ea typeface="阿里巴巴普惠体 R" panose="00020600040101010101"/>
              </a:rPr>
              <a:t>最简单的情况：</a:t>
            </a:r>
            <a:r>
              <a:rPr lang="en-US" altLang="zh-CN" sz="1867" dirty="0">
                <a:latin typeface="微软雅黑" pitchFamily="34" charset="-122"/>
                <a:ea typeface="阿里巴巴普惠体 R" panose="00020600040101010101"/>
              </a:rPr>
              <a:t>1</a:t>
            </a:r>
            <a:r>
              <a:rPr lang="zh-CN" altLang="en-US" sz="1867" dirty="0">
                <a:latin typeface="微软雅黑" pitchFamily="34" charset="-122"/>
                <a:ea typeface="阿里巴巴普惠体 R" panose="00020600040101010101"/>
              </a:rPr>
              <a:t>位数</a:t>
            </a:r>
            <a:endParaRPr lang="en-US" altLang="zh-CN" sz="1867" dirty="0">
              <a:latin typeface="微软雅黑" pitchFamily="34" charset="-122"/>
              <a:ea typeface="阿里巴巴普惠体 R" panose="00020600040101010101"/>
            </a:endParaRPr>
          </a:p>
        </p:txBody>
      </p:sp>
      <p:sp>
        <p:nvSpPr>
          <p:cNvPr id="11" name="矩形 10">
            <a:extLst>
              <a:ext uri="{FF2B5EF4-FFF2-40B4-BE49-F238E27FC236}">
                <a16:creationId xmlns:a16="http://schemas.microsoft.com/office/drawing/2014/main" id="{914BF695-3F98-4D27-8E6D-F16025D75A8F}"/>
              </a:ext>
            </a:extLst>
          </p:cNvPr>
          <p:cNvSpPr/>
          <p:nvPr/>
        </p:nvSpPr>
        <p:spPr>
          <a:xfrm>
            <a:off x="1147684" y="4869539"/>
            <a:ext cx="3838625" cy="787395"/>
          </a:xfrm>
          <a:prstGeom prst="rect">
            <a:avLst/>
          </a:prstGeom>
          <a:noFill/>
          <a:ln>
            <a:noFill/>
          </a:ln>
        </p:spPr>
        <p:txBody>
          <a:bodyPr wrap="square">
            <a:spAutoFit/>
          </a:bodyPr>
          <a:lstStyle/>
          <a:p>
            <a:pPr>
              <a:lnSpc>
                <a:spcPct val="110000"/>
              </a:lnSpc>
              <a:spcBef>
                <a:spcPts val="600"/>
              </a:spcBef>
            </a:pPr>
            <a:r>
              <a:rPr lang="zh-CN" altLang="en-US" sz="1867" dirty="0">
                <a:latin typeface="微软雅黑" pitchFamily="34" charset="-122"/>
                <a:ea typeface="阿里巴巴普惠体 R" panose="00020600040101010101"/>
              </a:rPr>
              <a:t>先打印去除个位数以后的数字</a:t>
            </a:r>
            <a:endParaRPr lang="en-US" altLang="zh-CN" sz="1867" dirty="0">
              <a:latin typeface="微软雅黑" pitchFamily="34" charset="-122"/>
              <a:ea typeface="阿里巴巴普惠体 R" panose="00020600040101010101"/>
            </a:endParaRPr>
          </a:p>
          <a:p>
            <a:pPr>
              <a:lnSpc>
                <a:spcPct val="110000"/>
              </a:lnSpc>
              <a:spcBef>
                <a:spcPts val="600"/>
              </a:spcBef>
            </a:pPr>
            <a:r>
              <a:rPr lang="zh-CN" altLang="en-US" sz="1867" dirty="0">
                <a:latin typeface="微软雅黑" pitchFamily="34" charset="-122"/>
                <a:ea typeface="阿里巴巴普惠体 R" panose="00020600040101010101"/>
              </a:rPr>
              <a:t>打印个位数</a:t>
            </a:r>
            <a:endParaRPr lang="en-US" altLang="zh-CN" sz="1867" dirty="0">
              <a:latin typeface="微软雅黑" pitchFamily="34" charset="-122"/>
              <a:ea typeface="阿里巴巴普惠体 R" panose="00020600040101010101"/>
            </a:endParaRPr>
          </a:p>
        </p:txBody>
      </p:sp>
      <p:sp>
        <p:nvSpPr>
          <p:cNvPr id="12" name="矩形 11">
            <a:extLst>
              <a:ext uri="{FF2B5EF4-FFF2-40B4-BE49-F238E27FC236}">
                <a16:creationId xmlns:a16="http://schemas.microsoft.com/office/drawing/2014/main" id="{8C19BB3E-F0EB-4EE8-8F28-A409966F3834}"/>
              </a:ext>
            </a:extLst>
          </p:cNvPr>
          <p:cNvSpPr/>
          <p:nvPr/>
        </p:nvSpPr>
        <p:spPr>
          <a:xfrm>
            <a:off x="1172498" y="4364381"/>
            <a:ext cx="1739579" cy="394403"/>
          </a:xfrm>
          <a:prstGeom prst="rect">
            <a:avLst/>
          </a:prstGeom>
          <a:noFill/>
          <a:ln>
            <a:noFill/>
          </a:ln>
        </p:spPr>
        <p:txBody>
          <a:bodyPr wrap="none">
            <a:spAutoFit/>
          </a:bodyPr>
          <a:lstStyle/>
          <a:p>
            <a:pPr>
              <a:lnSpc>
                <a:spcPct val="110000"/>
              </a:lnSpc>
            </a:pPr>
            <a:r>
              <a:rPr lang="zh-CN" altLang="en-US" sz="1867" dirty="0">
                <a:latin typeface="微软雅黑" pitchFamily="34" charset="-122"/>
                <a:ea typeface="阿里巴巴普惠体 R" panose="00020600040101010101"/>
              </a:rPr>
              <a:t>大于</a:t>
            </a:r>
            <a:r>
              <a:rPr lang="en-US" altLang="zh-CN" sz="1867" dirty="0">
                <a:latin typeface="微软雅黑" pitchFamily="34" charset="-122"/>
                <a:ea typeface="阿里巴巴普惠体 R" panose="00020600040101010101"/>
              </a:rPr>
              <a:t>1</a:t>
            </a:r>
            <a:r>
              <a:rPr lang="zh-CN" altLang="en-US" sz="1867" dirty="0">
                <a:latin typeface="微软雅黑" pitchFamily="34" charset="-122"/>
                <a:ea typeface="阿里巴巴普惠体 R" panose="00020600040101010101"/>
              </a:rPr>
              <a:t>位的情况</a:t>
            </a:r>
          </a:p>
        </p:txBody>
      </p:sp>
      <p:sp>
        <p:nvSpPr>
          <p:cNvPr id="13" name="圆角矩形标注 9">
            <a:extLst>
              <a:ext uri="{FF2B5EF4-FFF2-40B4-BE49-F238E27FC236}">
                <a16:creationId xmlns:a16="http://schemas.microsoft.com/office/drawing/2014/main" id="{7073046F-E058-4EB5-AE55-5493466F8160}"/>
              </a:ext>
            </a:extLst>
          </p:cNvPr>
          <p:cNvSpPr/>
          <p:nvPr/>
        </p:nvSpPr>
        <p:spPr>
          <a:xfrm>
            <a:off x="5080566" y="3326343"/>
            <a:ext cx="1348967" cy="344032"/>
          </a:xfrm>
          <a:prstGeom prst="wedgeRoundRectCallout">
            <a:avLst>
              <a:gd name="adj1" fmla="val -95330"/>
              <a:gd name="adj2" fmla="val 62500"/>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67" dirty="0">
                <a:solidFill>
                  <a:schemeClr val="tx2"/>
                </a:solidFill>
                <a:ea typeface="阿里巴巴普惠体 R" panose="00020600040101010101"/>
              </a:rPr>
              <a:t>n + ’0’ </a:t>
            </a:r>
            <a:endParaRPr lang="zh-CN" altLang="en-US" sz="1867" dirty="0">
              <a:solidFill>
                <a:schemeClr val="tx2"/>
              </a:solidFill>
              <a:ea typeface="阿里巴巴普惠体 R" panose="00020600040101010101"/>
            </a:endParaRPr>
          </a:p>
        </p:txBody>
      </p:sp>
      <p:sp>
        <p:nvSpPr>
          <p:cNvPr id="14" name="圆角矩形标注 10">
            <a:extLst>
              <a:ext uri="{FF2B5EF4-FFF2-40B4-BE49-F238E27FC236}">
                <a16:creationId xmlns:a16="http://schemas.microsoft.com/office/drawing/2014/main" id="{226C7120-5196-4033-B73D-3C3E8FEBC97E}"/>
              </a:ext>
            </a:extLst>
          </p:cNvPr>
          <p:cNvSpPr/>
          <p:nvPr/>
        </p:nvSpPr>
        <p:spPr>
          <a:xfrm>
            <a:off x="5531732" y="5244168"/>
            <a:ext cx="1042657" cy="344032"/>
          </a:xfrm>
          <a:prstGeom prst="wedgeRoundRectCallout">
            <a:avLst>
              <a:gd name="adj1" fmla="val -137877"/>
              <a:gd name="adj2" fmla="val -119079"/>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7" dirty="0">
                <a:solidFill>
                  <a:schemeClr val="tx2"/>
                </a:solidFill>
                <a:ea typeface="阿里巴巴普惠体 R" panose="00020600040101010101"/>
              </a:rPr>
              <a:t>递归</a:t>
            </a:r>
          </a:p>
        </p:txBody>
      </p:sp>
      <p:sp>
        <p:nvSpPr>
          <p:cNvPr id="15" name="圆角矩形标注 13">
            <a:extLst>
              <a:ext uri="{FF2B5EF4-FFF2-40B4-BE49-F238E27FC236}">
                <a16:creationId xmlns:a16="http://schemas.microsoft.com/office/drawing/2014/main" id="{FCAEF638-AD8E-45FD-B248-264C4F65BD29}"/>
              </a:ext>
            </a:extLst>
          </p:cNvPr>
          <p:cNvSpPr/>
          <p:nvPr/>
        </p:nvSpPr>
        <p:spPr>
          <a:xfrm>
            <a:off x="5213350" y="4518383"/>
            <a:ext cx="1042657" cy="344032"/>
          </a:xfrm>
          <a:prstGeom prst="wedgeRoundRectCallout">
            <a:avLst>
              <a:gd name="adj1" fmla="val -95330"/>
              <a:gd name="adj2" fmla="val 62500"/>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67" dirty="0">
                <a:solidFill>
                  <a:schemeClr val="tx2"/>
                </a:solidFill>
                <a:ea typeface="阿里巴巴普惠体 R" panose="00020600040101010101"/>
              </a:rPr>
              <a:t>n / 10</a:t>
            </a:r>
            <a:endParaRPr lang="zh-CN" altLang="en-US" sz="1867" dirty="0">
              <a:solidFill>
                <a:schemeClr val="tx2"/>
              </a:solidFill>
              <a:ea typeface="阿里巴巴普惠体 R" panose="00020600040101010101"/>
            </a:endParaRPr>
          </a:p>
        </p:txBody>
      </p:sp>
      <p:sp>
        <p:nvSpPr>
          <p:cNvPr id="16" name="圆角矩形标注 15">
            <a:extLst>
              <a:ext uri="{FF2B5EF4-FFF2-40B4-BE49-F238E27FC236}">
                <a16:creationId xmlns:a16="http://schemas.microsoft.com/office/drawing/2014/main" id="{DA0524D5-61DB-4C62-8119-B4EB2E3C37F6}"/>
              </a:ext>
            </a:extLst>
          </p:cNvPr>
          <p:cNvSpPr/>
          <p:nvPr/>
        </p:nvSpPr>
        <p:spPr>
          <a:xfrm>
            <a:off x="2077177" y="5941285"/>
            <a:ext cx="1042657" cy="344032"/>
          </a:xfrm>
          <a:prstGeom prst="wedgeRoundRectCallout">
            <a:avLst>
              <a:gd name="adj1" fmla="val -56070"/>
              <a:gd name="adj2" fmla="val -146857"/>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67" dirty="0">
                <a:solidFill>
                  <a:schemeClr val="tx2"/>
                </a:solidFill>
                <a:ea typeface="阿里巴巴普惠体 R" panose="00020600040101010101"/>
              </a:rPr>
              <a:t>n % 10</a:t>
            </a:r>
            <a:endParaRPr lang="zh-CN" altLang="en-US" sz="1867" dirty="0">
              <a:solidFill>
                <a:schemeClr val="tx2"/>
              </a:solidFill>
              <a:ea typeface="阿里巴巴普惠体 R" panose="00020600040101010101"/>
            </a:endParaRPr>
          </a:p>
        </p:txBody>
      </p:sp>
    </p:spTree>
    <p:extLst>
      <p:ext uri="{BB962C8B-B14F-4D97-AF65-F5344CB8AC3E}">
        <p14:creationId xmlns:p14="http://schemas.microsoft.com/office/powerpoint/2010/main" val="30556729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877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递归实例</a:t>
            </a:r>
          </a:p>
        </p:txBody>
      </p:sp>
      <p:sp>
        <p:nvSpPr>
          <p:cNvPr id="437251" name="Rectangle 3"/>
          <p:cNvSpPr>
            <a:spLocks noGrp="1" noChangeArrowheads="1"/>
          </p:cNvSpPr>
          <p:nvPr>
            <p:ph idx="4294967295"/>
          </p:nvPr>
        </p:nvSpPr>
        <p:spPr>
          <a:xfrm>
            <a:off x="466725" y="1196305"/>
            <a:ext cx="10963275" cy="660400"/>
          </a:xfrm>
        </p:spPr>
        <p:txBody>
          <a:bodyPr>
            <a:normAutofit/>
          </a:bodyPr>
          <a:lstStyle/>
          <a:p>
            <a:pPr marL="0" indent="0">
              <a:spcBef>
                <a:spcPts val="2400"/>
              </a:spcBef>
              <a:buNone/>
            </a:pPr>
            <a:r>
              <a:rPr lang="zh-CN" altLang="zh-CN" sz="2400" dirty="0"/>
              <a:t>如果</a:t>
            </a:r>
            <a:r>
              <a:rPr lang="en-US" altLang="zh-CN" sz="2400" dirty="0"/>
              <a:t>C++</a:t>
            </a:r>
            <a:r>
              <a:rPr lang="zh-CN" altLang="zh-CN" sz="2400" dirty="0"/>
              <a:t>只提供输出一个字符的函数</a:t>
            </a:r>
            <a:r>
              <a:rPr lang="en-US" altLang="zh-CN" sz="2400" dirty="0"/>
              <a:t>put</a:t>
            </a:r>
            <a:r>
              <a:rPr lang="zh-CN" altLang="zh-CN" sz="2400" dirty="0"/>
              <a:t>，设计一个输出非负整型数的函数</a:t>
            </a:r>
            <a:endParaRPr lang="zh-CN" altLang="en-US" sz="2400" dirty="0"/>
          </a:p>
        </p:txBody>
      </p:sp>
      <p:sp>
        <p:nvSpPr>
          <p:cNvPr id="2048001" name="Rectangle 1"/>
          <p:cNvSpPr>
            <a:spLocks noChangeArrowheads="1"/>
          </p:cNvSpPr>
          <p:nvPr/>
        </p:nvSpPr>
        <p:spPr bwMode="auto">
          <a:xfrm>
            <a:off x="485774" y="2057015"/>
            <a:ext cx="5591177" cy="4699492"/>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spAutoFit/>
          </a:bodyPr>
          <a:lstStyle/>
          <a:p>
            <a:pPr indent="67732" defTabSz="1219170" fontAlgn="base">
              <a:spcBef>
                <a:spcPts val="80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#include &lt;</a:t>
            </a:r>
            <a:r>
              <a:rPr lang="en-US" altLang="zh-CN" sz="1867" dirty="0" err="1">
                <a:latin typeface="微软雅黑" pitchFamily="34" charset="-122"/>
                <a:ea typeface="微软雅黑" pitchFamily="34" charset="-122"/>
                <a:cs typeface="Courier New" pitchFamily="49" charset="0"/>
              </a:rPr>
              <a:t>iostream</a:t>
            </a:r>
            <a:r>
              <a:rPr lang="en-US" altLang="zh-CN" sz="1867" dirty="0">
                <a:latin typeface="微软雅黑" pitchFamily="34" charset="-122"/>
                <a:ea typeface="微软雅黑" pitchFamily="34" charset="-122"/>
                <a:cs typeface="Courier New" pitchFamily="49" charset="0"/>
              </a:rPr>
              <a:t>&gt;</a:t>
            </a:r>
            <a:endParaRPr lang="en-US" altLang="zh-CN" sz="1867" dirty="0">
              <a:latin typeface="微软雅黑" pitchFamily="34" charset="-122"/>
              <a:ea typeface="微软雅黑" pitchFamily="34" charset="-122"/>
              <a:cs typeface="宋体" pitchFamily="2" charset="-122"/>
            </a:endParaRPr>
          </a:p>
          <a:p>
            <a:pPr indent="67732" defTabSz="1219170" eaLnBrk="0" fontAlgn="base" hangingPunct="0">
              <a:spcBef>
                <a:spcPts val="80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using namespace std;</a:t>
            </a:r>
            <a:endParaRPr lang="en-US" altLang="zh-CN" sz="1867" dirty="0">
              <a:latin typeface="微软雅黑" pitchFamily="34" charset="-122"/>
              <a:ea typeface="微软雅黑" pitchFamily="34" charset="-122"/>
              <a:cs typeface="宋体" pitchFamily="2" charset="-122"/>
            </a:endParaRPr>
          </a:p>
          <a:p>
            <a:pPr indent="67732" defTabSz="1219170" eaLnBrk="0" fontAlgn="base" hangingPunct="0">
              <a:spcBef>
                <a:spcPts val="80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void </a:t>
            </a:r>
            <a:r>
              <a:rPr lang="en-US" altLang="zh-CN" sz="1867" dirty="0" err="1">
                <a:latin typeface="微软雅黑" pitchFamily="34" charset="-122"/>
                <a:ea typeface="微软雅黑" pitchFamily="34" charset="-122"/>
                <a:cs typeface="Courier New" pitchFamily="49" charset="0"/>
              </a:rPr>
              <a:t>printInt</a:t>
            </a:r>
            <a:r>
              <a:rPr lang="en-US" altLang="zh-CN" sz="1867" dirty="0">
                <a:latin typeface="微软雅黑" pitchFamily="34" charset="-122"/>
                <a:ea typeface="微软雅黑" pitchFamily="34" charset="-122"/>
                <a:cs typeface="Courier New" pitchFamily="49" charset="0"/>
              </a:rPr>
              <a:t>(</a:t>
            </a: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a:t>
            </a:r>
            <a:r>
              <a:rPr lang="zh-CN" altLang="en-US" sz="1867" dirty="0">
                <a:latin typeface="微软雅黑" pitchFamily="34" charset="-122"/>
                <a:ea typeface="微软雅黑" pitchFamily="34" charset="-122"/>
                <a:cs typeface="Courier New" pitchFamily="49" charset="0"/>
              </a:rPr>
              <a:t>输出一个非负整型数</a:t>
            </a:r>
            <a:endParaRPr lang="zh-CN" altLang="en-US" sz="1867" dirty="0">
              <a:latin typeface="微软雅黑" pitchFamily="34" charset="-122"/>
              <a:ea typeface="微软雅黑" pitchFamily="34" charset="-122"/>
              <a:cs typeface="宋体" pitchFamily="2" charset="-122"/>
            </a:endParaRPr>
          </a:p>
          <a:p>
            <a:pPr indent="67732" defTabSz="1219170" eaLnBrk="0" fontAlgn="base" hangingPunct="0">
              <a:spcBef>
                <a:spcPts val="800"/>
              </a:spcBef>
              <a:spcAft>
                <a:spcPct val="0"/>
              </a:spcAft>
              <a:tabLst>
                <a:tab pos="533387" algn="l"/>
                <a:tab pos="711182" algn="l"/>
                <a:tab pos="888978" algn="l"/>
                <a:tab pos="1066773" algn="l"/>
                <a:tab pos="1244569" algn="l"/>
              </a:tabLst>
            </a:pP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main()</a:t>
            </a:r>
            <a:endParaRPr lang="en-US" altLang="zh-CN" sz="1867" dirty="0">
              <a:latin typeface="微软雅黑" pitchFamily="34" charset="-122"/>
              <a:ea typeface="微软雅黑" pitchFamily="34" charset="-122"/>
              <a:cs typeface="宋体" pitchFamily="2" charset="-122"/>
            </a:endParaRPr>
          </a:p>
          <a:p>
            <a:pPr indent="67732" defTabSz="1219170" eaLnBrk="0" fontAlgn="base" hangingPunct="0">
              <a:spcBef>
                <a:spcPts val="80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a:t>
            </a:r>
            <a:endParaRPr lang="en-US" altLang="zh-CN" sz="1867" dirty="0">
              <a:latin typeface="微软雅黑" pitchFamily="34" charset="-122"/>
              <a:ea typeface="微软雅黑" pitchFamily="34" charset="-122"/>
              <a:cs typeface="宋体" pitchFamily="2" charset="-122"/>
            </a:endParaRPr>
          </a:p>
          <a:p>
            <a:pPr indent="67732" defTabSz="1219170" eaLnBrk="0" fontAlgn="base" hangingPunct="0">
              <a:spcBef>
                <a:spcPts val="80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num;</a:t>
            </a:r>
            <a:endParaRPr lang="en-US" altLang="zh-CN" sz="1867" dirty="0">
              <a:latin typeface="微软雅黑" pitchFamily="34" charset="-122"/>
              <a:ea typeface="微软雅黑" pitchFamily="34" charset="-122"/>
              <a:cs typeface="宋体" pitchFamily="2" charset="-122"/>
            </a:endParaRPr>
          </a:p>
          <a:p>
            <a:pPr indent="67732" defTabSz="1219170" eaLnBrk="0" fontAlgn="base" hangingPunct="0">
              <a:spcBef>
                <a:spcPts val="80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a:t>
            </a:r>
            <a:r>
              <a:rPr lang="zh-CN" altLang="en-US" sz="1867" dirty="0">
                <a:latin typeface="微软雅黑" pitchFamily="34" charset="-122"/>
                <a:ea typeface="微软雅黑" pitchFamily="34" charset="-122"/>
                <a:cs typeface="Courier New" pitchFamily="49" charset="0"/>
              </a:rPr>
              <a:t>请输入一个整型数：</a:t>
            </a:r>
            <a:r>
              <a:rPr lang="en-US" altLang="zh-CN" sz="1867" dirty="0">
                <a:latin typeface="微软雅黑" pitchFamily="34" charset="-122"/>
                <a:ea typeface="微软雅黑" pitchFamily="34" charset="-122"/>
                <a:cs typeface="Courier New" pitchFamily="49" charset="0"/>
              </a:rPr>
              <a:t>" &lt;&lt; </a:t>
            </a:r>
            <a:r>
              <a:rPr lang="en-US" altLang="zh-CN" sz="1867" dirty="0" err="1">
                <a:latin typeface="微软雅黑" pitchFamily="34" charset="-122"/>
                <a:ea typeface="微软雅黑" pitchFamily="34" charset="-122"/>
                <a:cs typeface="Courier New" pitchFamily="49" charset="0"/>
              </a:rPr>
              <a:t>endl</a:t>
            </a: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indent="67732" defTabSz="1219170" eaLnBrk="0" fontAlgn="base" hangingPunct="0">
              <a:spcBef>
                <a:spcPts val="80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a:t>
            </a:r>
            <a:r>
              <a:rPr lang="pt-BR" altLang="zh-CN" sz="1867" dirty="0">
                <a:latin typeface="微软雅黑" pitchFamily="34" charset="-122"/>
                <a:ea typeface="微软雅黑" pitchFamily="34" charset="-122"/>
                <a:cs typeface="Courier New" pitchFamily="49" charset="0"/>
              </a:rPr>
              <a:t>cin &gt;&gt; num;</a:t>
            </a:r>
            <a:endParaRPr lang="pt-BR" altLang="zh-CN" sz="1867" dirty="0">
              <a:latin typeface="微软雅黑" pitchFamily="34" charset="-122"/>
              <a:ea typeface="微软雅黑" pitchFamily="34" charset="-122"/>
              <a:cs typeface="宋体" pitchFamily="2" charset="-122"/>
            </a:endParaRPr>
          </a:p>
          <a:p>
            <a:pPr indent="67732" defTabSz="1219170" eaLnBrk="0" fontAlgn="base" hangingPunct="0">
              <a:spcBef>
                <a:spcPts val="80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a:t>
            </a:r>
            <a:r>
              <a:rPr lang="pt-BR" altLang="zh-CN" sz="1867" dirty="0">
                <a:latin typeface="微软雅黑" pitchFamily="34" charset="-122"/>
                <a:ea typeface="微软雅黑" pitchFamily="34" charset="-122"/>
                <a:cs typeface="Courier New" pitchFamily="49" charset="0"/>
              </a:rPr>
              <a:t>printInt(num);</a:t>
            </a:r>
            <a:endParaRPr lang="pt-BR" altLang="zh-CN" sz="1867" dirty="0">
              <a:latin typeface="微软雅黑" pitchFamily="34" charset="-122"/>
              <a:ea typeface="微软雅黑" pitchFamily="34" charset="-122"/>
              <a:cs typeface="宋体" pitchFamily="2" charset="-122"/>
            </a:endParaRPr>
          </a:p>
          <a:p>
            <a:pPr indent="67732" defTabSz="1219170" eaLnBrk="0" fontAlgn="base" hangingPunct="0">
              <a:spcBef>
                <a:spcPts val="80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a:t>
            </a:r>
            <a:r>
              <a:rPr lang="pt-BR" altLang="zh-CN" sz="1867" dirty="0">
                <a:latin typeface="微软雅黑" pitchFamily="34" charset="-122"/>
                <a:ea typeface="微软雅黑" pitchFamily="34" charset="-122"/>
                <a:cs typeface="Courier New" pitchFamily="49" charset="0"/>
              </a:rPr>
              <a:t>cout &lt;&lt; endl;</a:t>
            </a:r>
            <a:endParaRPr lang="pt-BR" altLang="zh-CN" sz="1867" dirty="0">
              <a:latin typeface="微软雅黑" pitchFamily="34" charset="-122"/>
              <a:ea typeface="微软雅黑" pitchFamily="34" charset="-122"/>
              <a:cs typeface="宋体" pitchFamily="2" charset="-122"/>
            </a:endParaRPr>
          </a:p>
          <a:p>
            <a:pPr indent="67732" defTabSz="1219170" eaLnBrk="0" fontAlgn="base" hangingPunct="0">
              <a:spcBef>
                <a:spcPts val="80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return 0;</a:t>
            </a:r>
            <a:endParaRPr lang="en-US" altLang="zh-CN" sz="1867" dirty="0">
              <a:latin typeface="微软雅黑" pitchFamily="34" charset="-122"/>
              <a:ea typeface="微软雅黑" pitchFamily="34" charset="-122"/>
              <a:cs typeface="宋体" pitchFamily="2" charset="-122"/>
            </a:endParaRPr>
          </a:p>
          <a:p>
            <a:pPr indent="67732" defTabSz="1219170" eaLnBrk="0" fontAlgn="base" hangingPunct="0">
              <a:spcBef>
                <a:spcPts val="80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p:txBody>
      </p:sp>
      <p:sp>
        <p:nvSpPr>
          <p:cNvPr id="6" name="Rectangle 1"/>
          <p:cNvSpPr>
            <a:spLocks noChangeArrowheads="1"/>
          </p:cNvSpPr>
          <p:nvPr/>
        </p:nvSpPr>
        <p:spPr bwMode="auto">
          <a:xfrm>
            <a:off x="7153276" y="2323812"/>
            <a:ext cx="4295773" cy="3529749"/>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spAutoFit/>
          </a:bodyPr>
          <a:lstStyle/>
          <a:p>
            <a:pPr indent="67732" defTabSz="1219170" eaLnBrk="0" fontAlgn="base" hangingPunct="0">
              <a:spcBef>
                <a:spcPts val="80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void </a:t>
            </a:r>
            <a:r>
              <a:rPr lang="en-US" altLang="zh-CN" sz="1867" dirty="0" err="1">
                <a:latin typeface="微软雅黑" pitchFamily="34" charset="-122"/>
                <a:ea typeface="微软雅黑" pitchFamily="34" charset="-122"/>
                <a:cs typeface="Courier New" pitchFamily="49" charset="0"/>
              </a:rPr>
              <a:t>printInt</a:t>
            </a:r>
            <a:r>
              <a:rPr lang="en-US" altLang="zh-CN" sz="1867" dirty="0">
                <a:latin typeface="微软雅黑" pitchFamily="34" charset="-122"/>
                <a:ea typeface="微软雅黑" pitchFamily="34" charset="-122"/>
                <a:cs typeface="Courier New" pitchFamily="49" charset="0"/>
              </a:rPr>
              <a:t>(</a:t>
            </a: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num)</a:t>
            </a:r>
            <a:endParaRPr lang="en-US" altLang="zh-CN" sz="1867" dirty="0">
              <a:latin typeface="微软雅黑" pitchFamily="34" charset="-122"/>
              <a:ea typeface="微软雅黑" pitchFamily="34" charset="-122"/>
              <a:cs typeface="宋体" pitchFamily="2" charset="-122"/>
            </a:endParaRPr>
          </a:p>
          <a:p>
            <a:pPr indent="67732" defTabSz="1219170" eaLnBrk="0" fontAlgn="base" hangingPunct="0">
              <a:spcBef>
                <a:spcPts val="80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indent="67732" defTabSz="1219170" eaLnBrk="0" fontAlgn="base" hangingPunct="0">
              <a:spcBef>
                <a:spcPts val="80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if (num &lt; 10)</a:t>
            </a:r>
            <a:endParaRPr lang="zh-CN" altLang="en-US" sz="1867" dirty="0">
              <a:latin typeface="微软雅黑" pitchFamily="34" charset="-122"/>
              <a:ea typeface="微软雅黑" pitchFamily="34" charset="-122"/>
              <a:cs typeface="宋体" pitchFamily="2" charset="-122"/>
            </a:endParaRPr>
          </a:p>
          <a:p>
            <a:pPr indent="67732" defTabSz="1219170" eaLnBrk="0" fontAlgn="base" hangingPunct="0">
              <a:spcBef>
                <a:spcPts val="800"/>
              </a:spcBef>
              <a:spcAft>
                <a:spcPct val="0"/>
              </a:spcAft>
              <a:tabLst>
                <a:tab pos="533387" algn="l"/>
                <a:tab pos="711182" algn="l"/>
                <a:tab pos="888978" algn="l"/>
                <a:tab pos="1066773" algn="l"/>
                <a:tab pos="1244569" algn="l"/>
              </a:tabLst>
            </a:pPr>
            <a:r>
              <a:rPr lang="zh-CN" altLang="en-US"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cout.put</a:t>
            </a:r>
            <a:r>
              <a:rPr lang="en-US" altLang="zh-CN" sz="1867" dirty="0">
                <a:latin typeface="微软雅黑" pitchFamily="34" charset="-122"/>
                <a:ea typeface="微软雅黑" pitchFamily="34" charset="-122"/>
                <a:cs typeface="Courier New" pitchFamily="49" charset="0"/>
              </a:rPr>
              <a:t>(num+'0');      </a:t>
            </a:r>
            <a:endParaRPr lang="en-US" altLang="zh-CN" sz="1867" dirty="0">
              <a:latin typeface="微软雅黑" pitchFamily="34" charset="-122"/>
              <a:ea typeface="微软雅黑" pitchFamily="34" charset="-122"/>
              <a:cs typeface="宋体" pitchFamily="2" charset="-122"/>
            </a:endParaRPr>
          </a:p>
          <a:p>
            <a:pPr indent="67732" defTabSz="1219170" eaLnBrk="0" fontAlgn="base" hangingPunct="0">
              <a:spcBef>
                <a:spcPts val="80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else   {</a:t>
            </a:r>
            <a:endParaRPr lang="en-US" altLang="zh-CN" sz="1867" dirty="0">
              <a:latin typeface="微软雅黑" pitchFamily="34" charset="-122"/>
              <a:ea typeface="微软雅黑" pitchFamily="34" charset="-122"/>
              <a:cs typeface="宋体" pitchFamily="2" charset="-122"/>
            </a:endParaRPr>
          </a:p>
          <a:p>
            <a:pPr indent="67732" defTabSz="1219170" eaLnBrk="0" fontAlgn="base" hangingPunct="0">
              <a:spcBef>
                <a:spcPts val="80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printInt</a:t>
            </a:r>
            <a:r>
              <a:rPr lang="en-US" altLang="zh-CN" sz="1867" dirty="0">
                <a:latin typeface="微软雅黑" pitchFamily="34" charset="-122"/>
                <a:ea typeface="微软雅黑" pitchFamily="34" charset="-122"/>
                <a:cs typeface="Courier New" pitchFamily="49" charset="0"/>
              </a:rPr>
              <a:t>(num/10);</a:t>
            </a:r>
            <a:endParaRPr lang="en-US" altLang="zh-CN" sz="1867" dirty="0">
              <a:latin typeface="微软雅黑" pitchFamily="34" charset="-122"/>
              <a:ea typeface="微软雅黑" pitchFamily="34" charset="-122"/>
              <a:cs typeface="宋体" pitchFamily="2" charset="-122"/>
            </a:endParaRPr>
          </a:p>
          <a:p>
            <a:pPr indent="67732" defTabSz="1219170" eaLnBrk="0" fontAlgn="base" hangingPunct="0">
              <a:spcBef>
                <a:spcPts val="80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cout.put</a:t>
            </a:r>
            <a:r>
              <a:rPr lang="en-US" altLang="zh-CN" sz="1867" dirty="0">
                <a:latin typeface="微软雅黑" pitchFamily="34" charset="-122"/>
                <a:ea typeface="微软雅黑" pitchFamily="34" charset="-122"/>
                <a:cs typeface="Courier New" pitchFamily="49" charset="0"/>
              </a:rPr>
              <a:t>(num%10 + '0');</a:t>
            </a:r>
            <a:endParaRPr lang="en-US" altLang="zh-CN" sz="1867" dirty="0">
              <a:latin typeface="微软雅黑" pitchFamily="34" charset="-122"/>
              <a:ea typeface="微软雅黑" pitchFamily="34" charset="-122"/>
              <a:cs typeface="宋体" pitchFamily="2" charset="-122"/>
            </a:endParaRPr>
          </a:p>
          <a:p>
            <a:pPr indent="67732" defTabSz="1219170" eaLnBrk="0" fontAlgn="base" hangingPunct="0">
              <a:spcBef>
                <a:spcPts val="80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a:t>
            </a:r>
            <a:endParaRPr lang="en-US" altLang="zh-CN" sz="1867" dirty="0">
              <a:latin typeface="微软雅黑" pitchFamily="34" charset="-122"/>
              <a:ea typeface="微软雅黑" pitchFamily="34" charset="-122"/>
              <a:cs typeface="宋体" pitchFamily="2" charset="-122"/>
            </a:endParaRPr>
          </a:p>
          <a:p>
            <a:pPr indent="67732" defTabSz="1219170" eaLnBrk="0" fontAlgn="base" hangingPunct="0">
              <a:spcBef>
                <a:spcPts val="80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877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总结 </a:t>
            </a:r>
          </a:p>
        </p:txBody>
      </p:sp>
      <p:sp>
        <p:nvSpPr>
          <p:cNvPr id="437251" name="Rectangle 3"/>
          <p:cNvSpPr>
            <a:spLocks noGrp="1" noChangeArrowheads="1"/>
          </p:cNvSpPr>
          <p:nvPr>
            <p:ph idx="4294967295"/>
          </p:nvPr>
        </p:nvSpPr>
        <p:spPr>
          <a:xfrm>
            <a:off x="1592263" y="1397000"/>
            <a:ext cx="10599737" cy="5156200"/>
          </a:xfrm>
        </p:spPr>
        <p:txBody>
          <a:bodyPr>
            <a:normAutofit/>
          </a:bodyPr>
          <a:lstStyle/>
          <a:p>
            <a:pPr marL="0" indent="0">
              <a:spcBef>
                <a:spcPts val="2400"/>
              </a:spcBef>
              <a:buNone/>
            </a:pPr>
            <a:r>
              <a:rPr lang="zh-CN" altLang="en-US" sz="2400" dirty="0"/>
              <a:t>函数可以将一段完成独立功能的程序封装起来</a:t>
            </a:r>
            <a:endParaRPr lang="en-US" altLang="zh-CN" sz="2400" dirty="0"/>
          </a:p>
          <a:p>
            <a:pPr marL="0" indent="0">
              <a:spcBef>
                <a:spcPts val="2400"/>
              </a:spcBef>
              <a:buNone/>
            </a:pPr>
            <a:r>
              <a:rPr lang="zh-CN" altLang="en-US" sz="2400" dirty="0"/>
              <a:t>通过函数名就可执行这一段功能</a:t>
            </a:r>
            <a:endParaRPr lang="en-US" altLang="zh-CN" sz="2400" dirty="0"/>
          </a:p>
          <a:p>
            <a:pPr marL="0" indent="0">
              <a:spcBef>
                <a:spcPts val="2400"/>
              </a:spcBef>
              <a:buNone/>
            </a:pPr>
            <a:r>
              <a:rPr lang="zh-CN" altLang="en-US" sz="2400" dirty="0"/>
              <a:t>使用函数可以将程序模块化 </a:t>
            </a:r>
          </a:p>
          <a:p>
            <a:pPr marL="0" indent="0">
              <a:spcBef>
                <a:spcPts val="2400"/>
              </a:spcBef>
              <a:buNone/>
            </a:pPr>
            <a:r>
              <a:rPr lang="en-US" altLang="zh-CN" sz="2400" dirty="0"/>
              <a:t>C++</a:t>
            </a:r>
            <a:r>
              <a:rPr lang="zh-CN" altLang="en-US" sz="2400" dirty="0"/>
              <a:t>的程序是由一组函数组成。每个程序必须有一个名为</a:t>
            </a:r>
            <a:r>
              <a:rPr lang="en-US" altLang="zh-CN" sz="2400" dirty="0"/>
              <a:t>main</a:t>
            </a:r>
            <a:r>
              <a:rPr lang="zh-CN" altLang="en-US" sz="2400" dirty="0"/>
              <a:t>的函数，它对应于一般的程序设计语言中主程序 </a:t>
            </a:r>
          </a:p>
          <a:p>
            <a:pPr marL="0" indent="0">
              <a:spcBef>
                <a:spcPts val="2400"/>
              </a:spcBef>
              <a:buNone/>
            </a:pPr>
            <a:r>
              <a:rPr lang="zh-CN" altLang="en-US" sz="2400" dirty="0"/>
              <a:t>函数也可以调用自己，这样的函数称为递归函数 </a:t>
            </a:r>
          </a:p>
          <a:p>
            <a:pPr marL="0" indent="0">
              <a:spcBef>
                <a:spcPts val="2400"/>
              </a:spcBef>
              <a:buNone/>
            </a:pPr>
            <a:r>
              <a:rPr lang="zh-CN" altLang="en-US" sz="2400" dirty="0"/>
              <a:t>基于递归的算法</a:t>
            </a: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26" name="Rectangle 18"/>
          <p:cNvSpPr>
            <a:spLocks noChangeArrowheads="1"/>
          </p:cNvSpPr>
          <p:nvPr/>
        </p:nvSpPr>
        <p:spPr bwMode="auto">
          <a:xfrm>
            <a:off x="387387" y="1210478"/>
            <a:ext cx="10409016" cy="5297348"/>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spAutoFit/>
          </a:bodyPr>
          <a:lstStyle/>
          <a:p>
            <a:pPr indent="270927" eaLnBrk="0" fontAlgn="base" hangingPunct="0">
              <a:spcBef>
                <a:spcPts val="267"/>
              </a:spcBef>
              <a:spcAft>
                <a:spcPct val="0"/>
              </a:spcAft>
            </a:pP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main()</a:t>
            </a:r>
          </a:p>
          <a:p>
            <a:pPr indent="270927" fontAlgn="base">
              <a:spcBef>
                <a:spcPts val="267"/>
              </a:spcBef>
              <a:spcAft>
                <a:spcPct val="0"/>
              </a:spcAft>
            </a:pPr>
            <a:r>
              <a:rPr lang="en-US" altLang="zh-CN" sz="1867" dirty="0">
                <a:latin typeface="微软雅黑" pitchFamily="34" charset="-122"/>
                <a:ea typeface="微软雅黑" pitchFamily="34" charset="-122"/>
                <a:cs typeface="Courier New" pitchFamily="49" charset="0"/>
              </a:rPr>
              <a:t>{</a:t>
            </a:r>
          </a:p>
          <a:p>
            <a:pPr indent="270927" fontAlgn="base">
              <a:spcBef>
                <a:spcPts val="267"/>
              </a:spcBef>
              <a:spcAft>
                <a:spcPct val="0"/>
              </a:spcAft>
            </a:pPr>
            <a:r>
              <a:rPr lang="en-US" altLang="zh-CN" sz="1867" dirty="0">
                <a:latin typeface="微软雅黑" pitchFamily="34" charset="-122"/>
                <a:ea typeface="微软雅黑" pitchFamily="34" charset="-122"/>
                <a:cs typeface="Courier New" pitchFamily="49" charset="0"/>
              </a:rPr>
              <a:t>   double a, b, c, x1, x2, </a:t>
            </a:r>
            <a:r>
              <a:rPr lang="en-US" altLang="zh-CN" sz="1867" dirty="0" err="1">
                <a:latin typeface="微软雅黑" pitchFamily="34" charset="-122"/>
                <a:ea typeface="微软雅黑" pitchFamily="34" charset="-122"/>
                <a:cs typeface="Courier New" pitchFamily="49" charset="0"/>
              </a:rPr>
              <a:t>dlt</a:t>
            </a:r>
            <a:r>
              <a:rPr lang="en-US" altLang="zh-CN" sz="1867" dirty="0">
                <a:latin typeface="微软雅黑" pitchFamily="34" charset="-122"/>
                <a:ea typeface="微软雅黑" pitchFamily="34" charset="-122"/>
                <a:cs typeface="Courier New" pitchFamily="49" charset="0"/>
              </a:rPr>
              <a:t>;</a:t>
            </a:r>
          </a:p>
          <a:p>
            <a:pPr indent="406390" eaLnBrk="0" fontAlgn="base" hangingPunct="0">
              <a:spcBef>
                <a:spcPts val="267"/>
              </a:spcBef>
              <a:spcAft>
                <a:spcPct val="0"/>
              </a:spcAft>
            </a:pPr>
            <a:endParaRPr lang="en-US" altLang="zh-CN" sz="1867" dirty="0">
              <a:latin typeface="微软雅黑" pitchFamily="34" charset="-122"/>
              <a:ea typeface="微软雅黑" pitchFamily="34" charset="-122"/>
              <a:cs typeface="Courier New" pitchFamily="49" charset="0"/>
            </a:endParaRPr>
          </a:p>
          <a:p>
            <a:pPr indent="406390" eaLnBrk="0" fontAlgn="base" hangingPunct="0">
              <a:spcBef>
                <a:spcPts val="267"/>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a:t>
            </a:r>
            <a:r>
              <a:rPr lang="zh-CN" altLang="en-US" sz="1867" dirty="0">
                <a:latin typeface="微软雅黑" pitchFamily="34" charset="-122"/>
                <a:ea typeface="微软雅黑" pitchFamily="34" charset="-122"/>
                <a:cs typeface="Courier New" pitchFamily="49" charset="0"/>
              </a:rPr>
              <a:t>请输入方程的</a:t>
            </a:r>
            <a:r>
              <a:rPr lang="en-US" altLang="zh-CN" sz="1867" dirty="0">
                <a:latin typeface="微软雅黑" pitchFamily="34" charset="-122"/>
                <a:ea typeface="微软雅黑" pitchFamily="34" charset="-122"/>
                <a:cs typeface="Courier New" pitchFamily="49" charset="0"/>
              </a:rPr>
              <a:t>3</a:t>
            </a:r>
            <a:r>
              <a:rPr lang="zh-CN" altLang="en-US" sz="1867" dirty="0">
                <a:latin typeface="微软雅黑" pitchFamily="34" charset="-122"/>
                <a:ea typeface="微软雅黑" pitchFamily="34" charset="-122"/>
                <a:cs typeface="Courier New" pitchFamily="49" charset="0"/>
              </a:rPr>
              <a:t>个系数：</a:t>
            </a:r>
            <a:r>
              <a:rPr lang="en-US" altLang="zh-CN" sz="1867" dirty="0">
                <a:latin typeface="微软雅黑" pitchFamily="34" charset="-122"/>
                <a:ea typeface="微软雅黑" pitchFamily="34" charset="-122"/>
                <a:cs typeface="Courier New" pitchFamily="49" charset="0"/>
              </a:rPr>
              <a:t>" &lt;&lt; </a:t>
            </a:r>
            <a:r>
              <a:rPr lang="en-US" altLang="zh-CN" sz="1867" dirty="0" err="1">
                <a:latin typeface="微软雅黑" pitchFamily="34" charset="-122"/>
                <a:ea typeface="微软雅黑" pitchFamily="34" charset="-122"/>
                <a:cs typeface="Courier New" pitchFamily="49" charset="0"/>
              </a:rPr>
              <a:t>endl</a:t>
            </a: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indent="270927" eaLnBrk="0" fontAlgn="base" hangingPunct="0">
              <a:spcBef>
                <a:spcPts val="267"/>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cin</a:t>
            </a:r>
            <a:r>
              <a:rPr lang="en-US" altLang="zh-CN" sz="1867" dirty="0">
                <a:latin typeface="微软雅黑" pitchFamily="34" charset="-122"/>
                <a:ea typeface="微软雅黑" pitchFamily="34" charset="-122"/>
                <a:cs typeface="Courier New" pitchFamily="49" charset="0"/>
              </a:rPr>
              <a:t> &gt; a &gt;&gt; b &gt;&gt; c;</a:t>
            </a:r>
          </a:p>
          <a:p>
            <a:pPr indent="270927" fontAlgn="base">
              <a:spcBef>
                <a:spcPts val="267"/>
              </a:spcBef>
              <a:spcAft>
                <a:spcPct val="0"/>
              </a:spcAft>
            </a:pPr>
            <a:endParaRPr lang="en-US" altLang="zh-CN" sz="1867" dirty="0">
              <a:latin typeface="微软雅黑" pitchFamily="34" charset="-122"/>
              <a:ea typeface="微软雅黑" pitchFamily="34" charset="-122"/>
              <a:cs typeface="Courier New" pitchFamily="49" charset="0"/>
            </a:endParaRPr>
          </a:p>
          <a:p>
            <a:pPr indent="270927" eaLnBrk="0" fontAlgn="base" hangingPunct="0">
              <a:spcBef>
                <a:spcPts val="267"/>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dlt</a:t>
            </a:r>
            <a:r>
              <a:rPr lang="en-US" altLang="zh-CN" sz="1867" dirty="0">
                <a:latin typeface="微软雅黑" pitchFamily="34" charset="-122"/>
                <a:ea typeface="微软雅黑" pitchFamily="34" charset="-122"/>
                <a:cs typeface="Courier New" pitchFamily="49" charset="0"/>
              </a:rPr>
              <a:t> = b * b - 4 * a * c;</a:t>
            </a:r>
            <a:endParaRPr lang="en-US" altLang="zh-CN" sz="1867" dirty="0">
              <a:latin typeface="微软雅黑" pitchFamily="34" charset="-122"/>
              <a:ea typeface="微软雅黑" pitchFamily="34" charset="-122"/>
              <a:cs typeface="宋体" pitchFamily="2" charset="-122"/>
            </a:endParaRPr>
          </a:p>
          <a:p>
            <a:pPr indent="270927" eaLnBrk="0" fontAlgn="base" hangingPunct="0">
              <a:spcBef>
                <a:spcPts val="267"/>
              </a:spcBef>
              <a:spcAft>
                <a:spcPct val="0"/>
              </a:spcAft>
            </a:pPr>
            <a:r>
              <a:rPr lang="en-US" altLang="zh-CN" sz="1867" dirty="0">
                <a:latin typeface="微软雅黑" pitchFamily="34" charset="-122"/>
                <a:ea typeface="微软雅黑" pitchFamily="34" charset="-122"/>
                <a:cs typeface="Courier New" pitchFamily="49" charset="0"/>
              </a:rPr>
              <a:t>   x1 = (-b + </a:t>
            </a:r>
            <a:r>
              <a:rPr lang="en-US" altLang="zh-CN" sz="1867" dirty="0" err="1">
                <a:latin typeface="微软雅黑" pitchFamily="34" charset="-122"/>
                <a:ea typeface="微软雅黑" pitchFamily="34" charset="-122"/>
                <a:cs typeface="Courier New" pitchFamily="49" charset="0"/>
              </a:rPr>
              <a:t>sqrt</a:t>
            </a:r>
            <a:r>
              <a:rPr lang="en-US" altLang="zh-CN" sz="1867" dirty="0">
                <a:latin typeface="微软雅黑" pitchFamily="34" charset="-122"/>
                <a:ea typeface="微软雅黑" pitchFamily="34" charset="-122"/>
                <a:cs typeface="Courier New" pitchFamily="49" charset="0"/>
              </a:rPr>
              <a:t>(</a:t>
            </a:r>
            <a:r>
              <a:rPr lang="en-US" altLang="zh-CN" sz="1867" dirty="0" err="1">
                <a:latin typeface="微软雅黑" pitchFamily="34" charset="-122"/>
                <a:ea typeface="微软雅黑" pitchFamily="34" charset="-122"/>
                <a:cs typeface="Courier New" pitchFamily="49" charset="0"/>
              </a:rPr>
              <a:t>dlt</a:t>
            </a:r>
            <a:r>
              <a:rPr lang="en-US" altLang="zh-CN" sz="1867" dirty="0">
                <a:latin typeface="微软雅黑" pitchFamily="34" charset="-122"/>
                <a:ea typeface="微软雅黑" pitchFamily="34" charset="-122"/>
                <a:cs typeface="Courier New" pitchFamily="49" charset="0"/>
              </a:rPr>
              <a:t>)) / 2 / a; </a:t>
            </a:r>
            <a:endParaRPr lang="en-US" altLang="zh-CN" sz="1867" dirty="0">
              <a:latin typeface="微软雅黑" pitchFamily="34" charset="-122"/>
              <a:ea typeface="微软雅黑" pitchFamily="34" charset="-122"/>
              <a:cs typeface="宋体" pitchFamily="2" charset="-122"/>
            </a:endParaRPr>
          </a:p>
          <a:p>
            <a:pPr indent="270927" eaLnBrk="0" fontAlgn="base" hangingPunct="0">
              <a:spcBef>
                <a:spcPts val="267"/>
              </a:spcBef>
              <a:spcAft>
                <a:spcPct val="0"/>
              </a:spcAft>
            </a:pPr>
            <a:r>
              <a:rPr lang="en-US" altLang="zh-CN" sz="1867" dirty="0">
                <a:latin typeface="微软雅黑" pitchFamily="34" charset="-122"/>
                <a:ea typeface="微软雅黑" pitchFamily="34" charset="-122"/>
                <a:cs typeface="Courier New" pitchFamily="49" charset="0"/>
              </a:rPr>
              <a:t>   x2 = (-b - </a:t>
            </a:r>
            <a:r>
              <a:rPr lang="en-US" altLang="zh-CN" sz="1867" dirty="0" err="1">
                <a:latin typeface="微软雅黑" pitchFamily="34" charset="-122"/>
                <a:ea typeface="微软雅黑" pitchFamily="34" charset="-122"/>
                <a:cs typeface="Courier New" pitchFamily="49" charset="0"/>
              </a:rPr>
              <a:t>sqrt</a:t>
            </a:r>
            <a:r>
              <a:rPr lang="en-US" altLang="zh-CN" sz="1867" dirty="0">
                <a:latin typeface="微软雅黑" pitchFamily="34" charset="-122"/>
                <a:ea typeface="微软雅黑" pitchFamily="34" charset="-122"/>
                <a:cs typeface="Courier New" pitchFamily="49" charset="0"/>
              </a:rPr>
              <a:t>(dl)) / 2 / a; </a:t>
            </a:r>
          </a:p>
          <a:p>
            <a:pPr indent="270927" eaLnBrk="0" fontAlgn="base" hangingPunct="0">
              <a:spcBef>
                <a:spcPts val="267"/>
              </a:spcBef>
              <a:spcAft>
                <a:spcPct val="0"/>
              </a:spcAft>
            </a:pPr>
            <a:endParaRPr lang="en-US" altLang="zh-CN" sz="1867" dirty="0">
              <a:latin typeface="微软雅黑" pitchFamily="34" charset="-122"/>
              <a:ea typeface="微软雅黑" pitchFamily="34" charset="-122"/>
              <a:cs typeface="Courier New" pitchFamily="49" charset="0"/>
            </a:endParaRPr>
          </a:p>
          <a:p>
            <a:pPr indent="270927" fontAlgn="base">
              <a:spcBef>
                <a:spcPts val="267"/>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"x1=" &lt;&lt; x1 &lt;&lt; "   x2=" &lt;&lt; x2 &lt;&lt; </a:t>
            </a:r>
            <a:r>
              <a:rPr lang="en-US" altLang="zh-CN" sz="1867" dirty="0" err="1">
                <a:latin typeface="微软雅黑" pitchFamily="34" charset="-122"/>
                <a:ea typeface="微软雅黑" pitchFamily="34" charset="-122"/>
                <a:cs typeface="Courier New" pitchFamily="49" charset="0"/>
              </a:rPr>
              <a:t>endl</a:t>
            </a:r>
            <a:r>
              <a:rPr lang="en-US" altLang="zh-CN" sz="1867" dirty="0">
                <a:latin typeface="微软雅黑" pitchFamily="34" charset="-122"/>
                <a:ea typeface="微软雅黑" pitchFamily="34" charset="-122"/>
                <a:cs typeface="Courier New" pitchFamily="49" charset="0"/>
              </a:rPr>
              <a:t>; </a:t>
            </a:r>
            <a:endParaRPr lang="en-US" altLang="zh-CN" sz="1867" dirty="0">
              <a:latin typeface="微软雅黑" pitchFamily="34" charset="-122"/>
              <a:ea typeface="微软雅黑" pitchFamily="34" charset="-122"/>
              <a:cs typeface="宋体" pitchFamily="2" charset="-122"/>
            </a:endParaRPr>
          </a:p>
          <a:p>
            <a:pPr indent="270927" eaLnBrk="0" fontAlgn="base" hangingPunct="0">
              <a:spcBef>
                <a:spcPts val="267"/>
              </a:spcBef>
              <a:spcAft>
                <a:spcPct val="0"/>
              </a:spcAft>
            </a:pPr>
            <a:r>
              <a:rPr lang="en-US" altLang="zh-CN" sz="1867" dirty="0">
                <a:latin typeface="微软雅黑" pitchFamily="34" charset="-122"/>
                <a:ea typeface="微软雅黑" pitchFamily="34" charset="-122"/>
                <a:cs typeface="Courier New" pitchFamily="49" charset="0"/>
              </a:rPr>
              <a:t>    </a:t>
            </a:r>
          </a:p>
          <a:p>
            <a:pPr indent="270927" eaLnBrk="0" fontAlgn="base" hangingPunct="0">
              <a:spcBef>
                <a:spcPts val="267"/>
              </a:spcBef>
              <a:spcAft>
                <a:spcPct val="0"/>
              </a:spcAft>
            </a:pPr>
            <a:r>
              <a:rPr lang="en-US" altLang="zh-CN" sz="1867" dirty="0">
                <a:latin typeface="微软雅黑" pitchFamily="34" charset="-122"/>
                <a:ea typeface="微软雅黑" pitchFamily="34" charset="-122"/>
                <a:cs typeface="Courier New" pitchFamily="49" charset="0"/>
              </a:rPr>
              <a:t>   return 0;</a:t>
            </a:r>
          </a:p>
          <a:p>
            <a:pPr indent="270927" eaLnBrk="0" fontAlgn="base" hangingPunct="0">
              <a:spcBef>
                <a:spcPts val="267"/>
              </a:spcBef>
              <a:spcAft>
                <a:spcPct val="0"/>
              </a:spcAft>
            </a:pPr>
            <a:r>
              <a:rPr lang="en-US" altLang="zh-CN" sz="1867" dirty="0">
                <a:latin typeface="微软雅黑" pitchFamily="34" charset="-122"/>
                <a:ea typeface="微软雅黑" pitchFamily="34" charset="-122"/>
                <a:cs typeface="Courier New" pitchFamily="49" charset="0"/>
              </a:rPr>
              <a:t>}</a:t>
            </a:r>
            <a:r>
              <a:rPr lang="en-US" altLang="zh-CN" sz="1867" dirty="0">
                <a:latin typeface="微软雅黑" pitchFamily="34" charset="-122"/>
                <a:ea typeface="微软雅黑" pitchFamily="34" charset="-122"/>
                <a:cs typeface="宋体" pitchFamily="2" charset="-122"/>
              </a:rPr>
              <a:t> </a:t>
            </a:r>
            <a:endParaRPr lang="zh-CN" altLang="en-US" sz="1867" dirty="0">
              <a:latin typeface="微软雅黑" pitchFamily="34" charset="-122"/>
              <a:ea typeface="微软雅黑" pitchFamily="34" charset="-122"/>
              <a:cs typeface="宋体" pitchFamily="2" charset="-122"/>
            </a:endParaRPr>
          </a:p>
          <a:p>
            <a:pPr indent="270927" defTabSz="1219170" eaLnBrk="0" fontAlgn="base" hangingPunct="0">
              <a:spcBef>
                <a:spcPts val="267"/>
              </a:spcBef>
              <a:spcAft>
                <a:spcPct val="0"/>
              </a:spcAft>
            </a:pPr>
            <a:endParaRPr lang="zh-CN" altLang="en-US" sz="1867" dirty="0">
              <a:latin typeface="微软雅黑" pitchFamily="34" charset="-122"/>
              <a:ea typeface="微软雅黑" pitchFamily="34" charset="-122"/>
              <a:cs typeface="宋体" pitchFamily="2" charset="-122"/>
            </a:endParaRPr>
          </a:p>
        </p:txBody>
      </p:sp>
      <p:sp>
        <p:nvSpPr>
          <p:cNvPr id="43027" name="Rectangle 19"/>
          <p:cNvSpPr>
            <a:spLocks noChangeArrowheads="1"/>
          </p:cNvSpPr>
          <p:nvPr/>
        </p:nvSpPr>
        <p:spPr bwMode="auto">
          <a:xfrm>
            <a:off x="1" y="-35241"/>
            <a:ext cx="520014" cy="984885"/>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pPr indent="270927" defTabSz="1219170" fontAlgn="base">
              <a:spcBef>
                <a:spcPct val="0"/>
              </a:spcBef>
              <a:spcAft>
                <a:spcPct val="0"/>
              </a:spcAft>
            </a:pPr>
            <a:br>
              <a:rPr lang="zh-CN" altLang="zh-CN" sz="800">
                <a:latin typeface="Arial" pitchFamily="34" charset="0"/>
                <a:ea typeface="宋体" pitchFamily="2" charset="-122"/>
                <a:cs typeface="宋体" pitchFamily="2" charset="-122"/>
              </a:rPr>
            </a:br>
            <a:endParaRPr lang="zh-CN" altLang="zh-CN" sz="2400">
              <a:latin typeface="Arial" pitchFamily="34" charset="0"/>
              <a:ea typeface="宋体" pitchFamily="2" charset="-122"/>
              <a:cs typeface="宋体" pitchFamily="2" charset="-122"/>
            </a:endParaRPr>
          </a:p>
          <a:p>
            <a:pPr indent="270927" defTabSz="1219170" eaLnBrk="0" fontAlgn="base" hangingPunct="0">
              <a:spcBef>
                <a:spcPct val="0"/>
              </a:spcBef>
              <a:spcAft>
                <a:spcPct val="0"/>
              </a:spcAft>
            </a:pPr>
            <a:endParaRPr lang="zh-CN" altLang="zh-CN" sz="2400">
              <a:latin typeface="Arial" pitchFamily="34" charset="0"/>
              <a:ea typeface="宋体" pitchFamily="2" charset="-122"/>
              <a:cs typeface="宋体" pitchFamily="2" charset="-122"/>
            </a:endParaRPr>
          </a:p>
        </p:txBody>
      </p:sp>
      <p:sp>
        <p:nvSpPr>
          <p:cNvPr id="43033" name="Rectangle 25"/>
          <p:cNvSpPr>
            <a:spLocks noChangeArrowheads="1"/>
          </p:cNvSpPr>
          <p:nvPr/>
        </p:nvSpPr>
        <p:spPr bwMode="auto">
          <a:xfrm>
            <a:off x="1" y="-35241"/>
            <a:ext cx="656590" cy="984885"/>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pPr indent="406390" defTabSz="1219170" fontAlgn="base">
              <a:spcBef>
                <a:spcPct val="0"/>
              </a:spcBef>
              <a:spcAft>
                <a:spcPct val="0"/>
              </a:spcAft>
            </a:pPr>
            <a:br>
              <a:rPr lang="zh-CN" altLang="zh-CN" sz="800">
                <a:latin typeface="Arial" pitchFamily="34" charset="0"/>
                <a:ea typeface="宋体" pitchFamily="2" charset="-122"/>
                <a:cs typeface="宋体" pitchFamily="2" charset="-122"/>
              </a:rPr>
            </a:br>
            <a:endParaRPr lang="zh-CN" altLang="zh-CN" sz="2400">
              <a:latin typeface="Arial" pitchFamily="34" charset="0"/>
              <a:ea typeface="宋体" pitchFamily="2" charset="-122"/>
              <a:cs typeface="宋体" pitchFamily="2" charset="-122"/>
            </a:endParaRPr>
          </a:p>
          <a:p>
            <a:pPr indent="406390" defTabSz="1219170" eaLnBrk="0" fontAlgn="base" hangingPunct="0">
              <a:spcBef>
                <a:spcPct val="0"/>
              </a:spcBef>
              <a:spcAft>
                <a:spcPct val="0"/>
              </a:spcAft>
            </a:pPr>
            <a:endParaRPr lang="zh-CN" altLang="zh-CN" sz="2400">
              <a:latin typeface="Arial" pitchFamily="34" charset="0"/>
              <a:ea typeface="宋体" pitchFamily="2" charset="-122"/>
              <a:cs typeface="宋体" pitchFamily="2" charset="-122"/>
            </a:endParaRPr>
          </a:p>
        </p:txBody>
      </p:sp>
      <p:sp>
        <p:nvSpPr>
          <p:cNvPr id="43037" name="Rectangle 29"/>
          <p:cNvSpPr>
            <a:spLocks noChangeArrowheads="1"/>
          </p:cNvSpPr>
          <p:nvPr/>
        </p:nvSpPr>
        <p:spPr bwMode="auto">
          <a:xfrm>
            <a:off x="1" y="-35241"/>
            <a:ext cx="520014" cy="984885"/>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pPr indent="270927" defTabSz="1219170" fontAlgn="base">
              <a:spcBef>
                <a:spcPct val="0"/>
              </a:spcBef>
              <a:spcAft>
                <a:spcPct val="0"/>
              </a:spcAft>
            </a:pPr>
            <a:br>
              <a:rPr lang="zh-CN" altLang="zh-CN" sz="800">
                <a:latin typeface="Arial" pitchFamily="34" charset="0"/>
                <a:ea typeface="宋体" pitchFamily="2" charset="-122"/>
                <a:cs typeface="宋体" pitchFamily="2" charset="-122"/>
              </a:rPr>
            </a:br>
            <a:endParaRPr lang="zh-CN" altLang="zh-CN" sz="2400">
              <a:latin typeface="Arial" pitchFamily="34" charset="0"/>
              <a:ea typeface="宋体" pitchFamily="2" charset="-122"/>
              <a:cs typeface="宋体" pitchFamily="2" charset="-122"/>
            </a:endParaRPr>
          </a:p>
          <a:p>
            <a:pPr indent="270927" defTabSz="1219170" eaLnBrk="0" fontAlgn="base" hangingPunct="0">
              <a:spcBef>
                <a:spcPct val="0"/>
              </a:spcBef>
              <a:spcAft>
                <a:spcPct val="0"/>
              </a:spcAft>
            </a:pPr>
            <a:endParaRPr lang="zh-CN" altLang="zh-CN" sz="2400">
              <a:latin typeface="Arial" pitchFamily="34" charset="0"/>
              <a:ea typeface="宋体" pitchFamily="2" charset="-122"/>
              <a:cs typeface="宋体" pitchFamily="2" charset="-122"/>
            </a:endParaRPr>
          </a:p>
        </p:txBody>
      </p:sp>
      <p:sp>
        <p:nvSpPr>
          <p:cNvPr id="15" name="AutoShape 15"/>
          <p:cNvSpPr>
            <a:spLocks/>
          </p:cNvSpPr>
          <p:nvPr/>
        </p:nvSpPr>
        <p:spPr bwMode="auto">
          <a:xfrm>
            <a:off x="6137275" y="2719146"/>
            <a:ext cx="120651" cy="357191"/>
          </a:xfrm>
          <a:prstGeom prst="rightBrace">
            <a:avLst>
              <a:gd name="adj1" fmla="val 20468"/>
              <a:gd name="adj2" fmla="val 50000"/>
            </a:avLst>
          </a:prstGeom>
          <a:noFill/>
          <a:ln w="28575">
            <a:solidFill>
              <a:schemeClr val="tx1"/>
            </a:solidFill>
            <a:round/>
            <a:headEnd/>
            <a:tailEnd/>
          </a:ln>
          <a:effectLst/>
        </p:spPr>
        <p:txBody>
          <a:bodyPr vert="horz" wrap="square" lIns="0" tIns="0" rIns="0" bIns="0" numCol="1" anchor="t" anchorCtr="0" compatLnSpc="1">
            <a:prstTxWarp prst="textNoShape">
              <a:avLst/>
            </a:prstTxWarp>
          </a:bodyPr>
          <a:lstStyle/>
          <a:p>
            <a:endParaRPr lang="zh-CN" altLang="en-US" sz="2400"/>
          </a:p>
        </p:txBody>
      </p:sp>
      <p:sp>
        <p:nvSpPr>
          <p:cNvPr id="16" name="AutoShape 13"/>
          <p:cNvSpPr>
            <a:spLocks/>
          </p:cNvSpPr>
          <p:nvPr/>
        </p:nvSpPr>
        <p:spPr bwMode="auto">
          <a:xfrm>
            <a:off x="4337050" y="3693487"/>
            <a:ext cx="215901" cy="764213"/>
          </a:xfrm>
          <a:prstGeom prst="rightBrace">
            <a:avLst>
              <a:gd name="adj1" fmla="val 20468"/>
              <a:gd name="adj2" fmla="val 50000"/>
            </a:avLst>
          </a:prstGeom>
          <a:noFill/>
          <a:ln w="28575">
            <a:solidFill>
              <a:schemeClr val="tx1"/>
            </a:solidFill>
            <a:round/>
            <a:headEnd/>
            <a:tailEnd/>
          </a:ln>
          <a:effectLst/>
        </p:spPr>
        <p:txBody>
          <a:bodyPr vert="horz" wrap="square" lIns="0" tIns="0" rIns="0" bIns="0" numCol="1" anchor="t" anchorCtr="0" compatLnSpc="1">
            <a:prstTxWarp prst="textNoShape">
              <a:avLst/>
            </a:prstTxWarp>
          </a:bodyPr>
          <a:lstStyle/>
          <a:p>
            <a:endParaRPr lang="zh-CN" altLang="en-US" sz="2400"/>
          </a:p>
        </p:txBody>
      </p:sp>
      <p:sp>
        <p:nvSpPr>
          <p:cNvPr id="18" name="AutoShape 8"/>
          <p:cNvSpPr>
            <a:spLocks/>
          </p:cNvSpPr>
          <p:nvPr/>
        </p:nvSpPr>
        <p:spPr bwMode="auto">
          <a:xfrm>
            <a:off x="4708526" y="1979770"/>
            <a:ext cx="120649" cy="338932"/>
          </a:xfrm>
          <a:prstGeom prst="rightBrace">
            <a:avLst>
              <a:gd name="adj1" fmla="val 11257"/>
              <a:gd name="adj2" fmla="val 50000"/>
            </a:avLst>
          </a:prstGeom>
          <a:noFill/>
          <a:ln w="28575">
            <a:solidFill>
              <a:schemeClr val="tx1"/>
            </a:solidFill>
            <a:round/>
            <a:headEnd/>
            <a:tailEnd/>
          </a:ln>
          <a:effectLst/>
        </p:spPr>
        <p:txBody>
          <a:bodyPr vert="horz" wrap="square" lIns="0" tIns="0" rIns="0" bIns="0" numCol="1" anchor="t" anchorCtr="0" compatLnSpc="1">
            <a:prstTxWarp prst="textNoShape">
              <a:avLst/>
            </a:prstTxWarp>
          </a:bodyPr>
          <a:lstStyle/>
          <a:p>
            <a:endParaRPr lang="zh-CN" altLang="en-US" sz="2400"/>
          </a:p>
        </p:txBody>
      </p:sp>
      <p:sp>
        <p:nvSpPr>
          <p:cNvPr id="19" name="Text Box 9"/>
          <p:cNvSpPr txBox="1">
            <a:spLocks noChangeArrowheads="1"/>
          </p:cNvSpPr>
          <p:nvPr/>
        </p:nvSpPr>
        <p:spPr bwMode="auto">
          <a:xfrm>
            <a:off x="4994259" y="1922621"/>
            <a:ext cx="6502415" cy="396080"/>
          </a:xfrm>
          <a:prstGeom prst="rect">
            <a:avLst/>
          </a:prstGeom>
          <a:noFill/>
          <a:ln w="9525">
            <a:noFill/>
            <a:miter lim="800000"/>
            <a:headEnd/>
            <a:tailEnd/>
          </a:ln>
        </p:spPr>
        <p:txBody>
          <a:bodyPr vert="horz" wrap="square" lIns="121920" tIns="60960" rIns="121920" bIns="60960" numCol="1" anchor="t" anchorCtr="0" compatLnSpc="1">
            <a:prstTxWarp prst="textNoShape">
              <a:avLst/>
            </a:prstTxWarp>
          </a:bodyPr>
          <a:lstStyle/>
          <a:p>
            <a:pPr indent="169329"/>
            <a:r>
              <a:rPr lang="zh-CN" altLang="en-US" sz="1867" b="1" dirty="0">
                <a:latin typeface="微软雅黑" pitchFamily="34" charset="-122"/>
                <a:ea typeface="微软雅黑" pitchFamily="34" charset="-122"/>
                <a:cs typeface="Times New Roman" pitchFamily="18" charset="0"/>
              </a:rPr>
              <a:t>变量定义：</a:t>
            </a:r>
            <a:r>
              <a:rPr lang="zh-CN" altLang="en-US" sz="1867" dirty="0">
                <a:latin typeface="微软雅黑" pitchFamily="34" charset="-122"/>
                <a:ea typeface="微软雅黑" pitchFamily="34" charset="-122"/>
              </a:rPr>
              <a:t>为程序编写时值未知的数据预约它们的存放处 </a:t>
            </a:r>
          </a:p>
          <a:p>
            <a:pPr indent="169329" defTabSz="1219170" fontAlgn="base">
              <a:spcBef>
                <a:spcPct val="0"/>
              </a:spcBef>
              <a:spcAft>
                <a:spcPct val="0"/>
              </a:spcAft>
            </a:pPr>
            <a:endParaRPr lang="zh-CN" altLang="en-US" sz="1867" b="1" dirty="0">
              <a:latin typeface="微软雅黑" pitchFamily="34" charset="-122"/>
              <a:ea typeface="微软雅黑" pitchFamily="34" charset="-122"/>
              <a:cs typeface="宋体" pitchFamily="2" charset="-122"/>
            </a:endParaRPr>
          </a:p>
        </p:txBody>
      </p:sp>
      <p:sp>
        <p:nvSpPr>
          <p:cNvPr id="20" name="Text Box 7"/>
          <p:cNvSpPr txBox="1">
            <a:spLocks noChangeArrowheads="1"/>
          </p:cNvSpPr>
          <p:nvPr/>
        </p:nvSpPr>
        <p:spPr bwMode="auto">
          <a:xfrm>
            <a:off x="6381753" y="2670728"/>
            <a:ext cx="5127623" cy="405608"/>
          </a:xfrm>
          <a:prstGeom prst="rect">
            <a:avLst/>
          </a:prstGeom>
          <a:noFill/>
          <a:ln w="9525">
            <a:noFill/>
            <a:miter lim="800000"/>
            <a:headEnd/>
            <a:tailEnd/>
          </a:ln>
        </p:spPr>
        <p:txBody>
          <a:bodyPr vert="horz" wrap="square" lIns="121920" tIns="60960" rIns="121920" bIns="60960" numCol="1" anchor="t" anchorCtr="0" compatLnSpc="1">
            <a:prstTxWarp prst="textNoShape">
              <a:avLst/>
            </a:prstTxWarp>
          </a:bodyPr>
          <a:lstStyle/>
          <a:p>
            <a:pPr indent="169329"/>
            <a:r>
              <a:rPr lang="zh-CN" altLang="en-US" sz="1867" b="1" dirty="0">
                <a:latin typeface="微软雅黑" pitchFamily="34" charset="-122"/>
                <a:ea typeface="微软雅黑" pitchFamily="34" charset="-122"/>
                <a:cs typeface="Times New Roman" pitchFamily="18" charset="0"/>
              </a:rPr>
              <a:t>输入阶段：</a:t>
            </a:r>
            <a:r>
              <a:rPr lang="zh-CN" altLang="en-US" sz="1867" dirty="0">
                <a:latin typeface="微软雅黑" pitchFamily="34" charset="-122"/>
                <a:ea typeface="微软雅黑" pitchFamily="34" charset="-122"/>
              </a:rPr>
              <a:t>获取执行时才能确定的用户数据</a:t>
            </a:r>
            <a:endParaRPr lang="en-US" altLang="zh-CN" sz="1867" dirty="0">
              <a:latin typeface="微软雅黑" pitchFamily="34" charset="-122"/>
              <a:ea typeface="微软雅黑" pitchFamily="34" charset="-122"/>
            </a:endParaRPr>
          </a:p>
          <a:p>
            <a:pPr indent="169329" defTabSz="1219170" fontAlgn="base">
              <a:spcBef>
                <a:spcPct val="0"/>
              </a:spcBef>
              <a:spcAft>
                <a:spcPct val="0"/>
              </a:spcAft>
            </a:pPr>
            <a:endParaRPr lang="zh-CN" altLang="en-US" sz="1867" b="1" dirty="0">
              <a:latin typeface="微软雅黑" pitchFamily="34" charset="-122"/>
              <a:ea typeface="微软雅黑" pitchFamily="34" charset="-122"/>
              <a:cs typeface="宋体" pitchFamily="2" charset="-122"/>
            </a:endParaRPr>
          </a:p>
        </p:txBody>
      </p:sp>
      <p:sp>
        <p:nvSpPr>
          <p:cNvPr id="21" name="Text Box 3"/>
          <p:cNvSpPr txBox="1">
            <a:spLocks noChangeArrowheads="1"/>
          </p:cNvSpPr>
          <p:nvPr/>
        </p:nvSpPr>
        <p:spPr bwMode="auto">
          <a:xfrm>
            <a:off x="4829175" y="3784771"/>
            <a:ext cx="7172325" cy="460375"/>
          </a:xfrm>
          <a:prstGeom prst="rect">
            <a:avLst/>
          </a:prstGeom>
          <a:noFill/>
          <a:ln w="9525">
            <a:noFill/>
            <a:miter lim="800000"/>
            <a:headEnd/>
            <a:tailEnd/>
          </a:ln>
        </p:spPr>
        <p:txBody>
          <a:bodyPr vert="horz" wrap="square" lIns="121920" tIns="60960" rIns="121920" bIns="60960" numCol="1" anchor="t" anchorCtr="0" compatLnSpc="1">
            <a:prstTxWarp prst="textNoShape">
              <a:avLst/>
            </a:prstTxWarp>
          </a:bodyPr>
          <a:lstStyle/>
          <a:p>
            <a:pPr indent="169329"/>
            <a:r>
              <a:rPr lang="zh-CN" altLang="en-US" sz="1867" b="1" dirty="0">
                <a:latin typeface="微软雅黑" pitchFamily="34" charset="-122"/>
                <a:ea typeface="微软雅黑" pitchFamily="34" charset="-122"/>
                <a:cs typeface="Times New Roman" pitchFamily="18" charset="0"/>
              </a:rPr>
              <a:t>计算阶段：</a:t>
            </a:r>
            <a:r>
              <a:rPr lang="zh-CN" altLang="en-US" sz="1867" dirty="0">
                <a:latin typeface="微软雅黑" pitchFamily="34" charset="-122"/>
                <a:ea typeface="微软雅黑" pitchFamily="34" charset="-122"/>
              </a:rPr>
              <a:t>由输入通常通过计算得到结果的过程，算法的体现</a:t>
            </a:r>
          </a:p>
          <a:p>
            <a:pPr indent="169329" defTabSz="1219170" fontAlgn="base">
              <a:spcBef>
                <a:spcPct val="0"/>
              </a:spcBef>
              <a:spcAft>
                <a:spcPct val="0"/>
              </a:spcAft>
            </a:pPr>
            <a:endParaRPr lang="zh-CN" altLang="en-US" sz="1867" b="1" dirty="0">
              <a:latin typeface="微软雅黑" pitchFamily="34" charset="-122"/>
              <a:ea typeface="微软雅黑" pitchFamily="34" charset="-122"/>
              <a:cs typeface="宋体" pitchFamily="2" charset="-122"/>
            </a:endParaRPr>
          </a:p>
        </p:txBody>
      </p:sp>
      <p:sp>
        <p:nvSpPr>
          <p:cNvPr id="22" name="Text Box 2"/>
          <p:cNvSpPr txBox="1">
            <a:spLocks noChangeArrowheads="1"/>
          </p:cNvSpPr>
          <p:nvPr/>
        </p:nvSpPr>
        <p:spPr bwMode="auto">
          <a:xfrm>
            <a:off x="7448560" y="4799591"/>
            <a:ext cx="4229089" cy="277813"/>
          </a:xfrm>
          <a:prstGeom prst="rect">
            <a:avLst/>
          </a:prstGeom>
          <a:noFill/>
          <a:ln w="9525">
            <a:noFill/>
            <a:miter lim="800000"/>
            <a:headEnd/>
            <a:tailEnd/>
          </a:ln>
        </p:spPr>
        <p:txBody>
          <a:bodyPr vert="horz" wrap="square" lIns="121920" tIns="60960" rIns="121920" bIns="60960" numCol="1" anchor="t" anchorCtr="0" compatLnSpc="1">
            <a:prstTxWarp prst="textNoShape">
              <a:avLst/>
            </a:prstTxWarp>
          </a:bodyPr>
          <a:lstStyle/>
          <a:p>
            <a:pPr indent="169329"/>
            <a:r>
              <a:rPr lang="zh-CN" altLang="en-US" sz="1867" b="1" dirty="0">
                <a:latin typeface="微软雅黑" pitchFamily="34" charset="-122"/>
                <a:ea typeface="微软雅黑" pitchFamily="34" charset="-122"/>
                <a:cs typeface="Times New Roman" pitchFamily="18" charset="0"/>
              </a:rPr>
              <a:t>输出阶段：</a:t>
            </a:r>
            <a:r>
              <a:rPr lang="zh-CN" altLang="en-US" sz="1867" dirty="0">
                <a:latin typeface="微软雅黑" pitchFamily="34" charset="-122"/>
                <a:ea typeface="微软雅黑" pitchFamily="34" charset="-122"/>
              </a:rPr>
              <a:t>显示程序执行的结果</a:t>
            </a:r>
          </a:p>
          <a:p>
            <a:pPr indent="169329" defTabSz="1219170" fontAlgn="base">
              <a:spcBef>
                <a:spcPct val="0"/>
              </a:spcBef>
              <a:spcAft>
                <a:spcPct val="0"/>
              </a:spcAft>
            </a:pPr>
            <a:endParaRPr lang="zh-CN" altLang="en-US" sz="1867" b="1" dirty="0">
              <a:latin typeface="微软雅黑" pitchFamily="34" charset="-122"/>
              <a:ea typeface="微软雅黑" pitchFamily="34" charset="-122"/>
              <a:cs typeface="宋体" pitchFamily="2" charset="-122"/>
            </a:endParaRPr>
          </a:p>
        </p:txBody>
      </p:sp>
      <p:sp>
        <p:nvSpPr>
          <p:cNvPr id="23" name="AutoShape 8"/>
          <p:cNvSpPr>
            <a:spLocks/>
          </p:cNvSpPr>
          <p:nvPr/>
        </p:nvSpPr>
        <p:spPr bwMode="auto">
          <a:xfrm>
            <a:off x="7118349" y="4799591"/>
            <a:ext cx="120649" cy="338932"/>
          </a:xfrm>
          <a:prstGeom prst="rightBrace">
            <a:avLst>
              <a:gd name="adj1" fmla="val 11257"/>
              <a:gd name="adj2" fmla="val 50000"/>
            </a:avLst>
          </a:prstGeom>
          <a:noFill/>
          <a:ln w="28575">
            <a:solidFill>
              <a:schemeClr val="tx1"/>
            </a:solidFill>
            <a:round/>
            <a:headEnd/>
            <a:tailEnd/>
          </a:ln>
          <a:effectLst/>
        </p:spPr>
        <p:txBody>
          <a:bodyPr vert="horz" wrap="square" lIns="0" tIns="0" rIns="0" bIns="0" numCol="1" anchor="t" anchorCtr="0" compatLnSpc="1">
            <a:prstTxWarp prst="textNoShape">
              <a:avLst/>
            </a:prstTxWarp>
          </a:bodyPr>
          <a:lstStyle/>
          <a:p>
            <a:endParaRPr lang="zh-CN" altLang="en-US" sz="2400"/>
          </a:p>
        </p:txBody>
      </p:sp>
      <p:sp>
        <p:nvSpPr>
          <p:cNvPr id="2" name="标题 1">
            <a:extLst>
              <a:ext uri="{FF2B5EF4-FFF2-40B4-BE49-F238E27FC236}">
                <a16:creationId xmlns:a16="http://schemas.microsoft.com/office/drawing/2014/main" id="{C6A12A3B-14A0-E368-B3BD-D99F78BDD29B}"/>
              </a:ext>
            </a:extLst>
          </p:cNvPr>
          <p:cNvSpPr>
            <a:spLocks noGrp="1"/>
          </p:cNvSpPr>
          <p:nvPr>
            <p:ph type="title"/>
          </p:nvPr>
        </p:nvSpPr>
        <p:spPr/>
        <p:txBody>
          <a:bodyPr/>
          <a:lstStyle/>
          <a:p>
            <a:r>
              <a:rPr lang="zh-CN" altLang="en-US" dirty="0"/>
              <a:t>函数体的组成</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linds(horizontal)">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linds(horizontal)">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linds(horizontal)">
                                      <p:cBhvr>
                                        <p:cTn id="31" dur="500"/>
                                        <p:tgtEl>
                                          <p:spTgt spid="2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P spid="19" grpId="0"/>
      <p:bldP spid="20" grpId="0"/>
      <p:bldP spid="21" grpId="0"/>
      <p:bldP spid="22" grpId="0"/>
      <p:bldP spid="23"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2002"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一维数组</a:t>
            </a:r>
          </a:p>
        </p:txBody>
      </p:sp>
      <p:sp>
        <p:nvSpPr>
          <p:cNvPr id="222211" name="Rectangle 3"/>
          <p:cNvSpPr>
            <a:spLocks noGrp="1" noChangeArrowheads="1"/>
          </p:cNvSpPr>
          <p:nvPr>
            <p:ph idx="4294967295"/>
          </p:nvPr>
        </p:nvSpPr>
        <p:spPr>
          <a:xfrm>
            <a:off x="968587" y="1331702"/>
            <a:ext cx="9086850" cy="4927600"/>
          </a:xfrm>
        </p:spPr>
        <p:txBody>
          <a:bodyPr>
            <a:normAutofit/>
          </a:bodyPr>
          <a:lstStyle/>
          <a:p>
            <a:pPr>
              <a:lnSpc>
                <a:spcPct val="150000"/>
              </a:lnSpc>
              <a:spcBef>
                <a:spcPts val="0"/>
              </a:spcBef>
              <a:buNone/>
            </a:pPr>
            <a:r>
              <a:rPr lang="zh-CN" altLang="en-US" sz="2133" b="1" dirty="0"/>
              <a:t>在统计</a:t>
            </a:r>
            <a:r>
              <a:rPr lang="en-US" altLang="zh-CN" sz="2133" b="1" dirty="0"/>
              <a:t>100</a:t>
            </a:r>
            <a:r>
              <a:rPr lang="zh-CN" altLang="en-US" sz="2133" b="1" dirty="0"/>
              <a:t>个学生的考试成绩时，不仅要计算均值还要计算方差</a:t>
            </a:r>
          </a:p>
          <a:p>
            <a:pPr>
              <a:lnSpc>
                <a:spcPct val="150000"/>
              </a:lnSpc>
              <a:spcBef>
                <a:spcPts val="2400"/>
              </a:spcBef>
              <a:buNone/>
            </a:pPr>
            <a:r>
              <a:rPr lang="zh-CN" altLang="en-US" sz="2133" b="1" dirty="0"/>
              <a:t>解决方案</a:t>
            </a:r>
            <a:endParaRPr lang="en-US" altLang="zh-CN" sz="2133" b="1" dirty="0"/>
          </a:p>
          <a:p>
            <a:pPr>
              <a:lnSpc>
                <a:spcPct val="150000"/>
              </a:lnSpc>
              <a:spcBef>
                <a:spcPts val="0"/>
              </a:spcBef>
              <a:buNone/>
            </a:pPr>
            <a:r>
              <a:rPr lang="zh-CN" altLang="en-US" sz="1867" dirty="0"/>
              <a:t>定义</a:t>
            </a:r>
            <a:r>
              <a:rPr lang="en-US" altLang="zh-CN" sz="1867" dirty="0"/>
              <a:t>100</a:t>
            </a:r>
            <a:r>
              <a:rPr lang="zh-CN" altLang="en-US" sz="1867" dirty="0"/>
              <a:t>个 </a:t>
            </a:r>
            <a:r>
              <a:rPr lang="en-US" altLang="zh-CN" sz="1867" dirty="0" err="1"/>
              <a:t>int</a:t>
            </a:r>
            <a:r>
              <a:rPr lang="en-US" altLang="zh-CN" sz="1867" dirty="0"/>
              <a:t> </a:t>
            </a:r>
            <a:r>
              <a:rPr lang="zh-CN" altLang="en-US" sz="1867" dirty="0"/>
              <a:t>型的变量</a:t>
            </a:r>
            <a:r>
              <a:rPr lang="en-US" altLang="zh-CN" sz="1867" dirty="0"/>
              <a:t>n1 , …, n10</a:t>
            </a:r>
          </a:p>
          <a:p>
            <a:pPr>
              <a:lnSpc>
                <a:spcPct val="150000"/>
              </a:lnSpc>
              <a:spcBef>
                <a:spcPts val="0"/>
              </a:spcBef>
              <a:buNone/>
            </a:pPr>
            <a:r>
              <a:rPr lang="zh-CN" altLang="en-US" sz="1867" dirty="0"/>
              <a:t>将</a:t>
            </a:r>
            <a:r>
              <a:rPr lang="en-US" altLang="zh-CN" sz="1867" dirty="0"/>
              <a:t>100</a:t>
            </a:r>
            <a:r>
              <a:rPr lang="zh-CN" altLang="en-US" sz="1867" dirty="0"/>
              <a:t>个数相加后除</a:t>
            </a:r>
            <a:r>
              <a:rPr lang="en-US" altLang="zh-CN" sz="1867" dirty="0"/>
              <a:t>10</a:t>
            </a:r>
            <a:r>
              <a:rPr lang="zh-CN" altLang="en-US" sz="1867" dirty="0"/>
              <a:t>，得到均值</a:t>
            </a:r>
            <a:endParaRPr lang="en-US" altLang="zh-CN" sz="1867" dirty="0"/>
          </a:p>
          <a:p>
            <a:pPr>
              <a:lnSpc>
                <a:spcPct val="150000"/>
              </a:lnSpc>
              <a:spcBef>
                <a:spcPts val="0"/>
              </a:spcBef>
              <a:buNone/>
            </a:pPr>
            <a:r>
              <a:rPr lang="zh-CN" altLang="en-US" sz="1867" dirty="0"/>
              <a:t>再通过这</a:t>
            </a:r>
            <a:r>
              <a:rPr lang="en-US" altLang="zh-CN" sz="1867" dirty="0"/>
              <a:t>100</a:t>
            </a:r>
            <a:r>
              <a:rPr lang="zh-CN" altLang="en-US" sz="1867" dirty="0"/>
              <a:t>个数和均值求得方差</a:t>
            </a:r>
          </a:p>
          <a:p>
            <a:pPr>
              <a:lnSpc>
                <a:spcPct val="150000"/>
              </a:lnSpc>
              <a:spcBef>
                <a:spcPts val="2400"/>
              </a:spcBef>
              <a:buNone/>
            </a:pPr>
            <a:r>
              <a:rPr lang="zh-CN" altLang="en-US" sz="2133" b="1" dirty="0"/>
              <a:t>缺点</a:t>
            </a:r>
          </a:p>
          <a:p>
            <a:pPr>
              <a:lnSpc>
                <a:spcPct val="150000"/>
              </a:lnSpc>
              <a:spcBef>
                <a:spcPts val="0"/>
              </a:spcBef>
              <a:buNone/>
            </a:pPr>
            <a:r>
              <a:rPr lang="zh-CN" altLang="en-US" sz="1867" dirty="0"/>
              <a:t>程序只能用顺序结构。程序很长、很啰嗦</a:t>
            </a:r>
          </a:p>
          <a:p>
            <a:pPr>
              <a:lnSpc>
                <a:spcPct val="150000"/>
              </a:lnSpc>
              <a:spcBef>
                <a:spcPts val="0"/>
              </a:spcBef>
              <a:buNone/>
            </a:pPr>
            <a:r>
              <a:rPr lang="zh-CN" altLang="en-US" sz="1867" dirty="0"/>
              <a:t>如果人数发生变化，程序就得重写</a:t>
            </a:r>
          </a:p>
        </p:txBody>
      </p:sp>
    </p:spTree>
  </p:cSld>
  <p:clrMapOvr>
    <a:masterClrMapping/>
  </p:clrMapOvr>
  <p:transition spd="med">
    <p:fade/>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302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数组</a:t>
            </a:r>
          </a:p>
        </p:txBody>
      </p:sp>
      <p:sp>
        <p:nvSpPr>
          <p:cNvPr id="223235" name="Rectangle 3"/>
          <p:cNvSpPr>
            <a:spLocks noGrp="1" noChangeArrowheads="1"/>
          </p:cNvSpPr>
          <p:nvPr>
            <p:ph idx="4294967295"/>
          </p:nvPr>
        </p:nvSpPr>
        <p:spPr>
          <a:xfrm>
            <a:off x="1063413" y="1430655"/>
            <a:ext cx="10363200" cy="4248150"/>
          </a:xfrm>
        </p:spPr>
        <p:txBody>
          <a:bodyPr>
            <a:normAutofit lnSpcReduction="10000"/>
          </a:bodyPr>
          <a:lstStyle/>
          <a:p>
            <a:pPr eaLnBrk="1" hangingPunct="1">
              <a:lnSpc>
                <a:spcPct val="120000"/>
              </a:lnSpc>
              <a:buNone/>
            </a:pPr>
            <a:r>
              <a:rPr lang="zh-CN" altLang="en-US" sz="2400" b="1" dirty="0"/>
              <a:t>数组是保存一组同类元素的数据类型</a:t>
            </a:r>
            <a:endParaRPr lang="en-US" altLang="zh-CN" sz="2400" b="1" dirty="0"/>
          </a:p>
          <a:p>
            <a:pPr>
              <a:lnSpc>
                <a:spcPct val="120000"/>
              </a:lnSpc>
              <a:spcBef>
                <a:spcPts val="2400"/>
              </a:spcBef>
              <a:buNone/>
            </a:pPr>
            <a:r>
              <a:rPr lang="zh-CN" altLang="en-US" sz="2400" b="1" dirty="0"/>
              <a:t>数组的两个特征</a:t>
            </a:r>
          </a:p>
          <a:p>
            <a:pPr>
              <a:lnSpc>
                <a:spcPct val="120000"/>
              </a:lnSpc>
              <a:buNone/>
            </a:pPr>
            <a:r>
              <a:rPr lang="zh-CN" altLang="en-US" sz="1867" dirty="0"/>
              <a:t>数组元素是有序排列的</a:t>
            </a:r>
          </a:p>
          <a:p>
            <a:pPr>
              <a:lnSpc>
                <a:spcPct val="120000"/>
              </a:lnSpc>
              <a:buNone/>
            </a:pPr>
            <a:r>
              <a:rPr lang="zh-CN" altLang="en-US" sz="1867" dirty="0"/>
              <a:t>数组元素是同类的</a:t>
            </a:r>
          </a:p>
          <a:p>
            <a:pPr>
              <a:lnSpc>
                <a:spcPct val="120000"/>
              </a:lnSpc>
              <a:spcBef>
                <a:spcPts val="2400"/>
              </a:spcBef>
              <a:buNone/>
            </a:pPr>
            <a:r>
              <a:rPr lang="zh-CN" altLang="en-US" sz="2400" b="1" dirty="0"/>
              <a:t>定义数组</a:t>
            </a:r>
          </a:p>
          <a:p>
            <a:pPr>
              <a:lnSpc>
                <a:spcPct val="120000"/>
              </a:lnSpc>
              <a:buNone/>
            </a:pPr>
            <a:r>
              <a:rPr lang="zh-CN" altLang="en-US" sz="1867" dirty="0"/>
              <a:t>数组名字</a:t>
            </a:r>
          </a:p>
          <a:p>
            <a:pPr>
              <a:lnSpc>
                <a:spcPct val="120000"/>
              </a:lnSpc>
              <a:buNone/>
            </a:pPr>
            <a:r>
              <a:rPr lang="zh-CN" altLang="en-US" sz="1867" dirty="0"/>
              <a:t>数组元素的类型</a:t>
            </a:r>
          </a:p>
          <a:p>
            <a:pPr>
              <a:lnSpc>
                <a:spcPct val="120000"/>
              </a:lnSpc>
              <a:buNone/>
            </a:pPr>
            <a:r>
              <a:rPr lang="zh-CN" altLang="en-US" sz="1867" dirty="0"/>
              <a:t>数组的大小</a:t>
            </a:r>
          </a:p>
        </p:txBody>
      </p:sp>
    </p:spTree>
  </p:cSld>
  <p:clrMapOvr>
    <a:masterClrMapping/>
  </p:clrMapOvr>
  <p:transition spd="med">
    <p:fade/>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405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数组的定义</a:t>
            </a:r>
          </a:p>
        </p:txBody>
      </p:sp>
      <p:sp>
        <p:nvSpPr>
          <p:cNvPr id="224259" name="Rectangle 3"/>
          <p:cNvSpPr>
            <a:spLocks noGrp="1" noChangeArrowheads="1"/>
          </p:cNvSpPr>
          <p:nvPr>
            <p:ph idx="4294967295"/>
          </p:nvPr>
        </p:nvSpPr>
        <p:spPr>
          <a:xfrm>
            <a:off x="684107" y="1192530"/>
            <a:ext cx="10363200" cy="5126038"/>
          </a:xfrm>
        </p:spPr>
        <p:txBody>
          <a:bodyPr>
            <a:normAutofit/>
          </a:bodyPr>
          <a:lstStyle/>
          <a:p>
            <a:pPr eaLnBrk="1" hangingPunct="1">
              <a:lnSpc>
                <a:spcPct val="115000"/>
              </a:lnSpc>
              <a:buNone/>
            </a:pPr>
            <a:r>
              <a:rPr lang="zh-CN" altLang="en-US" sz="2400" b="1" dirty="0"/>
              <a:t>格式</a:t>
            </a:r>
          </a:p>
          <a:p>
            <a:pPr eaLnBrk="1" hangingPunct="1">
              <a:lnSpc>
                <a:spcPct val="115000"/>
              </a:lnSpc>
              <a:buFont typeface="Wingdings" pitchFamily="2" charset="2"/>
              <a:buNone/>
            </a:pPr>
            <a:r>
              <a:rPr lang="zh-CN" altLang="en-US" sz="1867" dirty="0"/>
              <a:t>类型   数组名</a:t>
            </a:r>
            <a:r>
              <a:rPr lang="en-US" altLang="zh-CN" sz="1867" dirty="0"/>
              <a:t>[</a:t>
            </a:r>
            <a:r>
              <a:rPr lang="zh-CN" altLang="en-US" sz="1867" dirty="0"/>
              <a:t>元素个数</a:t>
            </a:r>
            <a:r>
              <a:rPr lang="en-US" altLang="zh-CN" sz="1867" dirty="0"/>
              <a:t>]</a:t>
            </a:r>
            <a:r>
              <a:rPr lang="zh-CN" altLang="en-US" sz="1867" dirty="0"/>
              <a:t>；</a:t>
            </a:r>
            <a:endParaRPr lang="en-US" altLang="zh-CN" sz="1867" dirty="0"/>
          </a:p>
          <a:p>
            <a:pPr eaLnBrk="1" hangingPunct="1">
              <a:lnSpc>
                <a:spcPct val="115000"/>
              </a:lnSpc>
              <a:buFont typeface="Wingdings" pitchFamily="2" charset="2"/>
              <a:buNone/>
            </a:pPr>
            <a:r>
              <a:rPr lang="zh-CN" altLang="en-US" sz="1867" dirty="0"/>
              <a:t>其中，元素个数必须是常量。如：</a:t>
            </a:r>
          </a:p>
          <a:p>
            <a:pPr eaLnBrk="1" hangingPunct="1">
              <a:lnSpc>
                <a:spcPct val="115000"/>
              </a:lnSpc>
              <a:buFont typeface="Wingdings" pitchFamily="2" charset="2"/>
              <a:buNone/>
            </a:pPr>
            <a:r>
              <a:rPr lang="zh-CN" altLang="en-US" sz="1867" dirty="0"/>
              <a:t>      </a:t>
            </a:r>
            <a:r>
              <a:rPr lang="en-US" altLang="zh-CN" sz="1867" dirty="0" err="1"/>
              <a:t>int</a:t>
            </a:r>
            <a:r>
              <a:rPr lang="en-US" altLang="zh-CN" sz="1867" dirty="0"/>
              <a:t>  </a:t>
            </a:r>
            <a:r>
              <a:rPr lang="en-US" altLang="zh-CN" sz="1867" dirty="0" err="1"/>
              <a:t>intarray</a:t>
            </a:r>
            <a:r>
              <a:rPr lang="en-US" altLang="zh-CN" sz="1867" dirty="0"/>
              <a:t>[10];</a:t>
            </a:r>
          </a:p>
          <a:p>
            <a:pPr eaLnBrk="1" hangingPunct="1">
              <a:lnSpc>
                <a:spcPct val="115000"/>
              </a:lnSpc>
              <a:buFont typeface="Wingdings" pitchFamily="2" charset="2"/>
              <a:buNone/>
            </a:pPr>
            <a:r>
              <a:rPr lang="en-US" altLang="zh-CN" sz="1867" dirty="0"/>
              <a:t>      </a:t>
            </a:r>
            <a:r>
              <a:rPr lang="zh-CN" altLang="en-US" sz="1867" dirty="0"/>
              <a:t>但   </a:t>
            </a:r>
            <a:r>
              <a:rPr lang="en-US" altLang="zh-CN" sz="1867" dirty="0" err="1"/>
              <a:t>int</a:t>
            </a:r>
            <a:r>
              <a:rPr lang="en-US" altLang="zh-CN" sz="1867" dirty="0"/>
              <a:t> n=10;</a:t>
            </a:r>
          </a:p>
          <a:p>
            <a:pPr eaLnBrk="1" hangingPunct="1">
              <a:lnSpc>
                <a:spcPct val="115000"/>
              </a:lnSpc>
              <a:buFont typeface="Wingdings" pitchFamily="2" charset="2"/>
              <a:buNone/>
            </a:pPr>
            <a:r>
              <a:rPr lang="en-US" altLang="zh-CN" sz="1867" dirty="0"/>
              <a:t>             </a:t>
            </a:r>
            <a:r>
              <a:rPr lang="en-US" altLang="zh-CN" sz="1867" dirty="0" err="1"/>
              <a:t>int</a:t>
            </a:r>
            <a:r>
              <a:rPr lang="en-US" altLang="zh-CN" sz="1867" dirty="0"/>
              <a:t> </a:t>
            </a:r>
            <a:r>
              <a:rPr lang="en-US" altLang="zh-CN" sz="1867" dirty="0" err="1"/>
              <a:t>intarray</a:t>
            </a:r>
            <a:r>
              <a:rPr lang="en-US" altLang="zh-CN" sz="1867" dirty="0"/>
              <a:t>[n];   </a:t>
            </a:r>
            <a:r>
              <a:rPr lang="zh-CN" altLang="en-US" sz="1867" dirty="0"/>
              <a:t>是错的</a:t>
            </a:r>
          </a:p>
          <a:p>
            <a:pPr>
              <a:lnSpc>
                <a:spcPct val="115000"/>
              </a:lnSpc>
              <a:spcBef>
                <a:spcPts val="2400"/>
              </a:spcBef>
              <a:buNone/>
            </a:pPr>
            <a:r>
              <a:rPr lang="zh-CN" altLang="en-US" sz="2400" b="1" dirty="0"/>
              <a:t>常用的方法</a:t>
            </a:r>
          </a:p>
          <a:p>
            <a:pPr eaLnBrk="1" hangingPunct="1">
              <a:lnSpc>
                <a:spcPct val="115000"/>
              </a:lnSpc>
              <a:buFont typeface="Wingdings" pitchFamily="2" charset="2"/>
              <a:buNone/>
            </a:pPr>
            <a:r>
              <a:rPr lang="zh-CN" altLang="en-US" sz="2400" b="1" dirty="0"/>
              <a:t> </a:t>
            </a:r>
            <a:r>
              <a:rPr lang="en-US" altLang="zh-CN" sz="1867" dirty="0"/>
              <a:t>#define </a:t>
            </a:r>
            <a:r>
              <a:rPr lang="en-US" altLang="zh-CN" sz="1867" dirty="0" err="1"/>
              <a:t>NumOfElement</a:t>
            </a:r>
            <a:r>
              <a:rPr lang="en-US" altLang="zh-CN" sz="1867" dirty="0"/>
              <a:t>  10</a:t>
            </a:r>
          </a:p>
          <a:p>
            <a:pPr eaLnBrk="1" hangingPunct="1">
              <a:lnSpc>
                <a:spcPct val="115000"/>
              </a:lnSpc>
              <a:buFont typeface="Wingdings" pitchFamily="2" charset="2"/>
              <a:buNone/>
            </a:pPr>
            <a:r>
              <a:rPr lang="en-US" altLang="zh-CN" sz="1867" dirty="0"/>
              <a:t> </a:t>
            </a:r>
            <a:r>
              <a:rPr lang="en-US" altLang="zh-CN" sz="1867" dirty="0" err="1"/>
              <a:t>int</a:t>
            </a:r>
            <a:r>
              <a:rPr lang="en-US" altLang="zh-CN" sz="1867" dirty="0"/>
              <a:t>  </a:t>
            </a:r>
            <a:r>
              <a:rPr lang="en-US" altLang="zh-CN" sz="1867" dirty="0" err="1"/>
              <a:t>intarray</a:t>
            </a:r>
            <a:r>
              <a:rPr lang="en-US" altLang="zh-CN" sz="1867" dirty="0"/>
              <a:t>[ </a:t>
            </a:r>
            <a:r>
              <a:rPr lang="en-US" altLang="zh-CN" sz="1867" dirty="0" err="1"/>
              <a:t>NumOfElement</a:t>
            </a:r>
            <a:r>
              <a:rPr lang="en-US" altLang="zh-CN" sz="1867" dirty="0"/>
              <a:t> ];  </a:t>
            </a:r>
            <a:r>
              <a:rPr lang="zh-CN" altLang="en-US" sz="1867" dirty="0"/>
              <a:t>相当于</a:t>
            </a:r>
          </a:p>
          <a:p>
            <a:pPr eaLnBrk="1" hangingPunct="1">
              <a:lnSpc>
                <a:spcPct val="115000"/>
              </a:lnSpc>
              <a:buFont typeface="Wingdings" pitchFamily="2" charset="2"/>
              <a:buNone/>
            </a:pPr>
            <a:r>
              <a:rPr lang="zh-CN" altLang="en-US" sz="1867" dirty="0"/>
              <a:t> </a:t>
            </a:r>
            <a:r>
              <a:rPr lang="en-US" altLang="zh-CN" sz="1867" dirty="0" err="1"/>
              <a:t>int</a:t>
            </a:r>
            <a:r>
              <a:rPr lang="en-US" altLang="zh-CN" sz="1867" dirty="0"/>
              <a:t>  </a:t>
            </a:r>
            <a:r>
              <a:rPr lang="en-US" altLang="zh-CN" sz="1867" dirty="0" err="1"/>
              <a:t>intarray</a:t>
            </a:r>
            <a:r>
              <a:rPr lang="en-US" altLang="zh-CN" sz="1867" dirty="0"/>
              <a:t>[ 10 ];</a:t>
            </a:r>
          </a:p>
        </p:txBody>
      </p:sp>
    </p:spTree>
  </p:cSld>
  <p:clrMapOvr>
    <a:masterClrMapping/>
  </p:clrMapOvr>
  <p:transition spd="med">
    <p:fade/>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261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初始化</a:t>
            </a:r>
          </a:p>
        </p:txBody>
      </p:sp>
      <p:sp>
        <p:nvSpPr>
          <p:cNvPr id="225283" name="Rectangle 3"/>
          <p:cNvSpPr>
            <a:spLocks noGrp="1" noChangeArrowheads="1"/>
          </p:cNvSpPr>
          <p:nvPr>
            <p:ph idx="4294967295"/>
          </p:nvPr>
        </p:nvSpPr>
        <p:spPr>
          <a:xfrm>
            <a:off x="846667" y="1175173"/>
            <a:ext cx="10823575" cy="4932363"/>
          </a:xfrm>
        </p:spPr>
        <p:txBody>
          <a:bodyPr>
            <a:normAutofit/>
          </a:bodyPr>
          <a:lstStyle/>
          <a:p>
            <a:pPr eaLnBrk="1" hangingPunct="1">
              <a:lnSpc>
                <a:spcPct val="130000"/>
              </a:lnSpc>
              <a:buNone/>
            </a:pPr>
            <a:r>
              <a:rPr lang="zh-CN" altLang="en-US" sz="2400" b="1" dirty="0"/>
              <a:t>数组初始化</a:t>
            </a:r>
          </a:p>
          <a:p>
            <a:pPr>
              <a:lnSpc>
                <a:spcPct val="130000"/>
              </a:lnSpc>
              <a:buNone/>
            </a:pPr>
            <a:r>
              <a:rPr lang="en-US" altLang="zh-CN" sz="1867" dirty="0"/>
              <a:t>float  x[5] = </a:t>
            </a:r>
            <a:r>
              <a:rPr lang="en-US" altLang="zh-CN" sz="1867" dirty="0">
                <a:solidFill>
                  <a:schemeClr val="tx2"/>
                </a:solidFill>
              </a:rPr>
              <a:t>{</a:t>
            </a:r>
            <a:r>
              <a:rPr lang="en-US" altLang="zh-CN" sz="1867" dirty="0">
                <a:solidFill>
                  <a:schemeClr val="hlink"/>
                </a:solidFill>
              </a:rPr>
              <a:t> </a:t>
            </a:r>
            <a:r>
              <a:rPr lang="en-US" altLang="zh-CN" sz="1867" dirty="0"/>
              <a:t>-1.1,  0.2,  33.0,   4.4,   5.05 </a:t>
            </a:r>
            <a:r>
              <a:rPr lang="en-US" altLang="zh-CN" sz="1867" dirty="0">
                <a:solidFill>
                  <a:schemeClr val="tx2"/>
                </a:solidFill>
              </a:rPr>
              <a:t>}</a:t>
            </a:r>
            <a:r>
              <a:rPr lang="en-US" altLang="zh-CN" sz="1867" dirty="0"/>
              <a:t>;</a:t>
            </a:r>
          </a:p>
          <a:p>
            <a:pPr>
              <a:lnSpc>
                <a:spcPct val="130000"/>
              </a:lnSpc>
              <a:spcBef>
                <a:spcPts val="2400"/>
              </a:spcBef>
              <a:buNone/>
            </a:pPr>
            <a:r>
              <a:rPr lang="zh-CN" altLang="en-US" sz="2400" b="1" dirty="0"/>
              <a:t>初始化表的长度可以短于要被初始化的数组元素数目</a:t>
            </a:r>
            <a:endParaRPr lang="en-US" altLang="zh-CN" sz="2400" b="1" dirty="0"/>
          </a:p>
          <a:p>
            <a:pPr eaLnBrk="1" hangingPunct="1">
              <a:lnSpc>
                <a:spcPct val="130000"/>
              </a:lnSpc>
              <a:buNone/>
            </a:pPr>
            <a:r>
              <a:rPr lang="zh-CN" altLang="en-US" sz="1867" dirty="0">
                <a:solidFill>
                  <a:schemeClr val="tx2"/>
                </a:solidFill>
              </a:rPr>
              <a:t>剩余</a:t>
            </a:r>
            <a:r>
              <a:rPr lang="zh-CN" altLang="en-US" sz="1867" dirty="0"/>
              <a:t>元素被初始化为</a:t>
            </a:r>
            <a:r>
              <a:rPr lang="en-US" altLang="zh-CN" sz="1867" dirty="0">
                <a:solidFill>
                  <a:schemeClr val="tx2"/>
                </a:solidFill>
              </a:rPr>
              <a:t>0</a:t>
            </a:r>
            <a:endParaRPr lang="zh-CN" altLang="en-US" sz="1867" dirty="0"/>
          </a:p>
          <a:p>
            <a:pPr>
              <a:lnSpc>
                <a:spcPct val="130000"/>
              </a:lnSpc>
              <a:spcBef>
                <a:spcPts val="2400"/>
              </a:spcBef>
              <a:buNone/>
            </a:pPr>
            <a:r>
              <a:rPr lang="zh-CN" altLang="en-US" sz="2400" b="1" dirty="0"/>
              <a:t>带有初始化的数组可以不定义数组规模</a:t>
            </a:r>
            <a:endParaRPr lang="en-US" altLang="zh-CN" sz="2400" b="1" dirty="0"/>
          </a:p>
          <a:p>
            <a:pPr eaLnBrk="1" hangingPunct="1">
              <a:lnSpc>
                <a:spcPct val="130000"/>
              </a:lnSpc>
              <a:buNone/>
            </a:pPr>
            <a:r>
              <a:rPr lang="zh-CN" altLang="en-US" sz="1867" dirty="0"/>
              <a:t>编译器根据初值的个数决定数组的大小</a:t>
            </a:r>
          </a:p>
          <a:p>
            <a:pPr>
              <a:lnSpc>
                <a:spcPct val="130000"/>
              </a:lnSpc>
              <a:buNone/>
            </a:pPr>
            <a:r>
              <a:rPr lang="en-US" altLang="zh-CN" sz="1867" dirty="0" err="1"/>
              <a:t>int</a:t>
            </a:r>
            <a:r>
              <a:rPr lang="en-US" altLang="zh-CN" sz="1867" dirty="0"/>
              <a:t>  a[]={1, 2, 3, 4, 5}; </a:t>
            </a:r>
            <a:r>
              <a:rPr lang="zh-CN" altLang="en-US" sz="1867" dirty="0"/>
              <a:t>则默认数组大小为</a:t>
            </a:r>
            <a:r>
              <a:rPr lang="en-US" altLang="zh-CN" sz="1867" dirty="0"/>
              <a:t>5</a:t>
            </a:r>
          </a:p>
        </p:txBody>
      </p:sp>
    </p:spTree>
  </p:cSld>
  <p:clrMapOvr>
    <a:masterClrMapping/>
  </p:clrMapOvr>
  <p:transition spd="med">
    <p:fade/>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363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访问数组</a:t>
            </a:r>
          </a:p>
        </p:txBody>
      </p:sp>
      <p:sp>
        <p:nvSpPr>
          <p:cNvPr id="226307" name="Rectangle 3"/>
          <p:cNvSpPr>
            <a:spLocks noGrp="1" noChangeArrowheads="1"/>
          </p:cNvSpPr>
          <p:nvPr>
            <p:ph idx="4294967295"/>
          </p:nvPr>
        </p:nvSpPr>
        <p:spPr>
          <a:xfrm>
            <a:off x="994728" y="1074315"/>
            <a:ext cx="11034712" cy="5268912"/>
          </a:xfrm>
        </p:spPr>
        <p:txBody>
          <a:bodyPr>
            <a:normAutofit/>
          </a:bodyPr>
          <a:lstStyle/>
          <a:p>
            <a:pPr eaLnBrk="1" hangingPunct="1">
              <a:lnSpc>
                <a:spcPct val="140000"/>
              </a:lnSpc>
              <a:buNone/>
            </a:pPr>
            <a:r>
              <a:rPr lang="zh-CN" altLang="en-US" sz="2400" b="1" dirty="0"/>
              <a:t>数组访问是访问数组元素</a:t>
            </a:r>
            <a:endParaRPr lang="en-US" altLang="zh-CN" sz="2400" b="1" dirty="0"/>
          </a:p>
          <a:p>
            <a:pPr>
              <a:lnSpc>
                <a:spcPct val="140000"/>
              </a:lnSpc>
              <a:spcBef>
                <a:spcPts val="2400"/>
              </a:spcBef>
              <a:buNone/>
            </a:pPr>
            <a:r>
              <a:rPr lang="zh-CN" altLang="en-US" sz="2400" b="1" dirty="0"/>
              <a:t>数组元素的表示</a:t>
            </a:r>
            <a:endParaRPr lang="en-US" altLang="zh-CN" sz="2400" b="1" dirty="0"/>
          </a:p>
          <a:p>
            <a:pPr eaLnBrk="1" hangingPunct="1">
              <a:lnSpc>
                <a:spcPct val="140000"/>
              </a:lnSpc>
              <a:buNone/>
            </a:pPr>
            <a:r>
              <a:rPr lang="zh-CN" altLang="en-US" sz="1867" dirty="0"/>
              <a:t>数组名</a:t>
            </a:r>
            <a:r>
              <a:rPr lang="en-US" altLang="zh-CN" sz="1867" dirty="0"/>
              <a:t>[</a:t>
            </a:r>
            <a:r>
              <a:rPr lang="zh-CN" altLang="en-US" sz="1867" dirty="0"/>
              <a:t>序号</a:t>
            </a:r>
            <a:r>
              <a:rPr lang="en-US" altLang="zh-CN" sz="1867" dirty="0"/>
              <a:t>]</a:t>
            </a:r>
          </a:p>
          <a:p>
            <a:pPr eaLnBrk="1" hangingPunct="1">
              <a:lnSpc>
                <a:spcPct val="140000"/>
              </a:lnSpc>
              <a:buNone/>
            </a:pPr>
            <a:r>
              <a:rPr lang="zh-CN" altLang="en-US" sz="1867" dirty="0"/>
              <a:t>如</a:t>
            </a:r>
            <a:r>
              <a:rPr lang="en-US" altLang="zh-CN" sz="1867" dirty="0" err="1"/>
              <a:t>intarray</a:t>
            </a:r>
            <a:r>
              <a:rPr lang="en-US" altLang="zh-CN" sz="1867" dirty="0"/>
              <a:t>[2]</a:t>
            </a:r>
          </a:p>
          <a:p>
            <a:pPr eaLnBrk="1" hangingPunct="1">
              <a:lnSpc>
                <a:spcPct val="140000"/>
              </a:lnSpc>
              <a:buNone/>
            </a:pPr>
            <a:r>
              <a:rPr lang="zh-CN" altLang="en-US" sz="1867" dirty="0"/>
              <a:t>当数组的大小为</a:t>
            </a:r>
            <a:r>
              <a:rPr lang="en-US" altLang="zh-CN" sz="1867" dirty="0"/>
              <a:t>n</a:t>
            </a:r>
            <a:r>
              <a:rPr lang="zh-CN" altLang="en-US" sz="1867" dirty="0"/>
              <a:t>时，元素的序号为</a:t>
            </a:r>
            <a:r>
              <a:rPr lang="en-US" altLang="zh-CN" sz="1867" dirty="0"/>
              <a:t>0 – n-1</a:t>
            </a:r>
            <a:endParaRPr lang="zh-CN" altLang="en-US" sz="1867" dirty="0"/>
          </a:p>
          <a:p>
            <a:pPr>
              <a:lnSpc>
                <a:spcPct val="140000"/>
              </a:lnSpc>
              <a:spcBef>
                <a:spcPts val="2400"/>
              </a:spcBef>
              <a:buNone/>
            </a:pPr>
            <a:r>
              <a:rPr lang="zh-CN" altLang="en-US" sz="2400" b="1" dirty="0"/>
              <a:t>下标</a:t>
            </a:r>
            <a:endParaRPr lang="en-US" altLang="zh-CN" sz="2400" b="1" dirty="0"/>
          </a:p>
          <a:p>
            <a:pPr>
              <a:lnSpc>
                <a:spcPct val="140000"/>
              </a:lnSpc>
              <a:buNone/>
            </a:pPr>
            <a:r>
              <a:rPr lang="zh-CN" altLang="en-US" sz="1867" dirty="0"/>
              <a:t>元素的序号</a:t>
            </a:r>
            <a:endParaRPr lang="en-US" altLang="zh-CN" sz="1867" dirty="0"/>
          </a:p>
          <a:p>
            <a:pPr>
              <a:lnSpc>
                <a:spcPct val="140000"/>
              </a:lnSpc>
              <a:buNone/>
            </a:pPr>
            <a:r>
              <a:rPr lang="zh-CN" altLang="en-US" sz="1867" dirty="0"/>
              <a:t>程序中，下标可为整数、整型变量或结果为整型的任意表达式</a:t>
            </a:r>
          </a:p>
        </p:txBody>
      </p:sp>
    </p:spTree>
  </p:cSld>
  <p:clrMapOvr>
    <a:masterClrMapping/>
  </p:clrMapOvr>
  <p:transition spd="med">
    <p:fade/>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4658" name="Rectangle 2"/>
          <p:cNvSpPr>
            <a:spLocks noGrp="1" noChangeArrowheads="1"/>
          </p:cNvSpPr>
          <p:nvPr>
            <p:ph type="title"/>
          </p:nvPr>
        </p:nvSpPr>
        <p:spPr/>
        <p:txBody>
          <a:bodyPr>
            <a:normAutofit fontScale="90000"/>
          </a:bodyPr>
          <a:lstStyle/>
          <a:p>
            <a:pPr>
              <a:defRPr/>
            </a:pPr>
            <a:r>
              <a:rPr lang="zh-CN" altLang="en-US" sz="3733" b="1" dirty="0">
                <a:latin typeface="微软雅黑" pitchFamily="34" charset="-122"/>
              </a:rPr>
              <a:t>数组的输入输出</a:t>
            </a:r>
          </a:p>
        </p:txBody>
      </p:sp>
      <p:sp>
        <p:nvSpPr>
          <p:cNvPr id="3654660" name="Rectangle 4"/>
          <p:cNvSpPr>
            <a:spLocks noChangeArrowheads="1"/>
          </p:cNvSpPr>
          <p:nvPr/>
        </p:nvSpPr>
        <p:spPr bwMode="auto">
          <a:xfrm>
            <a:off x="620187" y="1409701"/>
            <a:ext cx="6971240" cy="4545155"/>
          </a:xfrm>
          <a:prstGeom prst="rect">
            <a:avLst/>
          </a:prstGeom>
          <a:noFill/>
          <a:ln w="9525">
            <a:noFill/>
            <a:miter lim="800000"/>
            <a:headEnd/>
            <a:tailEnd/>
          </a:ln>
        </p:spPr>
        <p:txBody>
          <a:bodyPr wrap="square">
            <a:spAutoFit/>
          </a:bodyPr>
          <a:lstStyle/>
          <a:p>
            <a:pPr indent="482588" algn="just">
              <a:lnSpc>
                <a:spcPct val="120000"/>
              </a:lnSpc>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pPr indent="482588" algn="just">
              <a:lnSpc>
                <a:spcPct val="120000"/>
              </a:lnSpc>
            </a:pPr>
            <a:r>
              <a:rPr lang="en-US" altLang="zh-CN" sz="1867" dirty="0">
                <a:latin typeface="微软雅黑" pitchFamily="34" charset="-122"/>
                <a:ea typeface="微软雅黑" pitchFamily="34" charset="-122"/>
              </a:rPr>
              <a:t>{ </a:t>
            </a:r>
          </a:p>
          <a:p>
            <a:pPr indent="482588" algn="just">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a[10], </a:t>
            </a:r>
            <a:r>
              <a:rPr lang="en-US" altLang="zh-CN" sz="1867" dirty="0" err="1">
                <a:latin typeface="微软雅黑" pitchFamily="34" charset="-122"/>
                <a:ea typeface="微软雅黑" pitchFamily="34" charset="-122"/>
              </a:rPr>
              <a:t>idx</a:t>
            </a:r>
            <a:r>
              <a:rPr lang="en-US" altLang="zh-CN" sz="1867" dirty="0">
                <a:latin typeface="微软雅黑" pitchFamily="34" charset="-122"/>
                <a:ea typeface="微软雅黑" pitchFamily="34" charset="-122"/>
              </a:rPr>
              <a:t>;</a:t>
            </a:r>
          </a:p>
          <a:p>
            <a:pPr indent="482588" algn="just">
              <a:lnSpc>
                <a:spcPct val="120000"/>
              </a:lnSpc>
            </a:pPr>
            <a:endParaRPr lang="en-US" altLang="zh-CN" sz="1867" dirty="0">
              <a:latin typeface="微软雅黑" pitchFamily="34" charset="-122"/>
              <a:ea typeface="微软雅黑" pitchFamily="34" charset="-122"/>
            </a:endParaRPr>
          </a:p>
          <a:p>
            <a:pPr indent="482588" algn="just" eaLnBrk="0" hangingPunct="0">
              <a:lnSpc>
                <a:spcPct val="120000"/>
              </a:lnSpc>
            </a:pPr>
            <a:r>
              <a:rPr lang="en-US" altLang="zh-CN" sz="1867" dirty="0">
                <a:latin typeface="微软雅黑" pitchFamily="34" charset="-122"/>
                <a:ea typeface="微软雅黑" pitchFamily="34" charset="-122"/>
              </a:rPr>
              <a:t>      for (</a:t>
            </a:r>
            <a:r>
              <a:rPr lang="en-US" altLang="zh-CN" sz="1867" dirty="0" err="1">
                <a:latin typeface="微软雅黑" pitchFamily="34" charset="-122"/>
                <a:ea typeface="微软雅黑" pitchFamily="34" charset="-122"/>
              </a:rPr>
              <a:t>idx</a:t>
            </a:r>
            <a:r>
              <a:rPr lang="en-US" altLang="zh-CN" sz="1867" dirty="0">
                <a:latin typeface="微软雅黑" pitchFamily="34" charset="-122"/>
                <a:ea typeface="微软雅黑" pitchFamily="34" charset="-122"/>
              </a:rPr>
              <a:t> = 0; </a:t>
            </a:r>
            <a:r>
              <a:rPr lang="en-US" altLang="zh-CN" sz="1867" dirty="0" err="1">
                <a:latin typeface="微软雅黑" pitchFamily="34" charset="-122"/>
                <a:ea typeface="微软雅黑" pitchFamily="34" charset="-122"/>
              </a:rPr>
              <a:t>idx</a:t>
            </a:r>
            <a:r>
              <a:rPr lang="en-US" altLang="zh-CN" sz="1867" dirty="0">
                <a:latin typeface="微软雅黑" pitchFamily="34" charset="-122"/>
                <a:ea typeface="微软雅黑" pitchFamily="34" charset="-122"/>
              </a:rPr>
              <a:t> &lt;= 9; ++</a:t>
            </a:r>
            <a:r>
              <a:rPr lang="en-US" altLang="zh-CN" sz="1867" dirty="0" err="1">
                <a:latin typeface="微软雅黑" pitchFamily="34" charset="-122"/>
                <a:ea typeface="微软雅黑" pitchFamily="34" charset="-122"/>
              </a:rPr>
              <a:t>idx</a:t>
            </a:r>
            <a:r>
              <a:rPr lang="en-US" altLang="zh-CN" sz="1867" dirty="0">
                <a:latin typeface="微软雅黑" pitchFamily="34" charset="-122"/>
                <a:ea typeface="微软雅黑" pitchFamily="34" charset="-122"/>
              </a:rPr>
              <a:t>)</a:t>
            </a:r>
          </a:p>
          <a:p>
            <a:pPr indent="482588" algn="just" eaLnBrk="0" hangingPunct="0">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a[ </a:t>
            </a:r>
            <a:r>
              <a:rPr lang="en-US" altLang="zh-CN" sz="1867" dirty="0" err="1">
                <a:latin typeface="微软雅黑" pitchFamily="34" charset="-122"/>
                <a:ea typeface="微软雅黑" pitchFamily="34" charset="-122"/>
              </a:rPr>
              <a:t>idx</a:t>
            </a:r>
            <a:r>
              <a:rPr lang="en-US" altLang="zh-CN" sz="1867" dirty="0">
                <a:latin typeface="微软雅黑" pitchFamily="34" charset="-122"/>
                <a:ea typeface="微软雅黑" pitchFamily="34" charset="-122"/>
              </a:rPr>
              <a:t> ] ; </a:t>
            </a:r>
          </a:p>
          <a:p>
            <a:pPr indent="482588" algn="just" eaLnBrk="0" hangingPunct="0">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indent="482588" algn="just" eaLnBrk="0" hangingPunct="0">
              <a:lnSpc>
                <a:spcPct val="120000"/>
              </a:lnSpc>
            </a:pPr>
            <a:endParaRPr lang="en-US" altLang="zh-CN" sz="1867" dirty="0">
              <a:latin typeface="微软雅黑" pitchFamily="34" charset="-122"/>
              <a:ea typeface="微软雅黑" pitchFamily="34" charset="-122"/>
            </a:endParaRPr>
          </a:p>
          <a:p>
            <a:pPr indent="482588" algn="just" eaLnBrk="0" hangingPunct="0">
              <a:lnSpc>
                <a:spcPct val="120000"/>
              </a:lnSpc>
            </a:pPr>
            <a:r>
              <a:rPr lang="en-US" altLang="zh-CN" sz="1867" dirty="0">
                <a:latin typeface="微软雅黑" pitchFamily="34" charset="-122"/>
                <a:ea typeface="微软雅黑" pitchFamily="34" charset="-122"/>
              </a:rPr>
              <a:t>      for ( </a:t>
            </a:r>
            <a:r>
              <a:rPr lang="en-US" altLang="zh-CN" sz="1867" dirty="0" err="1">
                <a:latin typeface="微软雅黑" pitchFamily="34" charset="-122"/>
                <a:ea typeface="微软雅黑" pitchFamily="34" charset="-122"/>
              </a:rPr>
              <a:t>idx</a:t>
            </a:r>
            <a:r>
              <a:rPr lang="en-US" altLang="zh-CN" sz="1867" dirty="0">
                <a:latin typeface="微软雅黑" pitchFamily="34" charset="-122"/>
                <a:ea typeface="微软雅黑" pitchFamily="34" charset="-122"/>
              </a:rPr>
              <a:t> = 0; </a:t>
            </a:r>
            <a:r>
              <a:rPr lang="en-US" altLang="zh-CN" sz="1867" dirty="0" err="1">
                <a:latin typeface="微软雅黑" pitchFamily="34" charset="-122"/>
                <a:ea typeface="微软雅黑" pitchFamily="34" charset="-122"/>
              </a:rPr>
              <a:t>idx</a:t>
            </a:r>
            <a:r>
              <a:rPr lang="en-US" altLang="zh-CN" sz="1867" dirty="0">
                <a:latin typeface="微软雅黑" pitchFamily="34" charset="-122"/>
                <a:ea typeface="微软雅黑" pitchFamily="34" charset="-122"/>
              </a:rPr>
              <a:t> &lt;= 9; ++</a:t>
            </a:r>
            <a:r>
              <a:rPr lang="en-US" altLang="zh-CN" sz="1867" dirty="0" err="1">
                <a:latin typeface="微软雅黑" pitchFamily="34" charset="-122"/>
                <a:ea typeface="微软雅黑" pitchFamily="34" charset="-122"/>
              </a:rPr>
              <a:t>idx</a:t>
            </a:r>
            <a:r>
              <a:rPr lang="en-US" altLang="zh-CN" sz="1867" dirty="0">
                <a:latin typeface="微软雅黑" pitchFamily="34" charset="-122"/>
                <a:ea typeface="微软雅黑" pitchFamily="34" charset="-122"/>
              </a:rPr>
              <a:t>)</a:t>
            </a:r>
          </a:p>
          <a:p>
            <a:pPr indent="482588" algn="just" eaLnBrk="0" hangingPunct="0">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 </a:t>
            </a:r>
            <a:r>
              <a:rPr lang="en-US" altLang="zh-CN" sz="1867" dirty="0" err="1">
                <a:latin typeface="微软雅黑" pitchFamily="34" charset="-122"/>
                <a:ea typeface="微软雅黑" pitchFamily="34" charset="-122"/>
              </a:rPr>
              <a:t>idx</a:t>
            </a:r>
            <a:r>
              <a:rPr lang="en-US" altLang="zh-CN" sz="1867" dirty="0">
                <a:latin typeface="微软雅黑" pitchFamily="34" charset="-122"/>
                <a:ea typeface="微软雅黑" pitchFamily="34" charset="-122"/>
              </a:rPr>
              <a:t> ];</a:t>
            </a:r>
          </a:p>
          <a:p>
            <a:pPr indent="482588" algn="just" eaLnBrk="0" hangingPunct="0">
              <a:lnSpc>
                <a:spcPct val="120000"/>
              </a:lnSpc>
            </a:pPr>
            <a:endParaRPr lang="en-US" altLang="zh-CN" sz="1867" dirty="0">
              <a:latin typeface="微软雅黑" pitchFamily="34" charset="-122"/>
              <a:ea typeface="微软雅黑" pitchFamily="34" charset="-122"/>
            </a:endParaRPr>
          </a:p>
          <a:p>
            <a:pPr indent="482588" algn="just" eaLnBrk="0" hangingPunct="0">
              <a:lnSpc>
                <a:spcPct val="120000"/>
              </a:lnSpc>
            </a:pPr>
            <a:r>
              <a:rPr lang="en-US" altLang="zh-CN" sz="1867" dirty="0">
                <a:latin typeface="微软雅黑" pitchFamily="34" charset="-122"/>
                <a:ea typeface="微软雅黑" pitchFamily="34" charset="-122"/>
              </a:rPr>
              <a:t>      return0</a:t>
            </a:r>
            <a:r>
              <a:rPr lang="zh-CN" altLang="en-US" sz="1867" dirty="0">
                <a:latin typeface="微软雅黑" pitchFamily="34" charset="-122"/>
                <a:ea typeface="微软雅黑" pitchFamily="34" charset="-122"/>
              </a:rPr>
              <a:t>；</a:t>
            </a:r>
            <a:endParaRPr lang="en-US" altLang="zh-CN" sz="1867" dirty="0">
              <a:latin typeface="微软雅黑" pitchFamily="34" charset="-122"/>
              <a:ea typeface="微软雅黑" pitchFamily="34" charset="-122"/>
            </a:endParaRPr>
          </a:p>
          <a:p>
            <a:pPr indent="482588" eaLnBrk="0" hangingPunct="0">
              <a:lnSpc>
                <a:spcPct val="120000"/>
              </a:lnSpc>
            </a:pPr>
            <a:r>
              <a:rPr lang="en-US" altLang="zh-CN" sz="1867" dirty="0">
                <a:latin typeface="微软雅黑" pitchFamily="34" charset="-122"/>
                <a:ea typeface="微软雅黑" pitchFamily="34" charset="-122"/>
              </a:rPr>
              <a:t>} </a:t>
            </a:r>
          </a:p>
        </p:txBody>
      </p:sp>
      <p:sp>
        <p:nvSpPr>
          <p:cNvPr id="4" name="圆角矩形标注 3"/>
          <p:cNvSpPr/>
          <p:nvPr/>
        </p:nvSpPr>
        <p:spPr>
          <a:xfrm>
            <a:off x="5480049" y="3333752"/>
            <a:ext cx="2324100" cy="733425"/>
          </a:xfrm>
          <a:prstGeom prst="wedgeRoundRectCallout">
            <a:avLst>
              <a:gd name="adj1" fmla="val -63866"/>
              <a:gd name="adj2" fmla="val 10665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67" dirty="0">
                <a:solidFill>
                  <a:schemeClr val="tx2"/>
                </a:solidFill>
                <a:latin typeface="微软雅黑" pitchFamily="34" charset="-122"/>
                <a:ea typeface="微软雅黑" pitchFamily="34" charset="-122"/>
              </a:rPr>
              <a:t>for  (</a:t>
            </a:r>
            <a:r>
              <a:rPr lang="en-US" altLang="zh-CN" sz="1867" dirty="0" err="1">
                <a:solidFill>
                  <a:schemeClr val="tx2"/>
                </a:solidFill>
                <a:latin typeface="微软雅黑" pitchFamily="34" charset="-122"/>
                <a:ea typeface="微软雅黑" pitchFamily="34" charset="-122"/>
              </a:rPr>
              <a:t>int</a:t>
            </a:r>
            <a:r>
              <a:rPr lang="en-US" altLang="zh-CN" sz="1867" dirty="0">
                <a:solidFill>
                  <a:schemeClr val="tx2"/>
                </a:solidFill>
                <a:latin typeface="微软雅黑" pitchFamily="34" charset="-122"/>
                <a:ea typeface="微软雅黑" pitchFamily="34" charset="-122"/>
              </a:rPr>
              <a:t> x :  a) </a:t>
            </a:r>
          </a:p>
          <a:p>
            <a:r>
              <a:rPr lang="en-US" altLang="zh-CN" sz="1867" dirty="0">
                <a:solidFill>
                  <a:schemeClr val="tx2"/>
                </a:solidFill>
                <a:latin typeface="微软雅黑" pitchFamily="34" charset="-122"/>
                <a:ea typeface="微软雅黑" pitchFamily="34" charset="-122"/>
              </a:rPr>
              <a:t>      </a:t>
            </a:r>
            <a:r>
              <a:rPr lang="en-US" altLang="zh-CN" sz="1867" dirty="0" err="1">
                <a:solidFill>
                  <a:schemeClr val="tx2"/>
                </a:solidFill>
                <a:latin typeface="微软雅黑" pitchFamily="34" charset="-122"/>
                <a:ea typeface="微软雅黑" pitchFamily="34" charset="-122"/>
              </a:rPr>
              <a:t>cout</a:t>
            </a:r>
            <a:r>
              <a:rPr lang="en-US" altLang="zh-CN" sz="1867" dirty="0">
                <a:solidFill>
                  <a:schemeClr val="tx2"/>
                </a:solidFill>
                <a:latin typeface="微软雅黑" pitchFamily="34" charset="-122"/>
                <a:ea typeface="微软雅黑" pitchFamily="34" charset="-122"/>
              </a:rPr>
              <a:t> &lt;&lt; x;  </a:t>
            </a:r>
            <a:endParaRPr lang="zh-CN" altLang="en-US" sz="1867" dirty="0">
              <a:solidFill>
                <a:schemeClr val="tx2"/>
              </a:solidFill>
              <a:latin typeface="微软雅黑" pitchFamily="34" charset="-122"/>
              <a:ea typeface="微软雅黑" pitchFamily="34" charset="-122"/>
            </a:endParaRPr>
          </a:p>
        </p:txBody>
      </p:sp>
      <p:sp>
        <p:nvSpPr>
          <p:cNvPr id="5" name="圆角矩形标注 4"/>
          <p:cNvSpPr/>
          <p:nvPr/>
        </p:nvSpPr>
        <p:spPr>
          <a:xfrm>
            <a:off x="6164263" y="4772027"/>
            <a:ext cx="2092327" cy="695325"/>
          </a:xfrm>
          <a:prstGeom prst="wedgeRoundRectCallout">
            <a:avLst>
              <a:gd name="adj1" fmla="val -107783"/>
              <a:gd name="adj2" fmla="val -67637"/>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67" dirty="0">
                <a:solidFill>
                  <a:schemeClr val="tx2"/>
                </a:solidFill>
                <a:latin typeface="微软雅黑" pitchFamily="34" charset="-122"/>
                <a:ea typeface="微软雅黑" pitchFamily="34" charset="-122"/>
              </a:rPr>
              <a:t>for (auto x :  a)    </a:t>
            </a:r>
          </a:p>
          <a:p>
            <a:r>
              <a:rPr lang="en-US" altLang="zh-CN" sz="1867" dirty="0">
                <a:solidFill>
                  <a:schemeClr val="tx2"/>
                </a:solidFill>
                <a:latin typeface="微软雅黑" pitchFamily="34" charset="-122"/>
                <a:ea typeface="微软雅黑" pitchFamily="34" charset="-122"/>
              </a:rPr>
              <a:t>     </a:t>
            </a:r>
            <a:r>
              <a:rPr lang="en-US" altLang="zh-CN" sz="1867" dirty="0" err="1">
                <a:solidFill>
                  <a:schemeClr val="tx2"/>
                </a:solidFill>
                <a:latin typeface="微软雅黑" pitchFamily="34" charset="-122"/>
                <a:ea typeface="微软雅黑" pitchFamily="34" charset="-122"/>
              </a:rPr>
              <a:t>cout</a:t>
            </a:r>
            <a:r>
              <a:rPr lang="en-US" altLang="zh-CN" sz="1867" dirty="0">
                <a:solidFill>
                  <a:schemeClr val="tx2"/>
                </a:solidFill>
                <a:latin typeface="微软雅黑" pitchFamily="34" charset="-122"/>
                <a:ea typeface="微软雅黑" pitchFamily="34" charset="-122"/>
              </a:rPr>
              <a:t> &lt;&lt; x;</a:t>
            </a:r>
            <a:endParaRPr lang="zh-CN" altLang="en-US" sz="1867" dirty="0">
              <a:solidFill>
                <a:schemeClr val="tx2"/>
              </a:solidFill>
              <a:latin typeface="微软雅黑" pitchFamily="34" charset="-122"/>
              <a:ea typeface="微软雅黑" pitchFamily="34" charset="-122"/>
            </a:endParaRPr>
          </a:p>
        </p:txBody>
      </p:sp>
      <p:sp>
        <p:nvSpPr>
          <p:cNvPr id="7" name="圆角矩形标注 6"/>
          <p:cNvSpPr/>
          <p:nvPr/>
        </p:nvSpPr>
        <p:spPr>
          <a:xfrm>
            <a:off x="5480049" y="1895476"/>
            <a:ext cx="2111379" cy="733425"/>
          </a:xfrm>
          <a:prstGeom prst="wedgeRoundRectCallout">
            <a:avLst>
              <a:gd name="adj1" fmla="val -63866"/>
              <a:gd name="adj2" fmla="val 10665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67" dirty="0">
                <a:solidFill>
                  <a:schemeClr val="tx2"/>
                </a:solidFill>
                <a:latin typeface="微软雅黑" pitchFamily="34" charset="-122"/>
                <a:ea typeface="微软雅黑" pitchFamily="34" charset="-122"/>
              </a:rPr>
              <a:t>for  (</a:t>
            </a:r>
            <a:r>
              <a:rPr lang="en-US" altLang="zh-CN" sz="1867" dirty="0" err="1">
                <a:solidFill>
                  <a:schemeClr val="tx2"/>
                </a:solidFill>
                <a:latin typeface="微软雅黑" pitchFamily="34" charset="-122"/>
                <a:ea typeface="微软雅黑" pitchFamily="34" charset="-122"/>
              </a:rPr>
              <a:t>int</a:t>
            </a:r>
            <a:r>
              <a:rPr lang="en-US" altLang="zh-CN" sz="1867" dirty="0">
                <a:solidFill>
                  <a:schemeClr val="tx2"/>
                </a:solidFill>
                <a:latin typeface="微软雅黑" pitchFamily="34" charset="-122"/>
                <a:ea typeface="微软雅黑" pitchFamily="34" charset="-122"/>
              </a:rPr>
              <a:t>  x :  a) </a:t>
            </a:r>
          </a:p>
          <a:p>
            <a:r>
              <a:rPr lang="en-US" altLang="zh-CN" sz="1867" dirty="0">
                <a:solidFill>
                  <a:schemeClr val="tx2"/>
                </a:solidFill>
                <a:latin typeface="微软雅黑" pitchFamily="34" charset="-122"/>
                <a:ea typeface="微软雅黑" pitchFamily="34" charset="-122"/>
              </a:rPr>
              <a:t>      </a:t>
            </a:r>
            <a:r>
              <a:rPr lang="en-US" altLang="zh-CN" sz="1867" dirty="0" err="1">
                <a:solidFill>
                  <a:schemeClr val="tx2"/>
                </a:solidFill>
                <a:latin typeface="微软雅黑" pitchFamily="34" charset="-122"/>
                <a:ea typeface="微软雅黑" pitchFamily="34" charset="-122"/>
              </a:rPr>
              <a:t>cin</a:t>
            </a:r>
            <a:r>
              <a:rPr lang="en-US" altLang="zh-CN" sz="1867" dirty="0">
                <a:solidFill>
                  <a:schemeClr val="tx2"/>
                </a:solidFill>
                <a:latin typeface="微软雅黑" pitchFamily="34" charset="-122"/>
                <a:ea typeface="微软雅黑" pitchFamily="34" charset="-122"/>
              </a:rPr>
              <a:t> &gt;&gt; x;  </a:t>
            </a:r>
            <a:endParaRPr lang="zh-CN" altLang="en-US" sz="1867" dirty="0">
              <a:solidFill>
                <a:schemeClr val="tx2"/>
              </a:solidFill>
              <a:latin typeface="微软雅黑" pitchFamily="34" charset="-122"/>
              <a:ea typeface="微软雅黑" pitchFamily="34" charset="-122"/>
            </a:endParaRPr>
          </a:p>
        </p:txBody>
      </p:sp>
      <p:pic>
        <p:nvPicPr>
          <p:cNvPr id="8" name="图片 7" descr="t01731519f23523a8ec.jpg"/>
          <p:cNvPicPr>
            <a:picLocks noChangeAspect="1"/>
          </p:cNvPicPr>
          <p:nvPr/>
        </p:nvPicPr>
        <p:blipFill>
          <a:blip r:embed="rId2" cstate="print"/>
          <a:stretch>
            <a:fillRect/>
          </a:stretch>
        </p:blipFill>
        <p:spPr>
          <a:xfrm>
            <a:off x="7957608" y="1752600"/>
            <a:ext cx="1100667" cy="994833"/>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22"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数组在内存中</a:t>
            </a:r>
          </a:p>
        </p:txBody>
      </p:sp>
      <p:sp>
        <p:nvSpPr>
          <p:cNvPr id="227331" name="Rectangle 3"/>
          <p:cNvSpPr>
            <a:spLocks noGrp="1" noChangeArrowheads="1"/>
          </p:cNvSpPr>
          <p:nvPr>
            <p:ph idx="4294967295"/>
          </p:nvPr>
        </p:nvSpPr>
        <p:spPr>
          <a:xfrm>
            <a:off x="988907" y="1506220"/>
            <a:ext cx="7762875" cy="4505325"/>
          </a:xfrm>
        </p:spPr>
        <p:txBody>
          <a:bodyPr>
            <a:normAutofit/>
          </a:bodyPr>
          <a:lstStyle/>
          <a:p>
            <a:pPr>
              <a:lnSpc>
                <a:spcPct val="155000"/>
              </a:lnSpc>
              <a:spcBef>
                <a:spcPts val="1600"/>
              </a:spcBef>
              <a:buNone/>
            </a:pPr>
            <a:r>
              <a:rPr lang="zh-CN" altLang="en-US" sz="2400" dirty="0"/>
              <a:t>定义数组就是定义了一块连续的空间</a:t>
            </a:r>
            <a:endParaRPr lang="en-US" altLang="zh-CN" sz="2400" dirty="0"/>
          </a:p>
          <a:p>
            <a:pPr>
              <a:lnSpc>
                <a:spcPct val="155000"/>
              </a:lnSpc>
              <a:spcBef>
                <a:spcPts val="1600"/>
              </a:spcBef>
              <a:buNone/>
            </a:pPr>
            <a:r>
              <a:rPr lang="zh-CN" altLang="en-US" sz="2400" dirty="0"/>
              <a:t>空间的大小等于元素数*每个元素所占的空间大小。</a:t>
            </a:r>
          </a:p>
          <a:p>
            <a:pPr>
              <a:lnSpc>
                <a:spcPct val="155000"/>
              </a:lnSpc>
              <a:spcBef>
                <a:spcPts val="1600"/>
              </a:spcBef>
              <a:buNone/>
            </a:pPr>
            <a:r>
              <a:rPr lang="zh-CN" altLang="en-US" sz="2400" dirty="0"/>
              <a:t>数组元素按序存放在这块空间中</a:t>
            </a:r>
            <a:endParaRPr lang="en-US" altLang="zh-CN" sz="2400" dirty="0"/>
          </a:p>
          <a:p>
            <a:pPr>
              <a:lnSpc>
                <a:spcPct val="155000"/>
              </a:lnSpc>
              <a:spcBef>
                <a:spcPts val="1600"/>
              </a:spcBef>
              <a:buNone/>
            </a:pPr>
            <a:r>
              <a:rPr lang="zh-CN" altLang="en-US" sz="2400" b="1" dirty="0"/>
              <a:t>数组名记录了这块空间的起始地址</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27331">
                                            <p:txEl>
                                              <p:pRg st="3" end="3"/>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数组在内存中</a:t>
            </a:r>
          </a:p>
        </p:txBody>
      </p:sp>
      <p:sp>
        <p:nvSpPr>
          <p:cNvPr id="228355" name="Rectangle 3"/>
          <p:cNvSpPr>
            <a:spLocks noGrp="1" noChangeArrowheads="1"/>
          </p:cNvSpPr>
          <p:nvPr>
            <p:ph idx="4294967295"/>
          </p:nvPr>
        </p:nvSpPr>
        <p:spPr>
          <a:xfrm>
            <a:off x="781047" y="1115536"/>
            <a:ext cx="10363200" cy="4706937"/>
          </a:xfrm>
        </p:spPr>
        <p:txBody>
          <a:bodyPr>
            <a:normAutofit/>
          </a:bodyPr>
          <a:lstStyle/>
          <a:p>
            <a:pPr eaLnBrk="1" hangingPunct="1">
              <a:lnSpc>
                <a:spcPct val="130000"/>
              </a:lnSpc>
              <a:buNone/>
            </a:pPr>
            <a:r>
              <a:rPr lang="zh-CN" altLang="en-US" sz="2400" b="1" dirty="0"/>
              <a:t>如有定义： </a:t>
            </a:r>
            <a:r>
              <a:rPr lang="en-US" altLang="zh-CN" sz="2400" b="1" dirty="0" err="1"/>
              <a:t>int</a:t>
            </a:r>
            <a:r>
              <a:rPr lang="en-US" altLang="zh-CN" sz="2400" b="1" dirty="0"/>
              <a:t>  </a:t>
            </a:r>
            <a:r>
              <a:rPr lang="en-US" altLang="zh-CN" sz="2400" b="1" dirty="0" err="1"/>
              <a:t>intarray</a:t>
            </a:r>
            <a:r>
              <a:rPr lang="en-US" altLang="zh-CN" sz="2400" b="1" dirty="0"/>
              <a:t>[5];</a:t>
            </a:r>
          </a:p>
          <a:p>
            <a:pPr eaLnBrk="1" hangingPunct="1">
              <a:lnSpc>
                <a:spcPct val="130000"/>
              </a:lnSpc>
              <a:buNone/>
            </a:pPr>
            <a:r>
              <a:rPr lang="zh-CN" altLang="en-US" sz="1867" dirty="0"/>
              <a:t>占用了</a:t>
            </a:r>
            <a:r>
              <a:rPr lang="en-US" altLang="zh-CN" sz="1867" dirty="0"/>
              <a:t>20</a:t>
            </a:r>
            <a:r>
              <a:rPr lang="zh-CN" altLang="en-US" sz="1867" dirty="0"/>
              <a:t>个字节，因为每个整型数占四个字节。</a:t>
            </a:r>
            <a:endParaRPr lang="en-US" altLang="zh-CN" sz="1867" dirty="0"/>
          </a:p>
          <a:p>
            <a:pPr eaLnBrk="1" hangingPunct="1">
              <a:lnSpc>
                <a:spcPct val="130000"/>
              </a:lnSpc>
              <a:buNone/>
            </a:pPr>
            <a:r>
              <a:rPr lang="zh-CN" altLang="en-US" sz="1867" dirty="0"/>
              <a:t>如给</a:t>
            </a:r>
            <a:r>
              <a:rPr lang="en-US" altLang="zh-CN" sz="1867" dirty="0" err="1"/>
              <a:t>intarray</a:t>
            </a:r>
            <a:r>
              <a:rPr lang="en-US" altLang="zh-CN" sz="1867" dirty="0"/>
              <a:t>[3]</a:t>
            </a:r>
            <a:r>
              <a:rPr lang="zh-CN" altLang="en-US" sz="1867" dirty="0"/>
              <a:t>赋值为</a:t>
            </a:r>
            <a:r>
              <a:rPr lang="en-US" altLang="zh-CN" sz="1867" dirty="0"/>
              <a:t>3</a:t>
            </a:r>
            <a:r>
              <a:rPr lang="zh-CN" altLang="en-US" sz="1867" dirty="0"/>
              <a:t>，如果这块空间的起始地址为</a:t>
            </a:r>
            <a:r>
              <a:rPr lang="en-US" altLang="zh-CN" sz="1867" dirty="0"/>
              <a:t>100</a:t>
            </a:r>
            <a:r>
              <a:rPr lang="zh-CN" altLang="en-US" sz="1867" dirty="0"/>
              <a:t>，那么在内存中的情况是</a:t>
            </a:r>
            <a:endParaRPr lang="en-US" altLang="zh-CN" sz="1867" dirty="0"/>
          </a:p>
          <a:p>
            <a:pPr eaLnBrk="1" hangingPunct="1">
              <a:lnSpc>
                <a:spcPct val="130000"/>
              </a:lnSpc>
              <a:buNone/>
            </a:pPr>
            <a:endParaRPr lang="zh-CN" altLang="en-US" sz="2400" b="1" dirty="0"/>
          </a:p>
          <a:p>
            <a:pPr eaLnBrk="1" hangingPunct="1">
              <a:lnSpc>
                <a:spcPct val="130000"/>
              </a:lnSpc>
              <a:buNone/>
            </a:pPr>
            <a:endParaRPr lang="zh-CN" altLang="en-US" sz="2400" b="1" dirty="0"/>
          </a:p>
          <a:p>
            <a:pPr eaLnBrk="1" hangingPunct="1">
              <a:lnSpc>
                <a:spcPct val="130000"/>
              </a:lnSpc>
              <a:buNone/>
            </a:pPr>
            <a:endParaRPr lang="zh-CN" altLang="en-US" sz="2400" b="1" dirty="0"/>
          </a:p>
          <a:p>
            <a:pPr eaLnBrk="1" hangingPunct="1">
              <a:lnSpc>
                <a:spcPct val="130000"/>
              </a:lnSpc>
              <a:buNone/>
            </a:pPr>
            <a:r>
              <a:rPr lang="zh-CN" altLang="en-US" sz="2400" b="1" dirty="0"/>
              <a:t>访问变量</a:t>
            </a:r>
            <a:r>
              <a:rPr lang="en-US" altLang="zh-CN" sz="2400" b="1" dirty="0" err="1"/>
              <a:t>intarray</a:t>
            </a:r>
            <a:r>
              <a:rPr lang="en-US" altLang="zh-CN" sz="2400" b="1" dirty="0"/>
              <a:t>[</a:t>
            </a:r>
            <a:r>
              <a:rPr lang="en-US" altLang="zh-CN" sz="2400" b="1" dirty="0" err="1"/>
              <a:t>idx</a:t>
            </a:r>
            <a:r>
              <a:rPr lang="en-US" altLang="zh-CN" sz="2400" b="1" dirty="0"/>
              <a:t>]</a:t>
            </a:r>
          </a:p>
          <a:p>
            <a:pPr eaLnBrk="1" hangingPunct="1">
              <a:lnSpc>
                <a:spcPct val="130000"/>
              </a:lnSpc>
              <a:buNone/>
            </a:pPr>
            <a:r>
              <a:rPr lang="zh-CN" altLang="en-US" sz="1867" dirty="0"/>
              <a:t>编译器计算它的地址</a:t>
            </a:r>
            <a:r>
              <a:rPr lang="en-US" altLang="zh-CN" sz="1867" dirty="0"/>
              <a:t>100+idx*4</a:t>
            </a:r>
            <a:r>
              <a:rPr lang="zh-CN" altLang="en-US" sz="1867" dirty="0"/>
              <a:t>，对该地址的内容进行操作</a:t>
            </a:r>
          </a:p>
        </p:txBody>
      </p:sp>
      <p:graphicFrame>
        <p:nvGraphicFramePr>
          <p:cNvPr id="2438172" name="Group 28"/>
          <p:cNvGraphicFramePr>
            <a:graphicFrameLocks noGrp="1"/>
          </p:cNvGraphicFramePr>
          <p:nvPr/>
        </p:nvGraphicFramePr>
        <p:xfrm>
          <a:off x="1196978" y="3019425"/>
          <a:ext cx="10213975" cy="899160"/>
        </p:xfrm>
        <a:graphic>
          <a:graphicData uri="http://schemas.openxmlformats.org/drawingml/2006/table">
            <a:tbl>
              <a:tblPr/>
              <a:tblGrid>
                <a:gridCol w="2042795">
                  <a:extLst>
                    <a:ext uri="{9D8B030D-6E8A-4147-A177-3AD203B41FA5}">
                      <a16:colId xmlns:a16="http://schemas.microsoft.com/office/drawing/2014/main" val="20000"/>
                    </a:ext>
                  </a:extLst>
                </a:gridCol>
                <a:gridCol w="2042795">
                  <a:extLst>
                    <a:ext uri="{9D8B030D-6E8A-4147-A177-3AD203B41FA5}">
                      <a16:colId xmlns:a16="http://schemas.microsoft.com/office/drawing/2014/main" val="20001"/>
                    </a:ext>
                  </a:extLst>
                </a:gridCol>
                <a:gridCol w="2042795">
                  <a:extLst>
                    <a:ext uri="{9D8B030D-6E8A-4147-A177-3AD203B41FA5}">
                      <a16:colId xmlns:a16="http://schemas.microsoft.com/office/drawing/2014/main" val="20002"/>
                    </a:ext>
                  </a:extLst>
                </a:gridCol>
                <a:gridCol w="2042795">
                  <a:extLst>
                    <a:ext uri="{9D8B030D-6E8A-4147-A177-3AD203B41FA5}">
                      <a16:colId xmlns:a16="http://schemas.microsoft.com/office/drawing/2014/main" val="20003"/>
                    </a:ext>
                  </a:extLst>
                </a:gridCol>
                <a:gridCol w="2042795">
                  <a:extLst>
                    <a:ext uri="{9D8B030D-6E8A-4147-A177-3AD203B41FA5}">
                      <a16:colId xmlns:a16="http://schemas.microsoft.com/office/drawing/2014/main" val="20004"/>
                    </a:ext>
                  </a:extLst>
                </a:gridCol>
              </a:tblGrid>
              <a:tr h="51816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rPr>
                        <a:t>随机值</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rPr>
                        <a:t>随机值</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rPr>
                        <a:t>随机值</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3</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rPr>
                        <a:t>随机值</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592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100             103</a:t>
                      </a:r>
                    </a:p>
                  </a:txBody>
                  <a:tcPr marL="121920" marR="121920" horzOverflow="overflow">
                    <a:lnL w="12700" cap="flat" cmpd="sng" algn="ctr">
                      <a:noFill/>
                      <a:prstDash val="solid"/>
                      <a:round/>
                      <a:headEnd type="none" w="med" len="med"/>
                      <a:tailEnd type="none" w="med" len="med"/>
                    </a:lnL>
                    <a:lnR w="12700" cap="flat" cmpd="sng" algn="ctr">
                      <a:noFill/>
                      <a:prstDash val="solid"/>
                      <a:round/>
                      <a:headEnd type="none" w="sm" len="sm"/>
                      <a:tailEnd type="none" w="sm" len="sm"/>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104             107</a:t>
                      </a:r>
                    </a:p>
                  </a:txBody>
                  <a:tcPr marL="121920" marR="121920" horzOverflow="overflow">
                    <a:lnL w="12700" cap="flat" cmpd="sng" algn="ctr">
                      <a:noFill/>
                      <a:prstDash val="solid"/>
                      <a:round/>
                      <a:headEnd type="none" w="sm" len="sm"/>
                      <a:tailEnd type="none" w="sm" len="sm"/>
                    </a:lnL>
                    <a:lnR w="12700" cap="flat" cmpd="sng" algn="ctr">
                      <a:noFill/>
                      <a:prstDash val="solid"/>
                      <a:round/>
                      <a:headEnd type="none" w="sm" len="sm"/>
                      <a:tailEnd type="none" w="sm" len="sm"/>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108             111</a:t>
                      </a:r>
                    </a:p>
                  </a:txBody>
                  <a:tcPr marL="121920" marR="121920" horzOverflow="overflow">
                    <a:lnL w="12700" cap="flat" cmpd="sng" algn="ctr">
                      <a:noFill/>
                      <a:prstDash val="solid"/>
                      <a:round/>
                      <a:headEnd type="none" w="sm" len="sm"/>
                      <a:tailEnd type="none" w="sm" len="sm"/>
                    </a:lnL>
                    <a:lnR w="12700" cap="flat" cmpd="sng" algn="ctr">
                      <a:noFill/>
                      <a:prstDash val="solid"/>
                      <a:round/>
                      <a:headEnd type="none" w="sm" len="sm"/>
                      <a:tailEnd type="none" w="sm" len="sm"/>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112             115</a:t>
                      </a:r>
                    </a:p>
                  </a:txBody>
                  <a:tcPr marL="121920" marR="121920" horzOverflow="overflow">
                    <a:lnL w="12700" cap="flat" cmpd="sng" algn="ctr">
                      <a:noFill/>
                      <a:prstDash val="solid"/>
                      <a:round/>
                      <a:headEnd type="none" w="sm" len="sm"/>
                      <a:tailEnd type="none" w="sm" len="sm"/>
                    </a:lnL>
                    <a:lnR w="12700" cap="flat" cmpd="sng" algn="ctr">
                      <a:noFill/>
                      <a:prstDash val="solid"/>
                      <a:round/>
                      <a:headEnd type="none" w="sm" len="sm"/>
                      <a:tailEnd type="none" w="sm" len="sm"/>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116             119</a:t>
                      </a:r>
                    </a:p>
                  </a:txBody>
                  <a:tcPr marL="121920" marR="121920" horzOverflow="overflow">
                    <a:lnL w="12700" cap="flat" cmpd="sng" algn="ctr">
                      <a:noFill/>
                      <a:prstDash val="solid"/>
                      <a:round/>
                      <a:headEnd type="none" w="sm" len="sm"/>
                      <a:tailEnd type="none" w="sm" len="sm"/>
                    </a:lnL>
                    <a:lnR w="28575" cap="flat" cmpd="sng" algn="ctr">
                      <a:noFill/>
                      <a:prstDash val="solid"/>
                      <a:round/>
                      <a:headEnd type="none" w="sm" len="sm"/>
                      <a:tailEnd type="none" w="sm" len="sm"/>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spd="med">
    <p:fade/>
  </p:transition>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917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数组下标超界问题</a:t>
            </a:r>
          </a:p>
        </p:txBody>
      </p:sp>
      <p:sp>
        <p:nvSpPr>
          <p:cNvPr id="229379" name="Rectangle 3"/>
          <p:cNvSpPr>
            <a:spLocks noGrp="1" noChangeArrowheads="1"/>
          </p:cNvSpPr>
          <p:nvPr>
            <p:ph idx="4294967295"/>
          </p:nvPr>
        </p:nvSpPr>
        <p:spPr>
          <a:xfrm>
            <a:off x="819574" y="1108075"/>
            <a:ext cx="10363200" cy="4641850"/>
          </a:xfrm>
        </p:spPr>
        <p:txBody>
          <a:bodyPr>
            <a:normAutofit/>
          </a:bodyPr>
          <a:lstStyle/>
          <a:p>
            <a:pPr eaLnBrk="1" hangingPunct="1">
              <a:lnSpc>
                <a:spcPct val="130000"/>
              </a:lnSpc>
              <a:buNone/>
            </a:pPr>
            <a:r>
              <a:rPr lang="en-US" altLang="zh-CN" sz="2400" b="1" dirty="0"/>
              <a:t>C/C++</a:t>
            </a:r>
            <a:r>
              <a:rPr lang="zh-CN" altLang="en-US" sz="2400" b="1" dirty="0"/>
              <a:t>语言不检查数组下标的超界</a:t>
            </a:r>
            <a:endParaRPr lang="en-US" altLang="zh-CN" sz="2400" b="1" dirty="0"/>
          </a:p>
          <a:p>
            <a:pPr marL="0" indent="0">
              <a:lnSpc>
                <a:spcPct val="130000"/>
              </a:lnSpc>
              <a:buNone/>
            </a:pPr>
            <a:r>
              <a:rPr lang="zh-CN" altLang="en-US" sz="1867" dirty="0"/>
              <a:t>如定义数组 </a:t>
            </a:r>
            <a:r>
              <a:rPr lang="en-US" altLang="zh-CN" sz="1867" dirty="0" err="1"/>
              <a:t>int</a:t>
            </a:r>
            <a:r>
              <a:rPr lang="en-US" altLang="zh-CN" sz="1867" dirty="0"/>
              <a:t> </a:t>
            </a:r>
            <a:r>
              <a:rPr lang="en-US" altLang="zh-CN" sz="1867" dirty="0" err="1"/>
              <a:t>intarray</a:t>
            </a:r>
            <a:r>
              <a:rPr lang="en-US" altLang="zh-CN" sz="1867" dirty="0"/>
              <a:t>[10]; </a:t>
            </a:r>
            <a:r>
              <a:rPr lang="zh-CN" altLang="en-US" sz="1867" dirty="0"/>
              <a:t>合法的下标范围是</a:t>
            </a:r>
            <a:r>
              <a:rPr lang="en-US" altLang="zh-CN" sz="1867" dirty="0"/>
              <a:t>0 – 9</a:t>
            </a:r>
          </a:p>
          <a:p>
            <a:pPr marL="0" indent="0">
              <a:lnSpc>
                <a:spcPct val="130000"/>
              </a:lnSpc>
              <a:buNone/>
            </a:pPr>
            <a:r>
              <a:rPr lang="zh-CN" altLang="en-US" sz="1867" dirty="0"/>
              <a:t>但引用</a:t>
            </a:r>
            <a:r>
              <a:rPr lang="en-US" altLang="zh-CN" sz="1867" dirty="0" err="1"/>
              <a:t>intarray</a:t>
            </a:r>
            <a:r>
              <a:rPr lang="en-US" altLang="zh-CN" sz="1867" dirty="0"/>
              <a:t>[10]</a:t>
            </a:r>
            <a:r>
              <a:rPr lang="zh-CN" altLang="en-US" sz="1867" dirty="0"/>
              <a:t>，系统不会报错</a:t>
            </a:r>
            <a:endParaRPr lang="en-US" altLang="zh-CN" sz="1867" dirty="0"/>
          </a:p>
          <a:p>
            <a:pPr marL="0" indent="0">
              <a:lnSpc>
                <a:spcPct val="130000"/>
              </a:lnSpc>
              <a:buNone/>
            </a:pPr>
            <a:r>
              <a:rPr lang="zh-CN" altLang="en-US" sz="1867" dirty="0"/>
              <a:t>如数组</a:t>
            </a:r>
            <a:r>
              <a:rPr lang="en-US" altLang="zh-CN" sz="1867" dirty="0" err="1"/>
              <a:t>intarray</a:t>
            </a:r>
            <a:r>
              <a:rPr lang="en-US" altLang="zh-CN" sz="1867" dirty="0"/>
              <a:t> </a:t>
            </a:r>
            <a:r>
              <a:rPr lang="zh-CN" altLang="en-US" sz="1867" dirty="0"/>
              <a:t>的起始地址是</a:t>
            </a:r>
            <a:r>
              <a:rPr lang="en-US" altLang="zh-CN" sz="1867" dirty="0"/>
              <a:t>1000</a:t>
            </a:r>
            <a:r>
              <a:rPr lang="zh-CN" altLang="en-US" sz="1867" dirty="0"/>
              <a:t>，当引用</a:t>
            </a:r>
            <a:r>
              <a:rPr lang="en-US" altLang="zh-CN" sz="1867" dirty="0" err="1"/>
              <a:t>intarray</a:t>
            </a:r>
            <a:r>
              <a:rPr lang="en-US" altLang="zh-CN" sz="1867" dirty="0"/>
              <a:t>[10]</a:t>
            </a:r>
            <a:r>
              <a:rPr lang="zh-CN" altLang="en-US" sz="1867" dirty="0"/>
              <a:t>时，对</a:t>
            </a:r>
            <a:r>
              <a:rPr lang="en-US" altLang="zh-CN" sz="1867" dirty="0"/>
              <a:t>1040</a:t>
            </a:r>
            <a:r>
              <a:rPr lang="zh-CN" altLang="en-US" sz="1867" dirty="0"/>
              <a:t>号内存进行操作。而</a:t>
            </a:r>
            <a:r>
              <a:rPr lang="en-US" altLang="zh-CN" sz="1867" dirty="0"/>
              <a:t>1040</a:t>
            </a:r>
            <a:r>
              <a:rPr lang="zh-CN" altLang="en-US" sz="1867" dirty="0"/>
              <a:t>可能是另一个变量的地址</a:t>
            </a:r>
          </a:p>
          <a:p>
            <a:pPr>
              <a:lnSpc>
                <a:spcPct val="120000"/>
              </a:lnSpc>
              <a:spcBef>
                <a:spcPts val="2400"/>
              </a:spcBef>
              <a:buNone/>
            </a:pPr>
            <a:r>
              <a:rPr lang="zh-CN" altLang="en-US" sz="2400" b="1" dirty="0"/>
              <a:t>解决方法</a:t>
            </a:r>
            <a:endParaRPr lang="en-US" altLang="zh-CN" sz="2400" b="1" dirty="0"/>
          </a:p>
          <a:p>
            <a:pPr eaLnBrk="1" hangingPunct="1">
              <a:lnSpc>
                <a:spcPct val="120000"/>
              </a:lnSpc>
              <a:buNone/>
            </a:pPr>
            <a:r>
              <a:rPr lang="zh-CN" altLang="en-US" sz="1867" dirty="0"/>
              <a:t>由程序员自己控制</a:t>
            </a:r>
            <a:endParaRPr lang="en-US" altLang="zh-CN" sz="1867" dirty="0"/>
          </a:p>
          <a:p>
            <a:pPr eaLnBrk="1" hangingPunct="1">
              <a:lnSpc>
                <a:spcPct val="120000"/>
              </a:lnSpc>
              <a:buNone/>
            </a:pPr>
            <a:r>
              <a:rPr lang="zh-CN" altLang="en-US" sz="1867" dirty="0"/>
              <a:t>在对下标变量进行操作前，先检查下标的合法性</a:t>
            </a:r>
            <a:endParaRPr lang="zh-CN" altLang="en-US" sz="2400" b="1" dirty="0"/>
          </a:p>
        </p:txBody>
      </p:sp>
    </p:spTree>
  </p:cSld>
  <p:clrMapOvr>
    <a:masterClrMapping/>
  </p:clrMapOvr>
  <p:transition spd="med">
    <p:fade/>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121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数组应用</a:t>
            </a:r>
            <a:r>
              <a:rPr lang="en-US" altLang="zh-CN" sz="3733" b="1" dirty="0">
                <a:latin typeface="微软雅黑" pitchFamily="34" charset="-122"/>
              </a:rPr>
              <a:t>—</a:t>
            </a:r>
            <a:r>
              <a:rPr lang="zh-CN" altLang="en-US" sz="3733" b="1" dirty="0">
                <a:latin typeface="微软雅黑" pitchFamily="34" charset="-122"/>
              </a:rPr>
              <a:t>求均值和方差</a:t>
            </a:r>
          </a:p>
        </p:txBody>
      </p:sp>
      <p:sp>
        <p:nvSpPr>
          <p:cNvPr id="231427" name="Text Box 3"/>
          <p:cNvSpPr txBox="1">
            <a:spLocks noChangeArrowheads="1"/>
          </p:cNvSpPr>
          <p:nvPr/>
        </p:nvSpPr>
        <p:spPr bwMode="auto">
          <a:xfrm>
            <a:off x="553508" y="980535"/>
            <a:ext cx="9243484" cy="5720605"/>
          </a:xfrm>
          <a:prstGeom prst="rect">
            <a:avLst/>
          </a:prstGeom>
          <a:noFill/>
          <a:ln w="12700" cap="sq">
            <a:noFill/>
            <a:miter lim="800000"/>
            <a:headEnd type="none" w="sm" len="sm"/>
            <a:tailEnd type="none" w="sm" len="sm"/>
          </a:ln>
        </p:spPr>
        <p:txBody>
          <a:bodyPr wrap="square">
            <a:spAutoFit/>
          </a:bodyPr>
          <a:lstStyle/>
          <a:p>
            <a:pPr>
              <a:spcBef>
                <a:spcPts val="133"/>
              </a:spcBef>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pPr>
              <a:spcBef>
                <a:spcPts val="133"/>
              </a:spcBef>
            </a:pPr>
            <a:r>
              <a:rPr lang="en-US" altLang="zh-CN" sz="1867" dirty="0">
                <a:latin typeface="微软雅黑" pitchFamily="34" charset="-122"/>
                <a:ea typeface="微软雅黑" pitchFamily="34" charset="-122"/>
              </a:rPr>
              <a:t>{</a:t>
            </a:r>
          </a:p>
          <a:p>
            <a:pPr>
              <a:spcBef>
                <a:spcPts val="133"/>
              </a:spcBef>
            </a:pPr>
            <a:r>
              <a:rPr lang="en-US" altLang="zh-CN" sz="1867" dirty="0">
                <a:latin typeface="微软雅黑" pitchFamily="34" charset="-122"/>
                <a:ea typeface="微软雅黑" pitchFamily="34" charset="-122"/>
              </a:rPr>
              <a:t>        double num[10], </a:t>
            </a:r>
            <a:r>
              <a:rPr lang="en-US" altLang="zh-CN" sz="1867" dirty="0" err="1">
                <a:latin typeface="微软雅黑" pitchFamily="34" charset="-122"/>
                <a:ea typeface="微软雅黑" pitchFamily="34" charset="-122"/>
              </a:rPr>
              <a:t>avg</a:t>
            </a:r>
            <a:r>
              <a:rPr lang="en-US" altLang="zh-CN" sz="1867" dirty="0">
                <a:latin typeface="微软雅黑" pitchFamily="34" charset="-122"/>
                <a:ea typeface="微软雅黑" pitchFamily="34" charset="-122"/>
              </a:rPr>
              <a:t> = 0, dev = 0;</a:t>
            </a:r>
          </a:p>
          <a:p>
            <a:pPr>
              <a:spcBef>
                <a:spcPts val="133"/>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p>
          <a:p>
            <a:pPr>
              <a:spcBef>
                <a:spcPts val="800"/>
              </a:spcBef>
            </a:pPr>
            <a:r>
              <a:rPr lang="en-US" altLang="zh-CN" sz="1867" dirty="0">
                <a:latin typeface="微软雅黑" pitchFamily="34" charset="-122"/>
                <a:ea typeface="微软雅黑" pitchFamily="34" charset="-122"/>
              </a:rPr>
              <a:t>        for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&lt; 10;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p>
          <a:p>
            <a:pPr>
              <a:spcBef>
                <a:spcPts val="133"/>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请输入第</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个数：</a:t>
            </a:r>
            <a:r>
              <a:rPr lang="en-US" altLang="zh-CN" sz="1867" dirty="0">
                <a:latin typeface="微软雅黑" pitchFamily="34" charset="-122"/>
                <a:ea typeface="微软雅黑" pitchFamily="34" charset="-122"/>
              </a:rPr>
              <a:t>";</a:t>
            </a:r>
          </a:p>
          <a:p>
            <a:pPr>
              <a:spcBef>
                <a:spcPts val="133"/>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num[</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p>
          <a:p>
            <a:pPr>
              <a:spcBef>
                <a:spcPts val="133"/>
              </a:spcBef>
            </a:pPr>
            <a:r>
              <a:rPr lang="en-US" altLang="zh-CN" sz="1867" dirty="0">
                <a:latin typeface="微软雅黑" pitchFamily="34" charset="-122"/>
                <a:ea typeface="微软雅黑" pitchFamily="34" charset="-122"/>
              </a:rPr>
              <a:t>        }</a:t>
            </a:r>
          </a:p>
          <a:p>
            <a:pPr>
              <a:spcBef>
                <a:spcPts val="800"/>
              </a:spcBef>
            </a:pPr>
            <a:r>
              <a:rPr lang="en-US" altLang="zh-CN" sz="1867" dirty="0">
                <a:latin typeface="微软雅黑" pitchFamily="34" charset="-122"/>
                <a:ea typeface="微软雅黑" pitchFamily="34" charset="-122"/>
              </a:rPr>
              <a:t>       for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&lt; 10;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avg</a:t>
            </a:r>
            <a:r>
              <a:rPr lang="en-US" altLang="zh-CN" sz="1867" dirty="0">
                <a:latin typeface="微软雅黑" pitchFamily="34" charset="-122"/>
                <a:ea typeface="微软雅黑" pitchFamily="34" charset="-122"/>
              </a:rPr>
              <a:t> += num[</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p>
          <a:p>
            <a:pPr>
              <a:spcBef>
                <a:spcPts val="133"/>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avg</a:t>
            </a:r>
            <a:r>
              <a:rPr lang="en-US" altLang="zh-CN" sz="1867" dirty="0">
                <a:latin typeface="微软雅黑" pitchFamily="34" charset="-122"/>
                <a:ea typeface="微软雅黑" pitchFamily="34" charset="-122"/>
              </a:rPr>
              <a:t> /= 10;</a:t>
            </a:r>
          </a:p>
          <a:p>
            <a:pPr>
              <a:spcBef>
                <a:spcPts val="800"/>
              </a:spcBef>
            </a:pPr>
            <a:r>
              <a:rPr lang="en-US" altLang="zh-CN" sz="1867" dirty="0">
                <a:latin typeface="微软雅黑" pitchFamily="34" charset="-122"/>
                <a:ea typeface="微软雅黑" pitchFamily="34" charset="-122"/>
              </a:rPr>
              <a:t>       for (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&lt; 10;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p>
          <a:p>
            <a:pPr>
              <a:spcBef>
                <a:spcPts val="800"/>
              </a:spcBef>
            </a:pPr>
            <a:r>
              <a:rPr lang="en-US" altLang="zh-CN" sz="1867" dirty="0">
                <a:latin typeface="微软雅黑" pitchFamily="34" charset="-122"/>
                <a:ea typeface="微软雅黑" pitchFamily="34" charset="-122"/>
              </a:rPr>
              <a:t>             dev += (num[</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a:t>
            </a:r>
            <a:r>
              <a:rPr lang="en-US" altLang="zh-CN" sz="1867" dirty="0" err="1">
                <a:latin typeface="微软雅黑" pitchFamily="34" charset="-122"/>
                <a:ea typeface="微软雅黑" pitchFamily="34" charset="-122"/>
              </a:rPr>
              <a:t>avg</a:t>
            </a:r>
            <a:r>
              <a:rPr lang="en-US" altLang="zh-CN" sz="1867" dirty="0">
                <a:latin typeface="微软雅黑" pitchFamily="34" charset="-122"/>
                <a:ea typeface="微软雅黑" pitchFamily="34" charset="-122"/>
              </a:rPr>
              <a:t>) * (num[</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a:t>
            </a:r>
            <a:r>
              <a:rPr lang="en-US" altLang="zh-CN" sz="1867" dirty="0" err="1">
                <a:latin typeface="微软雅黑" pitchFamily="34" charset="-122"/>
                <a:ea typeface="微软雅黑" pitchFamily="34" charset="-122"/>
              </a:rPr>
              <a:t>avg</a:t>
            </a:r>
            <a:r>
              <a:rPr lang="en-US" altLang="zh-CN" sz="1867" dirty="0">
                <a:latin typeface="微软雅黑" pitchFamily="34" charset="-122"/>
                <a:ea typeface="微软雅黑" pitchFamily="34" charset="-122"/>
              </a:rPr>
              <a:t>);</a:t>
            </a:r>
          </a:p>
          <a:p>
            <a:pPr>
              <a:spcBef>
                <a:spcPts val="133"/>
              </a:spcBef>
            </a:pPr>
            <a:r>
              <a:rPr lang="en-US" altLang="zh-CN" sz="1867" dirty="0">
                <a:latin typeface="微软雅黑" pitchFamily="34" charset="-122"/>
                <a:ea typeface="微软雅黑" pitchFamily="34" charset="-122"/>
              </a:rPr>
              <a:t>       dev /= 10;</a:t>
            </a:r>
          </a:p>
          <a:p>
            <a:pPr>
              <a:spcBef>
                <a:spcPts val="8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均值为：</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avg</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a:spcBef>
                <a:spcPts val="133"/>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方差为：</a:t>
            </a:r>
            <a:r>
              <a:rPr lang="en-US" altLang="zh-CN" sz="1867" dirty="0">
                <a:latin typeface="微软雅黑" pitchFamily="34" charset="-122"/>
                <a:ea typeface="微软雅黑" pitchFamily="34" charset="-122"/>
              </a:rPr>
              <a:t>" &lt;&lt; dev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a:spcBef>
                <a:spcPts val="800"/>
              </a:spcBef>
            </a:pPr>
            <a:r>
              <a:rPr lang="en-US" altLang="zh-CN" sz="1867" dirty="0">
                <a:latin typeface="微软雅黑" pitchFamily="34" charset="-122"/>
                <a:ea typeface="微软雅黑" pitchFamily="34" charset="-122"/>
              </a:rPr>
              <a:t>       return 0;</a:t>
            </a:r>
          </a:p>
          <a:p>
            <a:pPr>
              <a:spcBef>
                <a:spcPts val="133"/>
              </a:spcBef>
            </a:pPr>
            <a:r>
              <a:rPr lang="en-US" altLang="zh-CN" sz="1867" dirty="0">
                <a:latin typeface="微软雅黑" pitchFamily="34" charset="-122"/>
                <a:ea typeface="微软雅黑" pitchFamily="34" charset="-122"/>
              </a:rPr>
              <a:t>}</a:t>
            </a: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6594"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变量及变量定义</a:t>
            </a:r>
          </a:p>
        </p:txBody>
      </p:sp>
      <p:sp>
        <p:nvSpPr>
          <p:cNvPr id="55299" name="Rectangle 3"/>
          <p:cNvSpPr>
            <a:spLocks noGrp="1" noChangeArrowheads="1"/>
          </p:cNvSpPr>
          <p:nvPr>
            <p:ph idx="4294967295"/>
          </p:nvPr>
        </p:nvSpPr>
        <p:spPr>
          <a:xfrm>
            <a:off x="596053" y="1059710"/>
            <a:ext cx="10753725" cy="5314950"/>
          </a:xfrm>
        </p:spPr>
        <p:txBody>
          <a:bodyPr>
            <a:normAutofit fontScale="92500" lnSpcReduction="10000"/>
          </a:bodyPr>
          <a:lstStyle/>
          <a:p>
            <a:pPr>
              <a:lnSpc>
                <a:spcPct val="120000"/>
              </a:lnSpc>
              <a:spcBef>
                <a:spcPts val="2400"/>
              </a:spcBef>
              <a:buNone/>
            </a:pPr>
            <a:r>
              <a:rPr lang="zh-CN" altLang="en-US" sz="2533" b="1" dirty="0"/>
              <a:t>变量，也称为对象。程序中可以变化的值</a:t>
            </a:r>
          </a:p>
          <a:p>
            <a:pPr>
              <a:lnSpc>
                <a:spcPct val="120000"/>
              </a:lnSpc>
              <a:spcBef>
                <a:spcPts val="2400"/>
              </a:spcBef>
              <a:buNone/>
            </a:pPr>
            <a:r>
              <a:rPr lang="zh-CN" altLang="en-US" sz="2533" b="1" dirty="0"/>
              <a:t>变量有三个重要属性</a:t>
            </a:r>
            <a:endParaRPr lang="en-US" altLang="zh-CN" sz="2533" b="1" dirty="0"/>
          </a:p>
          <a:p>
            <a:pPr>
              <a:lnSpc>
                <a:spcPct val="120000"/>
              </a:lnSpc>
              <a:spcBef>
                <a:spcPts val="800"/>
              </a:spcBef>
              <a:buNone/>
            </a:pPr>
            <a:r>
              <a:rPr lang="zh-CN" altLang="en-US" sz="2133" dirty="0"/>
              <a:t>名称、类型、值</a:t>
            </a:r>
            <a:endParaRPr lang="en-US" altLang="zh-CN" sz="2133" dirty="0"/>
          </a:p>
          <a:p>
            <a:pPr>
              <a:lnSpc>
                <a:spcPct val="120000"/>
              </a:lnSpc>
              <a:spcBef>
                <a:spcPts val="2400"/>
              </a:spcBef>
              <a:buNone/>
            </a:pPr>
            <a:r>
              <a:rPr lang="en-US" altLang="zh-CN" sz="2533" b="1" dirty="0"/>
              <a:t>C++</a:t>
            </a:r>
            <a:r>
              <a:rPr lang="zh-CN" altLang="en-US" sz="2533" b="1" dirty="0"/>
              <a:t>中变量定义的格式</a:t>
            </a:r>
            <a:endParaRPr lang="en-US" altLang="zh-CN" sz="2533" b="1" dirty="0"/>
          </a:p>
          <a:p>
            <a:pPr>
              <a:lnSpc>
                <a:spcPct val="120000"/>
              </a:lnSpc>
              <a:spcBef>
                <a:spcPts val="800"/>
              </a:spcBef>
              <a:buNone/>
            </a:pPr>
            <a:r>
              <a:rPr lang="zh-CN" altLang="en-US" sz="2000" dirty="0"/>
              <a:t>      类型名  变量名</a:t>
            </a:r>
            <a:r>
              <a:rPr lang="en-US" altLang="zh-CN" sz="2000" dirty="0"/>
              <a:t>1</a:t>
            </a:r>
            <a:r>
              <a:rPr lang="zh-CN" altLang="en-US" sz="2000" dirty="0"/>
              <a:t>，变量名</a:t>
            </a:r>
            <a:r>
              <a:rPr lang="en-US" altLang="zh-CN" sz="2000" dirty="0"/>
              <a:t>2</a:t>
            </a:r>
            <a:r>
              <a:rPr lang="zh-CN" altLang="en-US" sz="2000" dirty="0"/>
              <a:t>，</a:t>
            </a:r>
            <a:r>
              <a:rPr lang="en-US" altLang="zh-CN" sz="2000" dirty="0"/>
              <a:t>…</a:t>
            </a:r>
            <a:r>
              <a:rPr lang="zh-CN" altLang="en-US" sz="2000" dirty="0"/>
              <a:t>，变量名</a:t>
            </a:r>
            <a:r>
              <a:rPr lang="en-US" altLang="zh-CN" sz="2000" dirty="0"/>
              <a:t>n</a:t>
            </a:r>
            <a:r>
              <a:rPr lang="zh-CN" altLang="en-US" sz="2000" dirty="0"/>
              <a:t>；</a:t>
            </a:r>
            <a:endParaRPr lang="en-US" altLang="zh-CN" sz="2000" dirty="0"/>
          </a:p>
          <a:p>
            <a:pPr>
              <a:lnSpc>
                <a:spcPct val="120000"/>
              </a:lnSpc>
              <a:spcBef>
                <a:spcPts val="800"/>
              </a:spcBef>
              <a:buNone/>
            </a:pPr>
            <a:r>
              <a:rPr lang="zh-CN" altLang="en-US" sz="2000" dirty="0"/>
              <a:t>或   </a:t>
            </a:r>
            <a:endParaRPr lang="en-US" altLang="zh-CN" sz="2000" dirty="0"/>
          </a:p>
          <a:p>
            <a:pPr>
              <a:lnSpc>
                <a:spcPct val="120000"/>
              </a:lnSpc>
              <a:spcBef>
                <a:spcPts val="800"/>
              </a:spcBef>
              <a:buNone/>
            </a:pPr>
            <a:r>
              <a:rPr lang="en-US" altLang="zh-CN" sz="2000" dirty="0"/>
              <a:t>       </a:t>
            </a:r>
            <a:r>
              <a:rPr lang="zh-CN" altLang="en-US" sz="2000" dirty="0"/>
              <a:t>类型名  变量名</a:t>
            </a:r>
            <a:r>
              <a:rPr lang="en-US" altLang="zh-CN" sz="2000" dirty="0"/>
              <a:t>1 =  </a:t>
            </a:r>
            <a:r>
              <a:rPr lang="zh-CN" altLang="en-US" sz="2000" dirty="0"/>
              <a:t>初值，</a:t>
            </a:r>
            <a:r>
              <a:rPr lang="en-US" altLang="zh-CN" sz="2000" dirty="0"/>
              <a:t>…</a:t>
            </a:r>
            <a:r>
              <a:rPr lang="zh-CN" altLang="en-US" sz="2000" dirty="0"/>
              <a:t>，变量名</a:t>
            </a:r>
            <a:r>
              <a:rPr lang="en-US" altLang="zh-CN" sz="2000" dirty="0"/>
              <a:t>n</a:t>
            </a:r>
            <a:r>
              <a:rPr lang="zh-CN" altLang="en-US" sz="2000" dirty="0"/>
              <a:t>（初值）；</a:t>
            </a:r>
          </a:p>
          <a:p>
            <a:pPr>
              <a:lnSpc>
                <a:spcPct val="120000"/>
              </a:lnSpc>
              <a:spcBef>
                <a:spcPts val="800"/>
              </a:spcBef>
              <a:buNone/>
            </a:pPr>
            <a:r>
              <a:rPr lang="zh-CN" altLang="en-US" sz="2000" dirty="0"/>
              <a:t>如：      </a:t>
            </a:r>
            <a:r>
              <a:rPr lang="en-US" altLang="zh-CN" sz="2000" dirty="0" err="1"/>
              <a:t>int</a:t>
            </a:r>
            <a:r>
              <a:rPr lang="en-US" altLang="zh-CN" sz="2000" dirty="0"/>
              <a:t> num1, num2 = 5</a:t>
            </a:r>
            <a:r>
              <a:rPr lang="zh-CN" altLang="en-US" sz="2000" dirty="0"/>
              <a:t>， </a:t>
            </a:r>
            <a:r>
              <a:rPr lang="en-US" altLang="zh-CN" sz="2000" dirty="0"/>
              <a:t>num3;</a:t>
            </a:r>
          </a:p>
          <a:p>
            <a:pPr>
              <a:lnSpc>
                <a:spcPct val="120000"/>
              </a:lnSpc>
              <a:spcBef>
                <a:spcPts val="800"/>
              </a:spcBef>
              <a:buNone/>
            </a:pPr>
            <a:r>
              <a:rPr lang="en-US" altLang="zh-CN" sz="2000" dirty="0"/>
              <a:t>            double  area;</a:t>
            </a:r>
          </a:p>
          <a:p>
            <a:pPr>
              <a:lnSpc>
                <a:spcPct val="120000"/>
              </a:lnSpc>
              <a:spcBef>
                <a:spcPts val="2400"/>
              </a:spcBef>
              <a:buNone/>
            </a:pPr>
            <a:r>
              <a:rPr lang="zh-CN" altLang="en-US" sz="2533" b="1" dirty="0"/>
              <a:t>在</a:t>
            </a:r>
            <a:r>
              <a:rPr lang="en-US" altLang="zh-CN" sz="2533" b="1" dirty="0"/>
              <a:t>C++</a:t>
            </a:r>
            <a:r>
              <a:rPr lang="zh-CN" altLang="en-US" sz="2533" b="1" dirty="0"/>
              <a:t>中，每个变量在使用前必须被定义，以便编译器检查变量使用的合法性</a:t>
            </a:r>
          </a:p>
        </p:txBody>
      </p:sp>
    </p:spTree>
  </p:cSld>
  <p:clrMapOvr>
    <a:masterClrMapping/>
  </p:clrMapOvr>
  <p:transition spd="med">
    <p:fade/>
  </p:transition>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653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使均值方差问题的程序更通用</a:t>
            </a:r>
          </a:p>
        </p:txBody>
      </p:sp>
      <p:sp>
        <p:nvSpPr>
          <p:cNvPr id="233475" name="Rectangle 3"/>
          <p:cNvSpPr>
            <a:spLocks noGrp="1" noChangeArrowheads="1"/>
          </p:cNvSpPr>
          <p:nvPr>
            <p:ph idx="4294967295"/>
          </p:nvPr>
        </p:nvSpPr>
        <p:spPr>
          <a:xfrm>
            <a:off x="778934" y="1267036"/>
            <a:ext cx="10363200" cy="4806950"/>
          </a:xfrm>
        </p:spPr>
        <p:txBody>
          <a:bodyPr>
            <a:normAutofit lnSpcReduction="10000"/>
          </a:bodyPr>
          <a:lstStyle/>
          <a:p>
            <a:pPr eaLnBrk="1" hangingPunct="1">
              <a:lnSpc>
                <a:spcPct val="120000"/>
              </a:lnSpc>
              <a:buNone/>
            </a:pPr>
            <a:r>
              <a:rPr lang="zh-CN" altLang="en-US" sz="2400" b="1" dirty="0"/>
              <a:t>元素个数不确定怎么办？</a:t>
            </a:r>
            <a:endParaRPr lang="en-US" altLang="zh-CN" sz="2400" b="1" dirty="0"/>
          </a:p>
          <a:p>
            <a:pPr eaLnBrk="1" hangingPunct="1">
              <a:lnSpc>
                <a:spcPct val="120000"/>
              </a:lnSpc>
              <a:buNone/>
            </a:pPr>
            <a:endParaRPr lang="en-US" altLang="zh-CN" sz="2400" b="1" dirty="0"/>
          </a:p>
          <a:p>
            <a:pPr eaLnBrk="1" hangingPunct="1">
              <a:lnSpc>
                <a:spcPct val="120000"/>
              </a:lnSpc>
              <a:buNone/>
            </a:pPr>
            <a:r>
              <a:rPr lang="zh-CN" altLang="en-US" sz="2400" b="1" dirty="0"/>
              <a:t>方案一</a:t>
            </a:r>
            <a:endParaRPr lang="en-US" altLang="zh-CN" sz="2400" b="1" dirty="0"/>
          </a:p>
          <a:p>
            <a:pPr eaLnBrk="1" hangingPunct="1">
              <a:lnSpc>
                <a:spcPct val="120000"/>
              </a:lnSpc>
              <a:buNone/>
            </a:pPr>
            <a:r>
              <a:rPr lang="zh-CN" altLang="en-US" sz="1867" dirty="0"/>
              <a:t>可以将被统计的数字的个数定义成一个符号常量</a:t>
            </a:r>
            <a:endParaRPr lang="en-US" altLang="zh-CN" sz="1867" dirty="0"/>
          </a:p>
          <a:p>
            <a:pPr eaLnBrk="1" hangingPunct="1">
              <a:lnSpc>
                <a:spcPct val="120000"/>
              </a:lnSpc>
              <a:buNone/>
            </a:pPr>
            <a:r>
              <a:rPr lang="zh-CN" altLang="en-US" sz="1867" dirty="0"/>
              <a:t>需要时，可以修改这个符号常量的值，重新编译</a:t>
            </a:r>
          </a:p>
          <a:p>
            <a:pPr>
              <a:lnSpc>
                <a:spcPct val="130000"/>
              </a:lnSpc>
              <a:spcBef>
                <a:spcPts val="2400"/>
              </a:spcBef>
              <a:buNone/>
            </a:pPr>
            <a:r>
              <a:rPr lang="zh-CN" altLang="en-US" sz="2400" b="1" dirty="0"/>
              <a:t>方案二</a:t>
            </a:r>
            <a:endParaRPr lang="en-US" altLang="zh-CN" sz="2400" b="1" dirty="0"/>
          </a:p>
          <a:p>
            <a:pPr eaLnBrk="1" hangingPunct="1">
              <a:lnSpc>
                <a:spcPct val="130000"/>
              </a:lnSpc>
              <a:buNone/>
            </a:pPr>
            <a:r>
              <a:rPr lang="zh-CN" altLang="en-US" sz="1867" dirty="0"/>
              <a:t>定义一个足够大的数组存放被统计数字的信息</a:t>
            </a:r>
            <a:endParaRPr lang="en-US" altLang="zh-CN" sz="1867" dirty="0"/>
          </a:p>
          <a:p>
            <a:pPr eaLnBrk="1" hangingPunct="1">
              <a:lnSpc>
                <a:spcPct val="130000"/>
              </a:lnSpc>
              <a:buNone/>
            </a:pPr>
            <a:r>
              <a:rPr lang="zh-CN" altLang="en-US" sz="1867" dirty="0"/>
              <a:t>定义一个输入结束标志，用</a:t>
            </a:r>
            <a:r>
              <a:rPr lang="en-US" altLang="zh-CN" sz="1867" dirty="0"/>
              <a:t>while</a:t>
            </a:r>
            <a:r>
              <a:rPr lang="zh-CN" altLang="en-US" sz="1867" dirty="0"/>
              <a:t>循环解决这个问题</a:t>
            </a:r>
            <a:endParaRPr lang="en-US" altLang="zh-CN" sz="1867" dirty="0"/>
          </a:p>
          <a:p>
            <a:pPr eaLnBrk="1" hangingPunct="1">
              <a:lnSpc>
                <a:spcPct val="130000"/>
              </a:lnSpc>
              <a:buNone/>
            </a:pPr>
            <a:r>
              <a:rPr lang="zh-CN" altLang="en-US" sz="1867" dirty="0"/>
              <a:t>可参照分数统计程序。不需要重新编译程序</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3475">
                                            <p:txEl>
                                              <p:pRg st="2" end="2"/>
                                            </p:txEl>
                                          </p:spTgt>
                                        </p:tgtEl>
                                        <p:attrNameLst>
                                          <p:attrName>style.visibility</p:attrName>
                                        </p:attrNameLst>
                                      </p:cBhvr>
                                      <p:to>
                                        <p:strVal val="visible"/>
                                      </p:to>
                                    </p:set>
                                    <p:animEffect transition="in" filter="blinds(horizontal)">
                                      <p:cBhvr>
                                        <p:cTn id="7" dur="500"/>
                                        <p:tgtEl>
                                          <p:spTgt spid="23347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3475">
                                            <p:txEl>
                                              <p:pRg st="3" end="3"/>
                                            </p:txEl>
                                          </p:spTgt>
                                        </p:tgtEl>
                                        <p:attrNameLst>
                                          <p:attrName>style.visibility</p:attrName>
                                        </p:attrNameLst>
                                      </p:cBhvr>
                                      <p:to>
                                        <p:strVal val="visible"/>
                                      </p:to>
                                    </p:set>
                                    <p:animEffect transition="in" filter="blinds(horizontal)">
                                      <p:cBhvr>
                                        <p:cTn id="10" dur="500"/>
                                        <p:tgtEl>
                                          <p:spTgt spid="23347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3475">
                                            <p:txEl>
                                              <p:pRg st="4" end="4"/>
                                            </p:txEl>
                                          </p:spTgt>
                                        </p:tgtEl>
                                        <p:attrNameLst>
                                          <p:attrName>style.visibility</p:attrName>
                                        </p:attrNameLst>
                                      </p:cBhvr>
                                      <p:to>
                                        <p:strVal val="visible"/>
                                      </p:to>
                                    </p:set>
                                    <p:animEffect transition="in" filter="blinds(horizontal)">
                                      <p:cBhvr>
                                        <p:cTn id="13" dur="500"/>
                                        <p:tgtEl>
                                          <p:spTgt spid="233475">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33475">
                                            <p:txEl>
                                              <p:pRg st="5" end="5"/>
                                            </p:txEl>
                                          </p:spTgt>
                                        </p:tgtEl>
                                        <p:attrNameLst>
                                          <p:attrName>style.visibility</p:attrName>
                                        </p:attrNameLst>
                                      </p:cBhvr>
                                      <p:to>
                                        <p:strVal val="visible"/>
                                      </p:to>
                                    </p:set>
                                    <p:animEffect transition="in" filter="blinds(horizontal)">
                                      <p:cBhvr>
                                        <p:cTn id="18" dur="500"/>
                                        <p:tgtEl>
                                          <p:spTgt spid="233475">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33475">
                                            <p:txEl>
                                              <p:pRg st="6" end="6"/>
                                            </p:txEl>
                                          </p:spTgt>
                                        </p:tgtEl>
                                        <p:attrNameLst>
                                          <p:attrName>style.visibility</p:attrName>
                                        </p:attrNameLst>
                                      </p:cBhvr>
                                      <p:to>
                                        <p:strVal val="visible"/>
                                      </p:to>
                                    </p:set>
                                    <p:animEffect transition="in" filter="blinds(horizontal)">
                                      <p:cBhvr>
                                        <p:cTn id="21" dur="500"/>
                                        <p:tgtEl>
                                          <p:spTgt spid="233475">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33475">
                                            <p:txEl>
                                              <p:pRg st="7" end="7"/>
                                            </p:txEl>
                                          </p:spTgt>
                                        </p:tgtEl>
                                        <p:attrNameLst>
                                          <p:attrName>style.visibility</p:attrName>
                                        </p:attrNameLst>
                                      </p:cBhvr>
                                      <p:to>
                                        <p:strVal val="visible"/>
                                      </p:to>
                                    </p:set>
                                    <p:animEffect transition="in" filter="blinds(horizontal)">
                                      <p:cBhvr>
                                        <p:cTn id="24" dur="500"/>
                                        <p:tgtEl>
                                          <p:spTgt spid="233475">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33475">
                                            <p:txEl>
                                              <p:pRg st="8" end="8"/>
                                            </p:txEl>
                                          </p:spTgt>
                                        </p:tgtEl>
                                        <p:attrNameLst>
                                          <p:attrName>style.visibility</p:attrName>
                                        </p:attrNameLst>
                                      </p:cBhvr>
                                      <p:to>
                                        <p:strVal val="visible"/>
                                      </p:to>
                                    </p:set>
                                    <p:animEffect transition="in" filter="blinds(horizontal)">
                                      <p:cBhvr>
                                        <p:cTn id="27" dur="500"/>
                                        <p:tgtEl>
                                          <p:spTgt spid="2334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2242"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数组应用</a:t>
            </a:r>
          </a:p>
        </p:txBody>
      </p:sp>
      <p:sp>
        <p:nvSpPr>
          <p:cNvPr id="234499" name="Rectangle 3"/>
          <p:cNvSpPr>
            <a:spLocks noGrp="1" noChangeArrowheads="1"/>
          </p:cNvSpPr>
          <p:nvPr>
            <p:ph idx="4294967295"/>
          </p:nvPr>
        </p:nvSpPr>
        <p:spPr>
          <a:xfrm>
            <a:off x="922338" y="1403350"/>
            <a:ext cx="11269662" cy="4692650"/>
          </a:xfrm>
        </p:spPr>
        <p:txBody>
          <a:bodyPr>
            <a:normAutofit/>
          </a:bodyPr>
          <a:lstStyle/>
          <a:p>
            <a:pPr marL="537620" indent="-537620">
              <a:lnSpc>
                <a:spcPct val="120000"/>
              </a:lnSpc>
              <a:buNone/>
            </a:pPr>
            <a:r>
              <a:rPr lang="zh-CN" altLang="en-US" sz="2400" b="1" dirty="0"/>
              <a:t>从键盘输入一串字符，直到输入非字母，统计字符串中个字母出现的次数</a:t>
            </a:r>
          </a:p>
          <a:p>
            <a:pPr marL="537620" indent="-537620">
              <a:lnSpc>
                <a:spcPct val="120000"/>
              </a:lnSpc>
              <a:spcBef>
                <a:spcPts val="2400"/>
              </a:spcBef>
              <a:buNone/>
            </a:pPr>
            <a:r>
              <a:rPr lang="zh-CN" altLang="en-US" sz="2400" b="1" dirty="0"/>
              <a:t>解决方法一</a:t>
            </a:r>
            <a:endParaRPr lang="en-US" altLang="zh-CN" sz="2400" b="1" dirty="0"/>
          </a:p>
          <a:p>
            <a:pPr marL="537620" indent="-537620">
              <a:lnSpc>
                <a:spcPct val="120000"/>
              </a:lnSpc>
              <a:buNone/>
            </a:pPr>
            <a:r>
              <a:rPr lang="zh-CN" altLang="en-US" sz="1867" dirty="0"/>
              <a:t>用</a:t>
            </a:r>
            <a:r>
              <a:rPr lang="en-US" altLang="zh-CN" sz="1867" dirty="0"/>
              <a:t>26</a:t>
            </a:r>
            <a:r>
              <a:rPr lang="zh-CN" altLang="en-US" sz="1867" dirty="0"/>
              <a:t>个整型变量计数</a:t>
            </a:r>
            <a:r>
              <a:rPr lang="en-US" altLang="zh-CN" sz="1867" dirty="0"/>
              <a:t>26</a:t>
            </a:r>
            <a:r>
              <a:rPr lang="zh-CN" altLang="en-US" sz="1867" dirty="0"/>
              <a:t>个字母，对输入字符串中的每一字符用</a:t>
            </a:r>
            <a:r>
              <a:rPr lang="en-US" altLang="zh-CN" sz="1867" dirty="0"/>
              <a:t>switch</a:t>
            </a:r>
            <a:r>
              <a:rPr lang="zh-CN" altLang="en-US" sz="1867" dirty="0"/>
              <a:t>语句分别计数</a:t>
            </a:r>
            <a:endParaRPr lang="en-US" altLang="zh-CN" sz="1867" dirty="0"/>
          </a:p>
          <a:p>
            <a:pPr marL="537620" indent="-537620">
              <a:lnSpc>
                <a:spcPct val="120000"/>
              </a:lnSpc>
              <a:spcBef>
                <a:spcPts val="2400"/>
              </a:spcBef>
              <a:buNone/>
            </a:pPr>
            <a:r>
              <a:rPr lang="zh-CN" altLang="en-US" sz="2400" b="1" dirty="0"/>
              <a:t>解决方法二</a:t>
            </a:r>
            <a:endParaRPr lang="en-US" altLang="zh-CN" sz="2400" b="1" dirty="0"/>
          </a:p>
          <a:p>
            <a:pPr marL="537620" indent="-537620">
              <a:lnSpc>
                <a:spcPct val="120000"/>
              </a:lnSpc>
              <a:buNone/>
            </a:pPr>
            <a:r>
              <a:rPr lang="zh-CN" altLang="en-US" sz="1867" dirty="0"/>
              <a:t>用一个</a:t>
            </a:r>
            <a:r>
              <a:rPr lang="en-US" altLang="zh-CN" sz="1867" dirty="0"/>
              <a:t>26</a:t>
            </a:r>
            <a:r>
              <a:rPr lang="zh-CN" altLang="en-US" sz="1867" dirty="0"/>
              <a:t>个元素的数组，如</a:t>
            </a:r>
            <a:r>
              <a:rPr lang="en-US" altLang="zh-CN" sz="1867" dirty="0"/>
              <a:t>num[26],  </a:t>
            </a:r>
            <a:r>
              <a:rPr lang="zh-CN" altLang="en-US" sz="1867" dirty="0"/>
              <a:t>表示计数</a:t>
            </a:r>
            <a:endParaRPr lang="en-US" altLang="zh-CN" sz="1867" dirty="0"/>
          </a:p>
          <a:p>
            <a:pPr marL="537620" indent="-537620">
              <a:lnSpc>
                <a:spcPct val="120000"/>
              </a:lnSpc>
              <a:buNone/>
            </a:pPr>
            <a:r>
              <a:rPr lang="en-US" altLang="zh-CN" sz="1867" dirty="0"/>
              <a:t>num[0]</a:t>
            </a:r>
            <a:r>
              <a:rPr lang="zh-CN" altLang="en-US" sz="1867" dirty="0"/>
              <a:t>存放</a:t>
            </a:r>
            <a:r>
              <a:rPr lang="en-US" altLang="zh-CN" sz="1867" dirty="0"/>
              <a:t>a</a:t>
            </a:r>
            <a:r>
              <a:rPr lang="zh-CN" altLang="en-US" sz="1867" dirty="0"/>
              <a:t>的个数</a:t>
            </a:r>
            <a:r>
              <a:rPr lang="en-US" altLang="zh-CN" sz="1867" dirty="0"/>
              <a:t>, num[1]</a:t>
            </a:r>
            <a:r>
              <a:rPr lang="zh-CN" altLang="en-US" sz="1867" dirty="0"/>
              <a:t>存放</a:t>
            </a:r>
            <a:r>
              <a:rPr lang="en-US" altLang="zh-CN" sz="1867" dirty="0"/>
              <a:t>b</a:t>
            </a:r>
            <a:r>
              <a:rPr lang="zh-CN" altLang="en-US" sz="1867" dirty="0"/>
              <a:t>的个数</a:t>
            </a:r>
            <a:r>
              <a:rPr lang="en-US" altLang="zh-CN" sz="1867" dirty="0"/>
              <a:t>…</a:t>
            </a:r>
            <a:r>
              <a:rPr lang="zh-CN" altLang="en-US" sz="1867" dirty="0"/>
              <a:t>。</a:t>
            </a:r>
            <a:endParaRPr lang="en-US" altLang="zh-CN" sz="1867" dirty="0"/>
          </a:p>
          <a:p>
            <a:pPr marL="537620" indent="-537620">
              <a:lnSpc>
                <a:spcPct val="120000"/>
              </a:lnSpc>
              <a:buNone/>
            </a:pPr>
            <a:r>
              <a:rPr lang="zh-CN" altLang="en-US" sz="1867" dirty="0"/>
              <a:t>对每一个字符不必用</a:t>
            </a:r>
            <a:r>
              <a:rPr lang="en-US" altLang="zh-CN" sz="1867" dirty="0"/>
              <a:t>switch</a:t>
            </a:r>
            <a:r>
              <a:rPr lang="zh-CN" altLang="en-US" sz="1867" dirty="0"/>
              <a:t>，而只需用一个简单的计算：</a:t>
            </a:r>
            <a:br>
              <a:rPr lang="zh-CN" altLang="en-US" sz="1867" dirty="0"/>
            </a:br>
            <a:r>
              <a:rPr lang="zh-CN" altLang="en-US" sz="1867" dirty="0"/>
              <a:t> </a:t>
            </a:r>
            <a:r>
              <a:rPr lang="en-US" altLang="zh-CN" sz="1867" dirty="0"/>
              <a:t>++num[ </a:t>
            </a:r>
            <a:r>
              <a:rPr lang="en-US" altLang="zh-CN" sz="1867" dirty="0" err="1"/>
              <a:t>toupper</a:t>
            </a:r>
            <a:r>
              <a:rPr lang="en-US" altLang="zh-CN" sz="1867" dirty="0"/>
              <a:t>(</a:t>
            </a:r>
            <a:r>
              <a:rPr lang="en-US" altLang="zh-CN" sz="1867" dirty="0" err="1"/>
              <a:t>ch</a:t>
            </a:r>
            <a:r>
              <a:rPr lang="en-US" altLang="zh-CN" sz="1867" dirty="0"/>
              <a:t>) - ’A’];</a:t>
            </a:r>
          </a:p>
          <a:p>
            <a:pPr marL="537620" indent="-537620">
              <a:lnSpc>
                <a:spcPct val="120000"/>
              </a:lnSpc>
              <a:spcBef>
                <a:spcPct val="30000"/>
              </a:spcBef>
              <a:buNone/>
            </a:pPr>
            <a:r>
              <a:rPr lang="en-US" altLang="zh-CN" sz="1867" dirty="0"/>
              <a:t> </a:t>
            </a:r>
            <a:endParaRPr lang="zh-CN" altLang="en-US" sz="1867"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4499">
                                            <p:txEl>
                                              <p:pRg st="1" end="1"/>
                                            </p:txEl>
                                          </p:spTgt>
                                        </p:tgtEl>
                                        <p:attrNameLst>
                                          <p:attrName>style.visibility</p:attrName>
                                        </p:attrNameLst>
                                      </p:cBhvr>
                                      <p:to>
                                        <p:strVal val="visible"/>
                                      </p:to>
                                    </p:set>
                                    <p:animEffect transition="in" filter="blinds(horizontal)">
                                      <p:cBhvr>
                                        <p:cTn id="7" dur="500"/>
                                        <p:tgtEl>
                                          <p:spTgt spid="23449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4499">
                                            <p:txEl>
                                              <p:pRg st="2" end="2"/>
                                            </p:txEl>
                                          </p:spTgt>
                                        </p:tgtEl>
                                        <p:attrNameLst>
                                          <p:attrName>style.visibility</p:attrName>
                                        </p:attrNameLst>
                                      </p:cBhvr>
                                      <p:to>
                                        <p:strVal val="visible"/>
                                      </p:to>
                                    </p:set>
                                    <p:animEffect transition="in" filter="blinds(horizontal)">
                                      <p:cBhvr>
                                        <p:cTn id="10" dur="500"/>
                                        <p:tgtEl>
                                          <p:spTgt spid="23449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34499">
                                            <p:txEl>
                                              <p:pRg st="3" end="3"/>
                                            </p:txEl>
                                          </p:spTgt>
                                        </p:tgtEl>
                                        <p:attrNameLst>
                                          <p:attrName>style.visibility</p:attrName>
                                        </p:attrNameLst>
                                      </p:cBhvr>
                                      <p:to>
                                        <p:strVal val="visible"/>
                                      </p:to>
                                    </p:set>
                                    <p:animEffect transition="in" filter="blinds(horizontal)">
                                      <p:cBhvr>
                                        <p:cTn id="15" dur="500"/>
                                        <p:tgtEl>
                                          <p:spTgt spid="234499">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34499">
                                            <p:txEl>
                                              <p:pRg st="4" end="4"/>
                                            </p:txEl>
                                          </p:spTgt>
                                        </p:tgtEl>
                                        <p:attrNameLst>
                                          <p:attrName>style.visibility</p:attrName>
                                        </p:attrNameLst>
                                      </p:cBhvr>
                                      <p:to>
                                        <p:strVal val="visible"/>
                                      </p:to>
                                    </p:set>
                                    <p:animEffect transition="in" filter="blinds(horizontal)">
                                      <p:cBhvr>
                                        <p:cTn id="18" dur="500"/>
                                        <p:tgtEl>
                                          <p:spTgt spid="234499">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34499">
                                            <p:txEl>
                                              <p:pRg st="5" end="5"/>
                                            </p:txEl>
                                          </p:spTgt>
                                        </p:tgtEl>
                                        <p:attrNameLst>
                                          <p:attrName>style.visibility</p:attrName>
                                        </p:attrNameLst>
                                      </p:cBhvr>
                                      <p:to>
                                        <p:strVal val="visible"/>
                                      </p:to>
                                    </p:set>
                                    <p:animEffect transition="in" filter="blinds(horizontal)">
                                      <p:cBhvr>
                                        <p:cTn id="21" dur="500"/>
                                        <p:tgtEl>
                                          <p:spTgt spid="234499">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34499">
                                            <p:txEl>
                                              <p:pRg st="6" end="6"/>
                                            </p:txEl>
                                          </p:spTgt>
                                        </p:tgtEl>
                                        <p:attrNameLst>
                                          <p:attrName>style.visibility</p:attrName>
                                        </p:attrNameLst>
                                      </p:cBhvr>
                                      <p:to>
                                        <p:strVal val="visible"/>
                                      </p:to>
                                    </p:set>
                                    <p:animEffect transition="in" filter="blinds(horizontal)">
                                      <p:cBhvr>
                                        <p:cTn id="24" dur="500"/>
                                        <p:tgtEl>
                                          <p:spTgt spid="234499">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34499">
                                            <p:txEl>
                                              <p:pRg st="7" end="7"/>
                                            </p:txEl>
                                          </p:spTgt>
                                        </p:tgtEl>
                                        <p:attrNameLst>
                                          <p:attrName>style.visibility</p:attrName>
                                        </p:attrNameLst>
                                      </p:cBhvr>
                                      <p:to>
                                        <p:strVal val="visible"/>
                                      </p:to>
                                    </p:set>
                                    <p:animEffect transition="in" filter="blinds(horizontal)">
                                      <p:cBhvr>
                                        <p:cTn id="27" dur="500"/>
                                        <p:tgtEl>
                                          <p:spTgt spid="2344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ChangeArrowheads="1"/>
          </p:cNvSpPr>
          <p:nvPr/>
        </p:nvSpPr>
        <p:spPr bwMode="auto">
          <a:xfrm>
            <a:off x="831851" y="733426"/>
            <a:ext cx="7378700" cy="5838778"/>
          </a:xfrm>
          <a:prstGeom prst="rect">
            <a:avLst/>
          </a:prstGeom>
          <a:noFill/>
          <a:ln w="12700" cap="sq">
            <a:noFill/>
            <a:miter lim="800000"/>
            <a:headEnd type="none" w="sm" len="sm"/>
            <a:tailEnd type="none" w="sm" len="sm"/>
          </a:ln>
        </p:spPr>
        <p:txBody>
          <a:bodyPr wrap="square">
            <a:spAutoFit/>
          </a:bodyPr>
          <a:lstStyle/>
          <a:p>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iostream</a:t>
            </a:r>
            <a:r>
              <a:rPr lang="en-US" altLang="zh-CN" sz="1867" dirty="0">
                <a:latin typeface="微软雅黑" pitchFamily="34" charset="-122"/>
                <a:ea typeface="微软雅黑" pitchFamily="34" charset="-122"/>
              </a:rPr>
              <a:t>&gt;</a:t>
            </a:r>
          </a:p>
          <a:p>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ctype.h</a:t>
            </a:r>
            <a:r>
              <a:rPr lang="en-US" altLang="zh-CN" sz="1867" dirty="0">
                <a:latin typeface="微软雅黑" pitchFamily="34" charset="-122"/>
                <a:ea typeface="微软雅黑" pitchFamily="34" charset="-122"/>
              </a:rPr>
              <a:t>&gt;</a:t>
            </a:r>
          </a:p>
          <a:p>
            <a:r>
              <a:rPr lang="en-US" altLang="zh-CN" sz="1867" dirty="0">
                <a:latin typeface="微软雅黑" pitchFamily="34" charset="-122"/>
                <a:ea typeface="微软雅黑" pitchFamily="34" charset="-122"/>
              </a:rPr>
              <a:t>using namespace std;</a:t>
            </a:r>
          </a:p>
          <a:p>
            <a:endParaRPr lang="en-US" altLang="zh-CN" sz="1867" dirty="0">
              <a:latin typeface="微软雅黑" pitchFamily="34" charset="-122"/>
              <a:ea typeface="微软雅黑" pitchFamily="34" charset="-122"/>
            </a:endParaRPr>
          </a:p>
          <a:p>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count[26] = {0},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       char </a:t>
            </a:r>
            <a:r>
              <a:rPr lang="en-US" altLang="zh-CN" sz="1867" dirty="0" err="1">
                <a:latin typeface="微软雅黑" pitchFamily="34" charset="-122"/>
                <a:ea typeface="微软雅黑" pitchFamily="34" charset="-122"/>
              </a:rPr>
              <a:t>ch</a:t>
            </a:r>
            <a:r>
              <a:rPr lang="en-US" altLang="zh-CN" sz="1867" dirty="0">
                <a:latin typeface="微软雅黑" pitchFamily="34" charset="-122"/>
                <a:ea typeface="微软雅黑" pitchFamily="34" charset="-122"/>
              </a:rPr>
              <a:t>;</a:t>
            </a:r>
          </a:p>
          <a:p>
            <a:endParaRPr lang="en-US"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ch</a:t>
            </a:r>
            <a:r>
              <a:rPr lang="en-US" altLang="zh-CN" sz="1867" dirty="0">
                <a:latin typeface="微软雅黑" pitchFamily="34" charset="-122"/>
                <a:ea typeface="微软雅黑" pitchFamily="34" charset="-122"/>
              </a:rPr>
              <a:t> = </a:t>
            </a:r>
            <a:r>
              <a:rPr lang="en-US" altLang="zh-CN" sz="1867" dirty="0" err="1">
                <a:latin typeface="微软雅黑" pitchFamily="34" charset="-122"/>
                <a:ea typeface="微软雅黑" pitchFamily="34" charset="-122"/>
              </a:rPr>
              <a:t>toupper</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cin.get</a:t>
            </a:r>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       while (</a:t>
            </a:r>
            <a:r>
              <a:rPr lang="en-US" altLang="zh-CN" sz="1867" dirty="0" err="1">
                <a:latin typeface="微软雅黑" pitchFamily="34" charset="-122"/>
                <a:ea typeface="微软雅黑" pitchFamily="34" charset="-122"/>
              </a:rPr>
              <a:t>ch</a:t>
            </a:r>
            <a:r>
              <a:rPr lang="en-US" altLang="zh-CN" sz="1867" dirty="0">
                <a:latin typeface="微软雅黑" pitchFamily="34" charset="-122"/>
                <a:ea typeface="微软雅黑" pitchFamily="34" charset="-122"/>
              </a:rPr>
              <a:t> &gt;= ‘A' &amp;&amp; </a:t>
            </a:r>
            <a:r>
              <a:rPr lang="en-US" altLang="zh-CN" sz="1867" dirty="0" err="1">
                <a:latin typeface="微软雅黑" pitchFamily="34" charset="-122"/>
                <a:ea typeface="微软雅黑" pitchFamily="34" charset="-122"/>
              </a:rPr>
              <a:t>ch</a:t>
            </a:r>
            <a:r>
              <a:rPr lang="en-US" altLang="zh-CN" sz="1867" dirty="0">
                <a:latin typeface="微软雅黑" pitchFamily="34" charset="-122"/>
                <a:ea typeface="微软雅黑" pitchFamily="34" charset="-122"/>
              </a:rPr>
              <a:t> &lt;= 'Z‘)    {</a:t>
            </a:r>
          </a:p>
          <a:p>
            <a:r>
              <a:rPr lang="en-US" altLang="zh-CN" sz="1867" dirty="0">
                <a:latin typeface="微软雅黑" pitchFamily="34" charset="-122"/>
                <a:ea typeface="微软雅黑" pitchFamily="34" charset="-122"/>
              </a:rPr>
              <a:t>             ++count[</a:t>
            </a:r>
            <a:r>
              <a:rPr lang="en-US" altLang="zh-CN" sz="1867" dirty="0" err="1">
                <a:latin typeface="微软雅黑" pitchFamily="34" charset="-122"/>
                <a:ea typeface="微软雅黑" pitchFamily="34" charset="-122"/>
              </a:rPr>
              <a:t>ch</a:t>
            </a:r>
            <a:r>
              <a:rPr lang="en-US" altLang="zh-CN" sz="1867" dirty="0">
                <a:latin typeface="微软雅黑" pitchFamily="34" charset="-122"/>
                <a:ea typeface="微软雅黑" pitchFamily="34" charset="-122"/>
              </a:rPr>
              <a:t> - 'A'];  </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ch</a:t>
            </a:r>
            <a:r>
              <a:rPr lang="en-US" altLang="zh-CN" sz="1867" dirty="0">
                <a:latin typeface="微软雅黑" pitchFamily="34" charset="-122"/>
                <a:ea typeface="微软雅黑" pitchFamily="34" charset="-122"/>
              </a:rPr>
              <a:t> = </a:t>
            </a:r>
            <a:r>
              <a:rPr lang="en-US" altLang="zh-CN" sz="1867" dirty="0" err="1">
                <a:latin typeface="微软雅黑" pitchFamily="34" charset="-122"/>
                <a:ea typeface="微软雅黑" pitchFamily="34" charset="-122"/>
              </a:rPr>
              <a:t>toupper</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cin.get</a:t>
            </a:r>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a:t>
            </a:r>
          </a:p>
          <a:p>
            <a:endParaRPr lang="en-US"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for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&lt; 26;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count[</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&lt;&lt; '\t';</a:t>
            </a:r>
          </a:p>
          <a:p>
            <a:endParaRPr lang="en-US"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return 0;</a:t>
            </a:r>
          </a:p>
          <a:p>
            <a:r>
              <a:rPr lang="en-US" altLang="zh-CN" sz="1867" dirty="0">
                <a:latin typeface="微软雅黑" pitchFamily="34" charset="-122"/>
                <a:ea typeface="微软雅黑" pitchFamily="34" charset="-122"/>
              </a:rPr>
              <a:t>}</a:t>
            </a:r>
          </a:p>
        </p:txBody>
      </p:sp>
      <p:sp>
        <p:nvSpPr>
          <p:cNvPr id="3" name="矩形 2"/>
          <p:cNvSpPr/>
          <p:nvPr/>
        </p:nvSpPr>
        <p:spPr>
          <a:xfrm>
            <a:off x="6584239" y="3486308"/>
            <a:ext cx="4816444" cy="954300"/>
          </a:xfrm>
          <a:prstGeom prst="rect">
            <a:avLst/>
          </a:prstGeom>
          <a:solidFill>
            <a:schemeClr val="tx2">
              <a:lumMod val="20000"/>
              <a:lumOff val="80000"/>
            </a:schemeClr>
          </a:solidFill>
        </p:spPr>
        <p:txBody>
          <a:bodyPr wrap="square">
            <a:spAutoFit/>
          </a:bodyPr>
          <a:lstStyle/>
          <a:p>
            <a:r>
              <a:rPr lang="en-US" altLang="zh-CN" sz="1867" dirty="0">
                <a:solidFill>
                  <a:schemeClr val="accent1">
                    <a:lumMod val="75000"/>
                  </a:schemeClr>
                </a:solidFill>
                <a:latin typeface="微软雅黑" pitchFamily="34" charset="-122"/>
                <a:ea typeface="微软雅黑" pitchFamily="34" charset="-122"/>
              </a:rPr>
              <a:t>while (</a:t>
            </a:r>
            <a:r>
              <a:rPr lang="en-US" altLang="zh-CN" sz="1867" dirty="0" err="1">
                <a:solidFill>
                  <a:schemeClr val="accent1">
                    <a:lumMod val="75000"/>
                  </a:schemeClr>
                </a:solidFill>
                <a:latin typeface="微软雅黑" pitchFamily="34" charset="-122"/>
                <a:ea typeface="微软雅黑" pitchFamily="34" charset="-122"/>
              </a:rPr>
              <a:t>ch</a:t>
            </a:r>
            <a:r>
              <a:rPr lang="en-US" altLang="zh-CN" sz="1867" dirty="0">
                <a:solidFill>
                  <a:schemeClr val="accent1">
                    <a:lumMod val="75000"/>
                  </a:schemeClr>
                </a:solidFill>
                <a:latin typeface="微软雅黑" pitchFamily="34" charset="-122"/>
                <a:ea typeface="微软雅黑" pitchFamily="34" charset="-122"/>
              </a:rPr>
              <a:t> = </a:t>
            </a:r>
            <a:r>
              <a:rPr lang="en-US" altLang="zh-CN" sz="1867" dirty="0" err="1">
                <a:solidFill>
                  <a:schemeClr val="accent1">
                    <a:lumMod val="75000"/>
                  </a:schemeClr>
                </a:solidFill>
                <a:latin typeface="微软雅黑" pitchFamily="34" charset="-122"/>
                <a:ea typeface="微软雅黑" pitchFamily="34" charset="-122"/>
              </a:rPr>
              <a:t>toupper</a:t>
            </a:r>
            <a:r>
              <a:rPr lang="en-US" altLang="zh-CN" sz="1867" dirty="0">
                <a:solidFill>
                  <a:schemeClr val="accent1">
                    <a:lumMod val="75000"/>
                  </a:schemeClr>
                </a:solidFill>
                <a:latin typeface="微软雅黑" pitchFamily="34" charset="-122"/>
                <a:ea typeface="微软雅黑" pitchFamily="34" charset="-122"/>
              </a:rPr>
              <a:t>(</a:t>
            </a:r>
            <a:r>
              <a:rPr lang="en-US" altLang="zh-CN" sz="1867" dirty="0" err="1">
                <a:solidFill>
                  <a:schemeClr val="accent1">
                    <a:lumMod val="75000"/>
                  </a:schemeClr>
                </a:solidFill>
                <a:latin typeface="微软雅黑" pitchFamily="34" charset="-122"/>
                <a:ea typeface="微软雅黑" pitchFamily="34" charset="-122"/>
              </a:rPr>
              <a:t>cin.get</a:t>
            </a:r>
            <a:r>
              <a:rPr lang="en-US" altLang="zh-CN" sz="1867" dirty="0">
                <a:solidFill>
                  <a:schemeClr val="accent1">
                    <a:lumMod val="75000"/>
                  </a:schemeClr>
                </a:solidFill>
                <a:latin typeface="微软雅黑" pitchFamily="34" charset="-122"/>
                <a:ea typeface="微软雅黑" pitchFamily="34" charset="-122"/>
              </a:rPr>
              <a:t>())</a:t>
            </a:r>
          </a:p>
          <a:p>
            <a:r>
              <a:rPr lang="en-US" altLang="zh-CN" sz="1867" dirty="0">
                <a:solidFill>
                  <a:schemeClr val="accent1">
                    <a:lumMod val="75000"/>
                  </a:schemeClr>
                </a:solidFill>
                <a:latin typeface="微软雅黑" pitchFamily="34" charset="-122"/>
                <a:ea typeface="微软雅黑" pitchFamily="34" charset="-122"/>
              </a:rPr>
              <a:t>      if( </a:t>
            </a:r>
            <a:r>
              <a:rPr lang="en-US" altLang="zh-CN" sz="1867" dirty="0" err="1">
                <a:solidFill>
                  <a:schemeClr val="accent1">
                    <a:lumMod val="75000"/>
                  </a:schemeClr>
                </a:solidFill>
                <a:latin typeface="微软雅黑" pitchFamily="34" charset="-122"/>
                <a:ea typeface="微软雅黑" pitchFamily="34" charset="-122"/>
              </a:rPr>
              <a:t>ch</a:t>
            </a:r>
            <a:r>
              <a:rPr lang="en-US" altLang="zh-CN" sz="1867" dirty="0">
                <a:solidFill>
                  <a:schemeClr val="accent1">
                    <a:lumMod val="75000"/>
                  </a:schemeClr>
                </a:solidFill>
                <a:latin typeface="微软雅黑" pitchFamily="34" charset="-122"/>
                <a:ea typeface="微软雅黑" pitchFamily="34" charset="-122"/>
              </a:rPr>
              <a:t> &lt;‘A‘  ||  </a:t>
            </a:r>
            <a:r>
              <a:rPr lang="en-US" altLang="zh-CN" sz="1867" dirty="0" err="1">
                <a:solidFill>
                  <a:schemeClr val="accent1">
                    <a:lumMod val="75000"/>
                  </a:schemeClr>
                </a:solidFill>
                <a:latin typeface="微软雅黑" pitchFamily="34" charset="-122"/>
                <a:ea typeface="微软雅黑" pitchFamily="34" charset="-122"/>
              </a:rPr>
              <a:t>ch</a:t>
            </a:r>
            <a:r>
              <a:rPr lang="en-US" altLang="zh-CN" sz="1867" dirty="0">
                <a:solidFill>
                  <a:schemeClr val="accent1">
                    <a:lumMod val="75000"/>
                  </a:schemeClr>
                </a:solidFill>
                <a:latin typeface="微软雅黑" pitchFamily="34" charset="-122"/>
                <a:ea typeface="微软雅黑" pitchFamily="34" charset="-122"/>
              </a:rPr>
              <a:t> &gt;  'Z‘)    break;</a:t>
            </a:r>
          </a:p>
          <a:p>
            <a:r>
              <a:rPr lang="en-US" altLang="zh-CN" sz="1867" dirty="0">
                <a:solidFill>
                  <a:schemeClr val="accent1">
                    <a:lumMod val="75000"/>
                  </a:schemeClr>
                </a:solidFill>
                <a:latin typeface="微软雅黑" pitchFamily="34" charset="-122"/>
                <a:ea typeface="微软雅黑" pitchFamily="34" charset="-122"/>
              </a:rPr>
              <a:t>     else  ++count[</a:t>
            </a:r>
            <a:r>
              <a:rPr lang="en-US" altLang="zh-CN" sz="1867" dirty="0" err="1">
                <a:solidFill>
                  <a:schemeClr val="accent1">
                    <a:lumMod val="75000"/>
                  </a:schemeClr>
                </a:solidFill>
                <a:latin typeface="微软雅黑" pitchFamily="34" charset="-122"/>
                <a:ea typeface="微软雅黑" pitchFamily="34" charset="-122"/>
              </a:rPr>
              <a:t>ch</a:t>
            </a:r>
            <a:r>
              <a:rPr lang="en-US" altLang="zh-CN" sz="1867" dirty="0">
                <a:solidFill>
                  <a:schemeClr val="accent1">
                    <a:lumMod val="75000"/>
                  </a:schemeClr>
                </a:solidFill>
                <a:latin typeface="微软雅黑" pitchFamily="34" charset="-122"/>
                <a:ea typeface="微软雅黑" pitchFamily="34" charset="-122"/>
              </a:rPr>
              <a:t> - 'A'];  </a:t>
            </a:r>
          </a:p>
        </p:txBody>
      </p:sp>
      <p:sp>
        <p:nvSpPr>
          <p:cNvPr id="5" name="标题 4">
            <a:extLst>
              <a:ext uri="{FF2B5EF4-FFF2-40B4-BE49-F238E27FC236}">
                <a16:creationId xmlns:a16="http://schemas.microsoft.com/office/drawing/2014/main" id="{5F2FAF18-A9EE-6F54-492F-D9BC061EE0F1}"/>
              </a:ext>
            </a:extLst>
          </p:cNvPr>
          <p:cNvSpPr>
            <a:spLocks noGrp="1"/>
          </p:cNvSpPr>
          <p:nvPr>
            <p:ph type="title"/>
          </p:nvPr>
        </p:nvSpPr>
        <p:spPr/>
        <p:txBody>
          <a:bodyPr/>
          <a:lstStyle/>
          <a:p>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825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一维数组作为函数的参数</a:t>
            </a:r>
          </a:p>
        </p:txBody>
      </p:sp>
      <p:sp>
        <p:nvSpPr>
          <p:cNvPr id="309251" name="Rectangle 3"/>
          <p:cNvSpPr>
            <a:spLocks noGrp="1" noChangeArrowheads="1"/>
          </p:cNvSpPr>
          <p:nvPr>
            <p:ph idx="4294967295"/>
          </p:nvPr>
        </p:nvSpPr>
        <p:spPr>
          <a:xfrm>
            <a:off x="1131147" y="1177396"/>
            <a:ext cx="7591425" cy="5162550"/>
          </a:xfrm>
        </p:spPr>
        <p:txBody>
          <a:bodyPr>
            <a:normAutofit lnSpcReduction="10000"/>
          </a:bodyPr>
          <a:lstStyle/>
          <a:p>
            <a:pPr eaLnBrk="1" hangingPunct="1">
              <a:lnSpc>
                <a:spcPct val="125000"/>
              </a:lnSpc>
              <a:buNone/>
            </a:pPr>
            <a:r>
              <a:rPr lang="zh-CN" altLang="en-US" sz="2400" b="1" dirty="0"/>
              <a:t>设计一函数，统计</a:t>
            </a:r>
            <a:r>
              <a:rPr lang="en-US" altLang="zh-CN" sz="2400" b="1" dirty="0"/>
              <a:t>10</a:t>
            </a:r>
            <a:r>
              <a:rPr lang="zh-CN" altLang="en-US" sz="2400" b="1" dirty="0"/>
              <a:t>位同学的平均成绩</a:t>
            </a:r>
          </a:p>
          <a:p>
            <a:pPr>
              <a:lnSpc>
                <a:spcPct val="125000"/>
              </a:lnSpc>
              <a:spcBef>
                <a:spcPts val="2400"/>
              </a:spcBef>
              <a:buNone/>
            </a:pPr>
            <a:r>
              <a:rPr lang="zh-CN" altLang="en-US" sz="2400" b="1" dirty="0"/>
              <a:t>设计考虑</a:t>
            </a:r>
            <a:endParaRPr lang="en-US" altLang="zh-CN" sz="2400" b="1" dirty="0"/>
          </a:p>
          <a:p>
            <a:pPr eaLnBrk="1" hangingPunct="1">
              <a:lnSpc>
                <a:spcPct val="125000"/>
              </a:lnSpc>
              <a:buNone/>
            </a:pPr>
            <a:r>
              <a:rPr lang="zh-CN" altLang="en-US" sz="1867" dirty="0"/>
              <a:t>如何设计参数和返回值</a:t>
            </a:r>
            <a:endParaRPr lang="en-US" altLang="zh-CN" sz="1867" dirty="0"/>
          </a:p>
          <a:p>
            <a:pPr marL="560818" lvl="1" indent="-512051">
              <a:lnSpc>
                <a:spcPct val="125000"/>
              </a:lnSpc>
              <a:buSzPct val="80000"/>
              <a:buNone/>
            </a:pPr>
            <a:r>
              <a:rPr lang="zh-CN" altLang="en-US" sz="1867" dirty="0"/>
              <a:t>返回值是平均成绩</a:t>
            </a:r>
          </a:p>
          <a:p>
            <a:pPr>
              <a:lnSpc>
                <a:spcPct val="125000"/>
              </a:lnSpc>
              <a:spcBef>
                <a:spcPts val="2400"/>
              </a:spcBef>
              <a:buNone/>
            </a:pPr>
            <a:r>
              <a:rPr lang="zh-CN" altLang="en-US" sz="2400" b="1" dirty="0"/>
              <a:t>参数设计方法一</a:t>
            </a:r>
            <a:endParaRPr lang="en-US" altLang="zh-CN" sz="2400" b="1" dirty="0"/>
          </a:p>
          <a:p>
            <a:pPr eaLnBrk="1" hangingPunct="1">
              <a:lnSpc>
                <a:spcPct val="125000"/>
              </a:lnSpc>
              <a:buNone/>
            </a:pPr>
            <a:r>
              <a:rPr lang="zh-CN" altLang="en-US" sz="1867" dirty="0"/>
              <a:t>用</a:t>
            </a:r>
            <a:r>
              <a:rPr lang="en-US" altLang="zh-CN" sz="1867" dirty="0"/>
              <a:t>10</a:t>
            </a:r>
            <a:r>
              <a:rPr lang="zh-CN" altLang="en-US" sz="1867" dirty="0"/>
              <a:t>个整型的形式参数</a:t>
            </a:r>
            <a:endParaRPr lang="en-US" altLang="zh-CN" sz="1867" dirty="0"/>
          </a:p>
          <a:p>
            <a:pPr>
              <a:lnSpc>
                <a:spcPct val="125000"/>
              </a:lnSpc>
              <a:spcBef>
                <a:spcPts val="2400"/>
              </a:spcBef>
              <a:buNone/>
            </a:pPr>
            <a:r>
              <a:rPr lang="zh-CN" altLang="en-US" sz="2400" b="1" dirty="0"/>
              <a:t>参数设计方法二</a:t>
            </a:r>
            <a:endParaRPr lang="en-US" altLang="zh-CN" sz="2400" b="1" dirty="0"/>
          </a:p>
          <a:p>
            <a:pPr eaLnBrk="1" hangingPunct="1">
              <a:lnSpc>
                <a:spcPct val="125000"/>
              </a:lnSpc>
              <a:buNone/>
            </a:pPr>
            <a:r>
              <a:rPr lang="zh-CN" altLang="en-US" sz="1867" dirty="0"/>
              <a:t>一个</a:t>
            </a:r>
            <a:r>
              <a:rPr lang="en-US" altLang="zh-CN" sz="1867" dirty="0"/>
              <a:t>10</a:t>
            </a:r>
            <a:r>
              <a:rPr lang="zh-CN" altLang="en-US" sz="1867" dirty="0"/>
              <a:t>个元素的整型数组</a:t>
            </a:r>
            <a:endParaRPr lang="en-US" altLang="zh-CN" sz="1867" dirty="0"/>
          </a:p>
          <a:p>
            <a:pPr>
              <a:lnSpc>
                <a:spcPct val="125000"/>
              </a:lnSpc>
              <a:spcBef>
                <a:spcPts val="2400"/>
              </a:spcBef>
              <a:buNone/>
            </a:pPr>
            <a:r>
              <a:rPr lang="zh-CN" altLang="en-US" sz="2400" b="1" dirty="0"/>
              <a:t>第二种方法更加简练</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925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925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925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92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925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925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92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92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561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统计函数的实现</a:t>
            </a:r>
          </a:p>
        </p:txBody>
      </p:sp>
      <p:sp>
        <p:nvSpPr>
          <p:cNvPr id="310275" name="Rectangle 3"/>
          <p:cNvSpPr>
            <a:spLocks noGrp="1" noChangeArrowheads="1"/>
          </p:cNvSpPr>
          <p:nvPr>
            <p:ph idx="4294967295"/>
          </p:nvPr>
        </p:nvSpPr>
        <p:spPr>
          <a:xfrm>
            <a:off x="1124373" y="1701588"/>
            <a:ext cx="4772025" cy="3929063"/>
          </a:xfrm>
        </p:spPr>
        <p:txBody>
          <a:bodyPr>
            <a:normAutofit fontScale="92500" lnSpcReduction="10000"/>
          </a:bodyPr>
          <a:lstStyle/>
          <a:p>
            <a:pPr eaLnBrk="1" hangingPunct="1">
              <a:lnSpc>
                <a:spcPct val="130000"/>
              </a:lnSpc>
              <a:buFont typeface="Wingdings" pitchFamily="2" charset="2"/>
              <a:buNone/>
            </a:pPr>
            <a:r>
              <a:rPr lang="en-US" altLang="zh-CN" sz="1867" dirty="0">
                <a:solidFill>
                  <a:srgbClr val="C00000"/>
                </a:solidFill>
              </a:rPr>
              <a:t>int average(int array[10])       </a:t>
            </a:r>
            <a:r>
              <a:rPr lang="zh-CN" altLang="en-US" sz="1867" dirty="0">
                <a:solidFill>
                  <a:srgbClr val="C00000"/>
                </a:solidFill>
              </a:rPr>
              <a:t>？？？</a:t>
            </a:r>
            <a:endParaRPr lang="en-US" altLang="zh-CN" sz="1867" dirty="0">
              <a:solidFill>
                <a:srgbClr val="C00000"/>
              </a:solidFill>
            </a:endParaRPr>
          </a:p>
          <a:p>
            <a:pPr eaLnBrk="1" hangingPunct="1">
              <a:lnSpc>
                <a:spcPct val="130000"/>
              </a:lnSpc>
              <a:buFont typeface="Wingdings" pitchFamily="2" charset="2"/>
              <a:buNone/>
            </a:pPr>
            <a:r>
              <a:rPr lang="en-US" altLang="zh-CN" sz="1867" dirty="0">
                <a:solidFill>
                  <a:srgbClr val="C00000"/>
                </a:solidFill>
              </a:rPr>
              <a:t>{ </a:t>
            </a:r>
          </a:p>
          <a:p>
            <a:pPr eaLnBrk="1" hangingPunct="1">
              <a:lnSpc>
                <a:spcPct val="130000"/>
              </a:lnSpc>
              <a:buFont typeface="Wingdings" pitchFamily="2" charset="2"/>
              <a:buNone/>
            </a:pPr>
            <a:r>
              <a:rPr lang="en-US" altLang="zh-CN" sz="1867" dirty="0">
                <a:solidFill>
                  <a:srgbClr val="C00000"/>
                </a:solidFill>
              </a:rPr>
              <a:t>    </a:t>
            </a:r>
            <a:r>
              <a:rPr lang="en-US" altLang="zh-CN" sz="1867" dirty="0" err="1">
                <a:solidFill>
                  <a:srgbClr val="C00000"/>
                </a:solidFill>
              </a:rPr>
              <a:t>int</a:t>
            </a:r>
            <a:r>
              <a:rPr lang="en-US" altLang="zh-CN" sz="1867" dirty="0">
                <a:solidFill>
                  <a:srgbClr val="C00000"/>
                </a:solidFill>
              </a:rPr>
              <a:t> sum = 0;</a:t>
            </a:r>
          </a:p>
          <a:p>
            <a:pPr eaLnBrk="1" hangingPunct="1">
              <a:lnSpc>
                <a:spcPct val="130000"/>
              </a:lnSpc>
              <a:buFont typeface="Wingdings" pitchFamily="2" charset="2"/>
              <a:buNone/>
            </a:pPr>
            <a:endParaRPr lang="en-US" altLang="zh-CN" sz="1867" dirty="0">
              <a:solidFill>
                <a:srgbClr val="C00000"/>
              </a:solidFill>
            </a:endParaRPr>
          </a:p>
          <a:p>
            <a:pPr>
              <a:lnSpc>
                <a:spcPct val="130000"/>
              </a:lnSpc>
              <a:buNone/>
            </a:pPr>
            <a:r>
              <a:rPr lang="en-US" altLang="zh-CN" sz="1867" dirty="0">
                <a:solidFill>
                  <a:srgbClr val="C00000"/>
                </a:solidFill>
              </a:rPr>
              <a:t>    for (</a:t>
            </a:r>
            <a:r>
              <a:rPr lang="en-US" altLang="zh-CN" sz="1867" dirty="0" err="1">
                <a:solidFill>
                  <a:srgbClr val="C00000"/>
                </a:solidFill>
              </a:rPr>
              <a:t>int</a:t>
            </a:r>
            <a:r>
              <a:rPr lang="en-US" altLang="zh-CN" sz="1867" dirty="0">
                <a:solidFill>
                  <a:srgbClr val="C00000"/>
                </a:solidFill>
              </a:rPr>
              <a:t>  </a:t>
            </a:r>
            <a:r>
              <a:rPr lang="en-US" altLang="zh-CN" sz="1867" dirty="0" err="1">
                <a:solidFill>
                  <a:srgbClr val="C00000"/>
                </a:solidFill>
              </a:rPr>
              <a:t>i</a:t>
            </a:r>
            <a:r>
              <a:rPr lang="en-US" altLang="zh-CN" sz="1867" dirty="0">
                <a:solidFill>
                  <a:srgbClr val="C00000"/>
                </a:solidFill>
              </a:rPr>
              <a:t> = 0; </a:t>
            </a:r>
            <a:r>
              <a:rPr lang="en-US" altLang="zh-CN" sz="1867" dirty="0" err="1">
                <a:solidFill>
                  <a:srgbClr val="C00000"/>
                </a:solidFill>
              </a:rPr>
              <a:t>i</a:t>
            </a:r>
            <a:r>
              <a:rPr lang="en-US" altLang="zh-CN" sz="1867" dirty="0">
                <a:solidFill>
                  <a:srgbClr val="C00000"/>
                </a:solidFill>
              </a:rPr>
              <a:t> &lt; 10; ++</a:t>
            </a:r>
            <a:r>
              <a:rPr lang="en-US" altLang="zh-CN" sz="1867" dirty="0" err="1">
                <a:solidFill>
                  <a:srgbClr val="C00000"/>
                </a:solidFill>
              </a:rPr>
              <a:t>i</a:t>
            </a:r>
            <a:r>
              <a:rPr lang="en-US" altLang="zh-CN" sz="1867" dirty="0">
                <a:solidFill>
                  <a:srgbClr val="C00000"/>
                </a:solidFill>
              </a:rPr>
              <a:t>)  </a:t>
            </a:r>
          </a:p>
          <a:p>
            <a:pPr>
              <a:lnSpc>
                <a:spcPct val="130000"/>
              </a:lnSpc>
              <a:buNone/>
            </a:pPr>
            <a:r>
              <a:rPr lang="en-US" altLang="zh-CN" sz="1867" dirty="0">
                <a:solidFill>
                  <a:srgbClr val="C00000"/>
                </a:solidFill>
              </a:rPr>
              <a:t>          sum += array[</a:t>
            </a:r>
            <a:r>
              <a:rPr lang="en-US" altLang="zh-CN" sz="1867" dirty="0" err="1">
                <a:solidFill>
                  <a:srgbClr val="C00000"/>
                </a:solidFill>
              </a:rPr>
              <a:t>i</a:t>
            </a:r>
            <a:r>
              <a:rPr lang="en-US" altLang="zh-CN" sz="1867" dirty="0">
                <a:solidFill>
                  <a:srgbClr val="C00000"/>
                </a:solidFill>
              </a:rPr>
              <a:t>];</a:t>
            </a:r>
          </a:p>
          <a:p>
            <a:pPr eaLnBrk="1" hangingPunct="1">
              <a:lnSpc>
                <a:spcPct val="130000"/>
              </a:lnSpc>
              <a:buFont typeface="Wingdings" pitchFamily="2" charset="2"/>
              <a:buNone/>
            </a:pPr>
            <a:endParaRPr lang="en-US" altLang="zh-CN" sz="1867" dirty="0">
              <a:solidFill>
                <a:srgbClr val="C00000"/>
              </a:solidFill>
            </a:endParaRPr>
          </a:p>
          <a:p>
            <a:pPr eaLnBrk="1" hangingPunct="1">
              <a:lnSpc>
                <a:spcPct val="130000"/>
              </a:lnSpc>
              <a:buFont typeface="Wingdings" pitchFamily="2" charset="2"/>
              <a:buNone/>
            </a:pPr>
            <a:r>
              <a:rPr lang="en-US" altLang="zh-CN" sz="1867" dirty="0">
                <a:solidFill>
                  <a:srgbClr val="C00000"/>
                </a:solidFill>
              </a:rPr>
              <a:t>    return sum / 10;</a:t>
            </a:r>
          </a:p>
          <a:p>
            <a:pPr eaLnBrk="1" hangingPunct="1">
              <a:lnSpc>
                <a:spcPct val="130000"/>
              </a:lnSpc>
              <a:buFont typeface="Wingdings" pitchFamily="2" charset="2"/>
              <a:buNone/>
            </a:pPr>
            <a:r>
              <a:rPr lang="en-US" altLang="zh-CN" sz="1867" dirty="0">
                <a:solidFill>
                  <a:srgbClr val="C00000"/>
                </a:solidFill>
              </a:rPr>
              <a:t>} </a:t>
            </a:r>
          </a:p>
        </p:txBody>
      </p:sp>
    </p:spTree>
  </p:cSld>
  <p:clrMapOvr>
    <a:masterClrMapping/>
  </p:clrMapOvr>
  <p:transition spd="med">
    <p:fade/>
  </p:transition>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42" name="Rectangle 2"/>
          <p:cNvSpPr>
            <a:spLocks noGrp="1" noChangeArrowheads="1"/>
          </p:cNvSpPr>
          <p:nvPr>
            <p:ph type="title"/>
          </p:nvPr>
        </p:nvSpPr>
        <p:spPr/>
        <p:txBody>
          <a:bodyPr>
            <a:normAutofit fontScale="90000"/>
          </a:bodyPr>
          <a:lstStyle/>
          <a:p>
            <a:pPr eaLnBrk="1" hangingPunct="1">
              <a:defRPr/>
            </a:pPr>
            <a:r>
              <a:rPr lang="en-US" altLang="zh-CN" sz="3733" b="1" dirty="0">
                <a:latin typeface="微软雅黑" pitchFamily="34" charset="-122"/>
              </a:rPr>
              <a:t>average</a:t>
            </a:r>
            <a:r>
              <a:rPr lang="zh-CN" altLang="en-US" sz="3733" b="1" dirty="0">
                <a:latin typeface="微软雅黑" pitchFamily="34" charset="-122"/>
              </a:rPr>
              <a:t>函数的使用</a:t>
            </a:r>
          </a:p>
        </p:txBody>
      </p:sp>
      <p:sp>
        <p:nvSpPr>
          <p:cNvPr id="311299" name="Rectangle 3"/>
          <p:cNvSpPr>
            <a:spLocks noGrp="1" noChangeArrowheads="1"/>
          </p:cNvSpPr>
          <p:nvPr>
            <p:ph idx="4294967295"/>
          </p:nvPr>
        </p:nvSpPr>
        <p:spPr>
          <a:xfrm>
            <a:off x="1066800" y="1285663"/>
            <a:ext cx="10363200" cy="4794250"/>
          </a:xfrm>
        </p:spPr>
        <p:txBody>
          <a:bodyPr>
            <a:normAutofit fontScale="92500" lnSpcReduction="20000"/>
          </a:bodyPr>
          <a:lstStyle/>
          <a:p>
            <a:pPr eaLnBrk="1" hangingPunct="1">
              <a:lnSpc>
                <a:spcPct val="110000"/>
              </a:lnSpc>
              <a:buFont typeface="Wingdings" pitchFamily="2" charset="2"/>
              <a:buNone/>
            </a:pPr>
            <a:r>
              <a:rPr lang="en-US" altLang="zh-CN" sz="1867" dirty="0" err="1"/>
              <a:t>int</a:t>
            </a:r>
            <a:r>
              <a:rPr lang="en-US" altLang="zh-CN" sz="1867" dirty="0"/>
              <a:t> main()</a:t>
            </a:r>
          </a:p>
          <a:p>
            <a:pPr eaLnBrk="1" hangingPunct="1">
              <a:lnSpc>
                <a:spcPct val="110000"/>
              </a:lnSpc>
              <a:buFont typeface="Wingdings" pitchFamily="2" charset="2"/>
              <a:buNone/>
            </a:pPr>
            <a:r>
              <a:rPr lang="en-US" altLang="zh-CN" sz="1867" dirty="0"/>
              <a:t>{</a:t>
            </a:r>
          </a:p>
          <a:p>
            <a:pPr eaLnBrk="1" hangingPunct="1">
              <a:lnSpc>
                <a:spcPct val="110000"/>
              </a:lnSpc>
              <a:buFont typeface="Wingdings" pitchFamily="2" charset="2"/>
              <a:buNone/>
            </a:pPr>
            <a:r>
              <a:rPr lang="en-US" altLang="zh-CN" sz="1867" dirty="0"/>
              <a:t>    </a:t>
            </a:r>
            <a:r>
              <a:rPr lang="en-US" altLang="zh-CN" sz="1867" dirty="0" err="1"/>
              <a:t>int</a:t>
            </a:r>
            <a:r>
              <a:rPr lang="en-US" altLang="zh-CN" sz="1867" dirty="0"/>
              <a:t> score[10];</a:t>
            </a:r>
          </a:p>
          <a:p>
            <a:pPr eaLnBrk="1" hangingPunct="1">
              <a:lnSpc>
                <a:spcPct val="110000"/>
              </a:lnSpc>
              <a:buFont typeface="Wingdings" pitchFamily="2" charset="2"/>
              <a:buNone/>
            </a:pPr>
            <a:r>
              <a:rPr lang="en-US" altLang="zh-CN" sz="1867" dirty="0"/>
              <a:t> </a:t>
            </a:r>
          </a:p>
          <a:p>
            <a:pPr eaLnBrk="1" hangingPunct="1">
              <a:lnSpc>
                <a:spcPct val="110000"/>
              </a:lnSpc>
              <a:buFont typeface="Wingdings" pitchFamily="2" charset="2"/>
              <a:buNone/>
            </a:pPr>
            <a:r>
              <a:rPr lang="en-US" altLang="zh-CN" sz="1867" dirty="0"/>
              <a:t>    </a:t>
            </a:r>
            <a:r>
              <a:rPr lang="en-US" altLang="zh-CN" sz="1867" dirty="0" err="1"/>
              <a:t>cout</a:t>
            </a:r>
            <a:r>
              <a:rPr lang="en-US" altLang="zh-CN" sz="1867" dirty="0"/>
              <a:t> &lt;&lt; "</a:t>
            </a:r>
            <a:r>
              <a:rPr lang="zh-CN" altLang="en-US" sz="1867" dirty="0"/>
              <a:t>请输入</a:t>
            </a:r>
            <a:r>
              <a:rPr lang="en-US" altLang="zh-CN" sz="1867" dirty="0"/>
              <a:t>10</a:t>
            </a:r>
            <a:r>
              <a:rPr lang="zh-CN" altLang="en-US" sz="1867" dirty="0"/>
              <a:t>个成绩：</a:t>
            </a:r>
            <a:r>
              <a:rPr lang="en-US" altLang="zh-CN" sz="1867" dirty="0"/>
              <a:t>" &lt;&lt; </a:t>
            </a:r>
            <a:r>
              <a:rPr lang="en-US" altLang="zh-CN" sz="1867" dirty="0" err="1"/>
              <a:t>endl</a:t>
            </a:r>
            <a:r>
              <a:rPr lang="en-US" altLang="zh-CN" sz="1867" dirty="0"/>
              <a:t>;</a:t>
            </a:r>
          </a:p>
          <a:p>
            <a:pPr eaLnBrk="1" hangingPunct="1">
              <a:lnSpc>
                <a:spcPct val="110000"/>
              </a:lnSpc>
              <a:buFont typeface="Wingdings" pitchFamily="2" charset="2"/>
              <a:buNone/>
            </a:pPr>
            <a:r>
              <a:rPr lang="en-US" altLang="zh-CN" sz="1867" dirty="0"/>
              <a:t>    for (</a:t>
            </a:r>
            <a:r>
              <a:rPr lang="en-US" altLang="zh-CN" sz="1867" dirty="0" err="1"/>
              <a:t>int</a:t>
            </a:r>
            <a:r>
              <a:rPr lang="en-US" altLang="zh-CN" sz="1867" dirty="0"/>
              <a:t>  </a:t>
            </a:r>
            <a:r>
              <a:rPr lang="en-US" altLang="zh-CN" sz="1867" dirty="0" err="1"/>
              <a:t>i</a:t>
            </a:r>
            <a:r>
              <a:rPr lang="en-US" altLang="zh-CN" sz="1867" dirty="0"/>
              <a:t> = 0; </a:t>
            </a:r>
            <a:r>
              <a:rPr lang="en-US" altLang="zh-CN" sz="1867" dirty="0" err="1"/>
              <a:t>i</a:t>
            </a:r>
            <a:r>
              <a:rPr lang="en-US" altLang="zh-CN" sz="1867" dirty="0"/>
              <a:t> &lt; 10; </a:t>
            </a:r>
            <a:r>
              <a:rPr lang="en-US" altLang="zh-CN" sz="1867" dirty="0" err="1"/>
              <a:t>i</a:t>
            </a:r>
            <a:r>
              <a:rPr lang="en-US" altLang="zh-CN" sz="1867" dirty="0"/>
              <a:t>++) </a:t>
            </a:r>
          </a:p>
          <a:p>
            <a:pPr eaLnBrk="1" hangingPunct="1">
              <a:lnSpc>
                <a:spcPct val="110000"/>
              </a:lnSpc>
              <a:buFont typeface="Wingdings" pitchFamily="2" charset="2"/>
              <a:buNone/>
            </a:pPr>
            <a:r>
              <a:rPr lang="en-US" altLang="zh-CN" sz="1867" dirty="0"/>
              <a:t>            </a:t>
            </a:r>
            <a:r>
              <a:rPr lang="en-US" altLang="zh-CN" sz="1867" dirty="0" err="1"/>
              <a:t>cin</a:t>
            </a:r>
            <a:r>
              <a:rPr lang="en-US" altLang="zh-CN" sz="1867" dirty="0"/>
              <a:t> &gt;&gt; score[</a:t>
            </a:r>
            <a:r>
              <a:rPr lang="en-US" altLang="zh-CN" sz="1867" dirty="0" err="1"/>
              <a:t>i</a:t>
            </a:r>
            <a:r>
              <a:rPr lang="en-US" altLang="zh-CN" sz="1867" dirty="0"/>
              <a:t>];</a:t>
            </a:r>
          </a:p>
          <a:p>
            <a:pPr eaLnBrk="1" hangingPunct="1">
              <a:lnSpc>
                <a:spcPct val="110000"/>
              </a:lnSpc>
              <a:buFont typeface="Wingdings" pitchFamily="2" charset="2"/>
              <a:buNone/>
            </a:pPr>
            <a:r>
              <a:rPr lang="en-US" altLang="zh-CN" sz="1867" dirty="0"/>
              <a:t>    </a:t>
            </a:r>
          </a:p>
          <a:p>
            <a:pPr eaLnBrk="1" hangingPunct="1">
              <a:lnSpc>
                <a:spcPct val="110000"/>
              </a:lnSpc>
              <a:buFont typeface="Wingdings" pitchFamily="2" charset="2"/>
              <a:buNone/>
            </a:pPr>
            <a:r>
              <a:rPr lang="en-US" altLang="zh-CN" sz="1867" dirty="0"/>
              <a:t>     </a:t>
            </a:r>
            <a:r>
              <a:rPr lang="en-US" altLang="zh-CN" sz="1867" dirty="0" err="1"/>
              <a:t>cout</a:t>
            </a:r>
            <a:r>
              <a:rPr lang="en-US" altLang="zh-CN" sz="1867" dirty="0"/>
              <a:t> &lt;&lt; "</a:t>
            </a:r>
            <a:r>
              <a:rPr lang="zh-CN" altLang="en-US" sz="1867" dirty="0"/>
              <a:t>平均成绩是：</a:t>
            </a:r>
            <a:r>
              <a:rPr lang="en-US" altLang="zh-CN" sz="1867" dirty="0"/>
              <a:t>" &lt;&lt; average(score) </a:t>
            </a:r>
          </a:p>
          <a:p>
            <a:pPr eaLnBrk="1" hangingPunct="1">
              <a:lnSpc>
                <a:spcPct val="110000"/>
              </a:lnSpc>
              <a:buFont typeface="Wingdings" pitchFamily="2" charset="2"/>
              <a:buNone/>
            </a:pPr>
            <a:r>
              <a:rPr lang="en-US" altLang="zh-CN" sz="1867" dirty="0"/>
              <a:t>            &lt;&lt; </a:t>
            </a:r>
            <a:r>
              <a:rPr lang="en-US" altLang="zh-CN" sz="1867" dirty="0" err="1"/>
              <a:t>endl</a:t>
            </a:r>
            <a:r>
              <a:rPr lang="en-US" altLang="zh-CN" sz="1867" dirty="0"/>
              <a:t>;</a:t>
            </a:r>
          </a:p>
          <a:p>
            <a:pPr eaLnBrk="1" hangingPunct="1">
              <a:lnSpc>
                <a:spcPct val="110000"/>
              </a:lnSpc>
              <a:buFont typeface="Wingdings" pitchFamily="2" charset="2"/>
              <a:buNone/>
            </a:pPr>
            <a:endParaRPr lang="en-US" altLang="zh-CN" sz="1867" dirty="0"/>
          </a:p>
          <a:p>
            <a:pPr eaLnBrk="1" hangingPunct="1">
              <a:lnSpc>
                <a:spcPct val="110000"/>
              </a:lnSpc>
              <a:buFont typeface="Wingdings" pitchFamily="2" charset="2"/>
              <a:buNone/>
            </a:pPr>
            <a:r>
              <a:rPr lang="en-US" altLang="zh-CN" sz="1867" dirty="0"/>
              <a:t>     return 0;</a:t>
            </a:r>
          </a:p>
          <a:p>
            <a:pPr eaLnBrk="1" hangingPunct="1">
              <a:lnSpc>
                <a:spcPct val="110000"/>
              </a:lnSpc>
              <a:buFont typeface="Wingdings" pitchFamily="2" charset="2"/>
              <a:buNone/>
            </a:pPr>
            <a:r>
              <a:rPr lang="en-US" altLang="zh-CN" sz="1867" dirty="0"/>
              <a:t>} </a:t>
            </a:r>
          </a:p>
        </p:txBody>
      </p:sp>
      <p:sp>
        <p:nvSpPr>
          <p:cNvPr id="311300" name="AutoShape 4"/>
          <p:cNvSpPr>
            <a:spLocks noChangeArrowheads="1"/>
          </p:cNvSpPr>
          <p:nvPr/>
        </p:nvSpPr>
        <p:spPr bwMode="auto">
          <a:xfrm>
            <a:off x="5714997" y="5072074"/>
            <a:ext cx="3088216" cy="1062039"/>
          </a:xfrm>
          <a:prstGeom prst="wedgeRoundRectCallout">
            <a:avLst>
              <a:gd name="adj1" fmla="val -54728"/>
              <a:gd name="adj2" fmla="val -110092"/>
              <a:gd name="adj3" fmla="val 16667"/>
            </a:avLst>
          </a:prstGeom>
          <a:noFill/>
          <a:ln w="22225" cap="sq" algn="ctr">
            <a:solidFill>
              <a:schemeClr val="tx1"/>
            </a:solidFill>
            <a:miter lim="800000"/>
            <a:headEnd type="none" w="sm" len="sm"/>
            <a:tailEnd type="none" w="sm" len="sm"/>
          </a:ln>
        </p:spPr>
        <p:txBody>
          <a:bodyPr lIns="0" tIns="0" rIns="0" bIns="0" anchor="ctr"/>
          <a:lstStyle/>
          <a:p>
            <a:pPr algn="ctr"/>
            <a:r>
              <a:rPr lang="zh-CN" altLang="en-US" sz="1867" dirty="0">
                <a:solidFill>
                  <a:schemeClr val="tx2"/>
                </a:solidFill>
                <a:latin typeface="微软雅黑" pitchFamily="34" charset="-122"/>
                <a:ea typeface="微软雅黑" pitchFamily="34" charset="-122"/>
              </a:rPr>
              <a:t>注意：形式参数是数组，实际参数也是一个数组</a:t>
            </a:r>
          </a:p>
        </p:txBody>
      </p:sp>
      <p:sp>
        <p:nvSpPr>
          <p:cNvPr id="5" name="矩形 4"/>
          <p:cNvSpPr/>
          <p:nvPr/>
        </p:nvSpPr>
        <p:spPr>
          <a:xfrm>
            <a:off x="6457859" y="1738035"/>
            <a:ext cx="3829771" cy="1159485"/>
          </a:xfrm>
          <a:prstGeom prst="rect">
            <a:avLst/>
          </a:prstGeom>
        </p:spPr>
        <p:txBody>
          <a:bodyPr wrap="square">
            <a:spAutoFit/>
          </a:bodyPr>
          <a:lstStyle/>
          <a:p>
            <a:pPr>
              <a:spcBef>
                <a:spcPts val="800"/>
              </a:spcBef>
            </a:pPr>
            <a:r>
              <a:rPr lang="zh-CN" altLang="en-US" sz="1867" dirty="0"/>
              <a:t>请输入</a:t>
            </a:r>
            <a:r>
              <a:rPr lang="en-US" sz="1867" dirty="0"/>
              <a:t>10</a:t>
            </a:r>
            <a:r>
              <a:rPr lang="zh-CN" altLang="en-US" sz="1867" dirty="0"/>
              <a:t>个成绩：</a:t>
            </a:r>
          </a:p>
          <a:p>
            <a:pPr>
              <a:spcBef>
                <a:spcPts val="800"/>
              </a:spcBef>
            </a:pPr>
            <a:r>
              <a:rPr lang="en-US" sz="1867" dirty="0"/>
              <a:t>90 70 60 80 65 89 77 98 60 88</a:t>
            </a:r>
            <a:endParaRPr lang="zh-CN" altLang="en-US" sz="1867" dirty="0"/>
          </a:p>
          <a:p>
            <a:pPr>
              <a:spcBef>
                <a:spcPts val="800"/>
              </a:spcBef>
            </a:pPr>
            <a:r>
              <a:rPr lang="zh-CN" altLang="en-US" sz="1867" dirty="0"/>
              <a:t>平均成绩是：</a:t>
            </a:r>
            <a:r>
              <a:rPr lang="en-US" sz="1867" dirty="0"/>
              <a:t>77</a:t>
            </a:r>
            <a:endParaRPr lang="zh-CN" altLang="en-US" sz="1867"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1300"/>
                                        </p:tgtEl>
                                        <p:attrNameLst>
                                          <p:attrName>style.visibility</p:attrName>
                                        </p:attrNameLst>
                                      </p:cBhvr>
                                      <p:to>
                                        <p:strVal val="visible"/>
                                      </p:to>
                                    </p:set>
                                    <p:animEffect transition="in" filter="blinds(horizontal)">
                                      <p:cBhvr>
                                        <p:cTn id="7" dur="500"/>
                                        <p:tgtEl>
                                          <p:spTgt spid="3113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0" grpId="0" animBg="1"/>
      <p:bldP spid="5" grpId="0"/>
    </p:bldLst>
  </p:timing>
</p:sld>
</file>

<file path=ppt/slides/slide2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9766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一个有趣的现象 </a:t>
            </a:r>
          </a:p>
        </p:txBody>
      </p:sp>
      <p:sp>
        <p:nvSpPr>
          <p:cNvPr id="3697667" name="Rectangle 3"/>
          <p:cNvSpPr>
            <a:spLocks noGrp="1" noChangeArrowheads="1"/>
          </p:cNvSpPr>
          <p:nvPr>
            <p:ph idx="4294967295"/>
          </p:nvPr>
        </p:nvSpPr>
        <p:spPr>
          <a:xfrm>
            <a:off x="764646" y="1461135"/>
            <a:ext cx="11190287" cy="5016500"/>
          </a:xfrm>
        </p:spPr>
        <p:txBody>
          <a:bodyPr>
            <a:normAutofit/>
          </a:bodyPr>
          <a:lstStyle/>
          <a:p>
            <a:pPr eaLnBrk="1" hangingPunct="1">
              <a:lnSpc>
                <a:spcPct val="150000"/>
              </a:lnSpc>
              <a:buNone/>
            </a:pPr>
            <a:r>
              <a:rPr lang="zh-CN" altLang="en-US" sz="2400" dirty="0"/>
              <a:t>在函数</a:t>
            </a:r>
            <a:r>
              <a:rPr lang="en-US" altLang="zh-CN" sz="2400" dirty="0"/>
              <a:t>average</a:t>
            </a:r>
            <a:r>
              <a:rPr lang="zh-CN" altLang="en-US" sz="2400" dirty="0"/>
              <a:t>的</a:t>
            </a:r>
            <a:r>
              <a:rPr lang="en-US" altLang="zh-CN" sz="2400" dirty="0"/>
              <a:t>return</a:t>
            </a:r>
            <a:r>
              <a:rPr lang="zh-CN" altLang="en-US" sz="2400" dirty="0"/>
              <a:t>语句前增加一个对</a:t>
            </a:r>
            <a:r>
              <a:rPr lang="en-US" altLang="zh-CN" sz="2400" dirty="0"/>
              <a:t>array[3]</a:t>
            </a:r>
            <a:r>
              <a:rPr lang="zh-CN" altLang="en-US" sz="2400" dirty="0"/>
              <a:t>赋值的语句，如</a:t>
            </a:r>
            <a:r>
              <a:rPr lang="en-US" altLang="zh-CN" sz="2400" dirty="0"/>
              <a:t>array[3] = 90</a:t>
            </a:r>
            <a:r>
              <a:rPr lang="zh-CN" altLang="en-US" sz="2400" dirty="0"/>
              <a:t>。</a:t>
            </a:r>
          </a:p>
          <a:p>
            <a:pPr eaLnBrk="1" hangingPunct="1">
              <a:lnSpc>
                <a:spcPct val="150000"/>
              </a:lnSpc>
              <a:buNone/>
            </a:pPr>
            <a:r>
              <a:rPr lang="zh-CN" altLang="en-US" sz="2400" dirty="0"/>
              <a:t>在</a:t>
            </a:r>
            <a:r>
              <a:rPr lang="en-US" altLang="zh-CN" sz="2400" dirty="0"/>
              <a:t>main</a:t>
            </a:r>
            <a:r>
              <a:rPr lang="zh-CN" altLang="en-US" sz="2400" dirty="0"/>
              <a:t>函数的</a:t>
            </a:r>
            <a:r>
              <a:rPr lang="en-US" altLang="zh-CN" sz="2400" dirty="0"/>
              <a:t>return</a:t>
            </a:r>
            <a:r>
              <a:rPr lang="zh-CN" altLang="en-US" sz="2400" dirty="0"/>
              <a:t>语句前增加一个输出</a:t>
            </a:r>
            <a:r>
              <a:rPr lang="en-US" altLang="zh-CN" sz="2400" dirty="0"/>
              <a:t>score[3]</a:t>
            </a:r>
            <a:r>
              <a:rPr lang="zh-CN" altLang="en-US" sz="2400" dirty="0"/>
              <a:t>的语句</a:t>
            </a:r>
          </a:p>
          <a:p>
            <a:pPr eaLnBrk="1" hangingPunct="1">
              <a:lnSpc>
                <a:spcPct val="150000"/>
              </a:lnSpc>
              <a:buNone/>
            </a:pPr>
            <a:r>
              <a:rPr lang="zh-CN" altLang="en-US" sz="2400" dirty="0"/>
              <a:t>结果是什么？？？</a:t>
            </a:r>
          </a:p>
        </p:txBody>
      </p:sp>
    </p:spTree>
  </p:cSld>
  <p:clrMapOvr>
    <a:masterClrMapping/>
  </p:clrMapOvr>
  <p:transition spd="med">
    <p:fade/>
  </p:transition>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561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统计函数的实现</a:t>
            </a:r>
          </a:p>
        </p:txBody>
      </p:sp>
      <p:sp>
        <p:nvSpPr>
          <p:cNvPr id="310275" name="Rectangle 3"/>
          <p:cNvSpPr>
            <a:spLocks noGrp="1" noChangeArrowheads="1"/>
          </p:cNvSpPr>
          <p:nvPr>
            <p:ph idx="4294967295"/>
          </p:nvPr>
        </p:nvSpPr>
        <p:spPr>
          <a:xfrm>
            <a:off x="880533" y="1518708"/>
            <a:ext cx="5324475" cy="4572000"/>
          </a:xfrm>
        </p:spPr>
        <p:txBody>
          <a:bodyPr>
            <a:normAutofit fontScale="92500"/>
          </a:bodyPr>
          <a:lstStyle/>
          <a:p>
            <a:pPr eaLnBrk="1" hangingPunct="1">
              <a:lnSpc>
                <a:spcPct val="130000"/>
              </a:lnSpc>
              <a:buFont typeface="Wingdings" pitchFamily="2" charset="2"/>
              <a:buNone/>
            </a:pPr>
            <a:r>
              <a:rPr lang="en-US" altLang="zh-CN" sz="1867" dirty="0" err="1"/>
              <a:t>int</a:t>
            </a:r>
            <a:r>
              <a:rPr lang="en-US" altLang="zh-CN" sz="1867" dirty="0"/>
              <a:t> average(</a:t>
            </a:r>
            <a:r>
              <a:rPr lang="en-US" altLang="zh-CN" sz="1867" dirty="0" err="1"/>
              <a:t>int</a:t>
            </a:r>
            <a:r>
              <a:rPr lang="en-US" altLang="zh-CN" sz="1867" dirty="0"/>
              <a:t> array[10])</a:t>
            </a:r>
          </a:p>
          <a:p>
            <a:pPr eaLnBrk="1" hangingPunct="1">
              <a:lnSpc>
                <a:spcPct val="130000"/>
              </a:lnSpc>
              <a:buFont typeface="Wingdings" pitchFamily="2" charset="2"/>
              <a:buNone/>
            </a:pPr>
            <a:r>
              <a:rPr lang="en-US" altLang="zh-CN" sz="1867" dirty="0"/>
              <a:t>{ </a:t>
            </a:r>
          </a:p>
          <a:p>
            <a:pPr eaLnBrk="1" hangingPunct="1">
              <a:lnSpc>
                <a:spcPct val="130000"/>
              </a:lnSpc>
              <a:buFont typeface="Wingdings" pitchFamily="2" charset="2"/>
              <a:buNone/>
            </a:pPr>
            <a:r>
              <a:rPr lang="en-US" altLang="zh-CN" sz="1867" dirty="0"/>
              <a:t>      </a:t>
            </a:r>
            <a:r>
              <a:rPr lang="en-US" altLang="zh-CN" sz="1867" dirty="0" err="1"/>
              <a:t>int</a:t>
            </a:r>
            <a:r>
              <a:rPr lang="en-US" altLang="zh-CN" sz="1867" dirty="0"/>
              <a:t> sum = 0;</a:t>
            </a:r>
          </a:p>
          <a:p>
            <a:pPr eaLnBrk="1" hangingPunct="1">
              <a:lnSpc>
                <a:spcPct val="130000"/>
              </a:lnSpc>
              <a:buFont typeface="Wingdings" pitchFamily="2" charset="2"/>
              <a:buNone/>
            </a:pPr>
            <a:endParaRPr lang="en-US" altLang="zh-CN" sz="1867" dirty="0"/>
          </a:p>
          <a:p>
            <a:pPr>
              <a:lnSpc>
                <a:spcPct val="130000"/>
              </a:lnSpc>
              <a:buNone/>
            </a:pPr>
            <a:r>
              <a:rPr lang="en-US" altLang="zh-CN" sz="1867" dirty="0"/>
              <a:t>      for (</a:t>
            </a:r>
            <a:r>
              <a:rPr lang="en-US" altLang="zh-CN" sz="1867" dirty="0" err="1"/>
              <a:t>int</a:t>
            </a:r>
            <a:r>
              <a:rPr lang="en-US" altLang="zh-CN" sz="1867" dirty="0"/>
              <a:t>  </a:t>
            </a:r>
            <a:r>
              <a:rPr lang="en-US" altLang="zh-CN" sz="1867" dirty="0" err="1"/>
              <a:t>i</a:t>
            </a:r>
            <a:r>
              <a:rPr lang="en-US" altLang="zh-CN" sz="1867" dirty="0"/>
              <a:t> = 0; </a:t>
            </a:r>
            <a:r>
              <a:rPr lang="en-US" altLang="zh-CN" sz="1867" dirty="0" err="1"/>
              <a:t>i</a:t>
            </a:r>
            <a:r>
              <a:rPr lang="en-US" altLang="zh-CN" sz="1867" dirty="0"/>
              <a:t> &lt; 10; ++</a:t>
            </a:r>
            <a:r>
              <a:rPr lang="en-US" altLang="zh-CN" sz="1867" dirty="0" err="1"/>
              <a:t>i</a:t>
            </a:r>
            <a:r>
              <a:rPr lang="en-US" altLang="zh-CN" sz="1867" dirty="0"/>
              <a:t>) </a:t>
            </a:r>
          </a:p>
          <a:p>
            <a:pPr>
              <a:lnSpc>
                <a:spcPct val="130000"/>
              </a:lnSpc>
              <a:buNone/>
            </a:pPr>
            <a:r>
              <a:rPr lang="en-US" altLang="zh-CN" sz="1867" dirty="0"/>
              <a:t>           sum += array[</a:t>
            </a:r>
            <a:r>
              <a:rPr lang="en-US" altLang="zh-CN" sz="1867" dirty="0" err="1"/>
              <a:t>i</a:t>
            </a:r>
            <a:r>
              <a:rPr lang="en-US" altLang="zh-CN" sz="1867" dirty="0"/>
              <a:t>];</a:t>
            </a:r>
          </a:p>
          <a:p>
            <a:pPr>
              <a:lnSpc>
                <a:spcPct val="130000"/>
              </a:lnSpc>
              <a:buNone/>
            </a:pPr>
            <a:r>
              <a:rPr lang="en-US" altLang="zh-CN" sz="1867" dirty="0"/>
              <a:t>      array[3] = 90;</a:t>
            </a:r>
          </a:p>
          <a:p>
            <a:pPr eaLnBrk="1" hangingPunct="1">
              <a:lnSpc>
                <a:spcPct val="130000"/>
              </a:lnSpc>
              <a:buFont typeface="Wingdings" pitchFamily="2" charset="2"/>
              <a:buNone/>
            </a:pPr>
            <a:r>
              <a:rPr lang="en-US" altLang="zh-CN" sz="1867" dirty="0"/>
              <a:t>    </a:t>
            </a:r>
          </a:p>
          <a:p>
            <a:pPr eaLnBrk="1" hangingPunct="1">
              <a:lnSpc>
                <a:spcPct val="130000"/>
              </a:lnSpc>
              <a:buFont typeface="Wingdings" pitchFamily="2" charset="2"/>
              <a:buNone/>
            </a:pPr>
            <a:r>
              <a:rPr lang="en-US" altLang="zh-CN" sz="1867" dirty="0"/>
              <a:t>      return sum / 10;</a:t>
            </a:r>
          </a:p>
          <a:p>
            <a:pPr eaLnBrk="1" hangingPunct="1">
              <a:lnSpc>
                <a:spcPct val="130000"/>
              </a:lnSpc>
              <a:buFont typeface="Wingdings" pitchFamily="2" charset="2"/>
              <a:buNone/>
            </a:pPr>
            <a:r>
              <a:rPr lang="en-US" altLang="zh-CN" sz="1867" dirty="0"/>
              <a:t> }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0275">
                                            <p:txEl>
                                              <p:pRg st="6" end="6"/>
                                            </p:txEl>
                                          </p:spTgt>
                                        </p:tgtEl>
                                        <p:attrNameLst>
                                          <p:attrName>style.visibility</p:attrName>
                                        </p:attrNameLst>
                                      </p:cBhvr>
                                      <p:to>
                                        <p:strVal val="visible"/>
                                      </p:to>
                                    </p:set>
                                    <p:anim calcmode="lin" valueType="num">
                                      <p:cBhvr additive="base">
                                        <p:cTn id="7" dur="500" fill="hold"/>
                                        <p:tgtEl>
                                          <p:spTgt spid="31027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027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42" name="Rectangle 2"/>
          <p:cNvSpPr>
            <a:spLocks noGrp="1" noChangeArrowheads="1"/>
          </p:cNvSpPr>
          <p:nvPr>
            <p:ph type="title"/>
          </p:nvPr>
        </p:nvSpPr>
        <p:spPr/>
        <p:txBody>
          <a:bodyPr>
            <a:normAutofit fontScale="90000"/>
          </a:bodyPr>
          <a:lstStyle/>
          <a:p>
            <a:pPr eaLnBrk="1" hangingPunct="1">
              <a:defRPr/>
            </a:pPr>
            <a:r>
              <a:rPr lang="en-US" altLang="zh-CN" sz="3733" b="1" dirty="0">
                <a:latin typeface="微软雅黑" pitchFamily="34" charset="-122"/>
              </a:rPr>
              <a:t>average</a:t>
            </a:r>
            <a:r>
              <a:rPr lang="zh-CN" altLang="en-US" sz="3733" b="1" dirty="0">
                <a:latin typeface="微软雅黑" pitchFamily="34" charset="-122"/>
              </a:rPr>
              <a:t>函数的使用</a:t>
            </a:r>
          </a:p>
        </p:txBody>
      </p:sp>
      <p:sp>
        <p:nvSpPr>
          <p:cNvPr id="311299" name="Rectangle 3"/>
          <p:cNvSpPr>
            <a:spLocks noGrp="1" noChangeArrowheads="1"/>
          </p:cNvSpPr>
          <p:nvPr>
            <p:ph idx="4294967295"/>
          </p:nvPr>
        </p:nvSpPr>
        <p:spPr>
          <a:xfrm>
            <a:off x="602827" y="1285853"/>
            <a:ext cx="10363200" cy="5000625"/>
          </a:xfrm>
        </p:spPr>
        <p:txBody>
          <a:bodyPr>
            <a:normAutofit lnSpcReduction="10000"/>
          </a:bodyPr>
          <a:lstStyle/>
          <a:p>
            <a:pPr eaLnBrk="1" hangingPunct="1">
              <a:lnSpc>
                <a:spcPct val="110000"/>
              </a:lnSpc>
              <a:buFont typeface="Wingdings" pitchFamily="2" charset="2"/>
              <a:buNone/>
            </a:pPr>
            <a:r>
              <a:rPr lang="en-US" altLang="zh-CN" sz="1867" dirty="0" err="1"/>
              <a:t>int</a:t>
            </a:r>
            <a:r>
              <a:rPr lang="en-US" altLang="zh-CN" sz="1867" dirty="0"/>
              <a:t> main()</a:t>
            </a:r>
          </a:p>
          <a:p>
            <a:pPr eaLnBrk="1" hangingPunct="1">
              <a:lnSpc>
                <a:spcPct val="110000"/>
              </a:lnSpc>
              <a:buFont typeface="Wingdings" pitchFamily="2" charset="2"/>
              <a:buNone/>
            </a:pPr>
            <a:r>
              <a:rPr lang="en-US" altLang="zh-CN" sz="1867" dirty="0"/>
              <a:t>{  </a:t>
            </a:r>
          </a:p>
          <a:p>
            <a:pPr eaLnBrk="1" hangingPunct="1">
              <a:lnSpc>
                <a:spcPct val="110000"/>
              </a:lnSpc>
              <a:buFont typeface="Wingdings" pitchFamily="2" charset="2"/>
              <a:buNone/>
            </a:pPr>
            <a:r>
              <a:rPr lang="en-US" altLang="zh-CN" sz="1867" dirty="0"/>
              <a:t>     </a:t>
            </a:r>
            <a:r>
              <a:rPr lang="en-US" altLang="zh-CN" sz="1867" dirty="0" err="1"/>
              <a:t>int</a:t>
            </a:r>
            <a:r>
              <a:rPr lang="en-US" altLang="zh-CN" sz="1867" dirty="0"/>
              <a:t> score[10];</a:t>
            </a:r>
          </a:p>
          <a:p>
            <a:pPr eaLnBrk="1" hangingPunct="1">
              <a:lnSpc>
                <a:spcPct val="110000"/>
              </a:lnSpc>
              <a:buFont typeface="Wingdings" pitchFamily="2" charset="2"/>
              <a:buNone/>
            </a:pPr>
            <a:r>
              <a:rPr lang="en-US" altLang="zh-CN" sz="1867" dirty="0"/>
              <a:t>    </a:t>
            </a:r>
          </a:p>
          <a:p>
            <a:pPr eaLnBrk="1" hangingPunct="1">
              <a:lnSpc>
                <a:spcPct val="110000"/>
              </a:lnSpc>
              <a:buFont typeface="Wingdings" pitchFamily="2" charset="2"/>
              <a:buNone/>
            </a:pPr>
            <a:r>
              <a:rPr lang="en-US" altLang="zh-CN" sz="1867" dirty="0"/>
              <a:t>     </a:t>
            </a:r>
            <a:r>
              <a:rPr lang="en-US" altLang="zh-CN" sz="1867" dirty="0" err="1"/>
              <a:t>cout</a:t>
            </a:r>
            <a:r>
              <a:rPr lang="en-US" altLang="zh-CN" sz="1867" dirty="0"/>
              <a:t> &lt;&lt; "</a:t>
            </a:r>
            <a:r>
              <a:rPr lang="zh-CN" altLang="en-US" sz="1867" dirty="0"/>
              <a:t>请输入</a:t>
            </a:r>
            <a:r>
              <a:rPr lang="en-US" altLang="zh-CN" sz="1867" dirty="0"/>
              <a:t>10</a:t>
            </a:r>
            <a:r>
              <a:rPr lang="zh-CN" altLang="en-US" sz="1867" dirty="0"/>
              <a:t>个成绩：</a:t>
            </a:r>
            <a:r>
              <a:rPr lang="en-US" altLang="zh-CN" sz="1867" dirty="0"/>
              <a:t>" &lt;&lt; </a:t>
            </a:r>
            <a:r>
              <a:rPr lang="en-US" altLang="zh-CN" sz="1867" dirty="0" err="1"/>
              <a:t>endl</a:t>
            </a:r>
            <a:r>
              <a:rPr lang="en-US" altLang="zh-CN" sz="1867" dirty="0"/>
              <a:t>;</a:t>
            </a:r>
          </a:p>
          <a:p>
            <a:pPr eaLnBrk="1" hangingPunct="1">
              <a:lnSpc>
                <a:spcPct val="110000"/>
              </a:lnSpc>
              <a:buFont typeface="Wingdings" pitchFamily="2" charset="2"/>
              <a:buNone/>
            </a:pPr>
            <a:r>
              <a:rPr lang="en-US" altLang="zh-CN" sz="1867" dirty="0"/>
              <a:t>     for (</a:t>
            </a:r>
            <a:r>
              <a:rPr lang="en-US" altLang="zh-CN" sz="1867" dirty="0" err="1"/>
              <a:t>int</a:t>
            </a:r>
            <a:r>
              <a:rPr lang="en-US" altLang="zh-CN" sz="1867" dirty="0"/>
              <a:t>  </a:t>
            </a:r>
            <a:r>
              <a:rPr lang="en-US" altLang="zh-CN" sz="1867" dirty="0" err="1"/>
              <a:t>i</a:t>
            </a:r>
            <a:r>
              <a:rPr lang="en-US" altLang="zh-CN" sz="1867" dirty="0"/>
              <a:t> = 0; </a:t>
            </a:r>
            <a:r>
              <a:rPr lang="en-US" altLang="zh-CN" sz="1867" dirty="0" err="1"/>
              <a:t>i</a:t>
            </a:r>
            <a:r>
              <a:rPr lang="en-US" altLang="zh-CN" sz="1867" dirty="0"/>
              <a:t> &lt; 10; </a:t>
            </a:r>
            <a:r>
              <a:rPr lang="en-US" altLang="zh-CN" sz="1867" dirty="0" err="1"/>
              <a:t>i</a:t>
            </a:r>
            <a:r>
              <a:rPr lang="en-US" altLang="zh-CN" sz="1867" dirty="0"/>
              <a:t>++) </a:t>
            </a:r>
          </a:p>
          <a:p>
            <a:pPr eaLnBrk="1" hangingPunct="1">
              <a:lnSpc>
                <a:spcPct val="110000"/>
              </a:lnSpc>
              <a:buFont typeface="Wingdings" pitchFamily="2" charset="2"/>
              <a:buNone/>
            </a:pPr>
            <a:r>
              <a:rPr lang="en-US" altLang="zh-CN" sz="1867" dirty="0"/>
              <a:t>           </a:t>
            </a:r>
            <a:r>
              <a:rPr lang="en-US" altLang="zh-CN" sz="1867" dirty="0" err="1"/>
              <a:t>cin</a:t>
            </a:r>
            <a:r>
              <a:rPr lang="en-US" altLang="zh-CN" sz="1867" dirty="0"/>
              <a:t> &gt;&gt; score[</a:t>
            </a:r>
            <a:r>
              <a:rPr lang="en-US" altLang="zh-CN" sz="1867" dirty="0" err="1"/>
              <a:t>i</a:t>
            </a:r>
            <a:r>
              <a:rPr lang="en-US" altLang="zh-CN" sz="1867" dirty="0"/>
              <a:t>];</a:t>
            </a:r>
          </a:p>
          <a:p>
            <a:pPr eaLnBrk="1" hangingPunct="1">
              <a:lnSpc>
                <a:spcPct val="110000"/>
              </a:lnSpc>
              <a:buFont typeface="Wingdings" pitchFamily="2" charset="2"/>
              <a:buNone/>
            </a:pPr>
            <a:r>
              <a:rPr lang="en-US" altLang="zh-CN" sz="1867" dirty="0"/>
              <a:t>      </a:t>
            </a:r>
            <a:r>
              <a:rPr lang="en-US" altLang="zh-CN" sz="1867" dirty="0" err="1"/>
              <a:t>cout</a:t>
            </a:r>
            <a:r>
              <a:rPr lang="en-US" altLang="zh-CN" sz="1867" dirty="0"/>
              <a:t> &lt;&lt; "</a:t>
            </a:r>
            <a:r>
              <a:rPr lang="zh-CN" altLang="en-US" sz="1867" dirty="0"/>
              <a:t>平均成绩是：</a:t>
            </a:r>
            <a:r>
              <a:rPr lang="en-US" altLang="zh-CN" sz="1867" dirty="0"/>
              <a:t>" &lt;&lt; average(score)  &lt;&lt; </a:t>
            </a:r>
            <a:r>
              <a:rPr lang="en-US" altLang="zh-CN" sz="1867" dirty="0" err="1"/>
              <a:t>endl</a:t>
            </a:r>
            <a:r>
              <a:rPr lang="en-US" altLang="zh-CN" sz="1867" dirty="0"/>
              <a:t>;</a:t>
            </a:r>
          </a:p>
          <a:p>
            <a:pPr eaLnBrk="1" hangingPunct="1">
              <a:lnSpc>
                <a:spcPct val="110000"/>
              </a:lnSpc>
              <a:buFont typeface="Wingdings" pitchFamily="2" charset="2"/>
              <a:buNone/>
            </a:pPr>
            <a:r>
              <a:rPr lang="en-US" altLang="zh-CN" sz="1867" dirty="0"/>
              <a:t>      </a:t>
            </a:r>
            <a:r>
              <a:rPr lang="en-US" altLang="zh-CN" sz="1867" dirty="0" err="1"/>
              <a:t>cout</a:t>
            </a:r>
            <a:r>
              <a:rPr lang="en-US" altLang="zh-CN" sz="1867" dirty="0"/>
              <a:t> &lt;&lt; score[3] &lt;&lt; </a:t>
            </a:r>
            <a:r>
              <a:rPr lang="en-US" altLang="zh-CN" sz="1867" dirty="0" err="1"/>
              <a:t>endl</a:t>
            </a:r>
            <a:r>
              <a:rPr lang="en-US" altLang="zh-CN" sz="1867" dirty="0"/>
              <a:t>;</a:t>
            </a:r>
          </a:p>
          <a:p>
            <a:pPr eaLnBrk="1" hangingPunct="1">
              <a:lnSpc>
                <a:spcPct val="110000"/>
              </a:lnSpc>
              <a:buFont typeface="Wingdings" pitchFamily="2" charset="2"/>
              <a:buNone/>
            </a:pPr>
            <a:r>
              <a:rPr lang="en-US" altLang="zh-CN" sz="1867" dirty="0"/>
              <a:t>  </a:t>
            </a:r>
          </a:p>
          <a:p>
            <a:pPr eaLnBrk="1" hangingPunct="1">
              <a:lnSpc>
                <a:spcPct val="110000"/>
              </a:lnSpc>
              <a:buFont typeface="Wingdings" pitchFamily="2" charset="2"/>
              <a:buNone/>
            </a:pPr>
            <a:r>
              <a:rPr lang="en-US" altLang="zh-CN" sz="1867" dirty="0"/>
              <a:t>      return 0;</a:t>
            </a:r>
          </a:p>
          <a:p>
            <a:pPr eaLnBrk="1" hangingPunct="1">
              <a:lnSpc>
                <a:spcPct val="110000"/>
              </a:lnSpc>
              <a:buFont typeface="Wingdings" pitchFamily="2" charset="2"/>
              <a:buNone/>
            </a:pPr>
            <a:r>
              <a:rPr lang="en-US" altLang="zh-CN" sz="1867" dirty="0"/>
              <a:t>} </a:t>
            </a:r>
          </a:p>
        </p:txBody>
      </p:sp>
      <p:sp>
        <p:nvSpPr>
          <p:cNvPr id="5" name="矩形 4"/>
          <p:cNvSpPr/>
          <p:nvPr/>
        </p:nvSpPr>
        <p:spPr>
          <a:xfrm>
            <a:off x="6619875" y="1285853"/>
            <a:ext cx="4819652" cy="1549399"/>
          </a:xfrm>
          <a:prstGeom prst="rect">
            <a:avLst/>
          </a:prstGeom>
        </p:spPr>
        <p:txBody>
          <a:bodyPr wrap="square">
            <a:spAutoFit/>
          </a:bodyPr>
          <a:lstStyle/>
          <a:p>
            <a:pPr>
              <a:spcBef>
                <a:spcPts val="800"/>
              </a:spcBef>
            </a:pPr>
            <a:r>
              <a:rPr lang="zh-CN" altLang="en-US" sz="1867" dirty="0"/>
              <a:t>请输入</a:t>
            </a:r>
            <a:r>
              <a:rPr lang="en-US" sz="1867" dirty="0"/>
              <a:t>10</a:t>
            </a:r>
            <a:r>
              <a:rPr lang="zh-CN" altLang="en-US" sz="1867" dirty="0"/>
              <a:t>个成绩：</a:t>
            </a:r>
          </a:p>
          <a:p>
            <a:pPr>
              <a:spcBef>
                <a:spcPts val="800"/>
              </a:spcBef>
            </a:pPr>
            <a:r>
              <a:rPr lang="en-US" sz="1867" dirty="0"/>
              <a:t>90 70 60 80 65 89 77 98 60 88</a:t>
            </a:r>
            <a:endParaRPr lang="zh-CN" altLang="en-US" sz="1867" dirty="0"/>
          </a:p>
          <a:p>
            <a:pPr>
              <a:spcBef>
                <a:spcPts val="800"/>
              </a:spcBef>
            </a:pPr>
            <a:r>
              <a:rPr lang="zh-CN" altLang="en-US" sz="1867" dirty="0"/>
              <a:t>平均成绩是：</a:t>
            </a:r>
            <a:r>
              <a:rPr lang="en-US" sz="1867" dirty="0"/>
              <a:t>77</a:t>
            </a:r>
          </a:p>
          <a:p>
            <a:pPr>
              <a:spcBef>
                <a:spcPts val="800"/>
              </a:spcBef>
            </a:pPr>
            <a:r>
              <a:rPr lang="en-US" altLang="zh-CN" sz="1867" dirty="0"/>
              <a:t>????</a:t>
            </a:r>
            <a:endParaRPr lang="zh-CN" altLang="en-US" sz="1867" dirty="0"/>
          </a:p>
        </p:txBody>
      </p:sp>
      <p:sp>
        <p:nvSpPr>
          <p:cNvPr id="6" name="TextBox 5"/>
          <p:cNvSpPr txBox="1"/>
          <p:nvPr/>
        </p:nvSpPr>
        <p:spPr>
          <a:xfrm>
            <a:off x="6723379" y="2753430"/>
            <a:ext cx="1333509" cy="379656"/>
          </a:xfrm>
          <a:prstGeom prst="rect">
            <a:avLst/>
          </a:prstGeom>
          <a:noFill/>
        </p:spPr>
        <p:txBody>
          <a:bodyPr wrap="square" rtlCol="0">
            <a:spAutoFit/>
          </a:bodyPr>
          <a:lstStyle/>
          <a:p>
            <a:r>
              <a:rPr lang="en-US" altLang="zh-CN" sz="1867" dirty="0"/>
              <a:t>90</a:t>
            </a:r>
            <a:endParaRPr lang="zh-CN" altLang="en-US" sz="1867"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1299">
                                            <p:txEl>
                                              <p:pRg st="8" end="8"/>
                                            </p:txEl>
                                          </p:spTgt>
                                        </p:tgtEl>
                                        <p:attrNameLst>
                                          <p:attrName>style.visibility</p:attrName>
                                        </p:attrNameLst>
                                      </p:cBhvr>
                                      <p:to>
                                        <p:strVal val="visible"/>
                                      </p:to>
                                    </p:set>
                                    <p:animEffect transition="in" filter="blinds(horizontal)">
                                      <p:cBhvr>
                                        <p:cTn id="7" dur="500"/>
                                        <p:tgtEl>
                                          <p:spTgt spid="311299">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nodeType="clickEffect">
                                  <p:stCondLst>
                                    <p:cond delay="0"/>
                                  </p:stCondLst>
                                  <p:childTnLst>
                                    <p:animEffect transition="out" filter="blinds(horizontal)">
                                      <p:cBhvr>
                                        <p:cTn id="16" dur="500"/>
                                        <p:tgtEl>
                                          <p:spTgt spid="5">
                                            <p:txEl>
                                              <p:pRg st="3" end="3"/>
                                            </p:txEl>
                                          </p:spTgt>
                                        </p:tgtEl>
                                      </p:cBhvr>
                                    </p:animEffect>
                                    <p:set>
                                      <p:cBhvr>
                                        <p:cTn id="17" dur="1" fill="hold">
                                          <p:stCondLst>
                                            <p:cond delay="499"/>
                                          </p:stCondLst>
                                        </p:cTn>
                                        <p:tgtEl>
                                          <p:spTgt spid="5">
                                            <p:txEl>
                                              <p:pRg st="3" end="3"/>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030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数组参数的传递机制</a:t>
            </a:r>
          </a:p>
        </p:txBody>
      </p:sp>
      <p:sp>
        <p:nvSpPr>
          <p:cNvPr id="313347" name="Rectangle 3"/>
          <p:cNvSpPr>
            <a:spLocks noGrp="1" noChangeArrowheads="1"/>
          </p:cNvSpPr>
          <p:nvPr>
            <p:ph idx="4294967295"/>
          </p:nvPr>
        </p:nvSpPr>
        <p:spPr>
          <a:xfrm>
            <a:off x="806450" y="1504950"/>
            <a:ext cx="11385550" cy="4986338"/>
          </a:xfrm>
        </p:spPr>
        <p:txBody>
          <a:bodyPr>
            <a:normAutofit/>
          </a:bodyPr>
          <a:lstStyle/>
          <a:p>
            <a:pPr eaLnBrk="1" hangingPunct="1">
              <a:lnSpc>
                <a:spcPct val="130000"/>
              </a:lnSpc>
              <a:buNone/>
            </a:pPr>
            <a:r>
              <a:rPr lang="en-US" altLang="zh-CN" sz="2400" dirty="0"/>
              <a:t>C++</a:t>
            </a:r>
            <a:r>
              <a:rPr lang="zh-CN" altLang="en-US" sz="2400" dirty="0"/>
              <a:t>语言规定，数组名是数组的起始地址</a:t>
            </a:r>
          </a:p>
          <a:p>
            <a:pPr eaLnBrk="1" hangingPunct="1">
              <a:lnSpc>
                <a:spcPct val="130000"/>
              </a:lnSpc>
              <a:buNone/>
            </a:pPr>
            <a:r>
              <a:rPr lang="zh-CN" altLang="en-US" sz="2400" dirty="0"/>
              <a:t>参数传递时，实际参数是数组名，形式参数也是数组名</a:t>
            </a:r>
          </a:p>
          <a:p>
            <a:pPr eaLnBrk="1" hangingPunct="1">
              <a:lnSpc>
                <a:spcPct val="130000"/>
              </a:lnSpc>
              <a:buNone/>
            </a:pPr>
            <a:r>
              <a:rPr lang="zh-CN" altLang="en-US" sz="2400" dirty="0"/>
              <a:t>参数传递时，用</a:t>
            </a:r>
            <a:r>
              <a:rPr lang="en-US" altLang="zh-CN" sz="2400" dirty="0"/>
              <a:t>score </a:t>
            </a:r>
            <a:r>
              <a:rPr lang="zh-CN" altLang="en-US" sz="2400" dirty="0"/>
              <a:t>初始化形式参数数组</a:t>
            </a:r>
            <a:r>
              <a:rPr lang="en-US" altLang="zh-CN" sz="2400" dirty="0"/>
              <a:t>array</a:t>
            </a:r>
          </a:p>
          <a:p>
            <a:pPr eaLnBrk="1" hangingPunct="1">
              <a:lnSpc>
                <a:spcPct val="130000"/>
              </a:lnSpc>
              <a:buNone/>
            </a:pPr>
            <a:r>
              <a:rPr lang="zh-CN" altLang="en-US" sz="2400" dirty="0"/>
              <a:t>如 </a:t>
            </a:r>
            <a:r>
              <a:rPr lang="en-US" altLang="zh-CN" sz="2400" dirty="0"/>
              <a:t>score </a:t>
            </a:r>
            <a:r>
              <a:rPr lang="zh-CN" altLang="en-US" sz="2400" dirty="0"/>
              <a:t>的首地址为</a:t>
            </a:r>
            <a:r>
              <a:rPr lang="en-US" altLang="zh-CN" sz="2400" dirty="0"/>
              <a:t>1000</a:t>
            </a:r>
            <a:r>
              <a:rPr lang="zh-CN" altLang="en-US" sz="2400" dirty="0"/>
              <a:t>，在函数中形参数组</a:t>
            </a:r>
            <a:r>
              <a:rPr lang="en-US" altLang="zh-CN" sz="2400" dirty="0"/>
              <a:t>array</a:t>
            </a:r>
            <a:r>
              <a:rPr lang="zh-CN" altLang="en-US" sz="2400" dirty="0"/>
              <a:t>的首地址也为</a:t>
            </a:r>
            <a:r>
              <a:rPr lang="en-US" altLang="zh-CN" sz="2400" dirty="0"/>
              <a:t>1000</a:t>
            </a:r>
            <a:r>
              <a:rPr lang="zh-CN" altLang="en-US" sz="2400" dirty="0"/>
              <a:t>。</a:t>
            </a:r>
          </a:p>
          <a:p>
            <a:pPr eaLnBrk="1" hangingPunct="1">
              <a:lnSpc>
                <a:spcPct val="130000"/>
              </a:lnSpc>
              <a:buNone/>
            </a:pPr>
            <a:r>
              <a:rPr lang="zh-CN" altLang="en-US" sz="2400" dirty="0"/>
              <a:t>形式参数和实际参数是同一数组！！！</a:t>
            </a: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1714"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变量命名</a:t>
            </a:r>
          </a:p>
        </p:txBody>
      </p:sp>
      <p:sp>
        <p:nvSpPr>
          <p:cNvPr id="56323" name="Rectangle 3"/>
          <p:cNvSpPr>
            <a:spLocks noGrp="1" noChangeArrowheads="1"/>
          </p:cNvSpPr>
          <p:nvPr>
            <p:ph idx="4294967295"/>
          </p:nvPr>
        </p:nvSpPr>
        <p:spPr>
          <a:xfrm>
            <a:off x="1524000" y="1485900"/>
            <a:ext cx="10668000" cy="4733925"/>
          </a:xfrm>
        </p:spPr>
        <p:txBody>
          <a:bodyPr>
            <a:normAutofit/>
          </a:bodyPr>
          <a:lstStyle/>
          <a:p>
            <a:pPr marL="812780" indent="-812780">
              <a:lnSpc>
                <a:spcPct val="120000"/>
              </a:lnSpc>
              <a:spcBef>
                <a:spcPts val="2400"/>
              </a:spcBef>
              <a:buNone/>
            </a:pPr>
            <a:r>
              <a:rPr lang="zh-CN" altLang="en-US" sz="2400" b="1" dirty="0"/>
              <a:t>名字必须以字母或下划线开头名字中的其它字符必须是字母、数字或下划线</a:t>
            </a:r>
            <a:endParaRPr lang="en-US" altLang="zh-CN" sz="2400" b="1" dirty="0"/>
          </a:p>
          <a:p>
            <a:pPr marL="812780" indent="-812780">
              <a:lnSpc>
                <a:spcPct val="120000"/>
              </a:lnSpc>
              <a:spcBef>
                <a:spcPts val="2400"/>
              </a:spcBef>
              <a:buNone/>
            </a:pPr>
            <a:r>
              <a:rPr lang="zh-CN" altLang="en-US" sz="2400" b="1" dirty="0"/>
              <a:t>名字中出现的大写和小写字母被看作是不同的字符</a:t>
            </a:r>
            <a:endParaRPr lang="en-US" altLang="zh-CN" sz="2400" b="1" dirty="0"/>
          </a:p>
          <a:p>
            <a:pPr marL="812780" indent="-812780">
              <a:lnSpc>
                <a:spcPct val="120000"/>
              </a:lnSpc>
              <a:spcBef>
                <a:spcPts val="800"/>
              </a:spcBef>
              <a:buNone/>
            </a:pPr>
            <a:r>
              <a:rPr lang="en-US" altLang="zh-CN" sz="1867" dirty="0"/>
              <a:t>ABC</a:t>
            </a:r>
            <a:r>
              <a:rPr lang="zh-CN" altLang="en-US" sz="1867" dirty="0"/>
              <a:t>，</a:t>
            </a:r>
            <a:r>
              <a:rPr lang="en-US" altLang="zh-CN" sz="1867" dirty="0" err="1"/>
              <a:t>Abc</a:t>
            </a:r>
            <a:r>
              <a:rPr lang="zh-CN" altLang="en-US" sz="1867" dirty="0"/>
              <a:t>，</a:t>
            </a:r>
            <a:r>
              <a:rPr lang="en-US" altLang="zh-CN" sz="1867" dirty="0" err="1"/>
              <a:t>abc</a:t>
            </a:r>
            <a:r>
              <a:rPr lang="zh-CN" altLang="en-US" sz="1867" dirty="0"/>
              <a:t>是三个独立的变量名</a:t>
            </a:r>
          </a:p>
          <a:p>
            <a:pPr marL="812780" indent="-812780">
              <a:lnSpc>
                <a:spcPct val="120000"/>
              </a:lnSpc>
              <a:spcBef>
                <a:spcPts val="2400"/>
              </a:spcBef>
              <a:buNone/>
            </a:pPr>
            <a:r>
              <a:rPr lang="zh-CN" altLang="en-US" sz="2400" b="1" dirty="0"/>
              <a:t>名字不可以是系统的关键字</a:t>
            </a:r>
            <a:endParaRPr lang="en-US" altLang="zh-CN" sz="2400" b="1" dirty="0"/>
          </a:p>
          <a:p>
            <a:pPr marL="812780" indent="-812780">
              <a:lnSpc>
                <a:spcPct val="120000"/>
              </a:lnSpc>
              <a:spcBef>
                <a:spcPts val="800"/>
              </a:spcBef>
              <a:buNone/>
            </a:pPr>
            <a:r>
              <a:rPr lang="zh-CN" altLang="en-US" sz="1867" dirty="0"/>
              <a:t>如：</a:t>
            </a:r>
            <a:r>
              <a:rPr lang="en-US" altLang="zh-CN" sz="1867" dirty="0" err="1"/>
              <a:t>int</a:t>
            </a:r>
            <a:r>
              <a:rPr lang="en-US" altLang="zh-CN" sz="1867" dirty="0"/>
              <a:t>, double, for, return</a:t>
            </a:r>
            <a:r>
              <a:rPr lang="zh-CN" altLang="en-US" sz="1867" dirty="0"/>
              <a:t>等，它们在</a:t>
            </a:r>
            <a:r>
              <a:rPr lang="en-US" altLang="zh-CN" sz="1867" dirty="0"/>
              <a:t>C++</a:t>
            </a:r>
            <a:r>
              <a:rPr lang="zh-CN" altLang="en-US" sz="1867" dirty="0"/>
              <a:t>语言中有特殊用途</a:t>
            </a:r>
          </a:p>
          <a:p>
            <a:pPr marL="812780" indent="-812780">
              <a:lnSpc>
                <a:spcPct val="120000"/>
              </a:lnSpc>
              <a:spcBef>
                <a:spcPts val="2400"/>
              </a:spcBef>
              <a:buNone/>
            </a:pPr>
            <a:r>
              <a:rPr lang="en-US" altLang="zh-CN" sz="2400" b="1" dirty="0"/>
              <a:t>C++</a:t>
            </a:r>
            <a:r>
              <a:rPr lang="zh-CN" altLang="en-US" sz="2400" b="1" dirty="0"/>
              <a:t>没有规定过名字的长度，但各个编译系统都有自己规定</a:t>
            </a:r>
          </a:p>
          <a:p>
            <a:pPr marL="812780" indent="-812780">
              <a:lnSpc>
                <a:spcPct val="120000"/>
              </a:lnSpc>
              <a:spcBef>
                <a:spcPts val="2400"/>
              </a:spcBef>
              <a:buNone/>
            </a:pPr>
            <a:r>
              <a:rPr lang="zh-CN" altLang="en-US" sz="2400" b="1" dirty="0"/>
              <a:t>名字应使读者易于明白其存储的值是什么，做到“见名知意”</a:t>
            </a:r>
          </a:p>
        </p:txBody>
      </p:sp>
    </p:spTree>
  </p:cSld>
  <p:clrMapOvr>
    <a:masterClrMapping/>
  </p:clrMapOvr>
  <p:transition spd="med">
    <p:fade/>
  </p:transition>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235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数组作为函数的参数</a:t>
            </a:r>
          </a:p>
        </p:txBody>
      </p:sp>
      <p:sp>
        <p:nvSpPr>
          <p:cNvPr id="314371" name="Rectangle 3"/>
          <p:cNvSpPr>
            <a:spLocks noGrp="1" noChangeArrowheads="1"/>
          </p:cNvSpPr>
          <p:nvPr>
            <p:ph idx="4294967295"/>
          </p:nvPr>
        </p:nvSpPr>
        <p:spPr>
          <a:xfrm>
            <a:off x="731520" y="1417955"/>
            <a:ext cx="8553450" cy="4821238"/>
          </a:xfrm>
        </p:spPr>
        <p:txBody>
          <a:bodyPr>
            <a:normAutofit/>
          </a:bodyPr>
          <a:lstStyle/>
          <a:p>
            <a:pPr>
              <a:lnSpc>
                <a:spcPct val="120000"/>
              </a:lnSpc>
              <a:spcBef>
                <a:spcPts val="1600"/>
              </a:spcBef>
              <a:buNone/>
            </a:pPr>
            <a:r>
              <a:rPr lang="zh-CN" altLang="en-US" sz="2400" dirty="0"/>
              <a:t>在函数中并没有定义新的数组</a:t>
            </a:r>
          </a:p>
          <a:p>
            <a:pPr>
              <a:lnSpc>
                <a:spcPct val="120000"/>
              </a:lnSpc>
              <a:spcBef>
                <a:spcPts val="1600"/>
              </a:spcBef>
              <a:buNone/>
            </a:pPr>
            <a:r>
              <a:rPr lang="zh-CN" altLang="en-US" sz="2400" dirty="0"/>
              <a:t>对形式参数数组指定规模是没有意义的</a:t>
            </a:r>
          </a:p>
          <a:p>
            <a:pPr>
              <a:lnSpc>
                <a:spcPct val="120000"/>
              </a:lnSpc>
              <a:spcBef>
                <a:spcPts val="1600"/>
              </a:spcBef>
              <a:buNone/>
            </a:pPr>
            <a:r>
              <a:rPr lang="zh-CN" altLang="en-US" sz="2400" dirty="0"/>
              <a:t>形式参数数组不需要指定大小，所以方括号中为空</a:t>
            </a:r>
          </a:p>
          <a:p>
            <a:pPr>
              <a:lnSpc>
                <a:spcPct val="120000"/>
              </a:lnSpc>
              <a:spcBef>
                <a:spcPts val="1600"/>
              </a:spcBef>
              <a:buNone/>
            </a:pPr>
            <a:r>
              <a:rPr lang="zh-CN" altLang="en-US" sz="2400" dirty="0"/>
              <a:t>函数如何知道数组的规模？用另一个整型参数表示</a:t>
            </a:r>
          </a:p>
          <a:p>
            <a:pPr>
              <a:lnSpc>
                <a:spcPct val="120000"/>
              </a:lnSpc>
              <a:spcBef>
                <a:spcPts val="1600"/>
              </a:spcBef>
              <a:buNone/>
            </a:pPr>
            <a:r>
              <a:rPr lang="zh-CN" altLang="en-US" sz="2400" dirty="0"/>
              <a:t>总结：数组传递需要两个参数，数组名和数组规模</a:t>
            </a:r>
          </a:p>
        </p:txBody>
      </p:sp>
    </p:spTree>
  </p:cSld>
  <p:clrMapOvr>
    <a:masterClrMapping/>
  </p:clrMapOvr>
  <p:transition spd="med">
    <p:fade/>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235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均分纸牌问题</a:t>
            </a:r>
          </a:p>
        </p:txBody>
      </p:sp>
      <p:sp>
        <p:nvSpPr>
          <p:cNvPr id="314371" name="Rectangle 3"/>
          <p:cNvSpPr>
            <a:spLocks noGrp="1" noChangeArrowheads="1"/>
          </p:cNvSpPr>
          <p:nvPr>
            <p:ph idx="4294967295"/>
          </p:nvPr>
        </p:nvSpPr>
        <p:spPr>
          <a:xfrm>
            <a:off x="785707" y="1207982"/>
            <a:ext cx="10496550" cy="4821238"/>
          </a:xfrm>
        </p:spPr>
        <p:txBody>
          <a:bodyPr>
            <a:normAutofit lnSpcReduction="10000"/>
          </a:bodyPr>
          <a:lstStyle/>
          <a:p>
            <a:pPr marL="0" indent="0">
              <a:lnSpc>
                <a:spcPct val="150000"/>
              </a:lnSpc>
              <a:buNone/>
            </a:pPr>
            <a:r>
              <a:rPr lang="zh-CN" altLang="zh-CN" sz="2400" dirty="0"/>
              <a:t>有</a:t>
            </a:r>
            <a:r>
              <a:rPr lang="en-US" altLang="zh-CN" sz="2400" dirty="0"/>
              <a:t>n</a:t>
            </a:r>
            <a:r>
              <a:rPr lang="zh-CN" altLang="zh-CN" sz="2400" dirty="0"/>
              <a:t>堆纸牌，编号分别为</a:t>
            </a:r>
            <a:r>
              <a:rPr lang="en-US" altLang="zh-CN" sz="2400" dirty="0"/>
              <a:t>0</a:t>
            </a:r>
            <a:r>
              <a:rPr lang="zh-CN" altLang="zh-CN" sz="2400" dirty="0"/>
              <a:t>，</a:t>
            </a:r>
            <a:r>
              <a:rPr lang="en-US" altLang="zh-CN" sz="2400" dirty="0"/>
              <a:t>1</a:t>
            </a:r>
            <a:r>
              <a:rPr lang="zh-CN" altLang="zh-CN" sz="2400" dirty="0"/>
              <a:t>，</a:t>
            </a:r>
            <a:r>
              <a:rPr lang="en-US" altLang="zh-CN" sz="2400" dirty="0"/>
              <a:t>2</a:t>
            </a:r>
            <a:r>
              <a:rPr lang="zh-CN" altLang="zh-CN" sz="2400" dirty="0"/>
              <a:t>，</a:t>
            </a:r>
            <a:r>
              <a:rPr lang="en-US" altLang="zh-CN" sz="2400" dirty="0"/>
              <a:t>…</a:t>
            </a:r>
            <a:r>
              <a:rPr lang="zh-CN" altLang="zh-CN" sz="2400" dirty="0"/>
              <a:t>，</a:t>
            </a:r>
            <a:r>
              <a:rPr lang="en-US" altLang="zh-CN" sz="2400" dirty="0"/>
              <a:t>n-1</a:t>
            </a:r>
            <a:r>
              <a:rPr lang="zh-CN" altLang="zh-CN" sz="2400" dirty="0"/>
              <a:t>。每堆上有若干张纸牌，但纸牌总数必为</a:t>
            </a:r>
            <a:r>
              <a:rPr lang="en-US" altLang="zh-CN" sz="2400" dirty="0"/>
              <a:t>n</a:t>
            </a:r>
            <a:r>
              <a:rPr lang="zh-CN" altLang="zh-CN" sz="2400" dirty="0"/>
              <a:t>的倍数。相邻堆之间可以一次移动若干张纸牌。找出使每堆上纸牌数相同的最少移动次数</a:t>
            </a:r>
            <a:endParaRPr lang="en-US" altLang="zh-CN" sz="2400" dirty="0"/>
          </a:p>
          <a:p>
            <a:pPr marL="0" indent="0">
              <a:lnSpc>
                <a:spcPct val="150000"/>
              </a:lnSpc>
              <a:buNone/>
            </a:pPr>
            <a:endParaRPr lang="en-US" altLang="zh-CN" sz="2400" dirty="0"/>
          </a:p>
          <a:p>
            <a:pPr marL="0" indent="0">
              <a:lnSpc>
                <a:spcPct val="150000"/>
              </a:lnSpc>
              <a:buNone/>
            </a:pPr>
            <a:r>
              <a:rPr lang="zh-CN" altLang="zh-CN" sz="2400" dirty="0"/>
              <a:t>例如：</a:t>
            </a:r>
            <a:r>
              <a:rPr lang="en-US" altLang="zh-CN" sz="2400" dirty="0"/>
              <a:t>n=4</a:t>
            </a:r>
            <a:r>
              <a:rPr lang="zh-CN" altLang="zh-CN" sz="2400" dirty="0"/>
              <a:t>，</a:t>
            </a:r>
            <a:r>
              <a:rPr lang="en-US" altLang="zh-CN" sz="2400" dirty="0"/>
              <a:t>4</a:t>
            </a:r>
            <a:r>
              <a:rPr lang="zh-CN" altLang="zh-CN" sz="2400" dirty="0"/>
              <a:t>堆纸牌分别为：</a:t>
            </a:r>
            <a:r>
              <a:rPr lang="en-US" altLang="zh-CN" sz="2400" dirty="0"/>
              <a:t> 9</a:t>
            </a:r>
            <a:r>
              <a:rPr lang="zh-CN" altLang="zh-CN" sz="2400" dirty="0"/>
              <a:t>、</a:t>
            </a:r>
            <a:r>
              <a:rPr lang="en-US" altLang="zh-CN" sz="2400" dirty="0"/>
              <a:t> 8</a:t>
            </a:r>
            <a:r>
              <a:rPr lang="zh-CN" altLang="zh-CN" sz="2400" dirty="0"/>
              <a:t>、</a:t>
            </a:r>
            <a:r>
              <a:rPr lang="en-US" altLang="zh-CN" sz="2400" dirty="0"/>
              <a:t> 17</a:t>
            </a:r>
            <a:r>
              <a:rPr lang="zh-CN" altLang="zh-CN" sz="2400" dirty="0"/>
              <a:t>、</a:t>
            </a:r>
            <a:r>
              <a:rPr lang="en-US" altLang="zh-CN" sz="2400" dirty="0"/>
              <a:t> 6 </a:t>
            </a:r>
            <a:r>
              <a:rPr lang="zh-CN" altLang="zh-CN" sz="2400" dirty="0"/>
              <a:t>，移动三次可以达到目的：从</a:t>
            </a:r>
            <a:r>
              <a:rPr lang="en-US" altLang="zh-CN" sz="2400" dirty="0"/>
              <a:t>2</a:t>
            </a:r>
            <a:r>
              <a:rPr lang="zh-CN" altLang="zh-CN" sz="2400" dirty="0"/>
              <a:t>取</a:t>
            </a:r>
            <a:r>
              <a:rPr lang="en-US" altLang="zh-CN" sz="2400" dirty="0"/>
              <a:t>4</a:t>
            </a:r>
            <a:r>
              <a:rPr lang="zh-CN" altLang="zh-CN" sz="2400" dirty="0"/>
              <a:t>张牌放到</a:t>
            </a:r>
            <a:r>
              <a:rPr lang="en-US" altLang="zh-CN" sz="2400" dirty="0"/>
              <a:t>3</a:t>
            </a:r>
            <a:r>
              <a:rPr lang="zh-CN" altLang="zh-CN" sz="2400" dirty="0"/>
              <a:t>；</a:t>
            </a:r>
            <a:endParaRPr lang="en-US" altLang="zh-CN" sz="2400" dirty="0"/>
          </a:p>
          <a:p>
            <a:pPr marL="0" indent="0">
              <a:lnSpc>
                <a:spcPct val="150000"/>
              </a:lnSpc>
              <a:buNone/>
            </a:pPr>
            <a:r>
              <a:rPr lang="zh-CN" altLang="zh-CN" sz="2400" dirty="0"/>
              <a:t>再从</a:t>
            </a:r>
            <a:r>
              <a:rPr lang="en-US" altLang="zh-CN" sz="2400" dirty="0"/>
              <a:t>2</a:t>
            </a:r>
            <a:r>
              <a:rPr lang="zh-CN" altLang="zh-CN" sz="2400" dirty="0"/>
              <a:t>取</a:t>
            </a:r>
            <a:r>
              <a:rPr lang="en-US" altLang="zh-CN" sz="2400" dirty="0"/>
              <a:t>3</a:t>
            </a:r>
            <a:r>
              <a:rPr lang="zh-CN" altLang="zh-CN" sz="2400" dirty="0"/>
              <a:t>张牌放到</a:t>
            </a:r>
            <a:r>
              <a:rPr lang="en-US" altLang="zh-CN" sz="2400" dirty="0"/>
              <a:t>1</a:t>
            </a:r>
            <a:r>
              <a:rPr lang="zh-CN" altLang="zh-CN" sz="2400" dirty="0"/>
              <a:t>；</a:t>
            </a:r>
            <a:endParaRPr lang="en-US" altLang="zh-CN" sz="2400" dirty="0"/>
          </a:p>
          <a:p>
            <a:pPr marL="0" indent="0">
              <a:lnSpc>
                <a:spcPct val="150000"/>
              </a:lnSpc>
              <a:buNone/>
            </a:pPr>
            <a:r>
              <a:rPr lang="zh-CN" altLang="zh-CN" sz="2400" dirty="0"/>
              <a:t>最后从</a:t>
            </a:r>
            <a:r>
              <a:rPr lang="en-US" altLang="zh-CN" sz="2400" dirty="0"/>
              <a:t>1</a:t>
            </a:r>
            <a:r>
              <a:rPr lang="zh-CN" altLang="zh-CN" sz="2400" dirty="0"/>
              <a:t>取</a:t>
            </a:r>
            <a:r>
              <a:rPr lang="en-US" altLang="zh-CN" sz="2400" dirty="0"/>
              <a:t>1</a:t>
            </a:r>
            <a:r>
              <a:rPr lang="zh-CN" altLang="zh-CN" sz="2400" dirty="0"/>
              <a:t>张牌放到</a:t>
            </a:r>
            <a:r>
              <a:rPr lang="en-US" altLang="zh-CN" sz="2400" dirty="0"/>
              <a:t>0</a:t>
            </a:r>
            <a:endParaRPr lang="zh-CN" altLang="zh-CN" sz="2400" dirty="0"/>
          </a:p>
        </p:txBody>
      </p:sp>
      <p:sp>
        <p:nvSpPr>
          <p:cNvPr id="3" name="文本框 2">
            <a:extLst>
              <a:ext uri="{FF2B5EF4-FFF2-40B4-BE49-F238E27FC236}">
                <a16:creationId xmlns:a16="http://schemas.microsoft.com/office/drawing/2014/main" id="{C3B2CD28-0FFB-0CBA-6707-F00023587F0E}"/>
              </a:ext>
            </a:extLst>
          </p:cNvPr>
          <p:cNvSpPr txBox="1"/>
          <p:nvPr/>
        </p:nvSpPr>
        <p:spPr>
          <a:xfrm>
            <a:off x="5039360" y="3244334"/>
            <a:ext cx="6096000" cy="369332"/>
          </a:xfrm>
          <a:prstGeom prst="rect">
            <a:avLst/>
          </a:prstGeom>
          <a:noFill/>
        </p:spPr>
        <p:txBody>
          <a:bodyPr wrap="square">
            <a:spAutoFit/>
          </a:bodyPr>
          <a:lstStyle/>
          <a:p>
            <a:r>
              <a:rPr lang="en-US" altLang="zh-CN" dirty="0"/>
              <a:t>0</a:t>
            </a:r>
            <a:r>
              <a:rPr lang="zh-CN" altLang="en-US" dirty="0"/>
              <a:t>      </a:t>
            </a:r>
            <a:r>
              <a:rPr lang="en-US" altLang="zh-CN" dirty="0"/>
              <a:t>1</a:t>
            </a:r>
            <a:r>
              <a:rPr lang="zh-CN" altLang="en-US" dirty="0"/>
              <a:t>         </a:t>
            </a:r>
            <a:r>
              <a:rPr lang="en-US" altLang="zh-CN" dirty="0"/>
              <a:t>2</a:t>
            </a:r>
            <a:r>
              <a:rPr lang="zh-CN" altLang="en-US" dirty="0"/>
              <a:t>       </a:t>
            </a:r>
            <a:r>
              <a:rPr lang="en-US" altLang="zh-CN" dirty="0"/>
              <a:t>3 </a:t>
            </a:r>
            <a:endParaRPr lang="zh-CN" alt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4371">
                                            <p:txEl>
                                              <p:pRg st="2" end="2"/>
                                            </p:txEl>
                                          </p:spTgt>
                                        </p:tgtEl>
                                        <p:attrNameLst>
                                          <p:attrName>style.visibility</p:attrName>
                                        </p:attrNameLst>
                                      </p:cBhvr>
                                      <p:to>
                                        <p:strVal val="visible"/>
                                      </p:to>
                                    </p:set>
                                    <p:animEffect transition="in" filter="blinds(horizontal)">
                                      <p:cBhvr>
                                        <p:cTn id="7" dur="500"/>
                                        <p:tgtEl>
                                          <p:spTgt spid="314371">
                                            <p:txEl>
                                              <p:pRg st="2" end="2"/>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14371">
                                            <p:txEl>
                                              <p:pRg st="3" end="3"/>
                                            </p:txEl>
                                          </p:spTgt>
                                        </p:tgtEl>
                                        <p:attrNameLst>
                                          <p:attrName>style.visibility</p:attrName>
                                        </p:attrNameLst>
                                      </p:cBhvr>
                                      <p:to>
                                        <p:strVal val="visible"/>
                                      </p:to>
                                    </p:set>
                                    <p:animEffect transition="in" filter="blinds(horizontal)">
                                      <p:cBhvr>
                                        <p:cTn id="11" dur="500"/>
                                        <p:tgtEl>
                                          <p:spTgt spid="314371">
                                            <p:txEl>
                                              <p:pRg st="3" end="3"/>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314371">
                                            <p:txEl>
                                              <p:pRg st="4" end="4"/>
                                            </p:txEl>
                                          </p:spTgt>
                                        </p:tgtEl>
                                        <p:attrNameLst>
                                          <p:attrName>style.visibility</p:attrName>
                                        </p:attrNameLst>
                                      </p:cBhvr>
                                      <p:to>
                                        <p:strVal val="visible"/>
                                      </p:to>
                                    </p:set>
                                    <p:animEffect transition="in" filter="blinds(horizontal)">
                                      <p:cBhvr>
                                        <p:cTn id="15" dur="500"/>
                                        <p:tgtEl>
                                          <p:spTgt spid="3143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235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设计考虑</a:t>
            </a:r>
          </a:p>
        </p:txBody>
      </p:sp>
      <p:sp>
        <p:nvSpPr>
          <p:cNvPr id="314371" name="Rectangle 3"/>
          <p:cNvSpPr>
            <a:spLocks noGrp="1" noChangeArrowheads="1"/>
          </p:cNvSpPr>
          <p:nvPr>
            <p:ph idx="4294967295"/>
          </p:nvPr>
        </p:nvSpPr>
        <p:spPr>
          <a:xfrm>
            <a:off x="831003" y="1306512"/>
            <a:ext cx="10839450" cy="1470025"/>
          </a:xfrm>
        </p:spPr>
        <p:txBody>
          <a:bodyPr>
            <a:normAutofit/>
          </a:bodyPr>
          <a:lstStyle/>
          <a:p>
            <a:pPr marL="0" indent="0">
              <a:lnSpc>
                <a:spcPct val="150000"/>
              </a:lnSpc>
              <a:buNone/>
            </a:pPr>
            <a:r>
              <a:rPr lang="zh-CN" altLang="zh-CN" sz="2400" b="1" dirty="0"/>
              <a:t>存储</a:t>
            </a:r>
            <a:r>
              <a:rPr lang="zh-CN" altLang="en-US" sz="2400" b="1" dirty="0"/>
              <a:t>设计</a:t>
            </a:r>
            <a:endParaRPr lang="en-US" altLang="zh-CN" sz="2400" b="1" dirty="0"/>
          </a:p>
          <a:p>
            <a:pPr marL="0" indent="0">
              <a:lnSpc>
                <a:spcPct val="150000"/>
              </a:lnSpc>
              <a:buNone/>
            </a:pPr>
            <a:r>
              <a:rPr lang="zh-CN" altLang="zh-CN" sz="2133" dirty="0"/>
              <a:t>每堆纸牌存放的是一个数字，</a:t>
            </a:r>
            <a:r>
              <a:rPr lang="en-US" altLang="zh-CN" sz="2133" dirty="0"/>
              <a:t>n</a:t>
            </a:r>
            <a:r>
              <a:rPr lang="zh-CN" altLang="zh-CN" sz="2133" dirty="0"/>
              <a:t>堆纸牌可以用一个</a:t>
            </a:r>
            <a:r>
              <a:rPr lang="en-US" altLang="zh-CN" sz="2133" dirty="0"/>
              <a:t>n</a:t>
            </a:r>
            <a:r>
              <a:rPr lang="zh-CN" altLang="zh-CN" sz="2133" dirty="0"/>
              <a:t>个元素的整型数组</a:t>
            </a:r>
            <a:r>
              <a:rPr lang="en-US" altLang="zh-CN" sz="2133" dirty="0"/>
              <a:t>num</a:t>
            </a:r>
            <a:r>
              <a:rPr lang="zh-CN" altLang="zh-CN" sz="2133" dirty="0"/>
              <a:t>存储</a:t>
            </a:r>
          </a:p>
        </p:txBody>
      </p:sp>
      <p:sp>
        <p:nvSpPr>
          <p:cNvPr id="2089985" name="Rectangle 1"/>
          <p:cNvSpPr>
            <a:spLocks noChangeArrowheads="1"/>
          </p:cNvSpPr>
          <p:nvPr/>
        </p:nvSpPr>
        <p:spPr bwMode="auto">
          <a:xfrm>
            <a:off x="781050" y="3225049"/>
            <a:ext cx="7296228" cy="2350387"/>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pPr defTabSz="1219170" fontAlgn="base">
              <a:lnSpc>
                <a:spcPct val="150000"/>
              </a:lnSpc>
              <a:spcBef>
                <a:spcPct val="0"/>
              </a:spcBef>
              <a:spcAft>
                <a:spcPct val="0"/>
              </a:spcAft>
            </a:pPr>
            <a:r>
              <a:rPr lang="zh-CN" altLang="en-US" sz="2400" b="1" dirty="0">
                <a:latin typeface="微软雅黑" pitchFamily="34" charset="-122"/>
                <a:ea typeface="微软雅黑" pitchFamily="34" charset="-122"/>
                <a:cs typeface="宋体" pitchFamily="2" charset="-122"/>
              </a:rPr>
              <a:t>求解过程</a:t>
            </a:r>
            <a:endParaRPr lang="en-US" altLang="zh-CN" sz="2400" b="1" dirty="0">
              <a:latin typeface="微软雅黑" pitchFamily="34" charset="-122"/>
              <a:ea typeface="微软雅黑" pitchFamily="34" charset="-122"/>
              <a:cs typeface="宋体" pitchFamily="2" charset="-122"/>
            </a:endParaRPr>
          </a:p>
          <a:p>
            <a:pPr defTabSz="1219170" fontAlgn="base">
              <a:lnSpc>
                <a:spcPct val="150000"/>
              </a:lnSpc>
              <a:spcBef>
                <a:spcPct val="0"/>
              </a:spcBef>
              <a:spcAft>
                <a:spcPct val="0"/>
              </a:spcAft>
            </a:pPr>
            <a:r>
              <a:rPr lang="zh-CN" altLang="en-US" sz="1867" dirty="0">
                <a:latin typeface="微软雅黑" pitchFamily="34" charset="-122"/>
                <a:ea typeface="微软雅黑" pitchFamily="34" charset="-122"/>
                <a:cs typeface="宋体" pitchFamily="2" charset="-122"/>
              </a:rPr>
              <a:t>移动后，每堆中的牌数相同，所以先求出平均数</a:t>
            </a:r>
            <a:r>
              <a:rPr lang="en-US" altLang="zh-CN" sz="1867" dirty="0">
                <a:latin typeface="微软雅黑" pitchFamily="34" charset="-122"/>
                <a:ea typeface="微软雅黑" pitchFamily="34" charset="-122"/>
                <a:cs typeface="宋体" pitchFamily="2" charset="-122"/>
              </a:rPr>
              <a:t>v</a:t>
            </a:r>
          </a:p>
          <a:p>
            <a:pPr defTabSz="1219170" fontAlgn="base">
              <a:lnSpc>
                <a:spcPct val="150000"/>
              </a:lnSpc>
              <a:spcBef>
                <a:spcPct val="0"/>
              </a:spcBef>
              <a:spcAft>
                <a:spcPct val="0"/>
              </a:spcAft>
            </a:pPr>
            <a:r>
              <a:rPr lang="zh-CN" altLang="en-US" sz="1867" dirty="0">
                <a:latin typeface="微软雅黑" pitchFamily="34" charset="-122"/>
                <a:ea typeface="微软雅黑" pitchFamily="34" charset="-122"/>
                <a:cs typeface="宋体" pitchFamily="2" charset="-122"/>
              </a:rPr>
              <a:t>移动过程由</a:t>
            </a:r>
            <a:r>
              <a:rPr lang="en-US" altLang="zh-CN" sz="1867" dirty="0">
                <a:latin typeface="微软雅黑" pitchFamily="34" charset="-122"/>
                <a:ea typeface="微软雅黑" pitchFamily="34" charset="-122"/>
                <a:cs typeface="宋体" pitchFamily="2" charset="-122"/>
              </a:rPr>
              <a:t>n-1</a:t>
            </a:r>
            <a:r>
              <a:rPr lang="zh-CN" altLang="en-US" sz="1867" dirty="0">
                <a:latin typeface="微软雅黑" pitchFamily="34" charset="-122"/>
                <a:ea typeface="微软雅黑" pitchFamily="34" charset="-122"/>
                <a:cs typeface="宋体" pitchFamily="2" charset="-122"/>
              </a:rPr>
              <a:t>个阶段组成，每个阶段评估</a:t>
            </a:r>
            <a:r>
              <a:rPr lang="en-US" altLang="zh-CN" sz="1867" dirty="0" err="1">
                <a:latin typeface="微软雅黑" pitchFamily="34" charset="-122"/>
                <a:ea typeface="微软雅黑" pitchFamily="34" charset="-122"/>
                <a:cs typeface="宋体" pitchFamily="2" charset="-122"/>
              </a:rPr>
              <a:t>i</a:t>
            </a:r>
            <a:r>
              <a:rPr lang="zh-CN" altLang="en-US" sz="1867" dirty="0">
                <a:latin typeface="微软雅黑" pitchFamily="34" charset="-122"/>
                <a:ea typeface="微软雅黑" pitchFamily="34" charset="-122"/>
                <a:cs typeface="宋体" pitchFamily="2" charset="-122"/>
              </a:rPr>
              <a:t>和</a:t>
            </a:r>
            <a:r>
              <a:rPr lang="en-US" altLang="zh-CN" sz="1867" dirty="0">
                <a:latin typeface="微软雅黑" pitchFamily="34" charset="-122"/>
                <a:ea typeface="微软雅黑" pitchFamily="34" charset="-122"/>
                <a:cs typeface="宋体" pitchFamily="2" charset="-122"/>
              </a:rPr>
              <a:t>i+1</a:t>
            </a:r>
            <a:r>
              <a:rPr lang="zh-CN" altLang="en-US" sz="1867" dirty="0">
                <a:latin typeface="微软雅黑" pitchFamily="34" charset="-122"/>
                <a:ea typeface="微软雅黑" pitchFamily="34" charset="-122"/>
                <a:cs typeface="宋体" pitchFamily="2" charset="-122"/>
              </a:rPr>
              <a:t>两个堆之间的移动</a:t>
            </a:r>
            <a:endParaRPr lang="en-US" altLang="zh-CN" sz="1867" dirty="0">
              <a:latin typeface="微软雅黑" pitchFamily="34" charset="-122"/>
              <a:ea typeface="微软雅黑" pitchFamily="34" charset="-122"/>
              <a:cs typeface="宋体" pitchFamily="2" charset="-122"/>
            </a:endParaRPr>
          </a:p>
          <a:p>
            <a:pPr marL="431989" lvl="1" eaLnBrk="0" hangingPunct="0">
              <a:lnSpc>
                <a:spcPct val="150000"/>
              </a:lnSpc>
              <a:buFont typeface="Wingdings" pitchFamily="2" charset="2"/>
              <a:buChar char="Ø"/>
            </a:pPr>
            <a:r>
              <a:rPr lang="zh-CN" altLang="en-US" sz="1867" dirty="0">
                <a:latin typeface="微软雅黑" pitchFamily="34" charset="-122"/>
                <a:ea typeface="微软雅黑" pitchFamily="34" charset="-122"/>
                <a:cs typeface="宋体" pitchFamily="2" charset="-122"/>
              </a:rPr>
              <a:t>  若</a:t>
            </a:r>
            <a:r>
              <a:rPr lang="en-US" altLang="zh-CN" sz="1867" dirty="0">
                <a:latin typeface="微软雅黑" pitchFamily="34" charset="-122"/>
                <a:ea typeface="微软雅黑" pitchFamily="34" charset="-122"/>
                <a:cs typeface="宋体" pitchFamily="2" charset="-122"/>
              </a:rPr>
              <a:t>num[</a:t>
            </a:r>
            <a:r>
              <a:rPr lang="en-US" altLang="zh-CN" sz="1867" dirty="0" err="1">
                <a:latin typeface="微软雅黑" pitchFamily="34" charset="-122"/>
                <a:ea typeface="微软雅黑" pitchFamily="34" charset="-122"/>
                <a:cs typeface="宋体" pitchFamily="2" charset="-122"/>
              </a:rPr>
              <a:t>i</a:t>
            </a:r>
            <a:r>
              <a:rPr lang="en-US" altLang="zh-CN" sz="1867" dirty="0">
                <a:latin typeface="微软雅黑" pitchFamily="34" charset="-122"/>
                <a:ea typeface="微软雅黑" pitchFamily="34" charset="-122"/>
                <a:cs typeface="宋体" pitchFamily="2" charset="-122"/>
              </a:rPr>
              <a:t>] &gt; v</a:t>
            </a:r>
            <a:r>
              <a:rPr lang="zh-CN" altLang="en-US" sz="1867" dirty="0">
                <a:latin typeface="微软雅黑" pitchFamily="34" charset="-122"/>
                <a:ea typeface="微软雅黑" pitchFamily="34" charset="-122"/>
                <a:cs typeface="宋体" pitchFamily="2" charset="-122"/>
              </a:rPr>
              <a:t>，将</a:t>
            </a:r>
            <a:r>
              <a:rPr lang="en-US" altLang="zh-CN" sz="1867" dirty="0">
                <a:latin typeface="微软雅黑" pitchFamily="34" charset="-122"/>
                <a:ea typeface="微软雅黑" pitchFamily="34" charset="-122"/>
                <a:cs typeface="宋体" pitchFamily="2" charset="-122"/>
              </a:rPr>
              <a:t>num[</a:t>
            </a:r>
            <a:r>
              <a:rPr lang="en-US" altLang="zh-CN" sz="1867" dirty="0" err="1">
                <a:latin typeface="微软雅黑" pitchFamily="34" charset="-122"/>
                <a:ea typeface="微软雅黑" pitchFamily="34" charset="-122"/>
                <a:cs typeface="宋体" pitchFamily="2" charset="-122"/>
              </a:rPr>
              <a:t>i</a:t>
            </a:r>
            <a:r>
              <a:rPr lang="en-US" altLang="zh-CN" sz="1867" dirty="0">
                <a:latin typeface="微软雅黑" pitchFamily="34" charset="-122"/>
                <a:ea typeface="微软雅黑" pitchFamily="34" charset="-122"/>
                <a:cs typeface="宋体" pitchFamily="2" charset="-122"/>
              </a:rPr>
              <a:t>] - v</a:t>
            </a:r>
            <a:r>
              <a:rPr lang="zh-CN" altLang="en-US" sz="1867" dirty="0">
                <a:latin typeface="微软雅黑" pitchFamily="34" charset="-122"/>
                <a:ea typeface="微软雅黑" pitchFamily="34" charset="-122"/>
                <a:cs typeface="宋体" pitchFamily="2" charset="-122"/>
              </a:rPr>
              <a:t>张牌从第</a:t>
            </a:r>
            <a:r>
              <a:rPr lang="en-US" altLang="zh-CN" sz="1867" dirty="0" err="1">
                <a:latin typeface="微软雅黑" pitchFamily="34" charset="-122"/>
                <a:ea typeface="微软雅黑" pitchFamily="34" charset="-122"/>
                <a:cs typeface="宋体" pitchFamily="2" charset="-122"/>
              </a:rPr>
              <a:t>i</a:t>
            </a:r>
            <a:r>
              <a:rPr lang="zh-CN" altLang="en-US" sz="1867" dirty="0">
                <a:latin typeface="微软雅黑" pitchFamily="34" charset="-122"/>
                <a:ea typeface="微软雅黑" pitchFamily="34" charset="-122"/>
                <a:cs typeface="宋体" pitchFamily="2" charset="-122"/>
              </a:rPr>
              <a:t>堆移动到第</a:t>
            </a:r>
            <a:r>
              <a:rPr lang="en-US" altLang="zh-CN" sz="1867" dirty="0">
                <a:latin typeface="微软雅黑" pitchFamily="34" charset="-122"/>
                <a:ea typeface="微软雅黑" pitchFamily="34" charset="-122"/>
                <a:cs typeface="宋体" pitchFamily="2" charset="-122"/>
              </a:rPr>
              <a:t>i+1</a:t>
            </a:r>
            <a:r>
              <a:rPr lang="zh-CN" altLang="en-US" sz="1867" dirty="0">
                <a:latin typeface="微软雅黑" pitchFamily="34" charset="-122"/>
                <a:ea typeface="微软雅黑" pitchFamily="34" charset="-122"/>
                <a:cs typeface="宋体" pitchFamily="2" charset="-122"/>
              </a:rPr>
              <a:t>堆；</a:t>
            </a:r>
          </a:p>
          <a:p>
            <a:pPr marL="431989" lvl="1" eaLnBrk="0" hangingPunct="0">
              <a:lnSpc>
                <a:spcPct val="150000"/>
              </a:lnSpc>
              <a:buFont typeface="Wingdings" pitchFamily="2" charset="2"/>
              <a:buChar char="Ø"/>
            </a:pPr>
            <a:r>
              <a:rPr lang="zh-CN" altLang="en-US" sz="1867" dirty="0">
                <a:latin typeface="微软雅黑" pitchFamily="34" charset="-122"/>
                <a:ea typeface="微软雅黑" pitchFamily="34" charset="-122"/>
                <a:cs typeface="宋体" pitchFamily="2" charset="-122"/>
              </a:rPr>
              <a:t>  若</a:t>
            </a:r>
            <a:r>
              <a:rPr lang="en-US" altLang="zh-CN" sz="1867" dirty="0">
                <a:latin typeface="微软雅黑" pitchFamily="34" charset="-122"/>
                <a:ea typeface="微软雅黑" pitchFamily="34" charset="-122"/>
                <a:cs typeface="宋体" pitchFamily="2" charset="-122"/>
              </a:rPr>
              <a:t>num[</a:t>
            </a:r>
            <a:r>
              <a:rPr lang="en-US" altLang="zh-CN" sz="1867" dirty="0" err="1">
                <a:latin typeface="微软雅黑" pitchFamily="34" charset="-122"/>
                <a:ea typeface="微软雅黑" pitchFamily="34" charset="-122"/>
                <a:cs typeface="宋体" pitchFamily="2" charset="-122"/>
              </a:rPr>
              <a:t>i</a:t>
            </a:r>
            <a:r>
              <a:rPr lang="en-US" altLang="zh-CN" sz="1867" dirty="0">
                <a:latin typeface="微软雅黑" pitchFamily="34" charset="-122"/>
                <a:ea typeface="微软雅黑" pitchFamily="34" charset="-122"/>
                <a:cs typeface="宋体" pitchFamily="2" charset="-122"/>
              </a:rPr>
              <a:t>] &lt; v</a:t>
            </a:r>
            <a:r>
              <a:rPr lang="zh-CN" altLang="en-US" sz="1867" dirty="0">
                <a:latin typeface="微软雅黑" pitchFamily="34" charset="-122"/>
                <a:ea typeface="微软雅黑" pitchFamily="34" charset="-122"/>
                <a:cs typeface="宋体" pitchFamily="2" charset="-122"/>
              </a:rPr>
              <a:t>，将</a:t>
            </a:r>
            <a:r>
              <a:rPr lang="en-US" altLang="zh-CN" sz="1867" dirty="0">
                <a:latin typeface="微软雅黑" pitchFamily="34" charset="-122"/>
                <a:ea typeface="微软雅黑" pitchFamily="34" charset="-122"/>
                <a:cs typeface="宋体" pitchFamily="2" charset="-122"/>
              </a:rPr>
              <a:t>v - num[</a:t>
            </a:r>
            <a:r>
              <a:rPr lang="en-US" altLang="zh-CN" sz="1867" dirty="0" err="1">
                <a:latin typeface="微软雅黑" pitchFamily="34" charset="-122"/>
                <a:ea typeface="微软雅黑" pitchFamily="34" charset="-122"/>
                <a:cs typeface="宋体" pitchFamily="2" charset="-122"/>
              </a:rPr>
              <a:t>i</a:t>
            </a:r>
            <a:r>
              <a:rPr lang="en-US" altLang="zh-CN" sz="1867" dirty="0">
                <a:latin typeface="微软雅黑" pitchFamily="34" charset="-122"/>
                <a:ea typeface="微软雅黑" pitchFamily="34" charset="-122"/>
                <a:cs typeface="宋体" pitchFamily="2" charset="-122"/>
              </a:rPr>
              <a:t>]</a:t>
            </a:r>
            <a:r>
              <a:rPr lang="zh-CN" altLang="en-US" sz="1867" dirty="0">
                <a:latin typeface="微软雅黑" pitchFamily="34" charset="-122"/>
                <a:ea typeface="微软雅黑" pitchFamily="34" charset="-122"/>
                <a:cs typeface="宋体" pitchFamily="2" charset="-122"/>
              </a:rPr>
              <a:t>张牌从第</a:t>
            </a:r>
            <a:r>
              <a:rPr lang="en-US" altLang="zh-CN" sz="1867" dirty="0">
                <a:latin typeface="微软雅黑" pitchFamily="34" charset="-122"/>
                <a:ea typeface="微软雅黑" pitchFamily="34" charset="-122"/>
                <a:cs typeface="宋体" pitchFamily="2" charset="-122"/>
              </a:rPr>
              <a:t>i+1</a:t>
            </a:r>
            <a:r>
              <a:rPr lang="zh-CN" altLang="en-US" sz="1867" dirty="0">
                <a:latin typeface="微软雅黑" pitchFamily="34" charset="-122"/>
                <a:ea typeface="微软雅黑" pitchFamily="34" charset="-122"/>
                <a:cs typeface="宋体" pitchFamily="2" charset="-122"/>
              </a:rPr>
              <a:t>堆移动到第</a:t>
            </a:r>
            <a:r>
              <a:rPr lang="en-US" altLang="zh-CN" sz="1867" dirty="0" err="1">
                <a:latin typeface="微软雅黑" pitchFamily="34" charset="-122"/>
                <a:ea typeface="微软雅黑" pitchFamily="34" charset="-122"/>
                <a:cs typeface="宋体" pitchFamily="2" charset="-122"/>
              </a:rPr>
              <a:t>i</a:t>
            </a:r>
            <a:r>
              <a:rPr lang="zh-CN" altLang="en-US" sz="1867" dirty="0">
                <a:latin typeface="微软雅黑" pitchFamily="34" charset="-122"/>
                <a:ea typeface="微软雅黑" pitchFamily="34" charset="-122"/>
                <a:cs typeface="宋体" pitchFamily="2" charset="-122"/>
              </a:rPr>
              <a:t>堆。</a:t>
            </a:r>
          </a:p>
        </p:txBody>
      </p:sp>
    </p:spTree>
  </p:cSld>
  <p:clrMapOvr>
    <a:masterClrMapping/>
  </p:clrMapOvr>
  <p:transition spd="med">
    <p:fade/>
  </p:transition>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235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实现程序</a:t>
            </a:r>
          </a:p>
        </p:txBody>
      </p:sp>
      <p:sp>
        <p:nvSpPr>
          <p:cNvPr id="2089985" name="Rectangle 1"/>
          <p:cNvSpPr>
            <a:spLocks noChangeArrowheads="1"/>
          </p:cNvSpPr>
          <p:nvPr/>
        </p:nvSpPr>
        <p:spPr bwMode="auto">
          <a:xfrm>
            <a:off x="914400" y="1571113"/>
            <a:ext cx="4112729" cy="4720267"/>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cardAvg</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num[],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size)</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avg</a:t>
            </a:r>
            <a:r>
              <a:rPr lang="en-US" altLang="zh-CN" sz="1867" dirty="0">
                <a:latin typeface="微软雅黑" pitchFamily="34" charset="-122"/>
                <a:ea typeface="微软雅黑" pitchFamily="34" charset="-122"/>
              </a:rPr>
              <a:t> = 0, sum = 0;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for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&lt; size;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avg</a:t>
            </a:r>
            <a:r>
              <a:rPr lang="en-US" altLang="zh-CN" sz="1867" dirty="0">
                <a:latin typeface="微软雅黑" pitchFamily="34" charset="-122"/>
                <a:ea typeface="微软雅黑" pitchFamily="34" charset="-122"/>
              </a:rPr>
              <a:t> += num[</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avg</a:t>
            </a:r>
            <a:r>
              <a:rPr lang="en-US" altLang="zh-CN" sz="1867" dirty="0">
                <a:latin typeface="微软雅黑" pitchFamily="34" charset="-122"/>
                <a:ea typeface="微软雅黑" pitchFamily="34" charset="-122"/>
              </a:rPr>
              <a:t> /= size;</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for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&lt; size - 1;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if (num[</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a:t>
            </a:r>
            <a:r>
              <a:rPr lang="en-US" altLang="zh-CN" sz="1867" dirty="0" err="1">
                <a:latin typeface="微软雅黑" pitchFamily="34" charset="-122"/>
                <a:ea typeface="微软雅黑" pitchFamily="34" charset="-122"/>
              </a:rPr>
              <a:t>avg</a:t>
            </a:r>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++sum;</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num[i+1] -= </a:t>
            </a:r>
            <a:r>
              <a:rPr lang="en-US" altLang="zh-CN" sz="1867" dirty="0" err="1">
                <a:latin typeface="微软雅黑" pitchFamily="34" charset="-122"/>
                <a:ea typeface="微软雅黑" pitchFamily="34" charset="-122"/>
              </a:rPr>
              <a:t>avg</a:t>
            </a:r>
            <a:r>
              <a:rPr lang="en-US" altLang="zh-CN" sz="1867" dirty="0">
                <a:latin typeface="微软雅黑" pitchFamily="34" charset="-122"/>
                <a:ea typeface="微软雅黑" pitchFamily="34" charset="-122"/>
              </a:rPr>
              <a:t> - num[</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return sum;</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p:txBody>
      </p:sp>
      <p:sp>
        <p:nvSpPr>
          <p:cNvPr id="6" name="矩形 5"/>
          <p:cNvSpPr/>
          <p:nvPr/>
        </p:nvSpPr>
        <p:spPr>
          <a:xfrm>
            <a:off x="6509319" y="2228215"/>
            <a:ext cx="5244644" cy="2503249"/>
          </a:xfrm>
          <a:prstGeom prst="rect">
            <a:avLst/>
          </a:prstGeom>
          <a:noFill/>
        </p:spPr>
        <p:txBody>
          <a:bodyPr wrap="square" lIns="121920" tIns="60960" rIns="121920" bIns="6096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ts val="1600"/>
              </a:spcBef>
            </a:pPr>
            <a:r>
              <a:rPr lang="zh-CN" altLang="en-US" sz="3200" b="1" spc="67"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想一想：</a:t>
            </a:r>
            <a:endParaRPr lang="en-US" altLang="zh-CN" sz="3200" b="1" spc="67"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spcBef>
                <a:spcPts val="1600"/>
              </a:spcBef>
            </a:pPr>
            <a:r>
              <a:rPr lang="zh-CN" altLang="en-US" sz="3200" b="1" spc="67"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如果某次移动时牌不够，会不会影响移动次数？？？</a:t>
            </a:r>
            <a:endParaRPr lang="en-US" altLang="zh-CN" sz="3200" b="1" spc="67"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spcBef>
                <a:spcPts val="1600"/>
              </a:spcBef>
            </a:pPr>
            <a:r>
              <a:rPr lang="zh-CN" altLang="en-US" sz="3200" b="1" spc="67"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如何输出移动过程？</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941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排序和查找</a:t>
            </a:r>
          </a:p>
        </p:txBody>
      </p:sp>
      <p:sp>
        <p:nvSpPr>
          <p:cNvPr id="237571" name="Rectangle 3"/>
          <p:cNvSpPr>
            <a:spLocks noGrp="1" noChangeArrowheads="1"/>
          </p:cNvSpPr>
          <p:nvPr>
            <p:ph idx="4294967295"/>
          </p:nvPr>
        </p:nvSpPr>
        <p:spPr>
          <a:xfrm>
            <a:off x="1300480" y="1493043"/>
            <a:ext cx="4381500" cy="3871913"/>
          </a:xfrm>
        </p:spPr>
        <p:txBody>
          <a:bodyPr>
            <a:normAutofit/>
          </a:bodyPr>
          <a:lstStyle/>
          <a:p>
            <a:pPr eaLnBrk="1" hangingPunct="1">
              <a:lnSpc>
                <a:spcPct val="130000"/>
              </a:lnSpc>
              <a:buNone/>
            </a:pPr>
            <a:r>
              <a:rPr lang="zh-CN" altLang="en-US" sz="2400" b="1" dirty="0"/>
              <a:t>顺序查找</a:t>
            </a:r>
          </a:p>
          <a:p>
            <a:pPr eaLnBrk="1" hangingPunct="1">
              <a:lnSpc>
                <a:spcPct val="130000"/>
              </a:lnSpc>
              <a:buNone/>
            </a:pPr>
            <a:r>
              <a:rPr lang="zh-CN" altLang="en-US" sz="2400" b="1" dirty="0"/>
              <a:t>二分查找</a:t>
            </a:r>
          </a:p>
          <a:p>
            <a:pPr eaLnBrk="1" hangingPunct="1">
              <a:lnSpc>
                <a:spcPct val="130000"/>
              </a:lnSpc>
              <a:buNone/>
            </a:pPr>
            <a:r>
              <a:rPr lang="zh-CN" altLang="en-US" sz="2400" b="1" dirty="0"/>
              <a:t>选择排序法</a:t>
            </a:r>
          </a:p>
          <a:p>
            <a:pPr eaLnBrk="1" hangingPunct="1">
              <a:lnSpc>
                <a:spcPct val="130000"/>
              </a:lnSpc>
              <a:buNone/>
            </a:pPr>
            <a:r>
              <a:rPr lang="zh-CN" altLang="en-US" sz="2400" b="1" dirty="0"/>
              <a:t>气泡排序法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37571">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9106" name="Rectangle 2"/>
          <p:cNvSpPr>
            <a:spLocks noGrp="1" noChangeArrowheads="1"/>
          </p:cNvSpPr>
          <p:nvPr>
            <p:ph type="title"/>
          </p:nvPr>
        </p:nvSpPr>
        <p:spPr/>
        <p:txBody>
          <a:bodyPr>
            <a:normAutofit fontScale="90000"/>
          </a:bodyPr>
          <a:lstStyle/>
          <a:p>
            <a:pPr eaLnBrk="1" hangingPunct="1">
              <a:defRPr/>
            </a:pPr>
            <a:r>
              <a:rPr lang="zh-CN" altLang="en-US" sz="3200" b="1" dirty="0">
                <a:latin typeface="微软雅黑" pitchFamily="34" charset="-122"/>
              </a:rPr>
              <a:t>顺序查找</a:t>
            </a:r>
          </a:p>
        </p:txBody>
      </p:sp>
      <p:sp>
        <p:nvSpPr>
          <p:cNvPr id="238595" name="Rectangle 3"/>
          <p:cNvSpPr>
            <a:spLocks noGrp="1" noChangeArrowheads="1"/>
          </p:cNvSpPr>
          <p:nvPr>
            <p:ph idx="4294967295"/>
          </p:nvPr>
        </p:nvSpPr>
        <p:spPr>
          <a:xfrm>
            <a:off x="1116944" y="938213"/>
            <a:ext cx="8153400" cy="4152900"/>
          </a:xfrm>
        </p:spPr>
        <p:txBody>
          <a:bodyPr>
            <a:normAutofit lnSpcReduction="10000"/>
          </a:bodyPr>
          <a:lstStyle/>
          <a:p>
            <a:pPr eaLnBrk="1" hangingPunct="1">
              <a:lnSpc>
                <a:spcPct val="150000"/>
              </a:lnSpc>
              <a:buNone/>
            </a:pPr>
            <a:r>
              <a:rPr lang="zh-CN" altLang="en-US" sz="2400" b="1" dirty="0"/>
              <a:t>被查找的数存放在一个数组中</a:t>
            </a:r>
            <a:endParaRPr lang="en-US" altLang="zh-CN" sz="2400" b="1" dirty="0"/>
          </a:p>
          <a:p>
            <a:pPr>
              <a:lnSpc>
                <a:spcPct val="150000"/>
              </a:lnSpc>
              <a:spcBef>
                <a:spcPts val="2400"/>
              </a:spcBef>
              <a:buNone/>
            </a:pPr>
            <a:r>
              <a:rPr lang="zh-CN" altLang="en-US" sz="2400" b="1" dirty="0"/>
              <a:t>过程</a:t>
            </a:r>
            <a:endParaRPr lang="en-US" altLang="zh-CN" sz="2400" b="1" dirty="0"/>
          </a:p>
          <a:p>
            <a:pPr marL="0" indent="0">
              <a:buNone/>
            </a:pPr>
            <a:r>
              <a:rPr lang="zh-CN" altLang="en-US" sz="1867" dirty="0"/>
              <a:t>从数组的第一个元素开始，依次往下比较，直到找到要找的元素为止。</a:t>
            </a:r>
            <a:endParaRPr lang="en-US" altLang="zh-CN" sz="1867" dirty="0"/>
          </a:p>
          <a:p>
            <a:pPr marL="0" indent="0">
              <a:buNone/>
            </a:pPr>
            <a:endParaRPr lang="en-US" altLang="zh-CN" sz="1867" dirty="0"/>
          </a:p>
          <a:p>
            <a:pPr>
              <a:lnSpc>
                <a:spcPct val="150000"/>
              </a:lnSpc>
              <a:spcBef>
                <a:spcPts val="2400"/>
              </a:spcBef>
              <a:buNone/>
            </a:pPr>
            <a:r>
              <a:rPr lang="zh-CN" altLang="en-US" sz="2400" b="1" dirty="0"/>
              <a:t>顺序查找函数模板</a:t>
            </a:r>
            <a:endParaRPr lang="en-US" altLang="zh-CN" sz="2400" b="1" dirty="0"/>
          </a:p>
          <a:p>
            <a:pPr marL="0" indent="0">
              <a:buNone/>
            </a:pPr>
            <a:r>
              <a:rPr lang="zh-CN" altLang="en-US" sz="1867" dirty="0"/>
              <a:t>模板参数：元素类型</a:t>
            </a:r>
            <a:endParaRPr lang="en-US" altLang="zh-CN" sz="1867" dirty="0"/>
          </a:p>
          <a:p>
            <a:pPr marL="0" indent="0">
              <a:buNone/>
            </a:pPr>
            <a:r>
              <a:rPr lang="zh-CN" altLang="en-US" sz="1867" dirty="0"/>
              <a:t>函数参数：数组、被查找元素</a:t>
            </a:r>
            <a:endParaRPr lang="en-US" altLang="zh-CN" sz="1867" dirty="0"/>
          </a:p>
          <a:p>
            <a:pPr marL="0" indent="0">
              <a:buNone/>
            </a:pPr>
            <a:r>
              <a:rPr lang="zh-CN" altLang="en-US" sz="1867" dirty="0"/>
              <a:t>返回值：被查找元素在数组中的位置，</a:t>
            </a:r>
            <a:r>
              <a:rPr lang="en-US" altLang="zh-CN" sz="1867" dirty="0"/>
              <a:t>-1</a:t>
            </a:r>
            <a:r>
              <a:rPr lang="zh-CN" altLang="en-US" sz="1867" dirty="0"/>
              <a:t>表示不存在</a:t>
            </a:r>
          </a:p>
          <a:p>
            <a:pPr eaLnBrk="1" hangingPunct="1">
              <a:buNone/>
            </a:pPr>
            <a:endParaRPr lang="en-US" altLang="zh-CN" sz="1867" dirty="0"/>
          </a:p>
        </p:txBody>
      </p:sp>
      <p:sp>
        <p:nvSpPr>
          <p:cNvPr id="4" name="Text Box 2"/>
          <p:cNvSpPr txBox="1">
            <a:spLocks noChangeArrowheads="1"/>
          </p:cNvSpPr>
          <p:nvPr/>
        </p:nvSpPr>
        <p:spPr bwMode="auto">
          <a:xfrm>
            <a:off x="7094315" y="3328155"/>
            <a:ext cx="4352059" cy="3489673"/>
          </a:xfrm>
          <a:prstGeom prst="rect">
            <a:avLst/>
          </a:prstGeom>
          <a:noFill/>
          <a:ln w="12700" cap="sq">
            <a:solidFill>
              <a:schemeClr val="tx1"/>
            </a:solidFill>
            <a:miter lim="800000"/>
            <a:headEnd type="none" w="sm" len="sm"/>
            <a:tailEnd type="none" w="sm" len="sm"/>
          </a:ln>
        </p:spPr>
        <p:txBody>
          <a:bodyPr wrap="square">
            <a:spAutoFit/>
          </a:bodyPr>
          <a:lstStyle/>
          <a:p>
            <a:pPr fontAlgn="auto">
              <a:lnSpc>
                <a:spcPct val="150000"/>
              </a:lnSpc>
            </a:pPr>
            <a:r>
              <a:rPr lang="en-US" altLang="zh-CN" sz="1867" dirty="0">
                <a:latin typeface="微软雅黑" pitchFamily="34" charset="-122"/>
                <a:ea typeface="微软雅黑" pitchFamily="34" charset="-122"/>
              </a:rPr>
              <a:t>template &lt;class T&gt;</a:t>
            </a:r>
            <a:endParaRPr lang="zh-CN" altLang="zh-CN" sz="1867" dirty="0">
              <a:latin typeface="微软雅黑" pitchFamily="34" charset="-122"/>
              <a:ea typeface="微软雅黑" pitchFamily="34" charset="-122"/>
            </a:endParaRPr>
          </a:p>
          <a:p>
            <a:pPr fontAlgn="auto">
              <a:lnSpc>
                <a:spcPct val="150000"/>
              </a:lnSpc>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find(T a[],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size, T x)</a:t>
            </a:r>
            <a:endParaRPr lang="zh-CN" altLang="zh-CN" sz="1867" dirty="0">
              <a:latin typeface="微软雅黑" pitchFamily="34" charset="-122"/>
              <a:ea typeface="微软雅黑" pitchFamily="34" charset="-122"/>
            </a:endParaRPr>
          </a:p>
          <a:p>
            <a:pPr fontAlgn="auto">
              <a:lnSpc>
                <a:spcPct val="150000"/>
              </a:lnSpc>
            </a:pP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pPr fontAlgn="auto">
              <a:lnSpc>
                <a:spcPct val="150000"/>
              </a:lnSpc>
            </a:pPr>
            <a:r>
              <a:rPr lang="en-US" altLang="zh-CN" sz="1867" dirty="0">
                <a:latin typeface="微软雅黑" pitchFamily="34" charset="-122"/>
                <a:ea typeface="微软雅黑" pitchFamily="34" charset="-122"/>
              </a:rPr>
              <a:t>      for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k = 0; k &lt; size; ++k)</a:t>
            </a:r>
            <a:endParaRPr lang="zh-CN" altLang="zh-CN" sz="1867" dirty="0">
              <a:latin typeface="微软雅黑" pitchFamily="34" charset="-122"/>
              <a:ea typeface="微软雅黑" pitchFamily="34" charset="-122"/>
            </a:endParaRPr>
          </a:p>
          <a:p>
            <a:pPr fontAlgn="auto">
              <a:lnSpc>
                <a:spcPct val="150000"/>
              </a:lnSpc>
            </a:pPr>
            <a:r>
              <a:rPr lang="en-US" altLang="zh-CN" sz="1867" dirty="0">
                <a:latin typeface="微软雅黑" pitchFamily="34" charset="-122"/>
                <a:ea typeface="微软雅黑" pitchFamily="34" charset="-122"/>
              </a:rPr>
              <a:t>           if (x == a[k])  return k;</a:t>
            </a:r>
            <a:endParaRPr lang="zh-CN" altLang="zh-CN" sz="1867" dirty="0">
              <a:latin typeface="微软雅黑" pitchFamily="34" charset="-122"/>
              <a:ea typeface="微软雅黑" pitchFamily="34" charset="-122"/>
            </a:endParaRPr>
          </a:p>
          <a:p>
            <a:pPr fontAlgn="auto">
              <a:lnSpc>
                <a:spcPct val="150000"/>
              </a:lnSpc>
            </a:pPr>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pPr fontAlgn="auto">
              <a:lnSpc>
                <a:spcPct val="150000"/>
              </a:lnSpc>
            </a:pPr>
            <a:r>
              <a:rPr lang="en-US" altLang="zh-CN" sz="1867" dirty="0">
                <a:latin typeface="微软雅黑" pitchFamily="34" charset="-122"/>
                <a:ea typeface="微软雅黑" pitchFamily="34" charset="-122"/>
              </a:rPr>
              <a:t>        return -1;</a:t>
            </a:r>
            <a:endParaRPr lang="zh-CN" altLang="zh-CN" sz="1867" dirty="0">
              <a:latin typeface="微软雅黑" pitchFamily="34" charset="-122"/>
              <a:ea typeface="微软雅黑" pitchFamily="34" charset="-122"/>
            </a:endParaRPr>
          </a:p>
          <a:p>
            <a:pPr fontAlgn="auto">
              <a:lnSpc>
                <a:spcPct val="150000"/>
              </a:lnSpc>
            </a:pP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217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二分查找</a:t>
            </a:r>
          </a:p>
        </p:txBody>
      </p:sp>
      <p:sp>
        <p:nvSpPr>
          <p:cNvPr id="241667" name="Rectangle 3"/>
          <p:cNvSpPr>
            <a:spLocks noGrp="1" noChangeArrowheads="1"/>
          </p:cNvSpPr>
          <p:nvPr>
            <p:ph idx="4294967295"/>
          </p:nvPr>
        </p:nvSpPr>
        <p:spPr>
          <a:xfrm>
            <a:off x="379413" y="1235075"/>
            <a:ext cx="11812587" cy="5394325"/>
          </a:xfrm>
        </p:spPr>
        <p:txBody>
          <a:bodyPr>
            <a:normAutofit/>
          </a:bodyPr>
          <a:lstStyle/>
          <a:p>
            <a:pPr>
              <a:lnSpc>
                <a:spcPct val="105000"/>
              </a:lnSpc>
              <a:spcBef>
                <a:spcPts val="2400"/>
              </a:spcBef>
              <a:buNone/>
            </a:pPr>
            <a:r>
              <a:rPr lang="zh-CN" altLang="en-US" sz="2400" b="1" dirty="0"/>
              <a:t>数组元素已按某一顺序排序，如数字的大小顺序、字母的字母序等</a:t>
            </a:r>
            <a:endParaRPr lang="en-US" altLang="zh-CN" sz="2400" b="1" dirty="0"/>
          </a:p>
          <a:p>
            <a:pPr>
              <a:lnSpc>
                <a:spcPct val="105000"/>
              </a:lnSpc>
              <a:spcBef>
                <a:spcPts val="2400"/>
              </a:spcBef>
              <a:buNone/>
            </a:pPr>
            <a:r>
              <a:rPr lang="zh-CN" altLang="en-US" sz="2400" b="1" dirty="0"/>
              <a:t>以下讨论中都假设是按升序排序</a:t>
            </a:r>
          </a:p>
          <a:p>
            <a:pPr>
              <a:lnSpc>
                <a:spcPct val="105000"/>
              </a:lnSpc>
              <a:spcBef>
                <a:spcPts val="2400"/>
              </a:spcBef>
              <a:buNone/>
            </a:pPr>
            <a:r>
              <a:rPr lang="zh-CN" altLang="en-US" sz="2400" b="1" dirty="0"/>
              <a:t>过程</a:t>
            </a:r>
          </a:p>
          <a:p>
            <a:pPr>
              <a:lnSpc>
                <a:spcPct val="105000"/>
              </a:lnSpc>
              <a:buNone/>
            </a:pPr>
            <a:r>
              <a:rPr lang="zh-CN" altLang="en-US" sz="1867" dirty="0"/>
              <a:t>设定查找范围的上下界：</a:t>
            </a:r>
            <a:r>
              <a:rPr lang="en-US" altLang="zh-CN" sz="1867" dirty="0" err="1"/>
              <a:t>lh</a:t>
            </a:r>
            <a:r>
              <a:rPr lang="en-US" altLang="zh-CN" sz="1867" dirty="0"/>
              <a:t>, </a:t>
            </a:r>
            <a:r>
              <a:rPr lang="en-US" altLang="zh-CN" sz="1867" dirty="0" err="1"/>
              <a:t>rh</a:t>
            </a:r>
            <a:endParaRPr lang="en-US" altLang="zh-CN" sz="1867" dirty="0"/>
          </a:p>
          <a:p>
            <a:pPr>
              <a:lnSpc>
                <a:spcPct val="105000"/>
              </a:lnSpc>
              <a:buNone/>
            </a:pPr>
            <a:r>
              <a:rPr lang="zh-CN" altLang="en-US" sz="1867" dirty="0"/>
              <a:t>找出中间元素的位置：</a:t>
            </a:r>
            <a:r>
              <a:rPr lang="en-US" altLang="zh-CN" sz="1867" dirty="0"/>
              <a:t>mid = ( </a:t>
            </a:r>
            <a:r>
              <a:rPr lang="en-US" altLang="zh-CN" sz="1867" dirty="0" err="1"/>
              <a:t>lh</a:t>
            </a:r>
            <a:r>
              <a:rPr lang="en-US" altLang="zh-CN" sz="1867" dirty="0"/>
              <a:t> + </a:t>
            </a:r>
            <a:r>
              <a:rPr lang="en-US" altLang="zh-CN" sz="1867" dirty="0" err="1"/>
              <a:t>rh</a:t>
            </a:r>
            <a:r>
              <a:rPr lang="en-US" altLang="zh-CN" sz="1867" dirty="0"/>
              <a:t> ) / 2</a:t>
            </a:r>
          </a:p>
          <a:p>
            <a:pPr>
              <a:lnSpc>
                <a:spcPct val="105000"/>
              </a:lnSpc>
              <a:buNone/>
            </a:pPr>
            <a:r>
              <a:rPr lang="zh-CN" altLang="en-US" sz="1867" dirty="0"/>
              <a:t>比较中间元素与欲查找的元素 </a:t>
            </a:r>
            <a:r>
              <a:rPr lang="en-US" altLang="zh-CN" sz="1867" dirty="0"/>
              <a:t>key</a:t>
            </a:r>
          </a:p>
          <a:p>
            <a:pPr>
              <a:lnSpc>
                <a:spcPct val="105000"/>
              </a:lnSpc>
              <a:buNone/>
            </a:pPr>
            <a:r>
              <a:rPr lang="en-US" altLang="zh-CN" sz="1867" dirty="0"/>
              <a:t>    </a:t>
            </a:r>
            <a:r>
              <a:rPr lang="zh-CN" altLang="en-US" sz="1867" dirty="0"/>
              <a:t>如 </a:t>
            </a:r>
            <a:r>
              <a:rPr lang="en-US" altLang="zh-CN" sz="1867" dirty="0"/>
              <a:t>key </a:t>
            </a:r>
            <a:r>
              <a:rPr lang="zh-CN" altLang="en-US" sz="1867" dirty="0"/>
              <a:t>等于中间元素，则 </a:t>
            </a:r>
            <a:r>
              <a:rPr lang="en-US" altLang="zh-CN" sz="1867" dirty="0"/>
              <a:t>mid </a:t>
            </a:r>
            <a:r>
              <a:rPr lang="zh-CN" altLang="en-US" sz="1867" dirty="0"/>
              <a:t>就是要查找的元素的位置；</a:t>
            </a:r>
            <a:endParaRPr lang="en-US" altLang="zh-CN" sz="1867" dirty="0"/>
          </a:p>
          <a:p>
            <a:pPr>
              <a:lnSpc>
                <a:spcPct val="105000"/>
              </a:lnSpc>
              <a:buNone/>
            </a:pPr>
            <a:r>
              <a:rPr lang="en-US" altLang="zh-CN" sz="1867" dirty="0"/>
              <a:t>    </a:t>
            </a:r>
            <a:r>
              <a:rPr lang="zh-CN" altLang="en-US" sz="1867" dirty="0"/>
              <a:t>如 </a:t>
            </a:r>
            <a:r>
              <a:rPr lang="en-US" altLang="zh-CN" sz="1867" dirty="0"/>
              <a:t>key &gt; </a:t>
            </a:r>
            <a:r>
              <a:rPr lang="zh-CN" altLang="en-US" sz="1867" dirty="0"/>
              <a:t>中间元素，则从 </a:t>
            </a:r>
            <a:r>
              <a:rPr lang="en-US" altLang="zh-CN" sz="1867" dirty="0" err="1"/>
              <a:t>lh</a:t>
            </a:r>
            <a:r>
              <a:rPr lang="en-US" altLang="zh-CN" sz="1867" dirty="0"/>
              <a:t> – mid </a:t>
            </a:r>
            <a:r>
              <a:rPr lang="zh-CN" altLang="en-US" sz="1867" dirty="0"/>
              <a:t>的这些元素不可能是要查找的元素，修正查找范围为 </a:t>
            </a:r>
            <a:r>
              <a:rPr lang="en-US" altLang="zh-CN" sz="1867" dirty="0" err="1"/>
              <a:t>lh</a:t>
            </a:r>
            <a:r>
              <a:rPr lang="en-US" altLang="zh-CN" sz="1867" dirty="0"/>
              <a:t> = mid + 1</a:t>
            </a:r>
            <a:r>
              <a:rPr lang="zh-CN" altLang="en-US" sz="1867" dirty="0"/>
              <a:t>到 </a:t>
            </a:r>
            <a:r>
              <a:rPr lang="en-US" altLang="zh-CN" sz="1867" dirty="0" err="1"/>
              <a:t>rh</a:t>
            </a:r>
            <a:r>
              <a:rPr lang="zh-CN" altLang="en-US" sz="1867" dirty="0"/>
              <a:t>；</a:t>
            </a:r>
            <a:endParaRPr lang="en-US" altLang="zh-CN" sz="1867" dirty="0"/>
          </a:p>
          <a:p>
            <a:pPr>
              <a:lnSpc>
                <a:spcPct val="105000"/>
              </a:lnSpc>
              <a:buNone/>
            </a:pPr>
            <a:r>
              <a:rPr lang="en-US" altLang="zh-CN" sz="1867" dirty="0"/>
              <a:t>    </a:t>
            </a:r>
            <a:r>
              <a:rPr lang="zh-CN" altLang="en-US" sz="1867" dirty="0"/>
              <a:t>如 </a:t>
            </a:r>
            <a:r>
              <a:rPr lang="en-US" altLang="zh-CN" sz="1867" dirty="0"/>
              <a:t>key &lt; </a:t>
            </a:r>
            <a:r>
              <a:rPr lang="zh-CN" altLang="en-US" sz="1867" dirty="0"/>
              <a:t>中间元素，则从</a:t>
            </a:r>
            <a:r>
              <a:rPr lang="en-US" altLang="zh-CN" sz="1867" dirty="0"/>
              <a:t>mid - </a:t>
            </a:r>
            <a:r>
              <a:rPr lang="en-US" altLang="zh-CN" sz="1867" dirty="0" err="1"/>
              <a:t>rh</a:t>
            </a:r>
            <a:r>
              <a:rPr lang="zh-CN" altLang="en-US" sz="1867" dirty="0"/>
              <a:t>的这些元素不可能是要查找的元素，修正查找范围为 </a:t>
            </a:r>
            <a:r>
              <a:rPr lang="en-US" altLang="zh-CN" sz="1867" dirty="0" err="1"/>
              <a:t>lh</a:t>
            </a:r>
            <a:r>
              <a:rPr lang="en-US" altLang="zh-CN" sz="1867" dirty="0"/>
              <a:t> </a:t>
            </a:r>
            <a:r>
              <a:rPr lang="zh-CN" altLang="en-US" sz="1867" dirty="0"/>
              <a:t>到 </a:t>
            </a:r>
            <a:r>
              <a:rPr lang="en-US" altLang="zh-CN" sz="1867" dirty="0" err="1"/>
              <a:t>rh</a:t>
            </a:r>
            <a:r>
              <a:rPr lang="en-US" altLang="zh-CN" sz="1867" dirty="0"/>
              <a:t> = mid - 1</a:t>
            </a:r>
            <a:r>
              <a:rPr lang="zh-CN" altLang="en-US" sz="1867" dirty="0"/>
              <a:t>；</a:t>
            </a:r>
            <a:endParaRPr lang="en-US" altLang="zh-CN" sz="1867" dirty="0"/>
          </a:p>
          <a:p>
            <a:pPr>
              <a:lnSpc>
                <a:spcPct val="105000"/>
              </a:lnSpc>
              <a:buNone/>
            </a:pPr>
            <a:r>
              <a:rPr lang="en-US" altLang="zh-CN" sz="1867" dirty="0"/>
              <a:t>    </a:t>
            </a:r>
            <a:r>
              <a:rPr lang="zh-CN" altLang="en-US" sz="1867" dirty="0"/>
              <a:t>如 </a:t>
            </a:r>
            <a:r>
              <a:rPr lang="en-US" altLang="zh-CN" sz="1867" dirty="0" err="1"/>
              <a:t>lh</a:t>
            </a:r>
            <a:r>
              <a:rPr lang="en-US" altLang="zh-CN" sz="1867" dirty="0"/>
              <a:t> &gt; </a:t>
            </a:r>
            <a:r>
              <a:rPr lang="en-US" altLang="zh-CN" sz="1867" dirty="0" err="1"/>
              <a:t>rh</a:t>
            </a:r>
            <a:r>
              <a:rPr lang="zh-CN" altLang="en-US" sz="1867" dirty="0"/>
              <a:t>，则要查找的元素不存在，否则返回第二步</a:t>
            </a:r>
          </a:p>
        </p:txBody>
      </p:sp>
    </p:spTree>
  </p:cSld>
  <p:clrMapOvr>
    <a:masterClrMapping/>
  </p:clrMapOvr>
  <p:transition spd="med">
    <p:fade/>
  </p:transition>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11255319"/>
              </p:ext>
            </p:extLst>
          </p:nvPr>
        </p:nvGraphicFramePr>
        <p:xfrm>
          <a:off x="956269" y="1051923"/>
          <a:ext cx="9420257" cy="1027176"/>
        </p:xfrm>
        <a:graphic>
          <a:graphicData uri="http://schemas.openxmlformats.org/drawingml/2006/table">
            <a:tbl>
              <a:tblPr/>
              <a:tblGrid>
                <a:gridCol w="856387">
                  <a:extLst>
                    <a:ext uri="{9D8B030D-6E8A-4147-A177-3AD203B41FA5}">
                      <a16:colId xmlns:a16="http://schemas.microsoft.com/office/drawing/2014/main" val="20000"/>
                    </a:ext>
                  </a:extLst>
                </a:gridCol>
                <a:gridCol w="856387">
                  <a:extLst>
                    <a:ext uri="{9D8B030D-6E8A-4147-A177-3AD203B41FA5}">
                      <a16:colId xmlns:a16="http://schemas.microsoft.com/office/drawing/2014/main" val="20001"/>
                    </a:ext>
                  </a:extLst>
                </a:gridCol>
                <a:gridCol w="856387">
                  <a:extLst>
                    <a:ext uri="{9D8B030D-6E8A-4147-A177-3AD203B41FA5}">
                      <a16:colId xmlns:a16="http://schemas.microsoft.com/office/drawing/2014/main" val="20002"/>
                    </a:ext>
                  </a:extLst>
                </a:gridCol>
                <a:gridCol w="856387">
                  <a:extLst>
                    <a:ext uri="{9D8B030D-6E8A-4147-A177-3AD203B41FA5}">
                      <a16:colId xmlns:a16="http://schemas.microsoft.com/office/drawing/2014/main" val="20003"/>
                    </a:ext>
                  </a:extLst>
                </a:gridCol>
                <a:gridCol w="856387">
                  <a:extLst>
                    <a:ext uri="{9D8B030D-6E8A-4147-A177-3AD203B41FA5}">
                      <a16:colId xmlns:a16="http://schemas.microsoft.com/office/drawing/2014/main" val="20004"/>
                    </a:ext>
                  </a:extLst>
                </a:gridCol>
                <a:gridCol w="856387">
                  <a:extLst>
                    <a:ext uri="{9D8B030D-6E8A-4147-A177-3AD203B41FA5}">
                      <a16:colId xmlns:a16="http://schemas.microsoft.com/office/drawing/2014/main" val="20005"/>
                    </a:ext>
                  </a:extLst>
                </a:gridCol>
                <a:gridCol w="856387">
                  <a:extLst>
                    <a:ext uri="{9D8B030D-6E8A-4147-A177-3AD203B41FA5}">
                      <a16:colId xmlns:a16="http://schemas.microsoft.com/office/drawing/2014/main" val="20006"/>
                    </a:ext>
                  </a:extLst>
                </a:gridCol>
                <a:gridCol w="856387">
                  <a:extLst>
                    <a:ext uri="{9D8B030D-6E8A-4147-A177-3AD203B41FA5}">
                      <a16:colId xmlns:a16="http://schemas.microsoft.com/office/drawing/2014/main" val="20007"/>
                    </a:ext>
                  </a:extLst>
                </a:gridCol>
                <a:gridCol w="856387">
                  <a:extLst>
                    <a:ext uri="{9D8B030D-6E8A-4147-A177-3AD203B41FA5}">
                      <a16:colId xmlns:a16="http://schemas.microsoft.com/office/drawing/2014/main" val="20008"/>
                    </a:ext>
                  </a:extLst>
                </a:gridCol>
                <a:gridCol w="856387">
                  <a:extLst>
                    <a:ext uri="{9D8B030D-6E8A-4147-A177-3AD203B41FA5}">
                      <a16:colId xmlns:a16="http://schemas.microsoft.com/office/drawing/2014/main" val="20009"/>
                    </a:ext>
                  </a:extLst>
                </a:gridCol>
                <a:gridCol w="856387">
                  <a:extLst>
                    <a:ext uri="{9D8B030D-6E8A-4147-A177-3AD203B41FA5}">
                      <a16:colId xmlns:a16="http://schemas.microsoft.com/office/drawing/2014/main" val="20010"/>
                    </a:ext>
                  </a:extLst>
                </a:gridCol>
              </a:tblGrid>
              <a:tr h="513588">
                <a:tc>
                  <a:txBody>
                    <a:bodyPr/>
                    <a:lstStyle/>
                    <a:p>
                      <a:pPr indent="203200">
                        <a:lnSpc>
                          <a:spcPts val="1200"/>
                        </a:lnSpc>
                        <a:spcBef>
                          <a:spcPts val="600"/>
                        </a:spcBef>
                        <a:spcAft>
                          <a:spcPts val="0"/>
                        </a:spcAft>
                      </a:pPr>
                      <a:endParaRPr lang="en-US" sz="1900" kern="100" dirty="0">
                        <a:latin typeface="微软雅黑" pitchFamily="34" charset="-122"/>
                        <a:ea typeface="微软雅黑" pitchFamily="34" charset="-122"/>
                        <a:cs typeface="Arial"/>
                      </a:endParaRPr>
                    </a:p>
                    <a:p>
                      <a:pPr indent="203200">
                        <a:lnSpc>
                          <a:spcPts val="1200"/>
                        </a:lnSpc>
                        <a:spcBef>
                          <a:spcPts val="600"/>
                        </a:spcBef>
                        <a:spcAft>
                          <a:spcPts val="0"/>
                        </a:spcAft>
                      </a:pPr>
                      <a:r>
                        <a:rPr lang="en-US" sz="1900" kern="100" dirty="0">
                          <a:latin typeface="微软雅黑" pitchFamily="34" charset="-122"/>
                          <a:ea typeface="微软雅黑" pitchFamily="34" charset="-122"/>
                          <a:cs typeface="Arial"/>
                        </a:rPr>
                        <a:t>0</a:t>
                      </a:r>
                      <a:endParaRPr lang="zh-CN" sz="1900" kern="100" dirty="0">
                        <a:latin typeface="微软雅黑" pitchFamily="34" charset="-122"/>
                        <a:ea typeface="微软雅黑" pitchFamily="34" charset="-122"/>
                        <a:cs typeface="Times New Roman"/>
                      </a:endParaRPr>
                    </a:p>
                  </a:txBody>
                  <a:tcPr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indent="203200">
                        <a:lnSpc>
                          <a:spcPts val="1200"/>
                        </a:lnSpc>
                        <a:spcBef>
                          <a:spcPts val="600"/>
                        </a:spcBef>
                        <a:spcAft>
                          <a:spcPts val="0"/>
                        </a:spcAft>
                      </a:pPr>
                      <a:endParaRPr lang="en-US" sz="1900" kern="100" dirty="0">
                        <a:latin typeface="微软雅黑" pitchFamily="34" charset="-122"/>
                        <a:ea typeface="微软雅黑" pitchFamily="34" charset="-122"/>
                        <a:cs typeface="Arial"/>
                      </a:endParaRPr>
                    </a:p>
                    <a:p>
                      <a:pPr indent="203200">
                        <a:lnSpc>
                          <a:spcPts val="1200"/>
                        </a:lnSpc>
                        <a:spcBef>
                          <a:spcPts val="600"/>
                        </a:spcBef>
                        <a:spcAft>
                          <a:spcPts val="0"/>
                        </a:spcAft>
                      </a:pPr>
                      <a:r>
                        <a:rPr lang="en-US" sz="1900" kern="100" dirty="0">
                          <a:latin typeface="微软雅黑" pitchFamily="34" charset="-122"/>
                          <a:ea typeface="微软雅黑" pitchFamily="34" charset="-122"/>
                          <a:cs typeface="Arial"/>
                        </a:rPr>
                        <a:t>1</a:t>
                      </a:r>
                      <a:endParaRPr lang="zh-CN" sz="1900" kern="100" dirty="0">
                        <a:latin typeface="微软雅黑" pitchFamily="34" charset="-122"/>
                        <a:ea typeface="微软雅黑" pitchFamily="34" charset="-122"/>
                        <a:cs typeface="Times New Roman"/>
                      </a:endParaRPr>
                    </a:p>
                  </a:txBody>
                  <a:tcPr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indent="203200">
                        <a:lnSpc>
                          <a:spcPts val="1200"/>
                        </a:lnSpc>
                        <a:spcBef>
                          <a:spcPts val="600"/>
                        </a:spcBef>
                        <a:spcAft>
                          <a:spcPts val="0"/>
                        </a:spcAft>
                      </a:pPr>
                      <a:endParaRPr lang="en-US" sz="1900" kern="100" dirty="0">
                        <a:latin typeface="微软雅黑" pitchFamily="34" charset="-122"/>
                        <a:ea typeface="微软雅黑" pitchFamily="34" charset="-122"/>
                        <a:cs typeface="Arial"/>
                      </a:endParaRPr>
                    </a:p>
                    <a:p>
                      <a:pPr indent="203200">
                        <a:lnSpc>
                          <a:spcPts val="1200"/>
                        </a:lnSpc>
                        <a:spcBef>
                          <a:spcPts val="600"/>
                        </a:spcBef>
                        <a:spcAft>
                          <a:spcPts val="0"/>
                        </a:spcAft>
                      </a:pPr>
                      <a:r>
                        <a:rPr lang="en-US" sz="1900" kern="100" dirty="0">
                          <a:latin typeface="微软雅黑" pitchFamily="34" charset="-122"/>
                          <a:ea typeface="微软雅黑" pitchFamily="34" charset="-122"/>
                          <a:cs typeface="Arial"/>
                        </a:rPr>
                        <a:t>2</a:t>
                      </a:r>
                      <a:endParaRPr lang="zh-CN" sz="1900" kern="100" dirty="0">
                        <a:latin typeface="微软雅黑" pitchFamily="34" charset="-122"/>
                        <a:ea typeface="微软雅黑" pitchFamily="34" charset="-122"/>
                        <a:cs typeface="Times New Roman"/>
                      </a:endParaRPr>
                    </a:p>
                  </a:txBody>
                  <a:tcPr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indent="203200">
                        <a:lnSpc>
                          <a:spcPts val="1200"/>
                        </a:lnSpc>
                        <a:spcBef>
                          <a:spcPts val="600"/>
                        </a:spcBef>
                        <a:spcAft>
                          <a:spcPts val="0"/>
                        </a:spcAft>
                      </a:pPr>
                      <a:endParaRPr lang="en-US" sz="1900" kern="100" dirty="0">
                        <a:latin typeface="微软雅黑" pitchFamily="34" charset="-122"/>
                        <a:ea typeface="微软雅黑" pitchFamily="34" charset="-122"/>
                        <a:cs typeface="Arial"/>
                      </a:endParaRPr>
                    </a:p>
                    <a:p>
                      <a:pPr indent="203200">
                        <a:lnSpc>
                          <a:spcPts val="1200"/>
                        </a:lnSpc>
                        <a:spcBef>
                          <a:spcPts val="600"/>
                        </a:spcBef>
                        <a:spcAft>
                          <a:spcPts val="0"/>
                        </a:spcAft>
                      </a:pPr>
                      <a:r>
                        <a:rPr lang="en-US" sz="1900" kern="100" dirty="0">
                          <a:latin typeface="微软雅黑" pitchFamily="34" charset="-122"/>
                          <a:ea typeface="微软雅黑" pitchFamily="34" charset="-122"/>
                          <a:cs typeface="Arial"/>
                        </a:rPr>
                        <a:t>3</a:t>
                      </a:r>
                      <a:endParaRPr lang="zh-CN" sz="1900" kern="100" dirty="0">
                        <a:latin typeface="微软雅黑" pitchFamily="34" charset="-122"/>
                        <a:ea typeface="微软雅黑" pitchFamily="34" charset="-122"/>
                        <a:cs typeface="Times New Roman"/>
                      </a:endParaRPr>
                    </a:p>
                  </a:txBody>
                  <a:tcPr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indent="203200">
                        <a:lnSpc>
                          <a:spcPts val="1200"/>
                        </a:lnSpc>
                        <a:spcBef>
                          <a:spcPts val="600"/>
                        </a:spcBef>
                        <a:spcAft>
                          <a:spcPts val="0"/>
                        </a:spcAft>
                      </a:pPr>
                      <a:endParaRPr lang="en-US" sz="1900" kern="100" dirty="0">
                        <a:latin typeface="微软雅黑" pitchFamily="34" charset="-122"/>
                        <a:ea typeface="微软雅黑" pitchFamily="34" charset="-122"/>
                        <a:cs typeface="Arial"/>
                      </a:endParaRPr>
                    </a:p>
                    <a:p>
                      <a:pPr indent="203200">
                        <a:lnSpc>
                          <a:spcPts val="1200"/>
                        </a:lnSpc>
                        <a:spcBef>
                          <a:spcPts val="600"/>
                        </a:spcBef>
                        <a:spcAft>
                          <a:spcPts val="0"/>
                        </a:spcAft>
                      </a:pPr>
                      <a:r>
                        <a:rPr lang="en-US" sz="1900" kern="100" dirty="0">
                          <a:latin typeface="微软雅黑" pitchFamily="34" charset="-122"/>
                          <a:ea typeface="微软雅黑" pitchFamily="34" charset="-122"/>
                          <a:cs typeface="Arial"/>
                        </a:rPr>
                        <a:t>4</a:t>
                      </a:r>
                      <a:endParaRPr lang="zh-CN" sz="1900" kern="100" dirty="0">
                        <a:latin typeface="微软雅黑" pitchFamily="34" charset="-122"/>
                        <a:ea typeface="微软雅黑" pitchFamily="34" charset="-122"/>
                        <a:cs typeface="Times New Roman"/>
                      </a:endParaRPr>
                    </a:p>
                  </a:txBody>
                  <a:tcPr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indent="203200">
                        <a:lnSpc>
                          <a:spcPts val="1200"/>
                        </a:lnSpc>
                        <a:spcBef>
                          <a:spcPts val="600"/>
                        </a:spcBef>
                        <a:spcAft>
                          <a:spcPts val="0"/>
                        </a:spcAft>
                      </a:pPr>
                      <a:endParaRPr lang="en-US" sz="1900" kern="100" dirty="0">
                        <a:latin typeface="微软雅黑" pitchFamily="34" charset="-122"/>
                        <a:ea typeface="微软雅黑" pitchFamily="34" charset="-122"/>
                        <a:cs typeface="Arial"/>
                      </a:endParaRPr>
                    </a:p>
                    <a:p>
                      <a:pPr indent="203200">
                        <a:lnSpc>
                          <a:spcPts val="1200"/>
                        </a:lnSpc>
                        <a:spcBef>
                          <a:spcPts val="600"/>
                        </a:spcBef>
                        <a:spcAft>
                          <a:spcPts val="0"/>
                        </a:spcAft>
                      </a:pPr>
                      <a:r>
                        <a:rPr lang="en-US" sz="1900" kern="100" dirty="0">
                          <a:latin typeface="微软雅黑" pitchFamily="34" charset="-122"/>
                          <a:ea typeface="微软雅黑" pitchFamily="34" charset="-122"/>
                          <a:cs typeface="Arial"/>
                        </a:rPr>
                        <a:t>5</a:t>
                      </a:r>
                      <a:endParaRPr lang="zh-CN" sz="1900" kern="100" dirty="0">
                        <a:latin typeface="微软雅黑" pitchFamily="34" charset="-122"/>
                        <a:ea typeface="微软雅黑" pitchFamily="34" charset="-122"/>
                        <a:cs typeface="Times New Roman"/>
                      </a:endParaRPr>
                    </a:p>
                  </a:txBody>
                  <a:tcPr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indent="203200">
                        <a:lnSpc>
                          <a:spcPts val="1200"/>
                        </a:lnSpc>
                        <a:spcBef>
                          <a:spcPts val="600"/>
                        </a:spcBef>
                        <a:spcAft>
                          <a:spcPts val="0"/>
                        </a:spcAft>
                      </a:pPr>
                      <a:endParaRPr lang="en-US" sz="1900" kern="100" dirty="0">
                        <a:latin typeface="微软雅黑" pitchFamily="34" charset="-122"/>
                        <a:ea typeface="微软雅黑" pitchFamily="34" charset="-122"/>
                        <a:cs typeface="Arial"/>
                      </a:endParaRPr>
                    </a:p>
                    <a:p>
                      <a:pPr indent="203200">
                        <a:lnSpc>
                          <a:spcPts val="1200"/>
                        </a:lnSpc>
                        <a:spcBef>
                          <a:spcPts val="600"/>
                        </a:spcBef>
                        <a:spcAft>
                          <a:spcPts val="0"/>
                        </a:spcAft>
                      </a:pPr>
                      <a:r>
                        <a:rPr lang="en-US" sz="1900" kern="100" dirty="0">
                          <a:latin typeface="微软雅黑" pitchFamily="34" charset="-122"/>
                          <a:ea typeface="微软雅黑" pitchFamily="34" charset="-122"/>
                          <a:cs typeface="Arial"/>
                        </a:rPr>
                        <a:t>6</a:t>
                      </a:r>
                      <a:endParaRPr lang="zh-CN" sz="1900" kern="100" dirty="0">
                        <a:latin typeface="微软雅黑" pitchFamily="34" charset="-122"/>
                        <a:ea typeface="微软雅黑" pitchFamily="34" charset="-122"/>
                        <a:cs typeface="Times New Roman"/>
                      </a:endParaRPr>
                    </a:p>
                  </a:txBody>
                  <a:tcPr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indent="203200">
                        <a:lnSpc>
                          <a:spcPts val="1200"/>
                        </a:lnSpc>
                        <a:spcBef>
                          <a:spcPts val="600"/>
                        </a:spcBef>
                        <a:spcAft>
                          <a:spcPts val="0"/>
                        </a:spcAft>
                      </a:pPr>
                      <a:endParaRPr lang="en-US" sz="1900" kern="100" dirty="0">
                        <a:latin typeface="微软雅黑" pitchFamily="34" charset="-122"/>
                        <a:ea typeface="微软雅黑" pitchFamily="34" charset="-122"/>
                        <a:cs typeface="Arial"/>
                      </a:endParaRPr>
                    </a:p>
                    <a:p>
                      <a:pPr indent="203200">
                        <a:lnSpc>
                          <a:spcPts val="1200"/>
                        </a:lnSpc>
                        <a:spcBef>
                          <a:spcPts val="600"/>
                        </a:spcBef>
                        <a:spcAft>
                          <a:spcPts val="0"/>
                        </a:spcAft>
                      </a:pPr>
                      <a:r>
                        <a:rPr lang="en-US" sz="1900" kern="100" dirty="0">
                          <a:latin typeface="微软雅黑" pitchFamily="34" charset="-122"/>
                          <a:ea typeface="微软雅黑" pitchFamily="34" charset="-122"/>
                          <a:cs typeface="Arial"/>
                        </a:rPr>
                        <a:t>7</a:t>
                      </a:r>
                      <a:endParaRPr lang="zh-CN" sz="1900" kern="100" dirty="0">
                        <a:latin typeface="微软雅黑" pitchFamily="34" charset="-122"/>
                        <a:ea typeface="微软雅黑" pitchFamily="34" charset="-122"/>
                        <a:cs typeface="Times New Roman"/>
                      </a:endParaRPr>
                    </a:p>
                  </a:txBody>
                  <a:tcPr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indent="203200">
                        <a:lnSpc>
                          <a:spcPts val="1200"/>
                        </a:lnSpc>
                        <a:spcBef>
                          <a:spcPts val="600"/>
                        </a:spcBef>
                        <a:spcAft>
                          <a:spcPts val="0"/>
                        </a:spcAft>
                      </a:pPr>
                      <a:endParaRPr lang="en-US" sz="1900" kern="100" dirty="0">
                        <a:latin typeface="微软雅黑" pitchFamily="34" charset="-122"/>
                        <a:ea typeface="微软雅黑" pitchFamily="34" charset="-122"/>
                        <a:cs typeface="Arial"/>
                      </a:endParaRPr>
                    </a:p>
                    <a:p>
                      <a:pPr indent="203200">
                        <a:lnSpc>
                          <a:spcPts val="1200"/>
                        </a:lnSpc>
                        <a:spcBef>
                          <a:spcPts val="600"/>
                        </a:spcBef>
                        <a:spcAft>
                          <a:spcPts val="0"/>
                        </a:spcAft>
                      </a:pPr>
                      <a:r>
                        <a:rPr lang="en-US" sz="1900" kern="100" dirty="0">
                          <a:latin typeface="微软雅黑" pitchFamily="34" charset="-122"/>
                          <a:ea typeface="微软雅黑" pitchFamily="34" charset="-122"/>
                          <a:cs typeface="Arial"/>
                        </a:rPr>
                        <a:t>8</a:t>
                      </a:r>
                      <a:endParaRPr lang="zh-CN" sz="1900" kern="100" dirty="0">
                        <a:latin typeface="微软雅黑" pitchFamily="34" charset="-122"/>
                        <a:ea typeface="微软雅黑" pitchFamily="34" charset="-122"/>
                        <a:cs typeface="Times New Roman"/>
                      </a:endParaRPr>
                    </a:p>
                  </a:txBody>
                  <a:tcPr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indent="203200">
                        <a:lnSpc>
                          <a:spcPts val="1200"/>
                        </a:lnSpc>
                        <a:spcBef>
                          <a:spcPts val="600"/>
                        </a:spcBef>
                        <a:spcAft>
                          <a:spcPts val="0"/>
                        </a:spcAft>
                      </a:pPr>
                      <a:endParaRPr lang="en-US" sz="1900" kern="100" dirty="0">
                        <a:latin typeface="微软雅黑" pitchFamily="34" charset="-122"/>
                        <a:ea typeface="微软雅黑" pitchFamily="34" charset="-122"/>
                        <a:cs typeface="Arial"/>
                      </a:endParaRPr>
                    </a:p>
                    <a:p>
                      <a:pPr indent="203200">
                        <a:lnSpc>
                          <a:spcPts val="1200"/>
                        </a:lnSpc>
                        <a:spcBef>
                          <a:spcPts val="600"/>
                        </a:spcBef>
                        <a:spcAft>
                          <a:spcPts val="0"/>
                        </a:spcAft>
                      </a:pPr>
                      <a:r>
                        <a:rPr lang="en-US" sz="1900" kern="100" dirty="0">
                          <a:latin typeface="微软雅黑" pitchFamily="34" charset="-122"/>
                          <a:ea typeface="微软雅黑" pitchFamily="34" charset="-122"/>
                          <a:cs typeface="Arial"/>
                        </a:rPr>
                        <a:t>9</a:t>
                      </a:r>
                      <a:endParaRPr lang="zh-CN" sz="1900" kern="100" dirty="0">
                        <a:latin typeface="微软雅黑" pitchFamily="34" charset="-122"/>
                        <a:ea typeface="微软雅黑" pitchFamily="34" charset="-122"/>
                        <a:cs typeface="Times New Roman"/>
                      </a:endParaRPr>
                    </a:p>
                  </a:txBody>
                  <a:tcPr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indent="203200">
                        <a:lnSpc>
                          <a:spcPts val="1200"/>
                        </a:lnSpc>
                        <a:spcBef>
                          <a:spcPts val="600"/>
                        </a:spcBef>
                        <a:spcAft>
                          <a:spcPts val="0"/>
                        </a:spcAft>
                      </a:pPr>
                      <a:endParaRPr lang="en-US" sz="1900" kern="100" dirty="0">
                        <a:latin typeface="微软雅黑" pitchFamily="34" charset="-122"/>
                        <a:ea typeface="微软雅黑" pitchFamily="34" charset="-122"/>
                        <a:cs typeface="Arial"/>
                      </a:endParaRPr>
                    </a:p>
                    <a:p>
                      <a:pPr indent="203200">
                        <a:lnSpc>
                          <a:spcPts val="1200"/>
                        </a:lnSpc>
                        <a:spcBef>
                          <a:spcPts val="600"/>
                        </a:spcBef>
                        <a:spcAft>
                          <a:spcPts val="0"/>
                        </a:spcAft>
                      </a:pPr>
                      <a:r>
                        <a:rPr lang="en-US" sz="1900" kern="100" dirty="0">
                          <a:latin typeface="微软雅黑" pitchFamily="34" charset="-122"/>
                          <a:ea typeface="微软雅黑" pitchFamily="34" charset="-122"/>
                          <a:cs typeface="Arial"/>
                        </a:rPr>
                        <a:t>10</a:t>
                      </a:r>
                      <a:endParaRPr lang="zh-CN" sz="1900" kern="100" dirty="0">
                        <a:latin typeface="微软雅黑" pitchFamily="34" charset="-122"/>
                        <a:ea typeface="微软雅黑" pitchFamily="34" charset="-122"/>
                        <a:cs typeface="Times New Roman"/>
                      </a:endParaRPr>
                    </a:p>
                  </a:txBody>
                  <a:tcPr marT="0" marB="0">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3588">
                <a:tc>
                  <a:txBody>
                    <a:bodyPr/>
                    <a:lstStyle/>
                    <a:p>
                      <a:pPr indent="203200">
                        <a:lnSpc>
                          <a:spcPts val="1200"/>
                        </a:lnSpc>
                        <a:spcBef>
                          <a:spcPts val="600"/>
                        </a:spcBef>
                        <a:spcAft>
                          <a:spcPts val="0"/>
                        </a:spcAft>
                      </a:pPr>
                      <a:endParaRPr lang="en-US" sz="1900" kern="100" dirty="0">
                        <a:latin typeface="微软雅黑" pitchFamily="34" charset="-122"/>
                        <a:ea typeface="微软雅黑" pitchFamily="34" charset="-122"/>
                        <a:cs typeface="Arial"/>
                      </a:endParaRPr>
                    </a:p>
                    <a:p>
                      <a:pPr indent="203200">
                        <a:lnSpc>
                          <a:spcPts val="1200"/>
                        </a:lnSpc>
                        <a:spcBef>
                          <a:spcPts val="600"/>
                        </a:spcBef>
                        <a:spcAft>
                          <a:spcPts val="0"/>
                        </a:spcAft>
                      </a:pPr>
                      <a:r>
                        <a:rPr lang="en-US" sz="1900" kern="100" dirty="0">
                          <a:latin typeface="微软雅黑" pitchFamily="34" charset="-122"/>
                          <a:ea typeface="微软雅黑" pitchFamily="34" charset="-122"/>
                          <a:cs typeface="Arial"/>
                        </a:rPr>
                        <a:t>12</a:t>
                      </a:r>
                      <a:endParaRPr lang="zh-CN" sz="1900" kern="100" dirty="0">
                        <a:latin typeface="微软雅黑" pitchFamily="34" charset="-122"/>
                        <a:ea typeface="微软雅黑" pitchFamily="34" charset="-122"/>
                        <a:cs typeface="Times New Roman"/>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203200">
                        <a:lnSpc>
                          <a:spcPts val="1200"/>
                        </a:lnSpc>
                        <a:spcBef>
                          <a:spcPts val="600"/>
                        </a:spcBef>
                        <a:spcAft>
                          <a:spcPts val="0"/>
                        </a:spcAft>
                      </a:pPr>
                      <a:endParaRPr lang="en-US" sz="1900" kern="100" dirty="0">
                        <a:latin typeface="微软雅黑" pitchFamily="34" charset="-122"/>
                        <a:ea typeface="微软雅黑" pitchFamily="34" charset="-122"/>
                        <a:cs typeface="Arial"/>
                      </a:endParaRPr>
                    </a:p>
                    <a:p>
                      <a:pPr indent="203200">
                        <a:lnSpc>
                          <a:spcPts val="1200"/>
                        </a:lnSpc>
                        <a:spcBef>
                          <a:spcPts val="600"/>
                        </a:spcBef>
                        <a:spcAft>
                          <a:spcPts val="0"/>
                        </a:spcAft>
                      </a:pPr>
                      <a:r>
                        <a:rPr lang="en-US" sz="1900" kern="100" dirty="0">
                          <a:latin typeface="微软雅黑" pitchFamily="34" charset="-122"/>
                          <a:ea typeface="微软雅黑" pitchFamily="34" charset="-122"/>
                          <a:cs typeface="Arial"/>
                        </a:rPr>
                        <a:t>14</a:t>
                      </a:r>
                      <a:endParaRPr lang="zh-CN" sz="1900" kern="100" dirty="0">
                        <a:latin typeface="微软雅黑" pitchFamily="34" charset="-122"/>
                        <a:ea typeface="微软雅黑" pitchFamily="34" charset="-122"/>
                        <a:cs typeface="Times New Roman"/>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203200">
                        <a:lnSpc>
                          <a:spcPts val="1200"/>
                        </a:lnSpc>
                        <a:spcBef>
                          <a:spcPts val="600"/>
                        </a:spcBef>
                        <a:spcAft>
                          <a:spcPts val="0"/>
                        </a:spcAft>
                      </a:pPr>
                      <a:endParaRPr lang="en-US" sz="1900" kern="100" dirty="0">
                        <a:latin typeface="微软雅黑" pitchFamily="34" charset="-122"/>
                        <a:ea typeface="微软雅黑" pitchFamily="34" charset="-122"/>
                        <a:cs typeface="Arial"/>
                      </a:endParaRPr>
                    </a:p>
                    <a:p>
                      <a:pPr indent="203200">
                        <a:lnSpc>
                          <a:spcPts val="1200"/>
                        </a:lnSpc>
                        <a:spcBef>
                          <a:spcPts val="600"/>
                        </a:spcBef>
                        <a:spcAft>
                          <a:spcPts val="0"/>
                        </a:spcAft>
                      </a:pPr>
                      <a:r>
                        <a:rPr lang="en-US" sz="1900" kern="100" dirty="0">
                          <a:latin typeface="微软雅黑" pitchFamily="34" charset="-122"/>
                          <a:ea typeface="微软雅黑" pitchFamily="34" charset="-122"/>
                          <a:cs typeface="Arial"/>
                        </a:rPr>
                        <a:t>18</a:t>
                      </a:r>
                      <a:endParaRPr lang="zh-CN" sz="1900" kern="100" dirty="0">
                        <a:latin typeface="微软雅黑" pitchFamily="34" charset="-122"/>
                        <a:ea typeface="微软雅黑" pitchFamily="34" charset="-122"/>
                        <a:cs typeface="Times New Roman"/>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203200">
                        <a:lnSpc>
                          <a:spcPts val="1200"/>
                        </a:lnSpc>
                        <a:spcBef>
                          <a:spcPts val="600"/>
                        </a:spcBef>
                        <a:spcAft>
                          <a:spcPts val="0"/>
                        </a:spcAft>
                      </a:pPr>
                      <a:endParaRPr lang="en-US" sz="1900" kern="100" dirty="0">
                        <a:latin typeface="微软雅黑" pitchFamily="34" charset="-122"/>
                        <a:ea typeface="微软雅黑" pitchFamily="34" charset="-122"/>
                        <a:cs typeface="Arial"/>
                      </a:endParaRPr>
                    </a:p>
                    <a:p>
                      <a:pPr indent="203200">
                        <a:lnSpc>
                          <a:spcPts val="1200"/>
                        </a:lnSpc>
                        <a:spcBef>
                          <a:spcPts val="600"/>
                        </a:spcBef>
                        <a:spcAft>
                          <a:spcPts val="0"/>
                        </a:spcAft>
                      </a:pPr>
                      <a:r>
                        <a:rPr lang="en-US" sz="1900" kern="100" dirty="0">
                          <a:latin typeface="微软雅黑" pitchFamily="34" charset="-122"/>
                          <a:ea typeface="微软雅黑" pitchFamily="34" charset="-122"/>
                          <a:cs typeface="Arial"/>
                        </a:rPr>
                        <a:t>20</a:t>
                      </a:r>
                      <a:endParaRPr lang="zh-CN" sz="1900" kern="100" dirty="0">
                        <a:latin typeface="微软雅黑" pitchFamily="34" charset="-122"/>
                        <a:ea typeface="微软雅黑" pitchFamily="34" charset="-122"/>
                        <a:cs typeface="Times New Roman"/>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203200">
                        <a:lnSpc>
                          <a:spcPts val="1200"/>
                        </a:lnSpc>
                        <a:spcBef>
                          <a:spcPts val="600"/>
                        </a:spcBef>
                        <a:spcAft>
                          <a:spcPts val="0"/>
                        </a:spcAft>
                      </a:pPr>
                      <a:endParaRPr lang="en-US" sz="1900" kern="100" dirty="0">
                        <a:latin typeface="微软雅黑" pitchFamily="34" charset="-122"/>
                        <a:ea typeface="微软雅黑" pitchFamily="34" charset="-122"/>
                        <a:cs typeface="Arial"/>
                      </a:endParaRPr>
                    </a:p>
                    <a:p>
                      <a:pPr indent="203200">
                        <a:lnSpc>
                          <a:spcPts val="1200"/>
                        </a:lnSpc>
                        <a:spcBef>
                          <a:spcPts val="600"/>
                        </a:spcBef>
                        <a:spcAft>
                          <a:spcPts val="0"/>
                        </a:spcAft>
                      </a:pPr>
                      <a:r>
                        <a:rPr lang="en-US" sz="1900" kern="100" dirty="0">
                          <a:latin typeface="微软雅黑" pitchFamily="34" charset="-122"/>
                          <a:ea typeface="微软雅黑" pitchFamily="34" charset="-122"/>
                          <a:cs typeface="Arial"/>
                        </a:rPr>
                        <a:t>21</a:t>
                      </a:r>
                      <a:endParaRPr lang="zh-CN" sz="1900" kern="100" dirty="0">
                        <a:latin typeface="微软雅黑" pitchFamily="34" charset="-122"/>
                        <a:ea typeface="微软雅黑" pitchFamily="34" charset="-122"/>
                        <a:cs typeface="Times New Roman"/>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203200">
                        <a:lnSpc>
                          <a:spcPts val="1200"/>
                        </a:lnSpc>
                        <a:spcBef>
                          <a:spcPts val="600"/>
                        </a:spcBef>
                        <a:spcAft>
                          <a:spcPts val="0"/>
                        </a:spcAft>
                      </a:pPr>
                      <a:endParaRPr lang="en-US" sz="1900" kern="100" dirty="0">
                        <a:latin typeface="微软雅黑" pitchFamily="34" charset="-122"/>
                        <a:ea typeface="微软雅黑" pitchFamily="34" charset="-122"/>
                        <a:cs typeface="Arial"/>
                      </a:endParaRPr>
                    </a:p>
                    <a:p>
                      <a:pPr indent="203200">
                        <a:lnSpc>
                          <a:spcPts val="1200"/>
                        </a:lnSpc>
                        <a:spcBef>
                          <a:spcPts val="600"/>
                        </a:spcBef>
                        <a:spcAft>
                          <a:spcPts val="0"/>
                        </a:spcAft>
                      </a:pPr>
                      <a:r>
                        <a:rPr lang="en-US" sz="1900" kern="100" dirty="0">
                          <a:latin typeface="微软雅黑" pitchFamily="34" charset="-122"/>
                          <a:ea typeface="微软雅黑" pitchFamily="34" charset="-122"/>
                          <a:cs typeface="Arial"/>
                        </a:rPr>
                        <a:t>22</a:t>
                      </a:r>
                      <a:endParaRPr lang="zh-CN" sz="1900" kern="100" dirty="0">
                        <a:latin typeface="微软雅黑" pitchFamily="34" charset="-122"/>
                        <a:ea typeface="微软雅黑" pitchFamily="34" charset="-122"/>
                        <a:cs typeface="Times New Roman"/>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203200">
                        <a:lnSpc>
                          <a:spcPts val="1200"/>
                        </a:lnSpc>
                        <a:spcBef>
                          <a:spcPts val="600"/>
                        </a:spcBef>
                        <a:spcAft>
                          <a:spcPts val="0"/>
                        </a:spcAft>
                      </a:pPr>
                      <a:endParaRPr lang="en-US" sz="1900" kern="100" dirty="0">
                        <a:latin typeface="微软雅黑" pitchFamily="34" charset="-122"/>
                        <a:ea typeface="微软雅黑" pitchFamily="34" charset="-122"/>
                        <a:cs typeface="Arial"/>
                      </a:endParaRPr>
                    </a:p>
                    <a:p>
                      <a:pPr indent="203200">
                        <a:lnSpc>
                          <a:spcPts val="1200"/>
                        </a:lnSpc>
                        <a:spcBef>
                          <a:spcPts val="600"/>
                        </a:spcBef>
                        <a:spcAft>
                          <a:spcPts val="0"/>
                        </a:spcAft>
                      </a:pPr>
                      <a:r>
                        <a:rPr lang="en-US" sz="1900" kern="100" dirty="0">
                          <a:latin typeface="微软雅黑" pitchFamily="34" charset="-122"/>
                          <a:ea typeface="微软雅黑" pitchFamily="34" charset="-122"/>
                          <a:cs typeface="Arial"/>
                        </a:rPr>
                        <a:t>24</a:t>
                      </a:r>
                      <a:endParaRPr lang="zh-CN" sz="1900" kern="100" dirty="0">
                        <a:latin typeface="微软雅黑" pitchFamily="34" charset="-122"/>
                        <a:ea typeface="微软雅黑" pitchFamily="34" charset="-122"/>
                        <a:cs typeface="Times New Roman"/>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203200">
                        <a:lnSpc>
                          <a:spcPts val="1200"/>
                        </a:lnSpc>
                        <a:spcBef>
                          <a:spcPts val="600"/>
                        </a:spcBef>
                        <a:spcAft>
                          <a:spcPts val="0"/>
                        </a:spcAft>
                      </a:pPr>
                      <a:endParaRPr lang="en-US" sz="1900" kern="100" dirty="0">
                        <a:latin typeface="微软雅黑" pitchFamily="34" charset="-122"/>
                        <a:ea typeface="微软雅黑" pitchFamily="34" charset="-122"/>
                        <a:cs typeface="Arial"/>
                      </a:endParaRPr>
                    </a:p>
                    <a:p>
                      <a:pPr indent="203200">
                        <a:lnSpc>
                          <a:spcPts val="1200"/>
                        </a:lnSpc>
                        <a:spcBef>
                          <a:spcPts val="600"/>
                        </a:spcBef>
                        <a:spcAft>
                          <a:spcPts val="0"/>
                        </a:spcAft>
                      </a:pPr>
                      <a:r>
                        <a:rPr lang="en-US" sz="1900" kern="100" dirty="0">
                          <a:latin typeface="微软雅黑" pitchFamily="34" charset="-122"/>
                          <a:ea typeface="微软雅黑" pitchFamily="34" charset="-122"/>
                          <a:cs typeface="Arial"/>
                        </a:rPr>
                        <a:t>26</a:t>
                      </a:r>
                      <a:endParaRPr lang="zh-CN" sz="1900" kern="100" dirty="0">
                        <a:latin typeface="微软雅黑" pitchFamily="34" charset="-122"/>
                        <a:ea typeface="微软雅黑" pitchFamily="34" charset="-122"/>
                        <a:cs typeface="Times New Roman"/>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203200">
                        <a:lnSpc>
                          <a:spcPts val="1200"/>
                        </a:lnSpc>
                        <a:spcBef>
                          <a:spcPts val="600"/>
                        </a:spcBef>
                        <a:spcAft>
                          <a:spcPts val="0"/>
                        </a:spcAft>
                      </a:pPr>
                      <a:endParaRPr lang="en-US" sz="1900" kern="100" dirty="0">
                        <a:latin typeface="微软雅黑" pitchFamily="34" charset="-122"/>
                        <a:ea typeface="微软雅黑" pitchFamily="34" charset="-122"/>
                        <a:cs typeface="Arial"/>
                      </a:endParaRPr>
                    </a:p>
                    <a:p>
                      <a:pPr indent="203200">
                        <a:lnSpc>
                          <a:spcPts val="1200"/>
                        </a:lnSpc>
                        <a:spcBef>
                          <a:spcPts val="600"/>
                        </a:spcBef>
                        <a:spcAft>
                          <a:spcPts val="0"/>
                        </a:spcAft>
                      </a:pPr>
                      <a:r>
                        <a:rPr lang="en-US" sz="1900" kern="100" dirty="0">
                          <a:latin typeface="微软雅黑" pitchFamily="34" charset="-122"/>
                          <a:ea typeface="微软雅黑" pitchFamily="34" charset="-122"/>
                          <a:cs typeface="Arial"/>
                        </a:rPr>
                        <a:t>28</a:t>
                      </a:r>
                      <a:endParaRPr lang="zh-CN" sz="1900" kern="100" dirty="0">
                        <a:latin typeface="微软雅黑" pitchFamily="34" charset="-122"/>
                        <a:ea typeface="微软雅黑" pitchFamily="34" charset="-122"/>
                        <a:cs typeface="Times New Roman"/>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203200">
                        <a:lnSpc>
                          <a:spcPts val="1200"/>
                        </a:lnSpc>
                        <a:spcBef>
                          <a:spcPts val="600"/>
                        </a:spcBef>
                        <a:spcAft>
                          <a:spcPts val="0"/>
                        </a:spcAft>
                      </a:pPr>
                      <a:endParaRPr lang="en-US" sz="1900" kern="100" dirty="0">
                        <a:latin typeface="微软雅黑" pitchFamily="34" charset="-122"/>
                        <a:ea typeface="微软雅黑" pitchFamily="34" charset="-122"/>
                        <a:cs typeface="Arial"/>
                      </a:endParaRPr>
                    </a:p>
                    <a:p>
                      <a:pPr indent="203200">
                        <a:lnSpc>
                          <a:spcPts val="1200"/>
                        </a:lnSpc>
                        <a:spcBef>
                          <a:spcPts val="600"/>
                        </a:spcBef>
                        <a:spcAft>
                          <a:spcPts val="0"/>
                        </a:spcAft>
                      </a:pPr>
                      <a:r>
                        <a:rPr lang="en-US" sz="1900" kern="100" dirty="0">
                          <a:latin typeface="微软雅黑" pitchFamily="34" charset="-122"/>
                          <a:ea typeface="微软雅黑" pitchFamily="34" charset="-122"/>
                          <a:cs typeface="Arial"/>
                        </a:rPr>
                        <a:t>30</a:t>
                      </a:r>
                      <a:endParaRPr lang="zh-CN" sz="1900" kern="100" dirty="0">
                        <a:latin typeface="微软雅黑" pitchFamily="34" charset="-122"/>
                        <a:ea typeface="微软雅黑" pitchFamily="34" charset="-122"/>
                        <a:cs typeface="Times New Roman"/>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203200">
                        <a:lnSpc>
                          <a:spcPts val="1200"/>
                        </a:lnSpc>
                        <a:spcBef>
                          <a:spcPts val="600"/>
                        </a:spcBef>
                        <a:spcAft>
                          <a:spcPts val="0"/>
                        </a:spcAft>
                      </a:pPr>
                      <a:endParaRPr lang="en-US" sz="1900" kern="100" dirty="0">
                        <a:latin typeface="微软雅黑" pitchFamily="34" charset="-122"/>
                        <a:ea typeface="微软雅黑" pitchFamily="34" charset="-122"/>
                        <a:cs typeface="Arial"/>
                      </a:endParaRPr>
                    </a:p>
                    <a:p>
                      <a:pPr indent="203200">
                        <a:lnSpc>
                          <a:spcPts val="1200"/>
                        </a:lnSpc>
                        <a:spcBef>
                          <a:spcPts val="600"/>
                        </a:spcBef>
                        <a:spcAft>
                          <a:spcPts val="0"/>
                        </a:spcAft>
                      </a:pPr>
                      <a:r>
                        <a:rPr lang="en-US" sz="1900" kern="100" dirty="0">
                          <a:latin typeface="微软雅黑" pitchFamily="34" charset="-122"/>
                          <a:ea typeface="微软雅黑" pitchFamily="34" charset="-122"/>
                          <a:cs typeface="Arial"/>
                        </a:rPr>
                        <a:t>33</a:t>
                      </a:r>
                      <a:endParaRPr lang="zh-CN" sz="1900" kern="100" dirty="0">
                        <a:latin typeface="微软雅黑" pitchFamily="34" charset="-122"/>
                        <a:ea typeface="微软雅黑" pitchFamily="34" charset="-122"/>
                        <a:cs typeface="Times New Roman"/>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7" name="矩形 6"/>
          <p:cNvSpPr/>
          <p:nvPr/>
        </p:nvSpPr>
        <p:spPr>
          <a:xfrm>
            <a:off x="857213" y="4143381"/>
            <a:ext cx="4381531" cy="461665"/>
          </a:xfrm>
          <a:prstGeom prst="rect">
            <a:avLst/>
          </a:prstGeom>
        </p:spPr>
        <p:txBody>
          <a:bodyPr wrap="square">
            <a:spAutoFit/>
          </a:bodyPr>
          <a:lstStyle/>
          <a:p>
            <a:r>
              <a:rPr lang="zh-CN" altLang="en-US" sz="2400" b="1" dirty="0">
                <a:latin typeface="微软雅黑" pitchFamily="34" charset="-122"/>
                <a:ea typeface="微软雅黑" pitchFamily="34" charset="-122"/>
              </a:rPr>
              <a:t>查找</a:t>
            </a:r>
            <a:r>
              <a:rPr lang="en-US" sz="2400" b="1" dirty="0">
                <a:latin typeface="微软雅黑" pitchFamily="34" charset="-122"/>
                <a:ea typeface="微软雅黑" pitchFamily="34" charset="-122"/>
              </a:rPr>
              <a:t>23</a:t>
            </a:r>
            <a:endParaRPr lang="zh-CN" altLang="en-US" sz="2400" b="1" dirty="0">
              <a:latin typeface="微软雅黑" pitchFamily="34" charset="-122"/>
              <a:ea typeface="微软雅黑" pitchFamily="34" charset="-122"/>
            </a:endParaRPr>
          </a:p>
        </p:txBody>
      </p:sp>
      <p:sp>
        <p:nvSpPr>
          <p:cNvPr id="8" name="TextBox 7"/>
          <p:cNvSpPr txBox="1"/>
          <p:nvPr/>
        </p:nvSpPr>
        <p:spPr>
          <a:xfrm>
            <a:off x="952464" y="2214556"/>
            <a:ext cx="1905013" cy="461665"/>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查找</a:t>
            </a:r>
            <a:r>
              <a:rPr lang="en-US" altLang="zh-CN" sz="2400" b="1" dirty="0">
                <a:latin typeface="微软雅黑" pitchFamily="34" charset="-122"/>
                <a:ea typeface="微软雅黑" pitchFamily="34" charset="-122"/>
              </a:rPr>
              <a:t>28</a:t>
            </a:r>
          </a:p>
        </p:txBody>
      </p:sp>
      <p:sp>
        <p:nvSpPr>
          <p:cNvPr id="9" name="矩形 8"/>
          <p:cNvSpPr/>
          <p:nvPr/>
        </p:nvSpPr>
        <p:spPr>
          <a:xfrm>
            <a:off x="3714735" y="2857496"/>
            <a:ext cx="896399" cy="379656"/>
          </a:xfrm>
          <a:prstGeom prst="rect">
            <a:avLst/>
          </a:prstGeom>
        </p:spPr>
        <p:txBody>
          <a:bodyPr wrap="none">
            <a:spAutoFit/>
          </a:bodyPr>
          <a:lstStyle/>
          <a:p>
            <a:r>
              <a:rPr lang="en-US" altLang="zh-CN" sz="1867" dirty="0">
                <a:latin typeface="微软雅黑" pitchFamily="34" charset="-122"/>
                <a:ea typeface="微软雅黑" pitchFamily="34" charset="-122"/>
              </a:rPr>
              <a:t>[0, 10]</a:t>
            </a:r>
            <a:endParaRPr lang="zh-CN" altLang="en-US" sz="1867" dirty="0">
              <a:latin typeface="微软雅黑" pitchFamily="34" charset="-122"/>
              <a:ea typeface="微软雅黑" pitchFamily="34" charset="-122"/>
            </a:endParaRPr>
          </a:p>
        </p:txBody>
      </p:sp>
      <p:sp>
        <p:nvSpPr>
          <p:cNvPr id="10" name="矩形 9"/>
          <p:cNvSpPr/>
          <p:nvPr/>
        </p:nvSpPr>
        <p:spPr>
          <a:xfrm>
            <a:off x="5333997" y="2857496"/>
            <a:ext cx="896399" cy="379656"/>
          </a:xfrm>
          <a:prstGeom prst="rect">
            <a:avLst/>
          </a:prstGeom>
        </p:spPr>
        <p:txBody>
          <a:bodyPr wrap="none">
            <a:spAutoFit/>
          </a:bodyPr>
          <a:lstStyle/>
          <a:p>
            <a:r>
              <a:rPr lang="en-US" altLang="zh-CN" sz="1867" dirty="0">
                <a:latin typeface="微软雅黑" pitchFamily="34" charset="-122"/>
                <a:ea typeface="微软雅黑" pitchFamily="34" charset="-122"/>
              </a:rPr>
              <a:t>[6, 10]</a:t>
            </a:r>
            <a:endParaRPr lang="zh-CN" altLang="en-US" sz="1867" dirty="0">
              <a:latin typeface="微软雅黑" pitchFamily="34" charset="-122"/>
              <a:ea typeface="微软雅黑" pitchFamily="34" charset="-122"/>
            </a:endParaRPr>
          </a:p>
        </p:txBody>
      </p:sp>
      <p:sp>
        <p:nvSpPr>
          <p:cNvPr id="12" name="矩形 11"/>
          <p:cNvSpPr/>
          <p:nvPr/>
        </p:nvSpPr>
        <p:spPr>
          <a:xfrm>
            <a:off x="1142967" y="2857496"/>
            <a:ext cx="1378904" cy="379656"/>
          </a:xfrm>
          <a:prstGeom prst="rect">
            <a:avLst/>
          </a:prstGeom>
        </p:spPr>
        <p:txBody>
          <a:bodyPr wrap="none">
            <a:spAutoFit/>
          </a:bodyPr>
          <a:lstStyle/>
          <a:p>
            <a:r>
              <a:rPr lang="zh-CN" altLang="en-US" sz="1867" dirty="0">
                <a:latin typeface="微软雅黑" pitchFamily="34" charset="-122"/>
                <a:ea typeface="微软雅黑" pitchFamily="34" charset="-122"/>
              </a:rPr>
              <a:t>查找区间：</a:t>
            </a:r>
          </a:p>
        </p:txBody>
      </p:sp>
      <p:sp>
        <p:nvSpPr>
          <p:cNvPr id="13" name="矩形 12"/>
          <p:cNvSpPr/>
          <p:nvPr/>
        </p:nvSpPr>
        <p:spPr>
          <a:xfrm>
            <a:off x="1238218" y="3429000"/>
            <a:ext cx="875561" cy="379656"/>
          </a:xfrm>
          <a:prstGeom prst="rect">
            <a:avLst/>
          </a:prstGeom>
        </p:spPr>
        <p:txBody>
          <a:bodyPr wrap="none">
            <a:spAutoFit/>
          </a:bodyPr>
          <a:lstStyle/>
          <a:p>
            <a:r>
              <a:rPr lang="en-US" altLang="zh-CN" sz="1867" dirty="0">
                <a:latin typeface="微软雅黑" pitchFamily="34" charset="-122"/>
                <a:ea typeface="微软雅黑" pitchFamily="34" charset="-122"/>
              </a:rPr>
              <a:t>Mid</a:t>
            </a:r>
            <a:r>
              <a:rPr lang="zh-CN" altLang="en-US" sz="1867" dirty="0">
                <a:latin typeface="微软雅黑" pitchFamily="34" charset="-122"/>
                <a:ea typeface="微软雅黑" pitchFamily="34" charset="-122"/>
              </a:rPr>
              <a:t>：</a:t>
            </a:r>
          </a:p>
        </p:txBody>
      </p:sp>
      <p:sp>
        <p:nvSpPr>
          <p:cNvPr id="14" name="矩形 13"/>
          <p:cNvSpPr/>
          <p:nvPr/>
        </p:nvSpPr>
        <p:spPr>
          <a:xfrm>
            <a:off x="3809984" y="3429000"/>
            <a:ext cx="325730" cy="379656"/>
          </a:xfrm>
          <a:prstGeom prst="rect">
            <a:avLst/>
          </a:prstGeom>
        </p:spPr>
        <p:txBody>
          <a:bodyPr wrap="none">
            <a:spAutoFit/>
          </a:bodyPr>
          <a:lstStyle/>
          <a:p>
            <a:r>
              <a:rPr lang="en-US" altLang="zh-CN" sz="1867" dirty="0">
                <a:latin typeface="微软雅黑" pitchFamily="34" charset="-122"/>
                <a:ea typeface="微软雅黑" pitchFamily="34" charset="-122"/>
              </a:rPr>
              <a:t>5</a:t>
            </a:r>
            <a:endParaRPr lang="zh-CN" altLang="en-US" sz="1867" dirty="0">
              <a:latin typeface="微软雅黑" pitchFamily="34" charset="-122"/>
              <a:ea typeface="微软雅黑" pitchFamily="34" charset="-122"/>
            </a:endParaRPr>
          </a:p>
        </p:txBody>
      </p:sp>
      <p:sp>
        <p:nvSpPr>
          <p:cNvPr id="15" name="矩形 14"/>
          <p:cNvSpPr/>
          <p:nvPr/>
        </p:nvSpPr>
        <p:spPr>
          <a:xfrm>
            <a:off x="5810248" y="3429000"/>
            <a:ext cx="325730" cy="379656"/>
          </a:xfrm>
          <a:prstGeom prst="rect">
            <a:avLst/>
          </a:prstGeom>
        </p:spPr>
        <p:txBody>
          <a:bodyPr wrap="none">
            <a:spAutoFit/>
          </a:bodyPr>
          <a:lstStyle/>
          <a:p>
            <a:r>
              <a:rPr lang="en-US" altLang="zh-CN" sz="1867" dirty="0">
                <a:latin typeface="微软雅黑" pitchFamily="34" charset="-122"/>
                <a:ea typeface="微软雅黑" pitchFamily="34" charset="-122"/>
              </a:rPr>
              <a:t>8</a:t>
            </a:r>
            <a:endParaRPr lang="zh-CN" altLang="en-US" sz="1867" dirty="0">
              <a:latin typeface="微软雅黑" pitchFamily="34" charset="-122"/>
              <a:ea typeface="微软雅黑" pitchFamily="34" charset="-122"/>
            </a:endParaRPr>
          </a:p>
        </p:txBody>
      </p:sp>
      <p:sp>
        <p:nvSpPr>
          <p:cNvPr id="16" name="矩形 15"/>
          <p:cNvSpPr/>
          <p:nvPr/>
        </p:nvSpPr>
        <p:spPr>
          <a:xfrm>
            <a:off x="7620011" y="3429000"/>
            <a:ext cx="1428760" cy="379656"/>
          </a:xfrm>
          <a:prstGeom prst="rect">
            <a:avLst/>
          </a:prstGeom>
        </p:spPr>
        <p:txBody>
          <a:bodyPr wrap="square">
            <a:spAutoFit/>
          </a:bodyPr>
          <a:lstStyle/>
          <a:p>
            <a:r>
              <a:rPr lang="zh-CN" altLang="en-US" sz="1867" dirty="0">
                <a:latin typeface="微软雅黑" pitchFamily="34" charset="-122"/>
                <a:ea typeface="微软雅黑" pitchFamily="34" charset="-122"/>
              </a:rPr>
              <a:t>找到</a:t>
            </a:r>
          </a:p>
        </p:txBody>
      </p:sp>
      <p:sp>
        <p:nvSpPr>
          <p:cNvPr id="17" name="矩形 16"/>
          <p:cNvSpPr/>
          <p:nvPr/>
        </p:nvSpPr>
        <p:spPr>
          <a:xfrm>
            <a:off x="3333733" y="4714884"/>
            <a:ext cx="896399" cy="379656"/>
          </a:xfrm>
          <a:prstGeom prst="rect">
            <a:avLst/>
          </a:prstGeom>
        </p:spPr>
        <p:txBody>
          <a:bodyPr wrap="none">
            <a:spAutoFit/>
          </a:bodyPr>
          <a:lstStyle/>
          <a:p>
            <a:r>
              <a:rPr lang="en-US" altLang="zh-CN" sz="1867" dirty="0">
                <a:latin typeface="微软雅黑" pitchFamily="34" charset="-122"/>
                <a:ea typeface="微软雅黑" pitchFamily="34" charset="-122"/>
              </a:rPr>
              <a:t>[0, 10]</a:t>
            </a:r>
            <a:endParaRPr lang="zh-CN" altLang="en-US" sz="1867" dirty="0">
              <a:latin typeface="微软雅黑" pitchFamily="34" charset="-122"/>
              <a:ea typeface="微软雅黑" pitchFamily="34" charset="-122"/>
            </a:endParaRPr>
          </a:p>
        </p:txBody>
      </p:sp>
      <p:sp>
        <p:nvSpPr>
          <p:cNvPr id="18" name="矩形 17"/>
          <p:cNvSpPr/>
          <p:nvPr/>
        </p:nvSpPr>
        <p:spPr>
          <a:xfrm>
            <a:off x="4952994" y="4714884"/>
            <a:ext cx="896399" cy="379656"/>
          </a:xfrm>
          <a:prstGeom prst="rect">
            <a:avLst/>
          </a:prstGeom>
        </p:spPr>
        <p:txBody>
          <a:bodyPr wrap="none">
            <a:spAutoFit/>
          </a:bodyPr>
          <a:lstStyle/>
          <a:p>
            <a:r>
              <a:rPr lang="en-US" altLang="zh-CN" sz="1867" dirty="0">
                <a:latin typeface="微软雅黑" pitchFamily="34" charset="-122"/>
                <a:ea typeface="微软雅黑" pitchFamily="34" charset="-122"/>
              </a:rPr>
              <a:t>[6, 10]</a:t>
            </a:r>
            <a:endParaRPr lang="zh-CN" altLang="en-US" sz="1867" dirty="0">
              <a:latin typeface="微软雅黑" pitchFamily="34" charset="-122"/>
              <a:ea typeface="微软雅黑" pitchFamily="34" charset="-122"/>
            </a:endParaRPr>
          </a:p>
        </p:txBody>
      </p:sp>
      <p:sp>
        <p:nvSpPr>
          <p:cNvPr id="19" name="矩形 18"/>
          <p:cNvSpPr/>
          <p:nvPr/>
        </p:nvSpPr>
        <p:spPr>
          <a:xfrm>
            <a:off x="1047716" y="4714884"/>
            <a:ext cx="1378904" cy="379656"/>
          </a:xfrm>
          <a:prstGeom prst="rect">
            <a:avLst/>
          </a:prstGeom>
        </p:spPr>
        <p:txBody>
          <a:bodyPr wrap="none">
            <a:spAutoFit/>
          </a:bodyPr>
          <a:lstStyle/>
          <a:p>
            <a:r>
              <a:rPr lang="zh-CN" altLang="en-US" sz="1867" dirty="0">
                <a:latin typeface="微软雅黑" pitchFamily="34" charset="-122"/>
                <a:ea typeface="微软雅黑" pitchFamily="34" charset="-122"/>
              </a:rPr>
              <a:t>查找区间：</a:t>
            </a:r>
          </a:p>
        </p:txBody>
      </p:sp>
      <p:sp>
        <p:nvSpPr>
          <p:cNvPr id="20" name="矩形 19"/>
          <p:cNvSpPr/>
          <p:nvPr/>
        </p:nvSpPr>
        <p:spPr>
          <a:xfrm>
            <a:off x="1142967" y="5286388"/>
            <a:ext cx="875561" cy="379656"/>
          </a:xfrm>
          <a:prstGeom prst="rect">
            <a:avLst/>
          </a:prstGeom>
        </p:spPr>
        <p:txBody>
          <a:bodyPr wrap="none">
            <a:spAutoFit/>
          </a:bodyPr>
          <a:lstStyle/>
          <a:p>
            <a:r>
              <a:rPr lang="en-US" altLang="zh-CN" sz="1867" dirty="0">
                <a:latin typeface="微软雅黑" pitchFamily="34" charset="-122"/>
                <a:ea typeface="微软雅黑" pitchFamily="34" charset="-122"/>
              </a:rPr>
              <a:t>Mid</a:t>
            </a:r>
            <a:r>
              <a:rPr lang="zh-CN" altLang="en-US" sz="1867" dirty="0">
                <a:latin typeface="微软雅黑" pitchFamily="34" charset="-122"/>
                <a:ea typeface="微软雅黑" pitchFamily="34" charset="-122"/>
              </a:rPr>
              <a:t>：</a:t>
            </a:r>
          </a:p>
        </p:txBody>
      </p:sp>
      <p:sp>
        <p:nvSpPr>
          <p:cNvPr id="21" name="矩形 20"/>
          <p:cNvSpPr/>
          <p:nvPr/>
        </p:nvSpPr>
        <p:spPr>
          <a:xfrm>
            <a:off x="3428981" y="5286388"/>
            <a:ext cx="325730" cy="379656"/>
          </a:xfrm>
          <a:prstGeom prst="rect">
            <a:avLst/>
          </a:prstGeom>
        </p:spPr>
        <p:txBody>
          <a:bodyPr wrap="none">
            <a:spAutoFit/>
          </a:bodyPr>
          <a:lstStyle/>
          <a:p>
            <a:r>
              <a:rPr lang="en-US" altLang="zh-CN" sz="1867" dirty="0">
                <a:latin typeface="微软雅黑" pitchFamily="34" charset="-122"/>
                <a:ea typeface="微软雅黑" pitchFamily="34" charset="-122"/>
              </a:rPr>
              <a:t>5</a:t>
            </a:r>
            <a:endParaRPr lang="zh-CN" altLang="en-US" sz="1867" dirty="0">
              <a:latin typeface="微软雅黑" pitchFamily="34" charset="-122"/>
              <a:ea typeface="微软雅黑" pitchFamily="34" charset="-122"/>
            </a:endParaRPr>
          </a:p>
        </p:txBody>
      </p:sp>
      <p:sp>
        <p:nvSpPr>
          <p:cNvPr id="22" name="矩形 21"/>
          <p:cNvSpPr/>
          <p:nvPr/>
        </p:nvSpPr>
        <p:spPr>
          <a:xfrm>
            <a:off x="5429245" y="5286388"/>
            <a:ext cx="325730" cy="379656"/>
          </a:xfrm>
          <a:prstGeom prst="rect">
            <a:avLst/>
          </a:prstGeom>
        </p:spPr>
        <p:txBody>
          <a:bodyPr wrap="none">
            <a:spAutoFit/>
          </a:bodyPr>
          <a:lstStyle/>
          <a:p>
            <a:r>
              <a:rPr lang="en-US" altLang="zh-CN" sz="1867" dirty="0">
                <a:latin typeface="微软雅黑" pitchFamily="34" charset="-122"/>
                <a:ea typeface="微软雅黑" pitchFamily="34" charset="-122"/>
              </a:rPr>
              <a:t>8</a:t>
            </a:r>
            <a:endParaRPr lang="zh-CN" altLang="en-US" sz="1867" dirty="0">
              <a:latin typeface="微软雅黑" pitchFamily="34" charset="-122"/>
              <a:ea typeface="微软雅黑" pitchFamily="34" charset="-122"/>
            </a:endParaRPr>
          </a:p>
        </p:txBody>
      </p:sp>
      <p:sp>
        <p:nvSpPr>
          <p:cNvPr id="23" name="矩形 22"/>
          <p:cNvSpPr/>
          <p:nvPr/>
        </p:nvSpPr>
        <p:spPr>
          <a:xfrm>
            <a:off x="8572518" y="5214951"/>
            <a:ext cx="2190765" cy="379656"/>
          </a:xfrm>
          <a:prstGeom prst="rect">
            <a:avLst/>
          </a:prstGeom>
        </p:spPr>
        <p:txBody>
          <a:bodyPr wrap="square">
            <a:spAutoFit/>
          </a:bodyPr>
          <a:lstStyle/>
          <a:p>
            <a:r>
              <a:rPr lang="zh-CN" altLang="en-US" sz="1867" dirty="0">
                <a:latin typeface="微软雅黑" pitchFamily="34" charset="-122"/>
                <a:ea typeface="微软雅黑" pitchFamily="34" charset="-122"/>
              </a:rPr>
              <a:t>没找到</a:t>
            </a:r>
          </a:p>
        </p:txBody>
      </p:sp>
      <p:sp>
        <p:nvSpPr>
          <p:cNvPr id="24" name="矩形 23"/>
          <p:cNvSpPr/>
          <p:nvPr/>
        </p:nvSpPr>
        <p:spPr>
          <a:xfrm>
            <a:off x="7067129" y="4714884"/>
            <a:ext cx="755335" cy="379656"/>
          </a:xfrm>
          <a:prstGeom prst="rect">
            <a:avLst/>
          </a:prstGeom>
        </p:spPr>
        <p:txBody>
          <a:bodyPr wrap="none">
            <a:spAutoFit/>
          </a:bodyPr>
          <a:lstStyle/>
          <a:p>
            <a:r>
              <a:rPr lang="en-US" altLang="zh-CN" sz="1867" dirty="0">
                <a:latin typeface="微软雅黑" pitchFamily="34" charset="-122"/>
                <a:ea typeface="微软雅黑" pitchFamily="34" charset="-122"/>
              </a:rPr>
              <a:t>[6, 7]</a:t>
            </a:r>
            <a:endParaRPr lang="zh-CN" altLang="en-US" sz="1867" dirty="0">
              <a:latin typeface="微软雅黑" pitchFamily="34" charset="-122"/>
              <a:ea typeface="微软雅黑" pitchFamily="34" charset="-122"/>
            </a:endParaRPr>
          </a:p>
        </p:txBody>
      </p:sp>
      <p:sp>
        <p:nvSpPr>
          <p:cNvPr id="25" name="矩形 24"/>
          <p:cNvSpPr/>
          <p:nvPr/>
        </p:nvSpPr>
        <p:spPr>
          <a:xfrm>
            <a:off x="7239008" y="5214951"/>
            <a:ext cx="325730" cy="379656"/>
          </a:xfrm>
          <a:prstGeom prst="rect">
            <a:avLst/>
          </a:prstGeom>
        </p:spPr>
        <p:txBody>
          <a:bodyPr wrap="none">
            <a:spAutoFit/>
          </a:bodyPr>
          <a:lstStyle/>
          <a:p>
            <a:r>
              <a:rPr lang="en-US" altLang="zh-CN" sz="1867" dirty="0">
                <a:latin typeface="微软雅黑" pitchFamily="34" charset="-122"/>
                <a:ea typeface="微软雅黑" pitchFamily="34" charset="-122"/>
              </a:rPr>
              <a:t>6</a:t>
            </a:r>
            <a:endParaRPr lang="zh-CN" altLang="en-US" sz="1867" dirty="0">
              <a:latin typeface="微软雅黑" pitchFamily="34" charset="-122"/>
              <a:ea typeface="微软雅黑" pitchFamily="34" charset="-122"/>
            </a:endParaRPr>
          </a:p>
        </p:txBody>
      </p:sp>
      <p:sp>
        <p:nvSpPr>
          <p:cNvPr id="26" name="矩形 25"/>
          <p:cNvSpPr/>
          <p:nvPr/>
        </p:nvSpPr>
        <p:spPr>
          <a:xfrm>
            <a:off x="8572520" y="4714884"/>
            <a:ext cx="755335" cy="379656"/>
          </a:xfrm>
          <a:prstGeom prst="rect">
            <a:avLst/>
          </a:prstGeom>
        </p:spPr>
        <p:txBody>
          <a:bodyPr wrap="none">
            <a:spAutoFit/>
          </a:bodyPr>
          <a:lstStyle/>
          <a:p>
            <a:r>
              <a:rPr lang="en-US" altLang="zh-CN" sz="1867" dirty="0">
                <a:latin typeface="微软雅黑" pitchFamily="34" charset="-122"/>
                <a:ea typeface="微软雅黑" pitchFamily="34" charset="-122"/>
              </a:rPr>
              <a:t>[6, 5]</a:t>
            </a:r>
            <a:endParaRPr lang="zh-CN" altLang="en-US" sz="1867" dirty="0">
              <a:latin typeface="微软雅黑" pitchFamily="34" charset="-122"/>
              <a:ea typeface="微软雅黑" pitchFamily="34" charset="-122"/>
            </a:endParaRPr>
          </a:p>
        </p:txBody>
      </p:sp>
      <p:sp>
        <p:nvSpPr>
          <p:cNvPr id="3" name="标题 2">
            <a:extLst>
              <a:ext uri="{FF2B5EF4-FFF2-40B4-BE49-F238E27FC236}">
                <a16:creationId xmlns:a16="http://schemas.microsoft.com/office/drawing/2014/main" id="{39E25946-CA50-C9F0-594B-EE921E0ED00F}"/>
              </a:ext>
            </a:extLst>
          </p:cNvPr>
          <p:cNvSpPr>
            <a:spLocks noGrp="1"/>
          </p:cNvSpPr>
          <p:nvPr>
            <p:ph type="title"/>
          </p:nvPr>
        </p:nvSpPr>
        <p:spPr/>
        <p:txBody>
          <a:bodyPr/>
          <a:lstStyle/>
          <a:p>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linds(horizontal)">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linds(horizontal)">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linds(horizontal)">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blinds(horizontal)">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blinds(horizontal)">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blinds(horizontal)">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blinds(horizontal)">
                                      <p:cBhvr>
                                        <p:cTn id="77" dur="500"/>
                                        <p:tgtEl>
                                          <p:spTgt spid="25"/>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blinds(horizontal)">
                                      <p:cBhvr>
                                        <p:cTn id="82" dur="500"/>
                                        <p:tgtEl>
                                          <p:spTgt spid="26"/>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blinds(horizontal)">
                                      <p:cBhvr>
                                        <p:cTn id="8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422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二分查找程序</a:t>
            </a:r>
          </a:p>
        </p:txBody>
      </p:sp>
      <p:sp>
        <p:nvSpPr>
          <p:cNvPr id="243715" name="Text Box 3"/>
          <p:cNvSpPr txBox="1">
            <a:spLocks noChangeArrowheads="1"/>
          </p:cNvSpPr>
          <p:nvPr/>
        </p:nvSpPr>
        <p:spPr bwMode="auto">
          <a:xfrm>
            <a:off x="914401" y="1106488"/>
            <a:ext cx="7734300" cy="5838458"/>
          </a:xfrm>
          <a:prstGeom prst="rect">
            <a:avLst/>
          </a:prstGeom>
          <a:noFill/>
          <a:ln w="12700" cap="sq">
            <a:noFill/>
            <a:miter lim="800000"/>
            <a:headEnd type="none" w="sm" len="sm"/>
            <a:tailEnd type="none" w="sm" len="sm"/>
          </a:ln>
        </p:spPr>
        <p:txBody>
          <a:bodyPr wrap="square">
            <a:spAutoFit/>
          </a:bodyPr>
          <a:lstStyle/>
          <a:p>
            <a:pPr>
              <a:spcBef>
                <a:spcPts val="800"/>
              </a:spcBef>
            </a:pPr>
            <a:r>
              <a:rPr lang="en-US" altLang="zh-CN" sz="1867" dirty="0">
                <a:latin typeface="微软雅黑" pitchFamily="34" charset="-122"/>
                <a:ea typeface="微软雅黑" pitchFamily="34" charset="-122"/>
              </a:rPr>
              <a:t>template &lt;class T&gt;</a:t>
            </a:r>
            <a:endParaRPr lang="zh-CN" altLang="zh-CN" sz="1867" dirty="0">
              <a:latin typeface="微软雅黑" pitchFamily="34" charset="-122"/>
              <a:ea typeface="微软雅黑" pitchFamily="34" charset="-122"/>
            </a:endParaRPr>
          </a:p>
          <a:p>
            <a:pPr>
              <a:spcBef>
                <a:spcPts val="800"/>
              </a:spcBef>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binarySearch</a:t>
            </a:r>
            <a:r>
              <a:rPr lang="en-US" altLang="zh-CN" sz="1867" dirty="0">
                <a:latin typeface="微软雅黑" pitchFamily="34" charset="-122"/>
                <a:ea typeface="微软雅黑" pitchFamily="34" charset="-122"/>
              </a:rPr>
              <a:t> (T a[],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size, T x)</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low = 0, high = size - 1, mid;</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while ( low &lt;= high ) {          </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mid = ( low + high ) / 2;      </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if ( x== a[mid] )  return mid;       </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if ( x &lt; a[mid])</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high = mid - 1;</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else low = mid + 1;</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return -1;	  </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p:txBody>
      </p:sp>
    </p:spTree>
  </p:cSld>
  <p:clrMapOvr>
    <a:masterClrMapping/>
  </p:clrMapOvr>
  <p:transition spd="med">
    <p:fade/>
  </p:transition>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525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搜索算法的效率</a:t>
            </a:r>
          </a:p>
        </p:txBody>
      </p:sp>
      <p:sp>
        <p:nvSpPr>
          <p:cNvPr id="244739" name="Rectangle 3"/>
          <p:cNvSpPr>
            <a:spLocks noGrp="1" noChangeArrowheads="1"/>
          </p:cNvSpPr>
          <p:nvPr>
            <p:ph idx="4294967295"/>
          </p:nvPr>
        </p:nvSpPr>
        <p:spPr>
          <a:xfrm>
            <a:off x="838200" y="1378585"/>
            <a:ext cx="10515600" cy="4351338"/>
          </a:xfrm>
        </p:spPr>
        <p:txBody>
          <a:bodyPr>
            <a:normAutofit lnSpcReduction="10000"/>
          </a:bodyPr>
          <a:lstStyle/>
          <a:p>
            <a:pPr eaLnBrk="1" hangingPunct="1">
              <a:lnSpc>
                <a:spcPct val="120000"/>
              </a:lnSpc>
              <a:buNone/>
            </a:pPr>
            <a:r>
              <a:rPr lang="zh-CN" altLang="en-US" sz="2400" b="1" dirty="0"/>
              <a:t>顺序搜索的平均比较次数</a:t>
            </a:r>
          </a:p>
          <a:p>
            <a:pPr>
              <a:lnSpc>
                <a:spcPct val="120000"/>
              </a:lnSpc>
              <a:buNone/>
            </a:pPr>
            <a:r>
              <a:rPr lang="zh-CN" altLang="en-US" sz="2400" b="1" dirty="0"/>
              <a:t>     </a:t>
            </a:r>
            <a:r>
              <a:rPr lang="zh-CN" altLang="en-US" sz="1867" dirty="0"/>
              <a:t>（</a:t>
            </a:r>
            <a:r>
              <a:rPr lang="en-US" altLang="zh-CN" sz="1867" dirty="0"/>
              <a:t>1 + 2 + 3 + … + n ) / n = ( n + 1 ) / 2</a:t>
            </a:r>
          </a:p>
          <a:p>
            <a:pPr>
              <a:lnSpc>
                <a:spcPct val="120000"/>
              </a:lnSpc>
              <a:buNone/>
            </a:pPr>
            <a:endParaRPr lang="en-US" altLang="zh-CN" sz="1867" dirty="0"/>
          </a:p>
          <a:p>
            <a:pPr eaLnBrk="1" hangingPunct="1">
              <a:lnSpc>
                <a:spcPct val="120000"/>
              </a:lnSpc>
              <a:buNone/>
            </a:pPr>
            <a:r>
              <a:rPr lang="zh-CN" altLang="en-US" sz="2400" b="1" dirty="0"/>
              <a:t>二分查找的最坏情况的比较次数</a:t>
            </a:r>
          </a:p>
          <a:p>
            <a:pPr>
              <a:lnSpc>
                <a:spcPct val="120000"/>
              </a:lnSpc>
              <a:buNone/>
            </a:pPr>
            <a:r>
              <a:rPr lang="zh-CN" altLang="en-US" sz="2400" b="1" dirty="0"/>
              <a:t>     </a:t>
            </a:r>
            <a:r>
              <a:rPr lang="en-US" altLang="zh-CN" sz="1867" dirty="0"/>
              <a:t>n / 2 / 2 … / 2 / 2 = 1</a:t>
            </a:r>
          </a:p>
          <a:p>
            <a:pPr>
              <a:lnSpc>
                <a:spcPct val="120000"/>
              </a:lnSpc>
              <a:buNone/>
            </a:pPr>
            <a:endParaRPr lang="en-US" altLang="zh-CN" sz="2400" b="1" dirty="0"/>
          </a:p>
          <a:p>
            <a:pPr>
              <a:lnSpc>
                <a:spcPct val="120000"/>
              </a:lnSpc>
              <a:buNone/>
            </a:pPr>
            <a:r>
              <a:rPr lang="en-US" altLang="zh-CN" sz="2400" b="1" dirty="0"/>
              <a:t>            </a:t>
            </a:r>
          </a:p>
          <a:p>
            <a:pPr>
              <a:lnSpc>
                <a:spcPct val="120000"/>
              </a:lnSpc>
              <a:buNone/>
            </a:pPr>
            <a:r>
              <a:rPr lang="en-US" altLang="zh-CN" sz="2400" b="1" dirty="0"/>
              <a:t>               </a:t>
            </a:r>
            <a:r>
              <a:rPr lang="en-US" altLang="zh-CN" sz="1867" dirty="0"/>
              <a:t>k=log</a:t>
            </a:r>
            <a:r>
              <a:rPr lang="en-US" altLang="zh-CN" sz="1867" baseline="-25000" dirty="0"/>
              <a:t>2</a:t>
            </a:r>
            <a:r>
              <a:rPr lang="en-US" altLang="zh-CN" sz="1867" dirty="0"/>
              <a:t>n</a:t>
            </a:r>
          </a:p>
        </p:txBody>
      </p:sp>
      <p:grpSp>
        <p:nvGrpSpPr>
          <p:cNvPr id="2" name="组合 6"/>
          <p:cNvGrpSpPr/>
          <p:nvPr/>
        </p:nvGrpSpPr>
        <p:grpSpPr>
          <a:xfrm>
            <a:off x="1374875" y="3947438"/>
            <a:ext cx="3017620" cy="869037"/>
            <a:chOff x="924476" y="3073142"/>
            <a:chExt cx="2263215" cy="651778"/>
          </a:xfrm>
        </p:grpSpPr>
        <p:sp>
          <p:nvSpPr>
            <p:cNvPr id="244741" name="AutoShape 5"/>
            <p:cNvSpPr>
              <a:spLocks/>
            </p:cNvSpPr>
            <p:nvPr/>
          </p:nvSpPr>
          <p:spPr bwMode="auto">
            <a:xfrm rot="5400000">
              <a:off x="1670722" y="2326896"/>
              <a:ext cx="219075" cy="1711568"/>
            </a:xfrm>
            <a:prstGeom prst="rightBrace">
              <a:avLst>
                <a:gd name="adj1" fmla="val 42618"/>
                <a:gd name="adj2" fmla="val 50000"/>
              </a:avLst>
            </a:prstGeom>
            <a:noFill/>
            <a:ln w="12700" cap="sq">
              <a:solidFill>
                <a:schemeClr val="tx1"/>
              </a:solidFill>
              <a:round/>
              <a:headEnd type="none" w="sm" len="sm"/>
              <a:tailEnd type="none" w="sm" len="sm"/>
            </a:ln>
          </p:spPr>
          <p:txBody>
            <a:bodyPr wrap="none" anchor="ctr"/>
            <a:lstStyle/>
            <a:p>
              <a:endParaRPr lang="zh-CN" altLang="en-US" sz="2400"/>
            </a:p>
          </p:txBody>
        </p:sp>
        <p:sp>
          <p:nvSpPr>
            <p:cNvPr id="244742" name="Text Box 6"/>
            <p:cNvSpPr txBox="1">
              <a:spLocks noChangeArrowheads="1"/>
            </p:cNvSpPr>
            <p:nvPr/>
          </p:nvSpPr>
          <p:spPr bwMode="auto">
            <a:xfrm>
              <a:off x="1542974" y="3409497"/>
              <a:ext cx="1644717" cy="31542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133" b="1" dirty="0"/>
                <a:t>K</a:t>
              </a:r>
              <a:r>
                <a:rPr lang="zh-CN" altLang="en-US" sz="2133" b="1" dirty="0"/>
                <a:t>次</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4739">
                                            <p:txEl>
                                              <p:pRg st="1" end="1"/>
                                            </p:txEl>
                                          </p:spTgt>
                                        </p:tgtEl>
                                        <p:attrNameLst>
                                          <p:attrName>style.visibility</p:attrName>
                                        </p:attrNameLst>
                                      </p:cBhvr>
                                      <p:to>
                                        <p:strVal val="visible"/>
                                      </p:to>
                                    </p:set>
                                    <p:animEffect transition="in" filter="blinds(horizontal)">
                                      <p:cBhvr>
                                        <p:cTn id="7" dur="500"/>
                                        <p:tgtEl>
                                          <p:spTgt spid="2447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4739">
                                            <p:txEl>
                                              <p:pRg st="4" end="4"/>
                                            </p:txEl>
                                          </p:spTgt>
                                        </p:tgtEl>
                                        <p:attrNameLst>
                                          <p:attrName>style.visibility</p:attrName>
                                        </p:attrNameLst>
                                      </p:cBhvr>
                                      <p:to>
                                        <p:strVal val="visible"/>
                                      </p:to>
                                    </p:set>
                                    <p:animEffect transition="in" filter="blinds(horizontal)">
                                      <p:cBhvr>
                                        <p:cTn id="12" dur="500"/>
                                        <p:tgtEl>
                                          <p:spTgt spid="24473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4739">
                                            <p:txEl>
                                              <p:pRg st="7" end="7"/>
                                            </p:txEl>
                                          </p:spTgt>
                                        </p:tgtEl>
                                        <p:attrNameLst>
                                          <p:attrName>style.visibility</p:attrName>
                                        </p:attrNameLst>
                                      </p:cBhvr>
                                      <p:to>
                                        <p:strVal val="visible"/>
                                      </p:to>
                                    </p:set>
                                    <p:animEffect transition="in" filter="blinds(horizontal)">
                                      <p:cBhvr>
                                        <p:cTn id="22" dur="500"/>
                                        <p:tgtEl>
                                          <p:spTgt spid="2447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9362" name="Rectangle 2"/>
          <p:cNvSpPr>
            <a:spLocks noGrp="1" noChangeArrowheads="1"/>
          </p:cNvSpPr>
          <p:nvPr>
            <p:ph type="title"/>
          </p:nvPr>
        </p:nvSpPr>
        <p:spPr/>
        <p:txBody>
          <a:bodyPr>
            <a:normAutofit/>
          </a:bodyPr>
          <a:lstStyle/>
          <a:p>
            <a:pPr marL="1117572" indent="-1117572">
              <a:defRPr/>
            </a:pPr>
            <a:r>
              <a:rPr lang="zh-CN" altLang="en-US" b="1" dirty="0">
                <a:latin typeface="微软雅黑" pitchFamily="34" charset="-122"/>
              </a:rPr>
              <a:t>自动类型推断</a:t>
            </a:r>
          </a:p>
        </p:txBody>
      </p:sp>
      <p:sp>
        <p:nvSpPr>
          <p:cNvPr id="93187" name="Rectangle 3"/>
          <p:cNvSpPr>
            <a:spLocks noGrp="1" noChangeArrowheads="1"/>
          </p:cNvSpPr>
          <p:nvPr>
            <p:ph idx="4294967295"/>
          </p:nvPr>
        </p:nvSpPr>
        <p:spPr>
          <a:xfrm>
            <a:off x="514773" y="1313921"/>
            <a:ext cx="10363200" cy="4475162"/>
          </a:xfrm>
        </p:spPr>
        <p:txBody>
          <a:bodyPr>
            <a:normAutofit lnSpcReduction="10000"/>
          </a:bodyPr>
          <a:lstStyle/>
          <a:p>
            <a:pPr>
              <a:lnSpc>
                <a:spcPct val="120000"/>
              </a:lnSpc>
              <a:spcBef>
                <a:spcPts val="2400"/>
              </a:spcBef>
              <a:buNone/>
            </a:pPr>
            <a:r>
              <a:rPr lang="zh-CN" altLang="en-US" sz="2400" b="1" dirty="0"/>
              <a:t>自动类型推断并赋初值 </a:t>
            </a:r>
          </a:p>
          <a:p>
            <a:pPr>
              <a:lnSpc>
                <a:spcPct val="120000"/>
              </a:lnSpc>
              <a:buNone/>
            </a:pPr>
            <a:r>
              <a:rPr lang="en-US" altLang="zh-CN" sz="1867" dirty="0"/>
              <a:t>auto  </a:t>
            </a:r>
            <a:r>
              <a:rPr lang="zh-CN" altLang="en-US" sz="1867" dirty="0"/>
              <a:t>变量名 </a:t>
            </a:r>
            <a:r>
              <a:rPr lang="en-US" altLang="zh-CN" sz="1867" dirty="0"/>
              <a:t>= </a:t>
            </a:r>
            <a:r>
              <a:rPr lang="zh-CN" altLang="en-US" sz="1867" dirty="0"/>
              <a:t>初值；</a:t>
            </a:r>
          </a:p>
          <a:p>
            <a:pPr>
              <a:lnSpc>
                <a:spcPct val="120000"/>
              </a:lnSpc>
              <a:buNone/>
            </a:pPr>
            <a:r>
              <a:rPr lang="zh-CN" altLang="en-US" sz="1867" dirty="0"/>
              <a:t>如：</a:t>
            </a:r>
            <a:r>
              <a:rPr lang="en-US" altLang="zh-CN" sz="1867" dirty="0" err="1"/>
              <a:t>int</a:t>
            </a:r>
            <a:r>
              <a:rPr lang="en-US" altLang="zh-CN" sz="1867" dirty="0"/>
              <a:t>  a=5;</a:t>
            </a:r>
          </a:p>
          <a:p>
            <a:pPr>
              <a:lnSpc>
                <a:spcPct val="120000"/>
              </a:lnSpc>
              <a:buNone/>
            </a:pPr>
            <a:r>
              <a:rPr lang="en-US" altLang="zh-CN" sz="1867" dirty="0"/>
              <a:t>        auto  b = a;</a:t>
            </a:r>
          </a:p>
          <a:p>
            <a:pPr>
              <a:lnSpc>
                <a:spcPct val="120000"/>
              </a:lnSpc>
              <a:buNone/>
            </a:pPr>
            <a:r>
              <a:rPr lang="en-US" altLang="zh-CN" sz="1867" dirty="0"/>
              <a:t>        auto  c = ‘A’;</a:t>
            </a:r>
          </a:p>
          <a:p>
            <a:pPr>
              <a:lnSpc>
                <a:spcPct val="120000"/>
              </a:lnSpc>
              <a:spcBef>
                <a:spcPts val="2400"/>
              </a:spcBef>
              <a:buNone/>
            </a:pPr>
            <a:r>
              <a:rPr lang="zh-CN" altLang="en-US" sz="2400" b="1" dirty="0"/>
              <a:t>仅推断类型</a:t>
            </a:r>
            <a:endParaRPr lang="en-US" altLang="zh-CN" sz="2400" b="1" dirty="0"/>
          </a:p>
          <a:p>
            <a:pPr>
              <a:lnSpc>
                <a:spcPct val="120000"/>
              </a:lnSpc>
              <a:spcBef>
                <a:spcPts val="2400"/>
              </a:spcBef>
              <a:buNone/>
            </a:pPr>
            <a:r>
              <a:rPr lang="en-US" altLang="zh-CN" sz="1867" dirty="0" err="1"/>
              <a:t>decltype</a:t>
            </a:r>
            <a:r>
              <a:rPr lang="en-US" altLang="zh-CN" sz="1867" dirty="0"/>
              <a:t>( </a:t>
            </a:r>
            <a:r>
              <a:rPr lang="zh-CN" altLang="en-US" sz="1867" dirty="0"/>
              <a:t>表达式</a:t>
            </a:r>
            <a:r>
              <a:rPr lang="en-US" altLang="zh-CN" sz="1867" dirty="0"/>
              <a:t>)  </a:t>
            </a:r>
            <a:r>
              <a:rPr lang="zh-CN" altLang="en-US" sz="1867" dirty="0"/>
              <a:t>变量名 </a:t>
            </a:r>
            <a:r>
              <a:rPr lang="en-US" altLang="zh-CN" sz="1867" dirty="0"/>
              <a:t>;</a:t>
            </a:r>
          </a:p>
          <a:p>
            <a:pPr>
              <a:spcBef>
                <a:spcPts val="800"/>
              </a:spcBef>
              <a:buNone/>
            </a:pPr>
            <a:r>
              <a:rPr lang="zh-CN" altLang="en-US" sz="1867" dirty="0"/>
              <a:t>如     </a:t>
            </a:r>
            <a:r>
              <a:rPr lang="en-US" altLang="zh-CN" sz="1867" dirty="0" err="1"/>
              <a:t>int</a:t>
            </a:r>
            <a:r>
              <a:rPr lang="en-US" altLang="zh-CN" sz="1867" dirty="0"/>
              <a:t>  a, b;</a:t>
            </a:r>
          </a:p>
          <a:p>
            <a:pPr lvl="1">
              <a:spcBef>
                <a:spcPts val="800"/>
              </a:spcBef>
              <a:buNone/>
            </a:pPr>
            <a:r>
              <a:rPr lang="en-US" altLang="zh-CN" sz="1867" dirty="0" err="1"/>
              <a:t>decltype</a:t>
            </a:r>
            <a:r>
              <a:rPr lang="en-US" altLang="zh-CN" sz="1867" dirty="0"/>
              <a:t>(a*b)  c;</a:t>
            </a:r>
          </a:p>
          <a:p>
            <a:pPr>
              <a:lnSpc>
                <a:spcPct val="120000"/>
              </a:lnSpc>
              <a:buNone/>
            </a:pPr>
            <a:endParaRPr lang="en-US" altLang="zh-CN" sz="1867" dirty="0"/>
          </a:p>
        </p:txBody>
      </p:sp>
    </p:spTree>
  </p:cSld>
  <p:clrMapOvr>
    <a:masterClrMapping/>
  </p:clrMapOvr>
  <p:transition spd="med">
    <p:fade/>
  </p:transition>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6274" name="Rectangle 2"/>
          <p:cNvSpPr>
            <a:spLocks noGrp="1" noChangeArrowheads="1"/>
          </p:cNvSpPr>
          <p:nvPr>
            <p:ph type="title"/>
          </p:nvPr>
        </p:nvSpPr>
        <p:spPr/>
        <p:txBody>
          <a:bodyPr>
            <a:normAutofit fontScale="90000"/>
          </a:bodyPr>
          <a:lstStyle/>
          <a:p>
            <a:pPr eaLnBrk="1" hangingPunct="1">
              <a:defRPr/>
            </a:pPr>
            <a:r>
              <a:rPr lang="en-US" altLang="zh-CN" sz="3733" b="1" dirty="0">
                <a:latin typeface="微软雅黑" pitchFamily="34" charset="-122"/>
              </a:rPr>
              <a:t>N </a:t>
            </a:r>
            <a:r>
              <a:rPr lang="zh-CN" altLang="en-US" sz="3733" b="1" dirty="0">
                <a:latin typeface="微软雅黑" pitchFamily="34" charset="-122"/>
              </a:rPr>
              <a:t>和 </a:t>
            </a:r>
            <a:r>
              <a:rPr lang="en-US" altLang="zh-CN" sz="3733" b="1" dirty="0">
                <a:latin typeface="微软雅黑" pitchFamily="34" charset="-122"/>
              </a:rPr>
              <a:t>log</a:t>
            </a:r>
            <a:r>
              <a:rPr lang="en-US" altLang="zh-CN" sz="3733" b="1" baseline="-25000" dirty="0">
                <a:latin typeface="微软雅黑" pitchFamily="34" charset="-122"/>
              </a:rPr>
              <a:t>2</a:t>
            </a:r>
            <a:r>
              <a:rPr lang="en-US" altLang="zh-CN" sz="3733" b="1" dirty="0">
                <a:latin typeface="微软雅黑" pitchFamily="34" charset="-122"/>
              </a:rPr>
              <a:t>N </a:t>
            </a:r>
            <a:r>
              <a:rPr lang="zh-CN" altLang="en-US" sz="3733" b="1" dirty="0">
                <a:latin typeface="微软雅黑" pitchFamily="34" charset="-122"/>
              </a:rPr>
              <a:t>的值</a:t>
            </a:r>
          </a:p>
        </p:txBody>
      </p:sp>
      <p:sp>
        <p:nvSpPr>
          <p:cNvPr id="245763" name="Rectangle 6"/>
          <p:cNvSpPr>
            <a:spLocks noChangeArrowheads="1"/>
          </p:cNvSpPr>
          <p:nvPr/>
        </p:nvSpPr>
        <p:spPr bwMode="auto">
          <a:xfrm>
            <a:off x="5018618" y="2544764"/>
            <a:ext cx="184731" cy="461665"/>
          </a:xfrm>
          <a:prstGeom prst="rect">
            <a:avLst/>
          </a:prstGeom>
          <a:noFill/>
          <a:ln w="12700" cap="sq" algn="ctr">
            <a:noFill/>
            <a:miter lim="800000"/>
            <a:headEnd type="none" w="sm" len="sm"/>
            <a:tailEnd type="none" w="sm" len="sm"/>
          </a:ln>
        </p:spPr>
        <p:txBody>
          <a:bodyPr wrap="none">
            <a:spAutoFit/>
          </a:bodyPr>
          <a:lstStyle/>
          <a:p>
            <a:endParaRPr lang="zh-CN" altLang="en-US" sz="2400"/>
          </a:p>
        </p:txBody>
      </p:sp>
      <p:graphicFrame>
        <p:nvGraphicFramePr>
          <p:cNvPr id="2486377" name="Group 105"/>
          <p:cNvGraphicFramePr>
            <a:graphicFrameLocks noGrp="1"/>
          </p:cNvGraphicFramePr>
          <p:nvPr>
            <p:extLst>
              <p:ext uri="{D42A27DB-BD31-4B8C-83A1-F6EECF244321}">
                <p14:modId xmlns:p14="http://schemas.microsoft.com/office/powerpoint/2010/main" val="2764739563"/>
              </p:ext>
            </p:extLst>
          </p:nvPr>
        </p:nvGraphicFramePr>
        <p:xfrm>
          <a:off x="2445483" y="1927769"/>
          <a:ext cx="5146269" cy="3463290"/>
        </p:xfrm>
        <a:graphic>
          <a:graphicData uri="http://schemas.openxmlformats.org/drawingml/2006/table">
            <a:tbl>
              <a:tblPr/>
              <a:tblGrid>
                <a:gridCol w="3184513">
                  <a:extLst>
                    <a:ext uri="{9D8B030D-6E8A-4147-A177-3AD203B41FA5}">
                      <a16:colId xmlns:a16="http://schemas.microsoft.com/office/drawing/2014/main" val="20000"/>
                    </a:ext>
                  </a:extLst>
                </a:gridCol>
                <a:gridCol w="1961756">
                  <a:extLst>
                    <a:ext uri="{9D8B030D-6E8A-4147-A177-3AD203B41FA5}">
                      <a16:colId xmlns:a16="http://schemas.microsoft.com/office/drawing/2014/main" val="20001"/>
                    </a:ext>
                  </a:extLst>
                </a:gridCol>
              </a:tblGrid>
              <a:tr h="5772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N</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log</a:t>
                      </a:r>
                      <a:r>
                        <a:rPr kumimoji="1" lang="en-US" altLang="zh-CN" sz="1900" b="0" i="0" u="none" strike="noStrike" cap="none" normalizeH="0" baseline="-30000">
                          <a:ln>
                            <a:noFill/>
                          </a:ln>
                          <a:solidFill>
                            <a:schemeClr val="tx1"/>
                          </a:solidFill>
                          <a:effectLst/>
                          <a:latin typeface="微软雅黑" pitchFamily="34" charset="-122"/>
                          <a:ea typeface="微软雅黑" pitchFamily="34" charset="-122"/>
                          <a:cs typeface="Times New Roman" pitchFamily="18" charset="0"/>
                        </a:rPr>
                        <a:t>2</a:t>
                      </a: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N</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772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10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3</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772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100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7</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772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1000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10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772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1,000,000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20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5772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1,000,000,000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30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spd="med">
    <p:fade/>
  </p:transition>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043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直接选择排序</a:t>
            </a:r>
          </a:p>
        </p:txBody>
      </p:sp>
      <p:sp>
        <p:nvSpPr>
          <p:cNvPr id="247811" name="Rectangle 3"/>
          <p:cNvSpPr>
            <a:spLocks noGrp="1" noChangeArrowheads="1"/>
          </p:cNvSpPr>
          <p:nvPr>
            <p:ph idx="4294967295"/>
          </p:nvPr>
        </p:nvSpPr>
        <p:spPr>
          <a:xfrm>
            <a:off x="914400" y="1211263"/>
            <a:ext cx="11277600" cy="3295650"/>
          </a:xfrm>
        </p:spPr>
        <p:txBody>
          <a:bodyPr>
            <a:normAutofit/>
          </a:bodyPr>
          <a:lstStyle/>
          <a:p>
            <a:pPr marL="0" lvl="1" indent="0">
              <a:buNone/>
            </a:pPr>
            <a:r>
              <a:rPr lang="zh-CN" altLang="en-US" b="1" dirty="0"/>
              <a:t>过程</a:t>
            </a:r>
            <a:endParaRPr lang="en-US" altLang="zh-CN" b="1" dirty="0"/>
          </a:p>
          <a:p>
            <a:pPr marL="0" lvl="1" indent="0">
              <a:spcBef>
                <a:spcPts val="800"/>
              </a:spcBef>
              <a:buNone/>
            </a:pPr>
            <a:r>
              <a:rPr lang="zh-CN" altLang="en-US" sz="1867" dirty="0"/>
              <a:t>在所有元素中找到最小的元素放在数组的第</a:t>
            </a:r>
            <a:r>
              <a:rPr lang="en-US" altLang="zh-CN" sz="1867" dirty="0"/>
              <a:t>0</a:t>
            </a:r>
            <a:r>
              <a:rPr lang="zh-CN" altLang="en-US" sz="1867" dirty="0"/>
              <a:t>个位置</a:t>
            </a:r>
          </a:p>
          <a:p>
            <a:pPr marL="0" lvl="1" indent="0">
              <a:spcBef>
                <a:spcPts val="800"/>
              </a:spcBef>
              <a:buNone/>
            </a:pPr>
            <a:r>
              <a:rPr lang="zh-CN" altLang="en-US" sz="1867" dirty="0"/>
              <a:t>在剩余元素中找出最小的放在第一个位置</a:t>
            </a:r>
            <a:endParaRPr lang="en-US" altLang="zh-CN" sz="1867" dirty="0"/>
          </a:p>
          <a:p>
            <a:pPr marL="0" lvl="1" indent="0">
              <a:spcBef>
                <a:spcPts val="800"/>
              </a:spcBef>
              <a:buNone/>
            </a:pPr>
            <a:r>
              <a:rPr lang="zh-CN" altLang="en-US" sz="1867" dirty="0"/>
              <a:t>以此类推，直到所有元素都放在适当的位置</a:t>
            </a:r>
            <a:endParaRPr lang="en-US" altLang="zh-CN" sz="1867" dirty="0"/>
          </a:p>
          <a:p>
            <a:pPr marL="0" lvl="1" indent="0">
              <a:buNone/>
            </a:pPr>
            <a:endParaRPr lang="zh-CN" altLang="en-US" b="1" dirty="0"/>
          </a:p>
          <a:p>
            <a:pPr marL="0" indent="0">
              <a:buNone/>
            </a:pPr>
            <a:r>
              <a:rPr lang="zh-CN" altLang="en-US" sz="2400" b="1" dirty="0"/>
              <a:t>用伪代码表示</a:t>
            </a:r>
          </a:p>
        </p:txBody>
      </p:sp>
      <p:sp>
        <p:nvSpPr>
          <p:cNvPr id="247812" name="Text Box 4"/>
          <p:cNvSpPr txBox="1">
            <a:spLocks noChangeArrowheads="1"/>
          </p:cNvSpPr>
          <p:nvPr/>
        </p:nvSpPr>
        <p:spPr bwMode="auto">
          <a:xfrm>
            <a:off x="742951" y="3828892"/>
            <a:ext cx="7153275" cy="2719142"/>
          </a:xfrm>
          <a:prstGeom prst="rect">
            <a:avLst/>
          </a:prstGeom>
          <a:noFill/>
          <a:ln w="12700" cap="sq">
            <a:solidFill>
              <a:schemeClr val="tx1"/>
            </a:solidFill>
            <a:miter lim="800000"/>
            <a:headEnd type="none" w="sm" len="sm"/>
            <a:tailEnd type="none" w="sm" len="sm"/>
          </a:ln>
        </p:spPr>
        <p:txBody>
          <a:bodyPr wrap="square">
            <a:spAutoFit/>
          </a:bodyPr>
          <a:lstStyle/>
          <a:p>
            <a:pPr>
              <a:spcBef>
                <a:spcPts val="8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lh</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rh</a:t>
            </a:r>
            <a:r>
              <a:rPr lang="en-US" altLang="zh-CN" sz="1867" dirty="0">
                <a:latin typeface="微软雅黑" pitchFamily="34" charset="-122"/>
                <a:ea typeface="微软雅黑" pitchFamily="34" charset="-122"/>
              </a:rPr>
              <a:t>, array;</a:t>
            </a:r>
          </a:p>
          <a:p>
            <a:pPr>
              <a:spcBef>
                <a:spcPts val="800"/>
              </a:spcBef>
            </a:pP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输入要排序的元素，存入</a:t>
            </a:r>
            <a:r>
              <a:rPr lang="en-US" altLang="zh-CN" sz="1867" dirty="0">
                <a:latin typeface="微软雅黑" pitchFamily="34" charset="-122"/>
                <a:ea typeface="微软雅黑" pitchFamily="34" charset="-122"/>
              </a:rPr>
              <a:t>array;</a:t>
            </a:r>
          </a:p>
          <a:p>
            <a:pPr>
              <a:spcBef>
                <a:spcPts val="800"/>
              </a:spcBef>
            </a:pPr>
            <a:r>
              <a:rPr lang="en-US" altLang="zh-CN" sz="1867" dirty="0">
                <a:latin typeface="微软雅黑" pitchFamily="34" charset="-122"/>
                <a:ea typeface="微软雅黑" pitchFamily="34" charset="-122"/>
              </a:rPr>
              <a:t> for (</a:t>
            </a:r>
            <a:r>
              <a:rPr lang="en-US" altLang="zh-CN" sz="1867" dirty="0" err="1">
                <a:latin typeface="微软雅黑" pitchFamily="34" charset="-122"/>
                <a:ea typeface="微软雅黑" pitchFamily="34" charset="-122"/>
              </a:rPr>
              <a:t>lh</a:t>
            </a:r>
            <a:r>
              <a:rPr lang="en-US" altLang="zh-CN" sz="1867" dirty="0">
                <a:latin typeface="微软雅黑" pitchFamily="34" charset="-122"/>
                <a:ea typeface="微软雅黑" pitchFamily="34" charset="-122"/>
              </a:rPr>
              <a:t> = 0; </a:t>
            </a:r>
            <a:r>
              <a:rPr lang="en-US" altLang="zh-CN" sz="1867" dirty="0" err="1">
                <a:latin typeface="微软雅黑" pitchFamily="34" charset="-122"/>
                <a:ea typeface="微软雅黑" pitchFamily="34" charset="-122"/>
              </a:rPr>
              <a:t>lh</a:t>
            </a:r>
            <a:r>
              <a:rPr lang="en-US" altLang="zh-CN" sz="1867" dirty="0">
                <a:latin typeface="微软雅黑" pitchFamily="34" charset="-122"/>
                <a:ea typeface="微软雅黑" pitchFamily="34" charset="-122"/>
              </a:rPr>
              <a:t> &lt; n; </a:t>
            </a:r>
            <a:r>
              <a:rPr lang="en-US" altLang="zh-CN" sz="1867" dirty="0" err="1">
                <a:latin typeface="微软雅黑" pitchFamily="34" charset="-122"/>
                <a:ea typeface="微软雅黑" pitchFamily="34" charset="-122"/>
              </a:rPr>
              <a:t>lh</a:t>
            </a:r>
            <a:r>
              <a:rPr lang="en-US" altLang="zh-CN" sz="1867" dirty="0">
                <a:latin typeface="微软雅黑" pitchFamily="34" charset="-122"/>
                <a:ea typeface="微软雅黑" pitchFamily="34" charset="-122"/>
              </a:rPr>
              <a:t>++)   { </a:t>
            </a:r>
          </a:p>
          <a:p>
            <a:pPr>
              <a:spcBef>
                <a:spcPts val="800"/>
              </a:spcBef>
            </a:pP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在 </a:t>
            </a:r>
            <a:r>
              <a:rPr lang="en-US" altLang="zh-CN" sz="1867" dirty="0">
                <a:latin typeface="微软雅黑" pitchFamily="34" charset="-122"/>
                <a:ea typeface="微软雅黑" pitchFamily="34" charset="-122"/>
              </a:rPr>
              <a:t>array </a:t>
            </a:r>
            <a:r>
              <a:rPr lang="zh-CN" altLang="en-US" sz="1867" dirty="0">
                <a:latin typeface="微软雅黑" pitchFamily="34" charset="-122"/>
                <a:ea typeface="微软雅黑" pitchFamily="34" charset="-122"/>
              </a:rPr>
              <a:t>的从 </a:t>
            </a:r>
            <a:r>
              <a:rPr lang="en-US" altLang="zh-CN" sz="1867" dirty="0" err="1">
                <a:latin typeface="微软雅黑" pitchFamily="34" charset="-122"/>
                <a:ea typeface="微软雅黑" pitchFamily="34" charset="-122"/>
              </a:rPr>
              <a:t>lh</a:t>
            </a: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到 </a:t>
            </a:r>
            <a:r>
              <a:rPr lang="en-US" altLang="zh-CN" sz="1867" dirty="0">
                <a:latin typeface="微软雅黑" pitchFamily="34" charset="-122"/>
                <a:ea typeface="微软雅黑" pitchFamily="34" charset="-122"/>
              </a:rPr>
              <a:t>n – 1 </a:t>
            </a:r>
            <a:r>
              <a:rPr lang="zh-CN" altLang="en-US" sz="1867" dirty="0">
                <a:latin typeface="微软雅黑" pitchFamily="34" charset="-122"/>
                <a:ea typeface="微软雅黑" pitchFamily="34" charset="-122"/>
              </a:rPr>
              <a:t>的元素之间找出最小的放入 </a:t>
            </a:r>
            <a:r>
              <a:rPr lang="en-US" altLang="zh-CN" sz="1867" dirty="0" err="1">
                <a:latin typeface="微软雅黑" pitchFamily="34" charset="-122"/>
                <a:ea typeface="微软雅黑" pitchFamily="34" charset="-122"/>
              </a:rPr>
              <a:t>rh</a:t>
            </a:r>
            <a:r>
              <a:rPr lang="en-US" altLang="zh-CN" sz="1867" dirty="0">
                <a:latin typeface="微软雅黑" pitchFamily="34" charset="-122"/>
                <a:ea typeface="微软雅黑" pitchFamily="34" charset="-122"/>
              </a:rPr>
              <a:t>;</a:t>
            </a:r>
          </a:p>
          <a:p>
            <a:pPr>
              <a:spcBef>
                <a:spcPts val="800"/>
              </a:spcBef>
            </a:pP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交换下标  </a:t>
            </a:r>
            <a:r>
              <a:rPr lang="en-US" altLang="zh-CN" sz="1867" dirty="0" err="1">
                <a:latin typeface="微软雅黑" pitchFamily="34" charset="-122"/>
                <a:ea typeface="微软雅黑" pitchFamily="34" charset="-122"/>
              </a:rPr>
              <a:t>lh</a:t>
            </a: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和  </a:t>
            </a:r>
            <a:r>
              <a:rPr lang="en-US" altLang="zh-CN" sz="1867" dirty="0" err="1">
                <a:latin typeface="微软雅黑" pitchFamily="34" charset="-122"/>
                <a:ea typeface="微软雅黑" pitchFamily="34" charset="-122"/>
              </a:rPr>
              <a:t>rh</a:t>
            </a: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中的值</a:t>
            </a:r>
            <a:r>
              <a:rPr lang="en-US" altLang="zh-CN" sz="1867" dirty="0">
                <a:latin typeface="微软雅黑" pitchFamily="34" charset="-122"/>
                <a:ea typeface="微软雅黑" pitchFamily="34" charset="-122"/>
              </a:rPr>
              <a:t>;</a:t>
            </a:r>
          </a:p>
          <a:p>
            <a:pPr>
              <a:spcBef>
                <a:spcPts val="800"/>
              </a:spcBef>
            </a:pPr>
            <a:r>
              <a:rPr lang="en-US" altLang="zh-CN" sz="1867" dirty="0">
                <a:latin typeface="微软雅黑" pitchFamily="34" charset="-122"/>
                <a:ea typeface="微软雅黑" pitchFamily="34" charset="-122"/>
              </a:rPr>
              <a:t>  }</a:t>
            </a:r>
          </a:p>
          <a:p>
            <a:pPr>
              <a:spcBef>
                <a:spcPts val="800"/>
              </a:spcBef>
            </a:pP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输出排好序的元素</a:t>
            </a:r>
            <a:r>
              <a:rPr lang="en-US" altLang="zh-CN" sz="1867" dirty="0">
                <a:latin typeface="微软雅黑" pitchFamily="34" charset="-122"/>
                <a:ea typeface="微软雅黑" pitchFamily="34" charset="-122"/>
              </a:rPr>
              <a:t>;</a:t>
            </a:r>
          </a:p>
        </p:txBody>
      </p:sp>
    </p:spTree>
  </p:cSld>
  <p:clrMapOvr>
    <a:masterClrMapping/>
  </p:clrMapOvr>
  <p:transition spd="med">
    <p:fade/>
  </p:transition>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145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直接选择排序实例</a:t>
            </a:r>
          </a:p>
        </p:txBody>
      </p:sp>
      <p:graphicFrame>
        <p:nvGraphicFramePr>
          <p:cNvPr id="2451459" name="Group 3"/>
          <p:cNvGraphicFramePr>
            <a:graphicFrameLocks noGrp="1"/>
          </p:cNvGraphicFramePr>
          <p:nvPr/>
        </p:nvGraphicFramePr>
        <p:xfrm>
          <a:off x="2652184" y="2051051"/>
          <a:ext cx="5774268" cy="396240"/>
        </p:xfrm>
        <a:graphic>
          <a:graphicData uri="http://schemas.openxmlformats.org/drawingml/2006/table">
            <a:tbl>
              <a:tblPr/>
              <a:tblGrid>
                <a:gridCol w="721783">
                  <a:extLst>
                    <a:ext uri="{9D8B030D-6E8A-4147-A177-3AD203B41FA5}">
                      <a16:colId xmlns:a16="http://schemas.microsoft.com/office/drawing/2014/main" val="20000"/>
                    </a:ext>
                  </a:extLst>
                </a:gridCol>
                <a:gridCol w="721784">
                  <a:extLst>
                    <a:ext uri="{9D8B030D-6E8A-4147-A177-3AD203B41FA5}">
                      <a16:colId xmlns:a16="http://schemas.microsoft.com/office/drawing/2014/main" val="20001"/>
                    </a:ext>
                  </a:extLst>
                </a:gridCol>
                <a:gridCol w="721783">
                  <a:extLst>
                    <a:ext uri="{9D8B030D-6E8A-4147-A177-3AD203B41FA5}">
                      <a16:colId xmlns:a16="http://schemas.microsoft.com/office/drawing/2014/main" val="20002"/>
                    </a:ext>
                  </a:extLst>
                </a:gridCol>
                <a:gridCol w="721784">
                  <a:extLst>
                    <a:ext uri="{9D8B030D-6E8A-4147-A177-3AD203B41FA5}">
                      <a16:colId xmlns:a16="http://schemas.microsoft.com/office/drawing/2014/main" val="20003"/>
                    </a:ext>
                  </a:extLst>
                </a:gridCol>
                <a:gridCol w="721783">
                  <a:extLst>
                    <a:ext uri="{9D8B030D-6E8A-4147-A177-3AD203B41FA5}">
                      <a16:colId xmlns:a16="http://schemas.microsoft.com/office/drawing/2014/main" val="20004"/>
                    </a:ext>
                  </a:extLst>
                </a:gridCol>
                <a:gridCol w="721784">
                  <a:extLst>
                    <a:ext uri="{9D8B030D-6E8A-4147-A177-3AD203B41FA5}">
                      <a16:colId xmlns:a16="http://schemas.microsoft.com/office/drawing/2014/main" val="20005"/>
                    </a:ext>
                  </a:extLst>
                </a:gridCol>
                <a:gridCol w="721783">
                  <a:extLst>
                    <a:ext uri="{9D8B030D-6E8A-4147-A177-3AD203B41FA5}">
                      <a16:colId xmlns:a16="http://schemas.microsoft.com/office/drawing/2014/main" val="20006"/>
                    </a:ext>
                  </a:extLst>
                </a:gridCol>
                <a:gridCol w="721784">
                  <a:extLst>
                    <a:ext uri="{9D8B030D-6E8A-4147-A177-3AD203B41FA5}">
                      <a16:colId xmlns:a16="http://schemas.microsoft.com/office/drawing/2014/main" val="20007"/>
                    </a:ext>
                  </a:extLst>
                </a:gridCol>
              </a:tblGrid>
              <a:tr h="39624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31</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41</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59</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26</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53</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58</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97</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93</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23"/>
          <p:cNvGrpSpPr>
            <a:grpSpLocks/>
          </p:cNvGrpSpPr>
          <p:nvPr/>
        </p:nvGrpSpPr>
        <p:grpSpPr bwMode="auto">
          <a:xfrm>
            <a:off x="2415118" y="2803526"/>
            <a:ext cx="6011333" cy="955676"/>
            <a:chOff x="1141" y="1406"/>
            <a:chExt cx="2840" cy="602"/>
          </a:xfrm>
        </p:grpSpPr>
        <p:sp>
          <p:nvSpPr>
            <p:cNvPr id="248900" name="Rectangle 24"/>
            <p:cNvSpPr>
              <a:spLocks noChangeArrowheads="1"/>
            </p:cNvSpPr>
            <p:nvPr/>
          </p:nvSpPr>
          <p:spPr bwMode="auto">
            <a:xfrm>
              <a:off x="3640" y="1406"/>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微软雅黑" pitchFamily="34" charset="-122"/>
                  <a:ea typeface="微软雅黑" pitchFamily="34" charset="-122"/>
                </a:rPr>
                <a:t>93</a:t>
              </a:r>
            </a:p>
          </p:txBody>
        </p:sp>
        <p:sp>
          <p:nvSpPr>
            <p:cNvPr id="248901" name="Rectangle 25"/>
            <p:cNvSpPr>
              <a:spLocks noChangeArrowheads="1"/>
            </p:cNvSpPr>
            <p:nvPr/>
          </p:nvSpPr>
          <p:spPr bwMode="auto">
            <a:xfrm>
              <a:off x="3299" y="1406"/>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微软雅黑" pitchFamily="34" charset="-122"/>
                  <a:ea typeface="微软雅黑" pitchFamily="34" charset="-122"/>
                </a:rPr>
                <a:t>97</a:t>
              </a:r>
            </a:p>
          </p:txBody>
        </p:sp>
        <p:sp>
          <p:nvSpPr>
            <p:cNvPr id="248902" name="Rectangle 26"/>
            <p:cNvSpPr>
              <a:spLocks noChangeArrowheads="1"/>
            </p:cNvSpPr>
            <p:nvPr/>
          </p:nvSpPr>
          <p:spPr bwMode="auto">
            <a:xfrm>
              <a:off x="2958" y="1406"/>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微软雅黑" pitchFamily="34" charset="-122"/>
                  <a:ea typeface="微软雅黑" pitchFamily="34" charset="-122"/>
                </a:rPr>
                <a:t>58</a:t>
              </a:r>
            </a:p>
          </p:txBody>
        </p:sp>
        <p:sp>
          <p:nvSpPr>
            <p:cNvPr id="248903" name="Rectangle 27"/>
            <p:cNvSpPr>
              <a:spLocks noChangeArrowheads="1"/>
            </p:cNvSpPr>
            <p:nvPr/>
          </p:nvSpPr>
          <p:spPr bwMode="auto">
            <a:xfrm>
              <a:off x="2617" y="1406"/>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微软雅黑" pitchFamily="34" charset="-122"/>
                  <a:ea typeface="微软雅黑" pitchFamily="34" charset="-122"/>
                </a:rPr>
                <a:t>53</a:t>
              </a:r>
            </a:p>
          </p:txBody>
        </p:sp>
        <p:sp>
          <p:nvSpPr>
            <p:cNvPr id="248904" name="Rectangle 28"/>
            <p:cNvSpPr>
              <a:spLocks noChangeArrowheads="1"/>
            </p:cNvSpPr>
            <p:nvPr/>
          </p:nvSpPr>
          <p:spPr bwMode="auto">
            <a:xfrm>
              <a:off x="2276" y="1406"/>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微软雅黑" pitchFamily="34" charset="-122"/>
                  <a:ea typeface="微软雅黑" pitchFamily="34" charset="-122"/>
                </a:rPr>
                <a:t>31</a:t>
              </a:r>
            </a:p>
          </p:txBody>
        </p:sp>
        <p:sp>
          <p:nvSpPr>
            <p:cNvPr id="248905" name="Rectangle 29"/>
            <p:cNvSpPr>
              <a:spLocks noChangeArrowheads="1"/>
            </p:cNvSpPr>
            <p:nvPr/>
          </p:nvSpPr>
          <p:spPr bwMode="auto">
            <a:xfrm>
              <a:off x="1935" y="1406"/>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微软雅黑" pitchFamily="34" charset="-122"/>
                  <a:ea typeface="微软雅黑" pitchFamily="34" charset="-122"/>
                </a:rPr>
                <a:t>59</a:t>
              </a:r>
            </a:p>
          </p:txBody>
        </p:sp>
        <p:sp>
          <p:nvSpPr>
            <p:cNvPr id="248906" name="Rectangle 30"/>
            <p:cNvSpPr>
              <a:spLocks noChangeArrowheads="1"/>
            </p:cNvSpPr>
            <p:nvPr/>
          </p:nvSpPr>
          <p:spPr bwMode="auto">
            <a:xfrm>
              <a:off x="1594" y="1406"/>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微软雅黑" pitchFamily="34" charset="-122"/>
                  <a:ea typeface="微软雅黑" pitchFamily="34" charset="-122"/>
                </a:rPr>
                <a:t>41</a:t>
              </a:r>
            </a:p>
          </p:txBody>
        </p:sp>
        <p:sp>
          <p:nvSpPr>
            <p:cNvPr id="248907" name="Rectangle 31"/>
            <p:cNvSpPr>
              <a:spLocks noChangeArrowheads="1"/>
            </p:cNvSpPr>
            <p:nvPr/>
          </p:nvSpPr>
          <p:spPr bwMode="auto">
            <a:xfrm>
              <a:off x="1253" y="1406"/>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微软雅黑" pitchFamily="34" charset="-122"/>
                  <a:ea typeface="微软雅黑" pitchFamily="34" charset="-122"/>
                </a:rPr>
                <a:t>26</a:t>
              </a:r>
            </a:p>
          </p:txBody>
        </p:sp>
        <p:sp>
          <p:nvSpPr>
            <p:cNvPr id="248908" name="Line 32"/>
            <p:cNvSpPr>
              <a:spLocks noChangeShapeType="1"/>
            </p:cNvSpPr>
            <p:nvPr/>
          </p:nvSpPr>
          <p:spPr bwMode="auto">
            <a:xfrm>
              <a:off x="1253" y="1406"/>
              <a:ext cx="2728" cy="0"/>
            </a:xfrm>
            <a:prstGeom prst="line">
              <a:avLst/>
            </a:prstGeom>
            <a:noFill/>
            <a:ln w="28575" cap="sq">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909" name="Line 33"/>
            <p:cNvSpPr>
              <a:spLocks noChangeShapeType="1"/>
            </p:cNvSpPr>
            <p:nvPr/>
          </p:nvSpPr>
          <p:spPr bwMode="auto">
            <a:xfrm>
              <a:off x="1253" y="1655"/>
              <a:ext cx="2728" cy="0"/>
            </a:xfrm>
            <a:prstGeom prst="line">
              <a:avLst/>
            </a:prstGeom>
            <a:noFill/>
            <a:ln w="28575" cap="sq">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910" name="Line 34"/>
            <p:cNvSpPr>
              <a:spLocks noChangeShapeType="1"/>
            </p:cNvSpPr>
            <p:nvPr/>
          </p:nvSpPr>
          <p:spPr bwMode="auto">
            <a:xfrm>
              <a:off x="1253" y="1406"/>
              <a:ext cx="0" cy="249"/>
            </a:xfrm>
            <a:prstGeom prst="line">
              <a:avLst/>
            </a:prstGeom>
            <a:noFill/>
            <a:ln w="28575" cap="sq">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911" name="Line 35"/>
            <p:cNvSpPr>
              <a:spLocks noChangeShapeType="1"/>
            </p:cNvSpPr>
            <p:nvPr/>
          </p:nvSpPr>
          <p:spPr bwMode="auto">
            <a:xfrm>
              <a:off x="1594" y="1406"/>
              <a:ext cx="0" cy="249"/>
            </a:xfrm>
            <a:prstGeom prst="line">
              <a:avLst/>
            </a:prstGeom>
            <a:noFill/>
            <a:ln w="12700">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912" name="Line 36"/>
            <p:cNvSpPr>
              <a:spLocks noChangeShapeType="1"/>
            </p:cNvSpPr>
            <p:nvPr/>
          </p:nvSpPr>
          <p:spPr bwMode="auto">
            <a:xfrm>
              <a:off x="1935" y="1406"/>
              <a:ext cx="0" cy="249"/>
            </a:xfrm>
            <a:prstGeom prst="line">
              <a:avLst/>
            </a:prstGeom>
            <a:noFill/>
            <a:ln w="12700">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913" name="Line 37"/>
            <p:cNvSpPr>
              <a:spLocks noChangeShapeType="1"/>
            </p:cNvSpPr>
            <p:nvPr/>
          </p:nvSpPr>
          <p:spPr bwMode="auto">
            <a:xfrm>
              <a:off x="2276" y="1406"/>
              <a:ext cx="0" cy="249"/>
            </a:xfrm>
            <a:prstGeom prst="line">
              <a:avLst/>
            </a:prstGeom>
            <a:noFill/>
            <a:ln w="12700">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914" name="Line 38"/>
            <p:cNvSpPr>
              <a:spLocks noChangeShapeType="1"/>
            </p:cNvSpPr>
            <p:nvPr/>
          </p:nvSpPr>
          <p:spPr bwMode="auto">
            <a:xfrm>
              <a:off x="2617" y="1406"/>
              <a:ext cx="0" cy="249"/>
            </a:xfrm>
            <a:prstGeom prst="line">
              <a:avLst/>
            </a:prstGeom>
            <a:noFill/>
            <a:ln w="12700">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915" name="Line 39"/>
            <p:cNvSpPr>
              <a:spLocks noChangeShapeType="1"/>
            </p:cNvSpPr>
            <p:nvPr/>
          </p:nvSpPr>
          <p:spPr bwMode="auto">
            <a:xfrm>
              <a:off x="2958" y="1406"/>
              <a:ext cx="0" cy="249"/>
            </a:xfrm>
            <a:prstGeom prst="line">
              <a:avLst/>
            </a:prstGeom>
            <a:noFill/>
            <a:ln w="12700">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916" name="Line 40"/>
            <p:cNvSpPr>
              <a:spLocks noChangeShapeType="1"/>
            </p:cNvSpPr>
            <p:nvPr/>
          </p:nvSpPr>
          <p:spPr bwMode="auto">
            <a:xfrm>
              <a:off x="3299" y="1406"/>
              <a:ext cx="0" cy="249"/>
            </a:xfrm>
            <a:prstGeom prst="line">
              <a:avLst/>
            </a:prstGeom>
            <a:noFill/>
            <a:ln w="12700">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917" name="Line 41"/>
            <p:cNvSpPr>
              <a:spLocks noChangeShapeType="1"/>
            </p:cNvSpPr>
            <p:nvPr/>
          </p:nvSpPr>
          <p:spPr bwMode="auto">
            <a:xfrm>
              <a:off x="3640" y="1406"/>
              <a:ext cx="0" cy="249"/>
            </a:xfrm>
            <a:prstGeom prst="line">
              <a:avLst/>
            </a:prstGeom>
            <a:noFill/>
            <a:ln w="12700">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918" name="Line 42"/>
            <p:cNvSpPr>
              <a:spLocks noChangeShapeType="1"/>
            </p:cNvSpPr>
            <p:nvPr/>
          </p:nvSpPr>
          <p:spPr bwMode="auto">
            <a:xfrm>
              <a:off x="3981" y="1406"/>
              <a:ext cx="0" cy="249"/>
            </a:xfrm>
            <a:prstGeom prst="line">
              <a:avLst/>
            </a:prstGeom>
            <a:noFill/>
            <a:ln w="28575" cap="sq">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919" name="AutoShape 43"/>
            <p:cNvSpPr>
              <a:spLocks/>
            </p:cNvSpPr>
            <p:nvPr/>
          </p:nvSpPr>
          <p:spPr bwMode="auto">
            <a:xfrm rot="5544191">
              <a:off x="1366" y="1582"/>
              <a:ext cx="56" cy="316"/>
            </a:xfrm>
            <a:prstGeom prst="rightBrace">
              <a:avLst>
                <a:gd name="adj1" fmla="val 47024"/>
                <a:gd name="adj2" fmla="val 50000"/>
              </a:avLst>
            </a:prstGeom>
            <a:noFill/>
            <a:ln w="12700" cap="sq">
              <a:solidFill>
                <a:schemeClr val="tx1"/>
              </a:solidFill>
              <a:round/>
              <a:headEnd type="none" w="sm" len="sm"/>
              <a:tailEnd type="none" w="sm" len="sm"/>
            </a:ln>
          </p:spPr>
          <p:txBody>
            <a:bodyPr wrap="none" anchor="ctr"/>
            <a:lstStyle/>
            <a:p>
              <a:endParaRPr lang="zh-CN" altLang="en-US" sz="1867">
                <a:latin typeface="微软雅黑" pitchFamily="34" charset="-122"/>
                <a:ea typeface="微软雅黑" pitchFamily="34" charset="-122"/>
              </a:endParaRPr>
            </a:p>
          </p:txBody>
        </p:sp>
        <p:sp>
          <p:nvSpPr>
            <p:cNvPr id="248920" name="Text Box 44"/>
            <p:cNvSpPr txBox="1">
              <a:spLocks noChangeArrowheads="1"/>
            </p:cNvSpPr>
            <p:nvPr/>
          </p:nvSpPr>
          <p:spPr bwMode="auto">
            <a:xfrm>
              <a:off x="1141" y="1769"/>
              <a:ext cx="881" cy="239"/>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1867" b="1">
                  <a:latin typeface="微软雅黑" pitchFamily="34" charset="-122"/>
                  <a:ea typeface="微软雅黑" pitchFamily="34" charset="-122"/>
                </a:rPr>
                <a:t>已正确定位</a:t>
              </a:r>
            </a:p>
          </p:txBody>
        </p:sp>
      </p:grpSp>
      <p:grpSp>
        <p:nvGrpSpPr>
          <p:cNvPr id="3" name="Group 45"/>
          <p:cNvGrpSpPr>
            <a:grpSpLocks/>
          </p:cNvGrpSpPr>
          <p:nvPr/>
        </p:nvGrpSpPr>
        <p:grpSpPr bwMode="auto">
          <a:xfrm>
            <a:off x="2415118" y="3816351"/>
            <a:ext cx="6011333" cy="955676"/>
            <a:chOff x="1141" y="2044"/>
            <a:chExt cx="2840" cy="602"/>
          </a:xfrm>
        </p:grpSpPr>
        <p:sp>
          <p:nvSpPr>
            <p:cNvPr id="248879" name="Rectangle 46"/>
            <p:cNvSpPr>
              <a:spLocks noChangeArrowheads="1"/>
            </p:cNvSpPr>
            <p:nvPr/>
          </p:nvSpPr>
          <p:spPr bwMode="auto">
            <a:xfrm>
              <a:off x="3640" y="2044"/>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微软雅黑" pitchFamily="34" charset="-122"/>
                  <a:ea typeface="微软雅黑" pitchFamily="34" charset="-122"/>
                </a:rPr>
                <a:t>93</a:t>
              </a:r>
            </a:p>
          </p:txBody>
        </p:sp>
        <p:sp>
          <p:nvSpPr>
            <p:cNvPr id="248880" name="Rectangle 47"/>
            <p:cNvSpPr>
              <a:spLocks noChangeArrowheads="1"/>
            </p:cNvSpPr>
            <p:nvPr/>
          </p:nvSpPr>
          <p:spPr bwMode="auto">
            <a:xfrm>
              <a:off x="3299" y="2044"/>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微软雅黑" pitchFamily="34" charset="-122"/>
                  <a:ea typeface="微软雅黑" pitchFamily="34" charset="-122"/>
                </a:rPr>
                <a:t>97</a:t>
              </a:r>
            </a:p>
          </p:txBody>
        </p:sp>
        <p:sp>
          <p:nvSpPr>
            <p:cNvPr id="248881" name="Rectangle 48"/>
            <p:cNvSpPr>
              <a:spLocks noChangeArrowheads="1"/>
            </p:cNvSpPr>
            <p:nvPr/>
          </p:nvSpPr>
          <p:spPr bwMode="auto">
            <a:xfrm>
              <a:off x="2958" y="2044"/>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微软雅黑" pitchFamily="34" charset="-122"/>
                  <a:ea typeface="微软雅黑" pitchFamily="34" charset="-122"/>
                </a:rPr>
                <a:t>58</a:t>
              </a:r>
            </a:p>
          </p:txBody>
        </p:sp>
        <p:sp>
          <p:nvSpPr>
            <p:cNvPr id="248882" name="Rectangle 49"/>
            <p:cNvSpPr>
              <a:spLocks noChangeArrowheads="1"/>
            </p:cNvSpPr>
            <p:nvPr/>
          </p:nvSpPr>
          <p:spPr bwMode="auto">
            <a:xfrm>
              <a:off x="2617" y="2044"/>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微软雅黑" pitchFamily="34" charset="-122"/>
                  <a:ea typeface="微软雅黑" pitchFamily="34" charset="-122"/>
                </a:rPr>
                <a:t>53</a:t>
              </a:r>
            </a:p>
          </p:txBody>
        </p:sp>
        <p:sp>
          <p:nvSpPr>
            <p:cNvPr id="248883" name="Rectangle 50"/>
            <p:cNvSpPr>
              <a:spLocks noChangeArrowheads="1"/>
            </p:cNvSpPr>
            <p:nvPr/>
          </p:nvSpPr>
          <p:spPr bwMode="auto">
            <a:xfrm>
              <a:off x="2276" y="2044"/>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微软雅黑" pitchFamily="34" charset="-122"/>
                  <a:ea typeface="微软雅黑" pitchFamily="34" charset="-122"/>
                </a:rPr>
                <a:t>41</a:t>
              </a:r>
            </a:p>
          </p:txBody>
        </p:sp>
        <p:sp>
          <p:nvSpPr>
            <p:cNvPr id="248884" name="Rectangle 51"/>
            <p:cNvSpPr>
              <a:spLocks noChangeArrowheads="1"/>
            </p:cNvSpPr>
            <p:nvPr/>
          </p:nvSpPr>
          <p:spPr bwMode="auto">
            <a:xfrm>
              <a:off x="1935" y="2044"/>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微软雅黑" pitchFamily="34" charset="-122"/>
                  <a:ea typeface="微软雅黑" pitchFamily="34" charset="-122"/>
                </a:rPr>
                <a:t>59</a:t>
              </a:r>
            </a:p>
          </p:txBody>
        </p:sp>
        <p:sp>
          <p:nvSpPr>
            <p:cNvPr id="248885" name="Rectangle 52"/>
            <p:cNvSpPr>
              <a:spLocks noChangeArrowheads="1"/>
            </p:cNvSpPr>
            <p:nvPr/>
          </p:nvSpPr>
          <p:spPr bwMode="auto">
            <a:xfrm>
              <a:off x="1594" y="2044"/>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微软雅黑" pitchFamily="34" charset="-122"/>
                  <a:ea typeface="微软雅黑" pitchFamily="34" charset="-122"/>
                </a:rPr>
                <a:t>31</a:t>
              </a:r>
            </a:p>
          </p:txBody>
        </p:sp>
        <p:sp>
          <p:nvSpPr>
            <p:cNvPr id="248886" name="Rectangle 53"/>
            <p:cNvSpPr>
              <a:spLocks noChangeArrowheads="1"/>
            </p:cNvSpPr>
            <p:nvPr/>
          </p:nvSpPr>
          <p:spPr bwMode="auto">
            <a:xfrm>
              <a:off x="1253" y="2044"/>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微软雅黑" pitchFamily="34" charset="-122"/>
                  <a:ea typeface="微软雅黑" pitchFamily="34" charset="-122"/>
                </a:rPr>
                <a:t>26</a:t>
              </a:r>
            </a:p>
          </p:txBody>
        </p:sp>
        <p:sp>
          <p:nvSpPr>
            <p:cNvPr id="248887" name="Line 54"/>
            <p:cNvSpPr>
              <a:spLocks noChangeShapeType="1"/>
            </p:cNvSpPr>
            <p:nvPr/>
          </p:nvSpPr>
          <p:spPr bwMode="auto">
            <a:xfrm>
              <a:off x="1253" y="2044"/>
              <a:ext cx="2728" cy="0"/>
            </a:xfrm>
            <a:prstGeom prst="line">
              <a:avLst/>
            </a:prstGeom>
            <a:noFill/>
            <a:ln w="28575" cap="sq">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888" name="Line 55"/>
            <p:cNvSpPr>
              <a:spLocks noChangeShapeType="1"/>
            </p:cNvSpPr>
            <p:nvPr/>
          </p:nvSpPr>
          <p:spPr bwMode="auto">
            <a:xfrm>
              <a:off x="1253" y="2293"/>
              <a:ext cx="2728" cy="0"/>
            </a:xfrm>
            <a:prstGeom prst="line">
              <a:avLst/>
            </a:prstGeom>
            <a:noFill/>
            <a:ln w="28575" cap="sq">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889" name="Line 56"/>
            <p:cNvSpPr>
              <a:spLocks noChangeShapeType="1"/>
            </p:cNvSpPr>
            <p:nvPr/>
          </p:nvSpPr>
          <p:spPr bwMode="auto">
            <a:xfrm>
              <a:off x="1253" y="2044"/>
              <a:ext cx="0" cy="249"/>
            </a:xfrm>
            <a:prstGeom prst="line">
              <a:avLst/>
            </a:prstGeom>
            <a:noFill/>
            <a:ln w="28575" cap="sq">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890" name="Line 57"/>
            <p:cNvSpPr>
              <a:spLocks noChangeShapeType="1"/>
            </p:cNvSpPr>
            <p:nvPr/>
          </p:nvSpPr>
          <p:spPr bwMode="auto">
            <a:xfrm>
              <a:off x="1594" y="2044"/>
              <a:ext cx="0" cy="249"/>
            </a:xfrm>
            <a:prstGeom prst="line">
              <a:avLst/>
            </a:prstGeom>
            <a:noFill/>
            <a:ln w="12700">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891" name="Line 58"/>
            <p:cNvSpPr>
              <a:spLocks noChangeShapeType="1"/>
            </p:cNvSpPr>
            <p:nvPr/>
          </p:nvSpPr>
          <p:spPr bwMode="auto">
            <a:xfrm>
              <a:off x="1935" y="2044"/>
              <a:ext cx="0" cy="249"/>
            </a:xfrm>
            <a:prstGeom prst="line">
              <a:avLst/>
            </a:prstGeom>
            <a:noFill/>
            <a:ln w="12700">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892" name="Line 59"/>
            <p:cNvSpPr>
              <a:spLocks noChangeShapeType="1"/>
            </p:cNvSpPr>
            <p:nvPr/>
          </p:nvSpPr>
          <p:spPr bwMode="auto">
            <a:xfrm>
              <a:off x="2276" y="2044"/>
              <a:ext cx="0" cy="249"/>
            </a:xfrm>
            <a:prstGeom prst="line">
              <a:avLst/>
            </a:prstGeom>
            <a:noFill/>
            <a:ln w="12700">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893" name="Line 60"/>
            <p:cNvSpPr>
              <a:spLocks noChangeShapeType="1"/>
            </p:cNvSpPr>
            <p:nvPr/>
          </p:nvSpPr>
          <p:spPr bwMode="auto">
            <a:xfrm>
              <a:off x="2617" y="2044"/>
              <a:ext cx="0" cy="249"/>
            </a:xfrm>
            <a:prstGeom prst="line">
              <a:avLst/>
            </a:prstGeom>
            <a:noFill/>
            <a:ln w="12700">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894" name="Line 61"/>
            <p:cNvSpPr>
              <a:spLocks noChangeShapeType="1"/>
            </p:cNvSpPr>
            <p:nvPr/>
          </p:nvSpPr>
          <p:spPr bwMode="auto">
            <a:xfrm>
              <a:off x="2958" y="2044"/>
              <a:ext cx="0" cy="249"/>
            </a:xfrm>
            <a:prstGeom prst="line">
              <a:avLst/>
            </a:prstGeom>
            <a:noFill/>
            <a:ln w="12700">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895" name="Line 62"/>
            <p:cNvSpPr>
              <a:spLocks noChangeShapeType="1"/>
            </p:cNvSpPr>
            <p:nvPr/>
          </p:nvSpPr>
          <p:spPr bwMode="auto">
            <a:xfrm>
              <a:off x="3299" y="2044"/>
              <a:ext cx="0" cy="249"/>
            </a:xfrm>
            <a:prstGeom prst="line">
              <a:avLst/>
            </a:prstGeom>
            <a:noFill/>
            <a:ln w="12700">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896" name="Line 63"/>
            <p:cNvSpPr>
              <a:spLocks noChangeShapeType="1"/>
            </p:cNvSpPr>
            <p:nvPr/>
          </p:nvSpPr>
          <p:spPr bwMode="auto">
            <a:xfrm>
              <a:off x="3640" y="2044"/>
              <a:ext cx="0" cy="249"/>
            </a:xfrm>
            <a:prstGeom prst="line">
              <a:avLst/>
            </a:prstGeom>
            <a:noFill/>
            <a:ln w="12700">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897" name="Line 64"/>
            <p:cNvSpPr>
              <a:spLocks noChangeShapeType="1"/>
            </p:cNvSpPr>
            <p:nvPr/>
          </p:nvSpPr>
          <p:spPr bwMode="auto">
            <a:xfrm>
              <a:off x="3981" y="2044"/>
              <a:ext cx="0" cy="249"/>
            </a:xfrm>
            <a:prstGeom prst="line">
              <a:avLst/>
            </a:prstGeom>
            <a:noFill/>
            <a:ln w="28575" cap="sq">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898" name="AutoShape 65"/>
            <p:cNvSpPr>
              <a:spLocks/>
            </p:cNvSpPr>
            <p:nvPr/>
          </p:nvSpPr>
          <p:spPr bwMode="auto">
            <a:xfrm rot="5386939">
              <a:off x="1557" y="2034"/>
              <a:ext cx="56" cy="700"/>
            </a:xfrm>
            <a:prstGeom prst="rightBrace">
              <a:avLst>
                <a:gd name="adj1" fmla="val 104167"/>
                <a:gd name="adj2" fmla="val 50000"/>
              </a:avLst>
            </a:prstGeom>
            <a:noFill/>
            <a:ln w="12700" cap="sq">
              <a:solidFill>
                <a:schemeClr val="tx1"/>
              </a:solidFill>
              <a:round/>
              <a:headEnd type="none" w="sm" len="sm"/>
              <a:tailEnd type="none" w="sm" len="sm"/>
            </a:ln>
          </p:spPr>
          <p:txBody>
            <a:bodyPr wrap="none" anchor="ctr"/>
            <a:lstStyle/>
            <a:p>
              <a:endParaRPr lang="zh-CN" altLang="en-US" sz="1867">
                <a:latin typeface="微软雅黑" pitchFamily="34" charset="-122"/>
                <a:ea typeface="微软雅黑" pitchFamily="34" charset="-122"/>
              </a:endParaRPr>
            </a:p>
          </p:txBody>
        </p:sp>
        <p:sp>
          <p:nvSpPr>
            <p:cNvPr id="248899" name="Text Box 66"/>
            <p:cNvSpPr txBox="1">
              <a:spLocks noChangeArrowheads="1"/>
            </p:cNvSpPr>
            <p:nvPr/>
          </p:nvSpPr>
          <p:spPr bwMode="auto">
            <a:xfrm>
              <a:off x="1141" y="2407"/>
              <a:ext cx="881" cy="239"/>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1867" b="1">
                  <a:latin typeface="微软雅黑" pitchFamily="34" charset="-122"/>
                  <a:ea typeface="微软雅黑" pitchFamily="34" charset="-122"/>
                </a:rPr>
                <a:t>已正确定位</a:t>
              </a:r>
            </a:p>
          </p:txBody>
        </p:sp>
      </p:grpSp>
      <p:grpSp>
        <p:nvGrpSpPr>
          <p:cNvPr id="4" name="Group 67"/>
          <p:cNvGrpSpPr>
            <a:grpSpLocks/>
          </p:cNvGrpSpPr>
          <p:nvPr/>
        </p:nvGrpSpPr>
        <p:grpSpPr bwMode="auto">
          <a:xfrm>
            <a:off x="2611969" y="4881557"/>
            <a:ext cx="5814484" cy="955673"/>
            <a:chOff x="1234" y="2715"/>
            <a:chExt cx="2747" cy="602"/>
          </a:xfrm>
        </p:grpSpPr>
        <p:sp>
          <p:nvSpPr>
            <p:cNvPr id="248858" name="Rectangle 68"/>
            <p:cNvSpPr>
              <a:spLocks noChangeArrowheads="1"/>
            </p:cNvSpPr>
            <p:nvPr/>
          </p:nvSpPr>
          <p:spPr bwMode="auto">
            <a:xfrm>
              <a:off x="3640" y="2715"/>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微软雅黑" pitchFamily="34" charset="-122"/>
                  <a:ea typeface="微软雅黑" pitchFamily="34" charset="-122"/>
                </a:rPr>
                <a:t>93</a:t>
              </a:r>
            </a:p>
          </p:txBody>
        </p:sp>
        <p:sp>
          <p:nvSpPr>
            <p:cNvPr id="248859" name="Rectangle 69"/>
            <p:cNvSpPr>
              <a:spLocks noChangeArrowheads="1"/>
            </p:cNvSpPr>
            <p:nvPr/>
          </p:nvSpPr>
          <p:spPr bwMode="auto">
            <a:xfrm>
              <a:off x="3299" y="2715"/>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微软雅黑" pitchFamily="34" charset="-122"/>
                  <a:ea typeface="微软雅黑" pitchFamily="34" charset="-122"/>
                </a:rPr>
                <a:t>97</a:t>
              </a:r>
            </a:p>
          </p:txBody>
        </p:sp>
        <p:sp>
          <p:nvSpPr>
            <p:cNvPr id="248860" name="Rectangle 70"/>
            <p:cNvSpPr>
              <a:spLocks noChangeArrowheads="1"/>
            </p:cNvSpPr>
            <p:nvPr/>
          </p:nvSpPr>
          <p:spPr bwMode="auto">
            <a:xfrm>
              <a:off x="2958" y="2715"/>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微软雅黑" pitchFamily="34" charset="-122"/>
                  <a:ea typeface="微软雅黑" pitchFamily="34" charset="-122"/>
                </a:rPr>
                <a:t>58</a:t>
              </a:r>
            </a:p>
          </p:txBody>
        </p:sp>
        <p:sp>
          <p:nvSpPr>
            <p:cNvPr id="248861" name="Rectangle 71"/>
            <p:cNvSpPr>
              <a:spLocks noChangeArrowheads="1"/>
            </p:cNvSpPr>
            <p:nvPr/>
          </p:nvSpPr>
          <p:spPr bwMode="auto">
            <a:xfrm>
              <a:off x="2617" y="2715"/>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微软雅黑" pitchFamily="34" charset="-122"/>
                  <a:ea typeface="微软雅黑" pitchFamily="34" charset="-122"/>
                </a:rPr>
                <a:t>53</a:t>
              </a:r>
            </a:p>
          </p:txBody>
        </p:sp>
        <p:sp>
          <p:nvSpPr>
            <p:cNvPr id="248862" name="Rectangle 72"/>
            <p:cNvSpPr>
              <a:spLocks noChangeArrowheads="1"/>
            </p:cNvSpPr>
            <p:nvPr/>
          </p:nvSpPr>
          <p:spPr bwMode="auto">
            <a:xfrm>
              <a:off x="2276" y="2715"/>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微软雅黑" pitchFamily="34" charset="-122"/>
                  <a:ea typeface="微软雅黑" pitchFamily="34" charset="-122"/>
                </a:rPr>
                <a:t>59</a:t>
              </a:r>
            </a:p>
          </p:txBody>
        </p:sp>
        <p:sp>
          <p:nvSpPr>
            <p:cNvPr id="248863" name="Rectangle 73"/>
            <p:cNvSpPr>
              <a:spLocks noChangeArrowheads="1"/>
            </p:cNvSpPr>
            <p:nvPr/>
          </p:nvSpPr>
          <p:spPr bwMode="auto">
            <a:xfrm>
              <a:off x="1935" y="2715"/>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微软雅黑" pitchFamily="34" charset="-122"/>
                  <a:ea typeface="微软雅黑" pitchFamily="34" charset="-122"/>
                </a:rPr>
                <a:t>41</a:t>
              </a:r>
            </a:p>
          </p:txBody>
        </p:sp>
        <p:sp>
          <p:nvSpPr>
            <p:cNvPr id="248864" name="Rectangle 74"/>
            <p:cNvSpPr>
              <a:spLocks noChangeArrowheads="1"/>
            </p:cNvSpPr>
            <p:nvPr/>
          </p:nvSpPr>
          <p:spPr bwMode="auto">
            <a:xfrm>
              <a:off x="1594" y="2715"/>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微软雅黑" pitchFamily="34" charset="-122"/>
                  <a:ea typeface="微软雅黑" pitchFamily="34" charset="-122"/>
                </a:rPr>
                <a:t>31</a:t>
              </a:r>
            </a:p>
          </p:txBody>
        </p:sp>
        <p:sp>
          <p:nvSpPr>
            <p:cNvPr id="248865" name="Rectangle 75"/>
            <p:cNvSpPr>
              <a:spLocks noChangeArrowheads="1"/>
            </p:cNvSpPr>
            <p:nvPr/>
          </p:nvSpPr>
          <p:spPr bwMode="auto">
            <a:xfrm>
              <a:off x="1253" y="2715"/>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微软雅黑" pitchFamily="34" charset="-122"/>
                  <a:ea typeface="微软雅黑" pitchFamily="34" charset="-122"/>
                </a:rPr>
                <a:t>26</a:t>
              </a:r>
            </a:p>
          </p:txBody>
        </p:sp>
        <p:sp>
          <p:nvSpPr>
            <p:cNvPr id="248866" name="Line 76"/>
            <p:cNvSpPr>
              <a:spLocks noChangeShapeType="1"/>
            </p:cNvSpPr>
            <p:nvPr/>
          </p:nvSpPr>
          <p:spPr bwMode="auto">
            <a:xfrm>
              <a:off x="1253" y="2715"/>
              <a:ext cx="2728" cy="0"/>
            </a:xfrm>
            <a:prstGeom prst="line">
              <a:avLst/>
            </a:prstGeom>
            <a:noFill/>
            <a:ln w="28575" cap="sq">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867" name="Line 77"/>
            <p:cNvSpPr>
              <a:spLocks noChangeShapeType="1"/>
            </p:cNvSpPr>
            <p:nvPr/>
          </p:nvSpPr>
          <p:spPr bwMode="auto">
            <a:xfrm>
              <a:off x="1253" y="2964"/>
              <a:ext cx="2728" cy="0"/>
            </a:xfrm>
            <a:prstGeom prst="line">
              <a:avLst/>
            </a:prstGeom>
            <a:noFill/>
            <a:ln w="28575" cap="sq">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868" name="Line 78"/>
            <p:cNvSpPr>
              <a:spLocks noChangeShapeType="1"/>
            </p:cNvSpPr>
            <p:nvPr/>
          </p:nvSpPr>
          <p:spPr bwMode="auto">
            <a:xfrm>
              <a:off x="1253" y="2715"/>
              <a:ext cx="0" cy="249"/>
            </a:xfrm>
            <a:prstGeom prst="line">
              <a:avLst/>
            </a:prstGeom>
            <a:noFill/>
            <a:ln w="28575" cap="sq">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869" name="Line 79"/>
            <p:cNvSpPr>
              <a:spLocks noChangeShapeType="1"/>
            </p:cNvSpPr>
            <p:nvPr/>
          </p:nvSpPr>
          <p:spPr bwMode="auto">
            <a:xfrm>
              <a:off x="1594" y="2715"/>
              <a:ext cx="0" cy="249"/>
            </a:xfrm>
            <a:prstGeom prst="line">
              <a:avLst/>
            </a:prstGeom>
            <a:noFill/>
            <a:ln w="12700">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870" name="Line 80"/>
            <p:cNvSpPr>
              <a:spLocks noChangeShapeType="1"/>
            </p:cNvSpPr>
            <p:nvPr/>
          </p:nvSpPr>
          <p:spPr bwMode="auto">
            <a:xfrm>
              <a:off x="1935" y="2715"/>
              <a:ext cx="0" cy="249"/>
            </a:xfrm>
            <a:prstGeom prst="line">
              <a:avLst/>
            </a:prstGeom>
            <a:noFill/>
            <a:ln w="12700">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871" name="Line 81"/>
            <p:cNvSpPr>
              <a:spLocks noChangeShapeType="1"/>
            </p:cNvSpPr>
            <p:nvPr/>
          </p:nvSpPr>
          <p:spPr bwMode="auto">
            <a:xfrm>
              <a:off x="2276" y="2715"/>
              <a:ext cx="0" cy="249"/>
            </a:xfrm>
            <a:prstGeom prst="line">
              <a:avLst/>
            </a:prstGeom>
            <a:noFill/>
            <a:ln w="12700">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872" name="Line 82"/>
            <p:cNvSpPr>
              <a:spLocks noChangeShapeType="1"/>
            </p:cNvSpPr>
            <p:nvPr/>
          </p:nvSpPr>
          <p:spPr bwMode="auto">
            <a:xfrm>
              <a:off x="2617" y="2715"/>
              <a:ext cx="0" cy="249"/>
            </a:xfrm>
            <a:prstGeom prst="line">
              <a:avLst/>
            </a:prstGeom>
            <a:noFill/>
            <a:ln w="12700">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873" name="Line 83"/>
            <p:cNvSpPr>
              <a:spLocks noChangeShapeType="1"/>
            </p:cNvSpPr>
            <p:nvPr/>
          </p:nvSpPr>
          <p:spPr bwMode="auto">
            <a:xfrm>
              <a:off x="2958" y="2715"/>
              <a:ext cx="0" cy="249"/>
            </a:xfrm>
            <a:prstGeom prst="line">
              <a:avLst/>
            </a:prstGeom>
            <a:noFill/>
            <a:ln w="12700">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874" name="Line 84"/>
            <p:cNvSpPr>
              <a:spLocks noChangeShapeType="1"/>
            </p:cNvSpPr>
            <p:nvPr/>
          </p:nvSpPr>
          <p:spPr bwMode="auto">
            <a:xfrm>
              <a:off x="3299" y="2715"/>
              <a:ext cx="0" cy="249"/>
            </a:xfrm>
            <a:prstGeom prst="line">
              <a:avLst/>
            </a:prstGeom>
            <a:noFill/>
            <a:ln w="12700">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875" name="Line 85"/>
            <p:cNvSpPr>
              <a:spLocks noChangeShapeType="1"/>
            </p:cNvSpPr>
            <p:nvPr/>
          </p:nvSpPr>
          <p:spPr bwMode="auto">
            <a:xfrm>
              <a:off x="3640" y="2715"/>
              <a:ext cx="0" cy="249"/>
            </a:xfrm>
            <a:prstGeom prst="line">
              <a:avLst/>
            </a:prstGeom>
            <a:noFill/>
            <a:ln w="12700">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876" name="Line 86"/>
            <p:cNvSpPr>
              <a:spLocks noChangeShapeType="1"/>
            </p:cNvSpPr>
            <p:nvPr/>
          </p:nvSpPr>
          <p:spPr bwMode="auto">
            <a:xfrm>
              <a:off x="3981" y="2715"/>
              <a:ext cx="0" cy="249"/>
            </a:xfrm>
            <a:prstGeom prst="line">
              <a:avLst/>
            </a:prstGeom>
            <a:noFill/>
            <a:ln w="28575" cap="sq">
              <a:solidFill>
                <a:schemeClr val="tx1"/>
              </a:solidFill>
              <a:round/>
              <a:headEnd type="none" w="sm" len="sm"/>
              <a:tailEnd type="none" w="sm" len="sm"/>
            </a:ln>
          </p:spPr>
          <p:txBody>
            <a:bodyPr wrap="none"/>
            <a:lstStyle/>
            <a:p>
              <a:endParaRPr lang="zh-CN" altLang="en-US" sz="1867">
                <a:latin typeface="微软雅黑" pitchFamily="34" charset="-122"/>
                <a:ea typeface="微软雅黑" pitchFamily="34" charset="-122"/>
              </a:endParaRPr>
            </a:p>
          </p:txBody>
        </p:sp>
        <p:sp>
          <p:nvSpPr>
            <p:cNvPr id="248877" name="AutoShape 87"/>
            <p:cNvSpPr>
              <a:spLocks/>
            </p:cNvSpPr>
            <p:nvPr/>
          </p:nvSpPr>
          <p:spPr bwMode="auto">
            <a:xfrm rot="5386939">
              <a:off x="1727" y="2533"/>
              <a:ext cx="56" cy="1042"/>
            </a:xfrm>
            <a:prstGeom prst="rightBrace">
              <a:avLst>
                <a:gd name="adj1" fmla="val 155060"/>
                <a:gd name="adj2" fmla="val 50000"/>
              </a:avLst>
            </a:prstGeom>
            <a:noFill/>
            <a:ln w="12700" cap="sq">
              <a:solidFill>
                <a:schemeClr val="tx1"/>
              </a:solidFill>
              <a:round/>
              <a:headEnd type="none" w="sm" len="sm"/>
              <a:tailEnd type="none" w="sm" len="sm"/>
            </a:ln>
          </p:spPr>
          <p:txBody>
            <a:bodyPr wrap="none" anchor="ctr"/>
            <a:lstStyle/>
            <a:p>
              <a:endParaRPr lang="zh-CN" altLang="en-US" sz="1867">
                <a:latin typeface="微软雅黑" pitchFamily="34" charset="-122"/>
                <a:ea typeface="微软雅黑" pitchFamily="34" charset="-122"/>
              </a:endParaRPr>
            </a:p>
          </p:txBody>
        </p:sp>
        <p:sp>
          <p:nvSpPr>
            <p:cNvPr id="248878" name="Text Box 88"/>
            <p:cNvSpPr txBox="1">
              <a:spLocks noChangeArrowheads="1"/>
            </p:cNvSpPr>
            <p:nvPr/>
          </p:nvSpPr>
          <p:spPr bwMode="auto">
            <a:xfrm>
              <a:off x="1373" y="3078"/>
              <a:ext cx="881" cy="239"/>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1867" b="1">
                  <a:latin typeface="微软雅黑" pitchFamily="34" charset="-122"/>
                  <a:ea typeface="微软雅黑" pitchFamily="34" charset="-122"/>
                </a:rPr>
                <a:t>已正确定位</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2482"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直接选择排序的实现</a:t>
            </a:r>
          </a:p>
        </p:txBody>
      </p:sp>
      <p:sp>
        <p:nvSpPr>
          <p:cNvPr id="249859" name="Text Box 3"/>
          <p:cNvSpPr txBox="1">
            <a:spLocks noChangeArrowheads="1"/>
          </p:cNvSpPr>
          <p:nvPr/>
        </p:nvSpPr>
        <p:spPr bwMode="auto">
          <a:xfrm>
            <a:off x="956734" y="1400175"/>
            <a:ext cx="6034617" cy="4668714"/>
          </a:xfrm>
          <a:prstGeom prst="rect">
            <a:avLst/>
          </a:prstGeom>
          <a:noFill/>
          <a:ln w="12700" cap="sq">
            <a:noFill/>
            <a:miter lim="800000"/>
            <a:headEnd type="none" w="sm" len="sm"/>
            <a:tailEnd type="none" w="sm" len="sm"/>
          </a:ln>
        </p:spPr>
        <p:txBody>
          <a:bodyPr wrap="square">
            <a:spAutoFit/>
          </a:bodyPr>
          <a:lstStyle/>
          <a:p>
            <a:pPr>
              <a:spcBef>
                <a:spcPts val="800"/>
              </a:spcBef>
            </a:pPr>
            <a:r>
              <a:rPr lang="en-US" altLang="zh-CN" sz="1867" dirty="0">
                <a:latin typeface="微软雅黑" pitchFamily="34" charset="-122"/>
                <a:ea typeface="微软雅黑" pitchFamily="34" charset="-122"/>
              </a:rPr>
              <a:t>template &lt;class T&gt;</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void </a:t>
            </a:r>
            <a:r>
              <a:rPr lang="en-US" altLang="zh-CN" sz="1867" dirty="0" err="1">
                <a:latin typeface="微软雅黑" pitchFamily="34" charset="-122"/>
                <a:ea typeface="微软雅黑" pitchFamily="34" charset="-122"/>
              </a:rPr>
              <a:t>selectSort</a:t>
            </a:r>
            <a:r>
              <a:rPr lang="en-US" altLang="zh-CN" sz="1867" dirty="0">
                <a:latin typeface="微软雅黑" pitchFamily="34" charset="-122"/>
                <a:ea typeface="微软雅黑" pitchFamily="34" charset="-122"/>
              </a:rPr>
              <a:t>(T a[],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size)</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for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lh</a:t>
            </a:r>
            <a:r>
              <a:rPr lang="en-US" altLang="zh-CN" sz="1867" dirty="0">
                <a:latin typeface="微软雅黑" pitchFamily="34" charset="-122"/>
                <a:ea typeface="微软雅黑" pitchFamily="34" charset="-122"/>
              </a:rPr>
              <a:t> = 0; </a:t>
            </a:r>
            <a:r>
              <a:rPr lang="en-US" altLang="zh-CN" sz="1867" dirty="0" err="1">
                <a:latin typeface="微软雅黑" pitchFamily="34" charset="-122"/>
                <a:ea typeface="微软雅黑" pitchFamily="34" charset="-122"/>
              </a:rPr>
              <a:t>lh</a:t>
            </a:r>
            <a:r>
              <a:rPr lang="en-US" altLang="zh-CN" sz="1867" dirty="0">
                <a:latin typeface="微软雅黑" pitchFamily="34" charset="-122"/>
                <a:ea typeface="微软雅黑" pitchFamily="34" charset="-122"/>
              </a:rPr>
              <a:t> &lt; size; ++</a:t>
            </a:r>
            <a:r>
              <a:rPr lang="en-US" altLang="zh-CN" sz="1867" dirty="0" err="1">
                <a:latin typeface="微软雅黑" pitchFamily="34" charset="-122"/>
                <a:ea typeface="微软雅黑" pitchFamily="34" charset="-122"/>
              </a:rPr>
              <a:t>lh</a:t>
            </a:r>
            <a:r>
              <a:rPr lang="en-US" altLang="zh-CN" sz="1867" dirty="0">
                <a:latin typeface="微软雅黑" pitchFamily="34" charset="-122"/>
                <a:ea typeface="微软雅黑" pitchFamily="34" charset="-122"/>
              </a:rPr>
              <a:t>)   {         </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min = </a:t>
            </a:r>
            <a:r>
              <a:rPr lang="en-US" altLang="zh-CN" sz="1867" dirty="0" err="1">
                <a:latin typeface="微软雅黑" pitchFamily="34" charset="-122"/>
                <a:ea typeface="微软雅黑" pitchFamily="34" charset="-122"/>
              </a:rPr>
              <a:t>lh</a:t>
            </a: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for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k = </a:t>
            </a:r>
            <a:r>
              <a:rPr lang="en-US" altLang="zh-CN" sz="1867" dirty="0" err="1">
                <a:latin typeface="微软雅黑" pitchFamily="34" charset="-122"/>
                <a:ea typeface="微软雅黑" pitchFamily="34" charset="-122"/>
              </a:rPr>
              <a:t>lh</a:t>
            </a:r>
            <a:r>
              <a:rPr lang="en-US" altLang="zh-CN" sz="1867" dirty="0">
                <a:latin typeface="微软雅黑" pitchFamily="34" charset="-122"/>
                <a:ea typeface="微软雅黑" pitchFamily="34" charset="-122"/>
              </a:rPr>
              <a:t>; k &lt; size; ++k)  </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if ( a[k] &lt; a[min] )   min = k;</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T </a:t>
            </a:r>
            <a:r>
              <a:rPr lang="en-US" altLang="zh-CN" sz="1867" dirty="0" err="1">
                <a:latin typeface="微软雅黑" pitchFamily="34" charset="-122"/>
                <a:ea typeface="微软雅黑" pitchFamily="34" charset="-122"/>
              </a:rPr>
              <a:t>tmp</a:t>
            </a:r>
            <a:r>
              <a:rPr lang="en-US" altLang="zh-CN" sz="1867" dirty="0">
                <a:latin typeface="微软雅黑" pitchFamily="34" charset="-122"/>
                <a:ea typeface="微软雅黑" pitchFamily="34" charset="-122"/>
              </a:rPr>
              <a:t> = a[</a:t>
            </a:r>
            <a:r>
              <a:rPr lang="en-US" altLang="zh-CN" sz="1867" dirty="0" err="1">
                <a:latin typeface="微软雅黑" pitchFamily="34" charset="-122"/>
                <a:ea typeface="微软雅黑" pitchFamily="34" charset="-122"/>
              </a:rPr>
              <a:t>lh</a:t>
            </a:r>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a[</a:t>
            </a:r>
            <a:r>
              <a:rPr lang="en-US" altLang="zh-CN" sz="1867" dirty="0" err="1">
                <a:latin typeface="微软雅黑" pitchFamily="34" charset="-122"/>
                <a:ea typeface="微软雅黑" pitchFamily="34" charset="-122"/>
              </a:rPr>
              <a:t>lh</a:t>
            </a:r>
            <a:r>
              <a:rPr lang="en-US" altLang="zh-CN" sz="1867" dirty="0">
                <a:latin typeface="微软雅黑" pitchFamily="34" charset="-122"/>
                <a:ea typeface="微软雅黑" pitchFamily="34" charset="-122"/>
              </a:rPr>
              <a:t>] = a[min];</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a[min] = </a:t>
            </a:r>
            <a:r>
              <a:rPr lang="en-US" altLang="zh-CN" sz="1867" dirty="0" err="1">
                <a:latin typeface="微软雅黑" pitchFamily="34" charset="-122"/>
                <a:ea typeface="微软雅黑" pitchFamily="34" charset="-122"/>
              </a:rPr>
              <a:t>tmp</a:t>
            </a:r>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a:t>
            </a:r>
          </a:p>
        </p:txBody>
      </p:sp>
    </p:spTree>
  </p:cSld>
  <p:clrMapOvr>
    <a:masterClrMapping/>
  </p:clrMapOvr>
  <p:transition spd="med">
    <p:fade/>
  </p:transition>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350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直接选择排序的效率</a:t>
            </a:r>
          </a:p>
        </p:txBody>
      </p:sp>
      <p:sp>
        <p:nvSpPr>
          <p:cNvPr id="250883" name="Rectangle 3"/>
          <p:cNvSpPr>
            <a:spLocks noGrp="1" noChangeArrowheads="1"/>
          </p:cNvSpPr>
          <p:nvPr>
            <p:ph idx="4294967295"/>
          </p:nvPr>
        </p:nvSpPr>
        <p:spPr>
          <a:xfrm>
            <a:off x="838200" y="1500505"/>
            <a:ext cx="10515600" cy="4351338"/>
          </a:xfrm>
        </p:spPr>
        <p:txBody>
          <a:bodyPr>
            <a:normAutofit/>
          </a:bodyPr>
          <a:lstStyle/>
          <a:p>
            <a:pPr eaLnBrk="1" hangingPunct="1">
              <a:lnSpc>
                <a:spcPct val="120000"/>
              </a:lnSpc>
              <a:buNone/>
            </a:pPr>
            <a:r>
              <a:rPr lang="zh-CN" altLang="en-US" sz="1867" dirty="0"/>
              <a:t>如果要排序</a:t>
            </a:r>
            <a:r>
              <a:rPr lang="en-US" altLang="zh-CN" sz="1867" dirty="0"/>
              <a:t>n</a:t>
            </a:r>
            <a:r>
              <a:rPr lang="zh-CN" altLang="en-US" sz="1867" dirty="0"/>
              <a:t>个元素</a:t>
            </a:r>
            <a:endParaRPr lang="en-US" altLang="zh-CN" sz="1867" dirty="0"/>
          </a:p>
          <a:p>
            <a:pPr eaLnBrk="1" hangingPunct="1">
              <a:lnSpc>
                <a:spcPct val="120000"/>
              </a:lnSpc>
              <a:buNone/>
            </a:pPr>
            <a:r>
              <a:rPr lang="zh-CN" altLang="en-US" sz="1867" dirty="0"/>
              <a:t>找出第一个元素要比较</a:t>
            </a:r>
            <a:r>
              <a:rPr lang="en-US" altLang="zh-CN" sz="1867" dirty="0"/>
              <a:t>n-1</a:t>
            </a:r>
            <a:r>
              <a:rPr lang="zh-CN" altLang="en-US" sz="1867" dirty="0"/>
              <a:t>次</a:t>
            </a:r>
            <a:endParaRPr lang="en-US" altLang="zh-CN" sz="1867" dirty="0"/>
          </a:p>
          <a:p>
            <a:pPr eaLnBrk="1" hangingPunct="1">
              <a:lnSpc>
                <a:spcPct val="120000"/>
              </a:lnSpc>
              <a:buNone/>
            </a:pPr>
            <a:r>
              <a:rPr lang="zh-CN" altLang="en-US" sz="1867" dirty="0"/>
              <a:t>找出第二个元素比较</a:t>
            </a:r>
            <a:r>
              <a:rPr lang="en-US" altLang="zh-CN" sz="1867" dirty="0"/>
              <a:t>n-2</a:t>
            </a:r>
            <a:r>
              <a:rPr lang="zh-CN" altLang="en-US" sz="1867" dirty="0"/>
              <a:t>次</a:t>
            </a:r>
            <a:endParaRPr lang="en-US" altLang="zh-CN" sz="1867" dirty="0"/>
          </a:p>
          <a:p>
            <a:pPr eaLnBrk="1" hangingPunct="1">
              <a:lnSpc>
                <a:spcPct val="120000"/>
              </a:lnSpc>
              <a:buNone/>
            </a:pPr>
            <a:r>
              <a:rPr lang="en-US" altLang="zh-CN" sz="1867" dirty="0"/>
              <a:t>…</a:t>
            </a:r>
          </a:p>
          <a:p>
            <a:pPr eaLnBrk="1" hangingPunct="1">
              <a:lnSpc>
                <a:spcPct val="120000"/>
              </a:lnSpc>
              <a:buNone/>
            </a:pPr>
            <a:r>
              <a:rPr lang="zh-CN" altLang="en-US" sz="1867" dirty="0"/>
              <a:t>找出第</a:t>
            </a:r>
            <a:r>
              <a:rPr lang="en-US" altLang="zh-CN" sz="1867" dirty="0"/>
              <a:t>n-1</a:t>
            </a:r>
            <a:r>
              <a:rPr lang="zh-CN" altLang="en-US" sz="1867" dirty="0"/>
              <a:t>个元素比较</a:t>
            </a:r>
            <a:r>
              <a:rPr lang="en-US" altLang="zh-CN" sz="1867" dirty="0"/>
              <a:t>1</a:t>
            </a:r>
            <a:r>
              <a:rPr lang="zh-CN" altLang="en-US" sz="1867" dirty="0"/>
              <a:t>次</a:t>
            </a:r>
            <a:endParaRPr lang="en-US" altLang="zh-CN" sz="1867" dirty="0"/>
          </a:p>
          <a:p>
            <a:pPr eaLnBrk="1" hangingPunct="1">
              <a:lnSpc>
                <a:spcPct val="120000"/>
              </a:lnSpc>
              <a:buNone/>
            </a:pPr>
            <a:r>
              <a:rPr lang="zh-CN" altLang="en-US" sz="1867" dirty="0"/>
              <a:t>总的比较次数为</a:t>
            </a:r>
          </a:p>
          <a:p>
            <a:pPr eaLnBrk="1" hangingPunct="1">
              <a:lnSpc>
                <a:spcPct val="120000"/>
              </a:lnSpc>
              <a:buFont typeface="Wingdings" pitchFamily="2" charset="2"/>
              <a:buNone/>
            </a:pPr>
            <a:r>
              <a:rPr lang="zh-CN" altLang="en-US" sz="1867" dirty="0"/>
              <a:t>     </a:t>
            </a:r>
            <a:r>
              <a:rPr lang="en-US" altLang="zh-CN" sz="1867" dirty="0"/>
              <a:t>1 + 2 + 3 + … + (n-1) = n ( n - 1 ) / 2</a:t>
            </a:r>
          </a:p>
        </p:txBody>
      </p:sp>
    </p:spTree>
  </p:cSld>
  <p:clrMapOvr>
    <a:masterClrMapping/>
  </p:clrMapOvr>
  <p:transition spd="med">
    <p:fade/>
  </p:transition>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555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   冒泡排序法</a:t>
            </a:r>
          </a:p>
        </p:txBody>
      </p:sp>
      <p:sp>
        <p:nvSpPr>
          <p:cNvPr id="252931" name="Rectangle 3"/>
          <p:cNvSpPr>
            <a:spLocks noGrp="1" noChangeArrowheads="1"/>
          </p:cNvSpPr>
          <p:nvPr>
            <p:ph idx="4294967295"/>
          </p:nvPr>
        </p:nvSpPr>
        <p:spPr>
          <a:xfrm>
            <a:off x="914401" y="1447800"/>
            <a:ext cx="10363200" cy="3368675"/>
          </a:xfrm>
        </p:spPr>
        <p:txBody>
          <a:bodyPr>
            <a:normAutofit/>
          </a:bodyPr>
          <a:lstStyle/>
          <a:p>
            <a:pPr eaLnBrk="1" hangingPunct="1">
              <a:buNone/>
            </a:pPr>
            <a:r>
              <a:rPr lang="zh-CN" altLang="en-US" sz="2400" b="1" dirty="0"/>
              <a:t>过程</a:t>
            </a:r>
            <a:endParaRPr lang="en-US" altLang="zh-CN" sz="2400" b="1" dirty="0"/>
          </a:p>
          <a:p>
            <a:pPr eaLnBrk="1" hangingPunct="1">
              <a:buNone/>
            </a:pPr>
            <a:r>
              <a:rPr lang="zh-CN" altLang="en-US" sz="1867" dirty="0"/>
              <a:t>对数组元素进行 </a:t>
            </a:r>
            <a:r>
              <a:rPr lang="en-US" altLang="zh-CN" sz="1867" dirty="0"/>
              <a:t>n-1 </a:t>
            </a:r>
            <a:r>
              <a:rPr lang="zh-CN" altLang="en-US" sz="1867" dirty="0"/>
              <a:t>次冒泡</a:t>
            </a:r>
            <a:endParaRPr lang="en-US" altLang="zh-CN" sz="1867" dirty="0"/>
          </a:p>
          <a:p>
            <a:pPr eaLnBrk="1" hangingPunct="1">
              <a:buNone/>
            </a:pPr>
            <a:r>
              <a:rPr lang="zh-CN" altLang="en-US" sz="1867" dirty="0"/>
              <a:t>第一遍冒泡冒出一个最大的气泡，放入最后一个位置</a:t>
            </a:r>
            <a:endParaRPr lang="en-US" altLang="zh-CN" sz="1867" dirty="0"/>
          </a:p>
          <a:p>
            <a:pPr eaLnBrk="1" hangingPunct="1">
              <a:buNone/>
            </a:pPr>
            <a:r>
              <a:rPr lang="zh-CN" altLang="en-US" sz="1867" dirty="0"/>
              <a:t>对剩余元素再进行第二次冒泡，冒出最大的泡放入倒数第二个位置</a:t>
            </a:r>
            <a:endParaRPr lang="en-US" altLang="zh-CN" sz="1867" dirty="0"/>
          </a:p>
          <a:p>
            <a:pPr eaLnBrk="1" hangingPunct="1">
              <a:buNone/>
            </a:pPr>
            <a:r>
              <a:rPr lang="zh-CN" altLang="en-US" sz="1867" dirty="0"/>
              <a:t>依次执行到最后一个元素</a:t>
            </a:r>
            <a:endParaRPr lang="en-US" altLang="zh-CN" sz="1867" dirty="0"/>
          </a:p>
          <a:p>
            <a:pPr eaLnBrk="1" hangingPunct="1">
              <a:buNone/>
            </a:pPr>
            <a:endParaRPr lang="zh-CN" altLang="en-US" sz="1867" dirty="0"/>
          </a:p>
          <a:p>
            <a:pPr eaLnBrk="1" hangingPunct="1">
              <a:buNone/>
            </a:pPr>
            <a:r>
              <a:rPr lang="zh-CN" altLang="en-US" sz="2400" b="1" dirty="0"/>
              <a:t>伪代码表示</a:t>
            </a:r>
          </a:p>
        </p:txBody>
      </p:sp>
      <p:sp>
        <p:nvSpPr>
          <p:cNvPr id="252932" name="Text Box 4"/>
          <p:cNvSpPr txBox="1">
            <a:spLocks noChangeArrowheads="1"/>
          </p:cNvSpPr>
          <p:nvPr/>
        </p:nvSpPr>
        <p:spPr bwMode="auto">
          <a:xfrm>
            <a:off x="914401" y="4314826"/>
            <a:ext cx="9078383" cy="810671"/>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867" dirty="0">
                <a:latin typeface="微软雅黑" pitchFamily="34" charset="-122"/>
                <a:ea typeface="微软雅黑" pitchFamily="34" charset="-122"/>
              </a:rPr>
              <a:t>for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=1;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&lt;n;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p>
          <a:p>
            <a:pPr>
              <a:spcBef>
                <a:spcPct val="50000"/>
              </a:spcBef>
            </a:pP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从元素 </a:t>
            </a:r>
            <a:r>
              <a:rPr lang="en-US" altLang="zh-CN" sz="1867" dirty="0">
                <a:latin typeface="微软雅黑" pitchFamily="34" charset="-122"/>
                <a:ea typeface="微软雅黑" pitchFamily="34" charset="-122"/>
              </a:rPr>
              <a:t>0 </a:t>
            </a:r>
            <a:r>
              <a:rPr lang="zh-CN" altLang="en-US" sz="1867" dirty="0">
                <a:latin typeface="微软雅黑" pitchFamily="34" charset="-122"/>
                <a:ea typeface="微软雅黑" pitchFamily="34" charset="-122"/>
              </a:rPr>
              <a:t>到元素 </a:t>
            </a:r>
            <a:r>
              <a:rPr lang="en-US" altLang="zh-CN" sz="1867" dirty="0">
                <a:latin typeface="微软雅黑" pitchFamily="34" charset="-122"/>
                <a:ea typeface="微软雅黑" pitchFamily="34" charset="-122"/>
              </a:rPr>
              <a:t>n-</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进行冒泡，最大的泡放入元素 </a:t>
            </a:r>
            <a:r>
              <a:rPr lang="en-US" altLang="zh-CN" sz="1867" dirty="0">
                <a:latin typeface="微软雅黑" pitchFamily="34" charset="-122"/>
                <a:ea typeface="微软雅黑" pitchFamily="34" charset="-122"/>
              </a:rPr>
              <a:t>n-</a:t>
            </a:r>
            <a:r>
              <a:rPr lang="en-US" altLang="zh-CN" sz="1867" dirty="0" err="1">
                <a:latin typeface="微软雅黑" pitchFamily="34" charset="-122"/>
                <a:ea typeface="微软雅黑" pitchFamily="34" charset="-122"/>
              </a:rPr>
              <a:t>i</a:t>
            </a:r>
            <a:r>
              <a:rPr lang="zh-CN" altLang="en-US" sz="1867" dirty="0">
                <a:latin typeface="微软雅黑" pitchFamily="34" charset="-122"/>
                <a:ea typeface="微软雅黑" pitchFamily="34" charset="-122"/>
              </a:rPr>
              <a:t>；</a:t>
            </a:r>
          </a:p>
        </p:txBody>
      </p:sp>
    </p:spTree>
  </p:cSld>
  <p:clrMapOvr>
    <a:masterClrMapping/>
  </p:clrMapOvr>
  <p:transition spd="med">
    <p:fade/>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682"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冒泡过程</a:t>
            </a:r>
          </a:p>
        </p:txBody>
      </p:sp>
      <p:sp>
        <p:nvSpPr>
          <p:cNvPr id="253955" name="Rectangle 3"/>
          <p:cNvSpPr>
            <a:spLocks noGrp="1" noChangeArrowheads="1"/>
          </p:cNvSpPr>
          <p:nvPr>
            <p:ph idx="4294967295"/>
          </p:nvPr>
        </p:nvSpPr>
        <p:spPr>
          <a:xfrm>
            <a:off x="1200150" y="1600200"/>
            <a:ext cx="10991850" cy="4541838"/>
          </a:xfrm>
        </p:spPr>
        <p:txBody>
          <a:bodyPr>
            <a:normAutofit/>
          </a:bodyPr>
          <a:lstStyle/>
          <a:p>
            <a:pPr eaLnBrk="1" hangingPunct="1">
              <a:lnSpc>
                <a:spcPct val="120000"/>
              </a:lnSpc>
              <a:buNone/>
            </a:pPr>
            <a:r>
              <a:rPr lang="zh-CN" altLang="en-US" sz="2400" b="1" dirty="0"/>
              <a:t>将待冒泡的数据从头到尾依次处理</a:t>
            </a:r>
            <a:endParaRPr lang="en-US" altLang="zh-CN" sz="2400" b="1" dirty="0"/>
          </a:p>
          <a:p>
            <a:pPr eaLnBrk="1" hangingPunct="1">
              <a:lnSpc>
                <a:spcPct val="120000"/>
              </a:lnSpc>
              <a:buNone/>
            </a:pPr>
            <a:r>
              <a:rPr lang="zh-CN" altLang="en-US" sz="1867" dirty="0"/>
              <a:t>比较相邻的两个元素，如果大的在前小的在后，就交换这两个元素</a:t>
            </a:r>
            <a:endParaRPr lang="en-US" altLang="zh-CN" sz="1867" dirty="0"/>
          </a:p>
          <a:p>
            <a:pPr eaLnBrk="1" hangingPunct="1">
              <a:lnSpc>
                <a:spcPct val="120000"/>
              </a:lnSpc>
              <a:buNone/>
            </a:pPr>
            <a:r>
              <a:rPr lang="zh-CN" altLang="en-US" sz="1867" dirty="0"/>
              <a:t>这样经过从头到尾的检查，最大的一个就被交换到最后了</a:t>
            </a:r>
            <a:endParaRPr lang="en-US" altLang="zh-CN" sz="1867" dirty="0"/>
          </a:p>
          <a:p>
            <a:pPr eaLnBrk="1" hangingPunct="1">
              <a:lnSpc>
                <a:spcPct val="120000"/>
              </a:lnSpc>
              <a:buNone/>
            </a:pPr>
            <a:endParaRPr lang="zh-CN" altLang="en-US" sz="1867" dirty="0"/>
          </a:p>
          <a:p>
            <a:pPr eaLnBrk="1" hangingPunct="1">
              <a:lnSpc>
                <a:spcPct val="120000"/>
              </a:lnSpc>
              <a:buNone/>
            </a:pPr>
            <a:r>
              <a:rPr lang="zh-CN" altLang="en-US" sz="2400" b="1" dirty="0"/>
              <a:t>如果在一次起泡中没有发生交换，则表示数据都已排好序，不需要再进行起泡</a:t>
            </a:r>
          </a:p>
        </p:txBody>
      </p:sp>
      <p:grpSp>
        <p:nvGrpSpPr>
          <p:cNvPr id="2" name="组合 5"/>
          <p:cNvGrpSpPr/>
          <p:nvPr/>
        </p:nvGrpSpPr>
        <p:grpSpPr>
          <a:xfrm>
            <a:off x="733423" y="3905251"/>
            <a:ext cx="6619876" cy="2819400"/>
            <a:chOff x="550068" y="2928938"/>
            <a:chExt cx="4643438" cy="1878806"/>
          </a:xfrm>
        </p:grpSpPr>
        <p:sp>
          <p:nvSpPr>
            <p:cNvPr id="4" name="Rectangle 2"/>
            <p:cNvSpPr txBox="1">
              <a:spLocks noChangeArrowheads="1"/>
            </p:cNvSpPr>
            <p:nvPr/>
          </p:nvSpPr>
          <p:spPr>
            <a:xfrm>
              <a:off x="592932" y="2928938"/>
              <a:ext cx="1528763" cy="636985"/>
            </a:xfrm>
            <a:prstGeom prst="rect">
              <a:avLst/>
            </a:prstGeom>
          </p:spPr>
          <p:txBody>
            <a:bodyPr vert="horz" lIns="60960" rIns="60960" anchor="ctr">
              <a:normAutofit/>
            </a:bodyPr>
            <a:lstStyle/>
            <a:p>
              <a:pPr defTabSz="1219170">
                <a:spcBef>
                  <a:spcPct val="0"/>
                </a:spcBef>
                <a:defRPr/>
              </a:pPr>
              <a:r>
                <a:rPr lang="zh-CN" altLang="en-US" sz="2400" b="1">
                  <a:latin typeface="微软雅黑" pitchFamily="34" charset="-122"/>
                  <a:ea typeface="微软雅黑" pitchFamily="34" charset="-122"/>
                  <a:cs typeface="+mj-cs"/>
                </a:rPr>
                <a:t>进一步细化</a:t>
              </a:r>
              <a:endParaRPr lang="zh-CN" altLang="en-US" sz="2400" b="1" dirty="0">
                <a:latin typeface="微软雅黑" pitchFamily="34" charset="-122"/>
                <a:ea typeface="微软雅黑" pitchFamily="34" charset="-122"/>
                <a:cs typeface="+mj-cs"/>
              </a:endParaRPr>
            </a:p>
          </p:txBody>
        </p:sp>
        <p:sp>
          <p:nvSpPr>
            <p:cNvPr id="5" name="Rectangle 3"/>
            <p:cNvSpPr txBox="1">
              <a:spLocks noChangeArrowheads="1"/>
            </p:cNvSpPr>
            <p:nvPr/>
          </p:nvSpPr>
          <p:spPr>
            <a:xfrm>
              <a:off x="550068" y="3479007"/>
              <a:ext cx="4643438" cy="1328737"/>
            </a:xfrm>
            <a:prstGeom prst="rect">
              <a:avLst/>
            </a:prstGeom>
          </p:spPr>
          <p:txBody>
            <a:bodyPr vert="horz">
              <a:normAutofit fontScale="92500"/>
            </a:bodyPr>
            <a:lstStyle/>
            <a:p>
              <a:pPr marL="560818" indent="-512051" defTabSz="1219170">
                <a:lnSpc>
                  <a:spcPct val="130000"/>
                </a:lnSpc>
                <a:spcBef>
                  <a:spcPct val="20000"/>
                </a:spcBef>
                <a:buClr>
                  <a:schemeClr val="accent1"/>
                </a:buClr>
                <a:buSzPct val="80000"/>
                <a:defRPr/>
              </a:pPr>
              <a:r>
                <a:rPr lang="en-US" altLang="zh-CN" sz="1867" dirty="0">
                  <a:latin typeface="微软雅黑" pitchFamily="34" charset="-122"/>
                  <a:ea typeface="微软雅黑" pitchFamily="34" charset="-122"/>
                </a:rPr>
                <a:t>for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=1;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&lt;n;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p>
            <a:p>
              <a:pPr marL="560818" indent="-512051" defTabSz="1219170">
                <a:lnSpc>
                  <a:spcPct val="130000"/>
                </a:lnSpc>
                <a:spcBef>
                  <a:spcPct val="20000"/>
                </a:spcBef>
                <a:buClr>
                  <a:schemeClr val="accent1"/>
                </a:buClr>
                <a:buSzPct val="80000"/>
                <a:defRPr/>
              </a:pPr>
              <a:r>
                <a:rPr lang="en-US" altLang="zh-CN" sz="1867" dirty="0">
                  <a:latin typeface="微软雅黑" pitchFamily="34" charset="-122"/>
                  <a:ea typeface="微软雅黑" pitchFamily="34" charset="-122"/>
                </a:rPr>
                <a:t>     for (j = 0; j &lt;n-</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j)</a:t>
              </a:r>
            </a:p>
            <a:p>
              <a:pPr marL="560818" indent="-512051" defTabSz="1219170">
                <a:lnSpc>
                  <a:spcPct val="130000"/>
                </a:lnSpc>
                <a:spcBef>
                  <a:spcPct val="20000"/>
                </a:spcBef>
                <a:buClr>
                  <a:schemeClr val="accent1"/>
                </a:buClr>
                <a:buSzPct val="80000"/>
                <a:defRPr/>
              </a:pPr>
              <a:r>
                <a:rPr lang="en-US" altLang="zh-CN" sz="1867" dirty="0">
                  <a:latin typeface="微软雅黑" pitchFamily="34" charset="-122"/>
                  <a:ea typeface="微软雅黑" pitchFamily="34" charset="-122"/>
                </a:rPr>
                <a:t>           if (a[j] &gt; a [j+1] j  </a:t>
              </a:r>
              <a:r>
                <a:rPr lang="zh-CN" altLang="en-US" sz="1867" dirty="0">
                  <a:latin typeface="微软雅黑" pitchFamily="34" charset="-122"/>
                  <a:ea typeface="微软雅黑" pitchFamily="34" charset="-122"/>
                </a:rPr>
                <a:t>交换；</a:t>
              </a:r>
            </a:p>
            <a:p>
              <a:pPr marL="560818" indent="-512051" defTabSz="1219170">
                <a:lnSpc>
                  <a:spcPct val="130000"/>
                </a:lnSpc>
                <a:spcBef>
                  <a:spcPct val="20000"/>
                </a:spcBef>
                <a:buClr>
                  <a:schemeClr val="accent1"/>
                </a:buClr>
                <a:buSzPct val="80000"/>
                <a:defRPr/>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if  </a:t>
              </a:r>
              <a:r>
                <a:rPr lang="zh-CN" altLang="en-US" sz="1867" dirty="0">
                  <a:latin typeface="微软雅黑" pitchFamily="34" charset="-122"/>
                  <a:ea typeface="微软雅黑" pitchFamily="34" charset="-122"/>
                </a:rPr>
                <a:t>（没有发生过数据交换） </a:t>
              </a:r>
              <a:r>
                <a:rPr lang="en-US" altLang="zh-CN" sz="1867" dirty="0">
                  <a:latin typeface="微软雅黑" pitchFamily="34" charset="-122"/>
                  <a:ea typeface="微软雅黑" pitchFamily="34" charset="-122"/>
                </a:rPr>
                <a:t>break;</a:t>
              </a:r>
            </a:p>
            <a:p>
              <a:pPr marL="560818" indent="-512051" defTabSz="1219170">
                <a:lnSpc>
                  <a:spcPct val="130000"/>
                </a:lnSpc>
                <a:spcBef>
                  <a:spcPct val="20000"/>
                </a:spcBef>
                <a:buClr>
                  <a:schemeClr val="accent1"/>
                </a:buClr>
                <a:buSzPct val="80000"/>
                <a:defRPr/>
              </a:pPr>
              <a:r>
                <a:rPr lang="en-US" altLang="zh-CN" sz="1867" dirty="0">
                  <a:latin typeface="微软雅黑" pitchFamily="34" charset="-122"/>
                  <a:ea typeface="微软雅黑" pitchFamily="34" charset="-122"/>
                </a:rPr>
                <a:t>}</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3955">
                                            <p:txEl>
                                              <p:pRg st="4" end="4"/>
                                            </p:txEl>
                                          </p:spTgt>
                                        </p:tgtEl>
                                        <p:attrNameLst>
                                          <p:attrName>style.visibility</p:attrName>
                                        </p:attrNameLst>
                                      </p:cBhvr>
                                      <p:to>
                                        <p:strVal val="visible"/>
                                      </p:to>
                                    </p:set>
                                    <p:animEffect transition="in" filter="blinds(horizontal)">
                                      <p:cBhvr>
                                        <p:cTn id="7" dur="500"/>
                                        <p:tgtEl>
                                          <p:spTgt spid="25395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602" name="Group 2"/>
          <p:cNvGraphicFramePr>
            <a:graphicFrameLocks noGrp="1"/>
          </p:cNvGraphicFramePr>
          <p:nvPr/>
        </p:nvGraphicFramePr>
        <p:xfrm>
          <a:off x="508002" y="1397000"/>
          <a:ext cx="6040967" cy="396240"/>
        </p:xfrm>
        <a:graphic>
          <a:graphicData uri="http://schemas.openxmlformats.org/drawingml/2006/table">
            <a:tbl>
              <a:tblPr/>
              <a:tblGrid>
                <a:gridCol w="603251">
                  <a:extLst>
                    <a:ext uri="{9D8B030D-6E8A-4147-A177-3AD203B41FA5}">
                      <a16:colId xmlns:a16="http://schemas.microsoft.com/office/drawing/2014/main" val="20000"/>
                    </a:ext>
                  </a:extLst>
                </a:gridCol>
                <a:gridCol w="605367">
                  <a:extLst>
                    <a:ext uri="{9D8B030D-6E8A-4147-A177-3AD203B41FA5}">
                      <a16:colId xmlns:a16="http://schemas.microsoft.com/office/drawing/2014/main" val="20001"/>
                    </a:ext>
                  </a:extLst>
                </a:gridCol>
                <a:gridCol w="603249">
                  <a:extLst>
                    <a:ext uri="{9D8B030D-6E8A-4147-A177-3AD203B41FA5}">
                      <a16:colId xmlns:a16="http://schemas.microsoft.com/office/drawing/2014/main" val="20002"/>
                    </a:ext>
                  </a:extLst>
                </a:gridCol>
                <a:gridCol w="605367">
                  <a:extLst>
                    <a:ext uri="{9D8B030D-6E8A-4147-A177-3AD203B41FA5}">
                      <a16:colId xmlns:a16="http://schemas.microsoft.com/office/drawing/2014/main" val="20003"/>
                    </a:ext>
                  </a:extLst>
                </a:gridCol>
                <a:gridCol w="603251">
                  <a:extLst>
                    <a:ext uri="{9D8B030D-6E8A-4147-A177-3AD203B41FA5}">
                      <a16:colId xmlns:a16="http://schemas.microsoft.com/office/drawing/2014/main" val="20004"/>
                    </a:ext>
                  </a:extLst>
                </a:gridCol>
                <a:gridCol w="603249">
                  <a:extLst>
                    <a:ext uri="{9D8B030D-6E8A-4147-A177-3AD203B41FA5}">
                      <a16:colId xmlns:a16="http://schemas.microsoft.com/office/drawing/2014/main" val="20005"/>
                    </a:ext>
                  </a:extLst>
                </a:gridCol>
                <a:gridCol w="584200">
                  <a:extLst>
                    <a:ext uri="{9D8B030D-6E8A-4147-A177-3AD203B41FA5}">
                      <a16:colId xmlns:a16="http://schemas.microsoft.com/office/drawing/2014/main" val="20006"/>
                    </a:ext>
                  </a:extLst>
                </a:gridCol>
                <a:gridCol w="624417">
                  <a:extLst>
                    <a:ext uri="{9D8B030D-6E8A-4147-A177-3AD203B41FA5}">
                      <a16:colId xmlns:a16="http://schemas.microsoft.com/office/drawing/2014/main" val="20007"/>
                    </a:ext>
                  </a:extLst>
                </a:gridCol>
                <a:gridCol w="605367">
                  <a:extLst>
                    <a:ext uri="{9D8B030D-6E8A-4147-A177-3AD203B41FA5}">
                      <a16:colId xmlns:a16="http://schemas.microsoft.com/office/drawing/2014/main" val="20008"/>
                    </a:ext>
                  </a:extLst>
                </a:gridCol>
                <a:gridCol w="603249">
                  <a:extLst>
                    <a:ext uri="{9D8B030D-6E8A-4147-A177-3AD203B41FA5}">
                      <a16:colId xmlns:a16="http://schemas.microsoft.com/office/drawing/2014/main" val="20009"/>
                    </a:ext>
                  </a:extLst>
                </a:gridCol>
              </a:tblGrid>
              <a:tr h="39624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5</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7</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3</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4</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2</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1</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9</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6</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8</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56026" name="AutoShape 26"/>
          <p:cNvSpPr>
            <a:spLocks/>
          </p:cNvSpPr>
          <p:nvPr/>
        </p:nvSpPr>
        <p:spPr bwMode="auto">
          <a:xfrm rot="-5400000">
            <a:off x="3359415" y="-1949714"/>
            <a:ext cx="338139" cy="6040967"/>
          </a:xfrm>
          <a:prstGeom prst="rightBrace">
            <a:avLst>
              <a:gd name="adj1" fmla="val 111659"/>
              <a:gd name="adj2" fmla="val 50000"/>
            </a:avLst>
          </a:prstGeom>
          <a:noFill/>
          <a:ln w="12700" cap="sq">
            <a:solidFill>
              <a:schemeClr val="tx1"/>
            </a:solidFill>
            <a:round/>
            <a:headEnd type="none" w="sm" len="sm"/>
            <a:tailEnd type="none" w="sm" len="sm"/>
          </a:ln>
        </p:spPr>
        <p:txBody>
          <a:bodyPr wrap="none" anchor="ctr"/>
          <a:lstStyle/>
          <a:p>
            <a:endParaRPr lang="zh-CN" altLang="en-US" sz="1867">
              <a:latin typeface="微软雅黑" pitchFamily="34" charset="-122"/>
              <a:ea typeface="微软雅黑" pitchFamily="34" charset="-122"/>
            </a:endParaRPr>
          </a:p>
        </p:txBody>
      </p:sp>
      <p:sp>
        <p:nvSpPr>
          <p:cNvPr id="256027" name="Text Box 27"/>
          <p:cNvSpPr txBox="1">
            <a:spLocks noChangeArrowheads="1"/>
          </p:cNvSpPr>
          <p:nvPr/>
        </p:nvSpPr>
        <p:spPr bwMode="auto">
          <a:xfrm>
            <a:off x="1744133" y="549276"/>
            <a:ext cx="4201584" cy="379656"/>
          </a:xfrm>
          <a:prstGeom prst="rect">
            <a:avLst/>
          </a:prstGeom>
          <a:noFill/>
          <a:ln w="12700" cap="sq" algn="ctr">
            <a:noFill/>
            <a:miter lim="800000"/>
            <a:headEnd type="none" w="sm" len="sm"/>
            <a:tailEnd type="none" w="sm" len="sm"/>
          </a:ln>
        </p:spPr>
        <p:txBody>
          <a:bodyPr>
            <a:spAutoFit/>
          </a:bodyPr>
          <a:lstStyle/>
          <a:p>
            <a:pPr algn="ctr">
              <a:spcBef>
                <a:spcPct val="50000"/>
              </a:spcBef>
            </a:pPr>
            <a:r>
              <a:rPr lang="zh-CN" altLang="en-US" sz="1867" b="1">
                <a:latin typeface="微软雅黑" pitchFamily="34" charset="-122"/>
                <a:ea typeface="微软雅黑" pitchFamily="34" charset="-122"/>
              </a:rPr>
              <a:t>待冒泡的元素</a:t>
            </a:r>
          </a:p>
        </p:txBody>
      </p:sp>
      <p:graphicFrame>
        <p:nvGraphicFramePr>
          <p:cNvPr id="2457628" name="Group 28"/>
          <p:cNvGraphicFramePr>
            <a:graphicFrameLocks noGrp="1"/>
          </p:cNvGraphicFramePr>
          <p:nvPr/>
        </p:nvGraphicFramePr>
        <p:xfrm>
          <a:off x="5571068" y="2343151"/>
          <a:ext cx="6288618" cy="396240"/>
        </p:xfrm>
        <a:graphic>
          <a:graphicData uri="http://schemas.openxmlformats.org/drawingml/2006/table">
            <a:tbl>
              <a:tblPr/>
              <a:tblGrid>
                <a:gridCol w="628651">
                  <a:extLst>
                    <a:ext uri="{9D8B030D-6E8A-4147-A177-3AD203B41FA5}">
                      <a16:colId xmlns:a16="http://schemas.microsoft.com/office/drawing/2014/main" val="20000"/>
                    </a:ext>
                  </a:extLst>
                </a:gridCol>
                <a:gridCol w="628649">
                  <a:extLst>
                    <a:ext uri="{9D8B030D-6E8A-4147-A177-3AD203B41FA5}">
                      <a16:colId xmlns:a16="http://schemas.microsoft.com/office/drawing/2014/main" val="20001"/>
                    </a:ext>
                  </a:extLst>
                </a:gridCol>
                <a:gridCol w="628651">
                  <a:extLst>
                    <a:ext uri="{9D8B030D-6E8A-4147-A177-3AD203B41FA5}">
                      <a16:colId xmlns:a16="http://schemas.microsoft.com/office/drawing/2014/main" val="20002"/>
                    </a:ext>
                  </a:extLst>
                </a:gridCol>
                <a:gridCol w="628649">
                  <a:extLst>
                    <a:ext uri="{9D8B030D-6E8A-4147-A177-3AD203B41FA5}">
                      <a16:colId xmlns:a16="http://schemas.microsoft.com/office/drawing/2014/main" val="20003"/>
                    </a:ext>
                  </a:extLst>
                </a:gridCol>
                <a:gridCol w="630767">
                  <a:extLst>
                    <a:ext uri="{9D8B030D-6E8A-4147-A177-3AD203B41FA5}">
                      <a16:colId xmlns:a16="http://schemas.microsoft.com/office/drawing/2014/main" val="20004"/>
                    </a:ext>
                  </a:extLst>
                </a:gridCol>
                <a:gridCol w="628651">
                  <a:extLst>
                    <a:ext uri="{9D8B030D-6E8A-4147-A177-3AD203B41FA5}">
                      <a16:colId xmlns:a16="http://schemas.microsoft.com/office/drawing/2014/main" val="20005"/>
                    </a:ext>
                  </a:extLst>
                </a:gridCol>
                <a:gridCol w="607483">
                  <a:extLst>
                    <a:ext uri="{9D8B030D-6E8A-4147-A177-3AD203B41FA5}">
                      <a16:colId xmlns:a16="http://schemas.microsoft.com/office/drawing/2014/main" val="20006"/>
                    </a:ext>
                  </a:extLst>
                </a:gridCol>
                <a:gridCol w="649817">
                  <a:extLst>
                    <a:ext uri="{9D8B030D-6E8A-4147-A177-3AD203B41FA5}">
                      <a16:colId xmlns:a16="http://schemas.microsoft.com/office/drawing/2014/main" val="20007"/>
                    </a:ext>
                  </a:extLst>
                </a:gridCol>
                <a:gridCol w="628649">
                  <a:extLst>
                    <a:ext uri="{9D8B030D-6E8A-4147-A177-3AD203B41FA5}">
                      <a16:colId xmlns:a16="http://schemas.microsoft.com/office/drawing/2014/main" val="20008"/>
                    </a:ext>
                  </a:extLst>
                </a:gridCol>
                <a:gridCol w="628651">
                  <a:extLst>
                    <a:ext uri="{9D8B030D-6E8A-4147-A177-3AD203B41FA5}">
                      <a16:colId xmlns:a16="http://schemas.microsoft.com/office/drawing/2014/main" val="20009"/>
                    </a:ext>
                  </a:extLst>
                </a:gridCol>
              </a:tblGrid>
              <a:tr h="39624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5</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3</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4</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2</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1</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7</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6</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8</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9</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56052" name="AutoShape 52"/>
          <p:cNvSpPr>
            <a:spLocks/>
          </p:cNvSpPr>
          <p:nvPr/>
        </p:nvSpPr>
        <p:spPr bwMode="auto">
          <a:xfrm rot="-5400000">
            <a:off x="8154461" y="-735541"/>
            <a:ext cx="495300" cy="5662084"/>
          </a:xfrm>
          <a:prstGeom prst="rightBrace">
            <a:avLst>
              <a:gd name="adj1" fmla="val 71448"/>
              <a:gd name="adj2" fmla="val 50000"/>
            </a:avLst>
          </a:prstGeom>
          <a:noFill/>
          <a:ln w="12700" cap="sq">
            <a:solidFill>
              <a:schemeClr val="tx1"/>
            </a:solidFill>
            <a:round/>
            <a:headEnd type="none" w="sm" len="sm"/>
            <a:tailEnd type="none" w="sm" len="sm"/>
          </a:ln>
        </p:spPr>
        <p:txBody>
          <a:bodyPr wrap="none" anchor="ctr"/>
          <a:lstStyle/>
          <a:p>
            <a:endParaRPr lang="zh-CN" altLang="en-US" sz="1867">
              <a:latin typeface="微软雅黑" pitchFamily="34" charset="-122"/>
              <a:ea typeface="微软雅黑" pitchFamily="34" charset="-122"/>
            </a:endParaRPr>
          </a:p>
        </p:txBody>
      </p:sp>
      <p:sp>
        <p:nvSpPr>
          <p:cNvPr id="256053" name="Text Box 53"/>
          <p:cNvSpPr txBox="1">
            <a:spLocks noChangeArrowheads="1"/>
          </p:cNvSpPr>
          <p:nvPr/>
        </p:nvSpPr>
        <p:spPr bwMode="auto">
          <a:xfrm>
            <a:off x="6383867" y="1495425"/>
            <a:ext cx="4201584" cy="379656"/>
          </a:xfrm>
          <a:prstGeom prst="rect">
            <a:avLst/>
          </a:prstGeom>
          <a:noFill/>
          <a:ln w="12700" cap="sq" algn="ctr">
            <a:noFill/>
            <a:miter lim="800000"/>
            <a:headEnd type="none" w="sm" len="sm"/>
            <a:tailEnd type="none" w="sm" len="sm"/>
          </a:ln>
        </p:spPr>
        <p:txBody>
          <a:bodyPr>
            <a:spAutoFit/>
          </a:bodyPr>
          <a:lstStyle/>
          <a:p>
            <a:pPr algn="ctr">
              <a:spcBef>
                <a:spcPct val="50000"/>
              </a:spcBef>
            </a:pPr>
            <a:r>
              <a:rPr lang="zh-CN" altLang="en-US" sz="1867" b="1">
                <a:latin typeface="微软雅黑" pitchFamily="34" charset="-122"/>
                <a:ea typeface="微软雅黑" pitchFamily="34" charset="-122"/>
              </a:rPr>
              <a:t>待冒泡的元素</a:t>
            </a:r>
          </a:p>
        </p:txBody>
      </p:sp>
      <p:graphicFrame>
        <p:nvGraphicFramePr>
          <p:cNvPr id="2457654" name="Group 54"/>
          <p:cNvGraphicFramePr>
            <a:graphicFrameLocks noGrp="1"/>
          </p:cNvGraphicFramePr>
          <p:nvPr/>
        </p:nvGraphicFramePr>
        <p:xfrm>
          <a:off x="452967" y="3189288"/>
          <a:ext cx="6053669" cy="396240"/>
        </p:xfrm>
        <a:graphic>
          <a:graphicData uri="http://schemas.openxmlformats.org/drawingml/2006/table">
            <a:tbl>
              <a:tblPr/>
              <a:tblGrid>
                <a:gridCol w="605367">
                  <a:extLst>
                    <a:ext uri="{9D8B030D-6E8A-4147-A177-3AD203B41FA5}">
                      <a16:colId xmlns:a16="http://schemas.microsoft.com/office/drawing/2014/main" val="20000"/>
                    </a:ext>
                  </a:extLst>
                </a:gridCol>
                <a:gridCol w="605367">
                  <a:extLst>
                    <a:ext uri="{9D8B030D-6E8A-4147-A177-3AD203B41FA5}">
                      <a16:colId xmlns:a16="http://schemas.microsoft.com/office/drawing/2014/main" val="20001"/>
                    </a:ext>
                  </a:extLst>
                </a:gridCol>
                <a:gridCol w="605367">
                  <a:extLst>
                    <a:ext uri="{9D8B030D-6E8A-4147-A177-3AD203B41FA5}">
                      <a16:colId xmlns:a16="http://schemas.microsoft.com/office/drawing/2014/main" val="20002"/>
                    </a:ext>
                  </a:extLst>
                </a:gridCol>
                <a:gridCol w="605367">
                  <a:extLst>
                    <a:ext uri="{9D8B030D-6E8A-4147-A177-3AD203B41FA5}">
                      <a16:colId xmlns:a16="http://schemas.microsoft.com/office/drawing/2014/main" val="20003"/>
                    </a:ext>
                  </a:extLst>
                </a:gridCol>
                <a:gridCol w="605367">
                  <a:extLst>
                    <a:ext uri="{9D8B030D-6E8A-4147-A177-3AD203B41FA5}">
                      <a16:colId xmlns:a16="http://schemas.microsoft.com/office/drawing/2014/main" val="20004"/>
                    </a:ext>
                  </a:extLst>
                </a:gridCol>
                <a:gridCol w="605367">
                  <a:extLst>
                    <a:ext uri="{9D8B030D-6E8A-4147-A177-3AD203B41FA5}">
                      <a16:colId xmlns:a16="http://schemas.microsoft.com/office/drawing/2014/main" val="20005"/>
                    </a:ext>
                  </a:extLst>
                </a:gridCol>
                <a:gridCol w="584200">
                  <a:extLst>
                    <a:ext uri="{9D8B030D-6E8A-4147-A177-3AD203B41FA5}">
                      <a16:colId xmlns:a16="http://schemas.microsoft.com/office/drawing/2014/main" val="20006"/>
                    </a:ext>
                  </a:extLst>
                </a:gridCol>
                <a:gridCol w="626533">
                  <a:extLst>
                    <a:ext uri="{9D8B030D-6E8A-4147-A177-3AD203B41FA5}">
                      <a16:colId xmlns:a16="http://schemas.microsoft.com/office/drawing/2014/main" val="20007"/>
                    </a:ext>
                  </a:extLst>
                </a:gridCol>
                <a:gridCol w="605367">
                  <a:extLst>
                    <a:ext uri="{9D8B030D-6E8A-4147-A177-3AD203B41FA5}">
                      <a16:colId xmlns:a16="http://schemas.microsoft.com/office/drawing/2014/main" val="20008"/>
                    </a:ext>
                  </a:extLst>
                </a:gridCol>
                <a:gridCol w="605367">
                  <a:extLst>
                    <a:ext uri="{9D8B030D-6E8A-4147-A177-3AD203B41FA5}">
                      <a16:colId xmlns:a16="http://schemas.microsoft.com/office/drawing/2014/main" val="20009"/>
                    </a:ext>
                  </a:extLst>
                </a:gridCol>
              </a:tblGrid>
              <a:tr h="39624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3</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4</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2</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1</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5</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6</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7</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8</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9</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56078" name="AutoShape 78"/>
          <p:cNvSpPr>
            <a:spLocks/>
          </p:cNvSpPr>
          <p:nvPr/>
        </p:nvSpPr>
        <p:spPr bwMode="auto">
          <a:xfrm rot="-5400000">
            <a:off x="2626785" y="520172"/>
            <a:ext cx="495300" cy="4842933"/>
          </a:xfrm>
          <a:prstGeom prst="rightBrace">
            <a:avLst>
              <a:gd name="adj1" fmla="val 61111"/>
              <a:gd name="adj2" fmla="val 50000"/>
            </a:avLst>
          </a:prstGeom>
          <a:noFill/>
          <a:ln w="12700" cap="sq">
            <a:solidFill>
              <a:schemeClr val="tx1"/>
            </a:solidFill>
            <a:round/>
            <a:headEnd type="none" w="sm" len="sm"/>
            <a:tailEnd type="none" w="sm" len="sm"/>
          </a:ln>
        </p:spPr>
        <p:txBody>
          <a:bodyPr wrap="none" anchor="ctr"/>
          <a:lstStyle/>
          <a:p>
            <a:endParaRPr lang="zh-CN" altLang="en-US" sz="1867">
              <a:latin typeface="微软雅黑" pitchFamily="34" charset="-122"/>
              <a:ea typeface="微软雅黑" pitchFamily="34" charset="-122"/>
            </a:endParaRPr>
          </a:p>
        </p:txBody>
      </p:sp>
      <p:sp>
        <p:nvSpPr>
          <p:cNvPr id="256079" name="Text Box 79"/>
          <p:cNvSpPr txBox="1">
            <a:spLocks noChangeArrowheads="1"/>
          </p:cNvSpPr>
          <p:nvPr/>
        </p:nvSpPr>
        <p:spPr bwMode="auto">
          <a:xfrm>
            <a:off x="772585" y="2341564"/>
            <a:ext cx="4201583" cy="379656"/>
          </a:xfrm>
          <a:prstGeom prst="rect">
            <a:avLst/>
          </a:prstGeom>
          <a:noFill/>
          <a:ln w="12700" cap="sq" algn="ctr">
            <a:noFill/>
            <a:miter lim="800000"/>
            <a:headEnd type="none" w="sm" len="sm"/>
            <a:tailEnd type="none" w="sm" len="sm"/>
          </a:ln>
        </p:spPr>
        <p:txBody>
          <a:bodyPr>
            <a:spAutoFit/>
          </a:bodyPr>
          <a:lstStyle/>
          <a:p>
            <a:pPr algn="ctr">
              <a:spcBef>
                <a:spcPct val="50000"/>
              </a:spcBef>
            </a:pPr>
            <a:r>
              <a:rPr lang="zh-CN" altLang="en-US" sz="1867" b="1">
                <a:latin typeface="微软雅黑" pitchFamily="34" charset="-122"/>
                <a:ea typeface="微软雅黑" pitchFamily="34" charset="-122"/>
              </a:rPr>
              <a:t>待冒泡的元素</a:t>
            </a:r>
          </a:p>
        </p:txBody>
      </p:sp>
      <p:graphicFrame>
        <p:nvGraphicFramePr>
          <p:cNvPr id="2457680" name="Group 80"/>
          <p:cNvGraphicFramePr>
            <a:graphicFrameLocks noGrp="1"/>
          </p:cNvGraphicFramePr>
          <p:nvPr/>
        </p:nvGraphicFramePr>
        <p:xfrm>
          <a:off x="5945717" y="3960813"/>
          <a:ext cx="6053669" cy="396240"/>
        </p:xfrm>
        <a:graphic>
          <a:graphicData uri="http://schemas.openxmlformats.org/drawingml/2006/table">
            <a:tbl>
              <a:tblPr/>
              <a:tblGrid>
                <a:gridCol w="605367">
                  <a:extLst>
                    <a:ext uri="{9D8B030D-6E8A-4147-A177-3AD203B41FA5}">
                      <a16:colId xmlns:a16="http://schemas.microsoft.com/office/drawing/2014/main" val="20000"/>
                    </a:ext>
                  </a:extLst>
                </a:gridCol>
                <a:gridCol w="605367">
                  <a:extLst>
                    <a:ext uri="{9D8B030D-6E8A-4147-A177-3AD203B41FA5}">
                      <a16:colId xmlns:a16="http://schemas.microsoft.com/office/drawing/2014/main" val="20001"/>
                    </a:ext>
                  </a:extLst>
                </a:gridCol>
                <a:gridCol w="605367">
                  <a:extLst>
                    <a:ext uri="{9D8B030D-6E8A-4147-A177-3AD203B41FA5}">
                      <a16:colId xmlns:a16="http://schemas.microsoft.com/office/drawing/2014/main" val="20002"/>
                    </a:ext>
                  </a:extLst>
                </a:gridCol>
                <a:gridCol w="605367">
                  <a:extLst>
                    <a:ext uri="{9D8B030D-6E8A-4147-A177-3AD203B41FA5}">
                      <a16:colId xmlns:a16="http://schemas.microsoft.com/office/drawing/2014/main" val="20003"/>
                    </a:ext>
                  </a:extLst>
                </a:gridCol>
                <a:gridCol w="605367">
                  <a:extLst>
                    <a:ext uri="{9D8B030D-6E8A-4147-A177-3AD203B41FA5}">
                      <a16:colId xmlns:a16="http://schemas.microsoft.com/office/drawing/2014/main" val="20004"/>
                    </a:ext>
                  </a:extLst>
                </a:gridCol>
                <a:gridCol w="605367">
                  <a:extLst>
                    <a:ext uri="{9D8B030D-6E8A-4147-A177-3AD203B41FA5}">
                      <a16:colId xmlns:a16="http://schemas.microsoft.com/office/drawing/2014/main" val="20005"/>
                    </a:ext>
                  </a:extLst>
                </a:gridCol>
                <a:gridCol w="584200">
                  <a:extLst>
                    <a:ext uri="{9D8B030D-6E8A-4147-A177-3AD203B41FA5}">
                      <a16:colId xmlns:a16="http://schemas.microsoft.com/office/drawing/2014/main" val="20006"/>
                    </a:ext>
                  </a:extLst>
                </a:gridCol>
                <a:gridCol w="626533">
                  <a:extLst>
                    <a:ext uri="{9D8B030D-6E8A-4147-A177-3AD203B41FA5}">
                      <a16:colId xmlns:a16="http://schemas.microsoft.com/office/drawing/2014/main" val="20007"/>
                    </a:ext>
                  </a:extLst>
                </a:gridCol>
                <a:gridCol w="605367">
                  <a:extLst>
                    <a:ext uri="{9D8B030D-6E8A-4147-A177-3AD203B41FA5}">
                      <a16:colId xmlns:a16="http://schemas.microsoft.com/office/drawing/2014/main" val="20008"/>
                    </a:ext>
                  </a:extLst>
                </a:gridCol>
                <a:gridCol w="605367">
                  <a:extLst>
                    <a:ext uri="{9D8B030D-6E8A-4147-A177-3AD203B41FA5}">
                      <a16:colId xmlns:a16="http://schemas.microsoft.com/office/drawing/2014/main" val="20009"/>
                    </a:ext>
                  </a:extLst>
                </a:gridCol>
              </a:tblGrid>
              <a:tr h="39624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0</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3</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2</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1</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4</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5</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6</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7</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8</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9</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56104" name="AutoShape 104"/>
          <p:cNvSpPr>
            <a:spLocks/>
          </p:cNvSpPr>
          <p:nvPr/>
        </p:nvSpPr>
        <p:spPr bwMode="auto">
          <a:xfrm rot="-5400000">
            <a:off x="7806269" y="1604963"/>
            <a:ext cx="495300" cy="4216400"/>
          </a:xfrm>
          <a:prstGeom prst="rightBrace">
            <a:avLst>
              <a:gd name="adj1" fmla="val 53205"/>
              <a:gd name="adj2" fmla="val 50000"/>
            </a:avLst>
          </a:prstGeom>
          <a:noFill/>
          <a:ln w="12700" cap="sq">
            <a:solidFill>
              <a:schemeClr val="tx1"/>
            </a:solidFill>
            <a:round/>
            <a:headEnd type="none" w="sm" len="sm"/>
            <a:tailEnd type="none" w="sm" len="sm"/>
          </a:ln>
        </p:spPr>
        <p:txBody>
          <a:bodyPr wrap="none" anchor="ctr"/>
          <a:lstStyle/>
          <a:p>
            <a:endParaRPr lang="zh-CN" altLang="en-US" sz="1867">
              <a:latin typeface="微软雅黑" pitchFamily="34" charset="-122"/>
              <a:ea typeface="微软雅黑" pitchFamily="34" charset="-122"/>
            </a:endParaRPr>
          </a:p>
        </p:txBody>
      </p:sp>
      <p:sp>
        <p:nvSpPr>
          <p:cNvPr id="256105" name="Text Box 105"/>
          <p:cNvSpPr txBox="1">
            <a:spLocks noChangeArrowheads="1"/>
          </p:cNvSpPr>
          <p:nvPr/>
        </p:nvSpPr>
        <p:spPr bwMode="auto">
          <a:xfrm>
            <a:off x="6434667" y="3113089"/>
            <a:ext cx="3312584" cy="379656"/>
          </a:xfrm>
          <a:prstGeom prst="rect">
            <a:avLst/>
          </a:prstGeom>
          <a:noFill/>
          <a:ln w="12700" cap="sq" algn="ctr">
            <a:noFill/>
            <a:miter lim="800000"/>
            <a:headEnd type="none" w="sm" len="sm"/>
            <a:tailEnd type="none" w="sm" len="sm"/>
          </a:ln>
        </p:spPr>
        <p:txBody>
          <a:bodyPr>
            <a:spAutoFit/>
          </a:bodyPr>
          <a:lstStyle/>
          <a:p>
            <a:pPr algn="ctr">
              <a:spcBef>
                <a:spcPct val="50000"/>
              </a:spcBef>
            </a:pPr>
            <a:r>
              <a:rPr lang="zh-CN" altLang="en-US" sz="1867" b="1">
                <a:latin typeface="微软雅黑" pitchFamily="34" charset="-122"/>
                <a:ea typeface="微软雅黑" pitchFamily="34" charset="-122"/>
              </a:rPr>
              <a:t>待冒泡的元素</a:t>
            </a:r>
          </a:p>
        </p:txBody>
      </p:sp>
      <p:graphicFrame>
        <p:nvGraphicFramePr>
          <p:cNvPr id="2457706" name="Group 106"/>
          <p:cNvGraphicFramePr>
            <a:graphicFrameLocks noGrp="1"/>
          </p:cNvGraphicFramePr>
          <p:nvPr/>
        </p:nvGraphicFramePr>
        <p:xfrm>
          <a:off x="452967" y="4808537"/>
          <a:ext cx="6053669" cy="396240"/>
        </p:xfrm>
        <a:graphic>
          <a:graphicData uri="http://schemas.openxmlformats.org/drawingml/2006/table">
            <a:tbl>
              <a:tblPr/>
              <a:tblGrid>
                <a:gridCol w="605367">
                  <a:extLst>
                    <a:ext uri="{9D8B030D-6E8A-4147-A177-3AD203B41FA5}">
                      <a16:colId xmlns:a16="http://schemas.microsoft.com/office/drawing/2014/main" val="20000"/>
                    </a:ext>
                  </a:extLst>
                </a:gridCol>
                <a:gridCol w="605367">
                  <a:extLst>
                    <a:ext uri="{9D8B030D-6E8A-4147-A177-3AD203B41FA5}">
                      <a16:colId xmlns:a16="http://schemas.microsoft.com/office/drawing/2014/main" val="20001"/>
                    </a:ext>
                  </a:extLst>
                </a:gridCol>
                <a:gridCol w="605367">
                  <a:extLst>
                    <a:ext uri="{9D8B030D-6E8A-4147-A177-3AD203B41FA5}">
                      <a16:colId xmlns:a16="http://schemas.microsoft.com/office/drawing/2014/main" val="20002"/>
                    </a:ext>
                  </a:extLst>
                </a:gridCol>
                <a:gridCol w="605367">
                  <a:extLst>
                    <a:ext uri="{9D8B030D-6E8A-4147-A177-3AD203B41FA5}">
                      <a16:colId xmlns:a16="http://schemas.microsoft.com/office/drawing/2014/main" val="20003"/>
                    </a:ext>
                  </a:extLst>
                </a:gridCol>
                <a:gridCol w="605367">
                  <a:extLst>
                    <a:ext uri="{9D8B030D-6E8A-4147-A177-3AD203B41FA5}">
                      <a16:colId xmlns:a16="http://schemas.microsoft.com/office/drawing/2014/main" val="20004"/>
                    </a:ext>
                  </a:extLst>
                </a:gridCol>
                <a:gridCol w="605367">
                  <a:extLst>
                    <a:ext uri="{9D8B030D-6E8A-4147-A177-3AD203B41FA5}">
                      <a16:colId xmlns:a16="http://schemas.microsoft.com/office/drawing/2014/main" val="20005"/>
                    </a:ext>
                  </a:extLst>
                </a:gridCol>
                <a:gridCol w="584200">
                  <a:extLst>
                    <a:ext uri="{9D8B030D-6E8A-4147-A177-3AD203B41FA5}">
                      <a16:colId xmlns:a16="http://schemas.microsoft.com/office/drawing/2014/main" val="20006"/>
                    </a:ext>
                  </a:extLst>
                </a:gridCol>
                <a:gridCol w="626533">
                  <a:extLst>
                    <a:ext uri="{9D8B030D-6E8A-4147-A177-3AD203B41FA5}">
                      <a16:colId xmlns:a16="http://schemas.microsoft.com/office/drawing/2014/main" val="20007"/>
                    </a:ext>
                  </a:extLst>
                </a:gridCol>
                <a:gridCol w="605367">
                  <a:extLst>
                    <a:ext uri="{9D8B030D-6E8A-4147-A177-3AD203B41FA5}">
                      <a16:colId xmlns:a16="http://schemas.microsoft.com/office/drawing/2014/main" val="20008"/>
                    </a:ext>
                  </a:extLst>
                </a:gridCol>
                <a:gridCol w="605367">
                  <a:extLst>
                    <a:ext uri="{9D8B030D-6E8A-4147-A177-3AD203B41FA5}">
                      <a16:colId xmlns:a16="http://schemas.microsoft.com/office/drawing/2014/main" val="20009"/>
                    </a:ext>
                  </a:extLst>
                </a:gridCol>
              </a:tblGrid>
              <a:tr h="39624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0</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2</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1</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3</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4</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5</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6</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7</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8</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9</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56130" name="AutoShape 130"/>
          <p:cNvSpPr>
            <a:spLocks/>
          </p:cNvSpPr>
          <p:nvPr/>
        </p:nvSpPr>
        <p:spPr bwMode="auto">
          <a:xfrm rot="-5400000">
            <a:off x="2044702" y="2721506"/>
            <a:ext cx="495300" cy="3678767"/>
          </a:xfrm>
          <a:prstGeom prst="rightBrace">
            <a:avLst>
              <a:gd name="adj1" fmla="val 46421"/>
              <a:gd name="adj2" fmla="val 50000"/>
            </a:avLst>
          </a:prstGeom>
          <a:noFill/>
          <a:ln w="12700" cap="sq">
            <a:solidFill>
              <a:schemeClr val="tx1"/>
            </a:solidFill>
            <a:round/>
            <a:headEnd type="none" w="sm" len="sm"/>
            <a:tailEnd type="none" w="sm" len="sm"/>
          </a:ln>
        </p:spPr>
        <p:txBody>
          <a:bodyPr wrap="none" anchor="ctr"/>
          <a:lstStyle/>
          <a:p>
            <a:endParaRPr lang="zh-CN" altLang="en-US" sz="1867">
              <a:latin typeface="微软雅黑" pitchFamily="34" charset="-122"/>
              <a:ea typeface="微软雅黑" pitchFamily="34" charset="-122"/>
            </a:endParaRPr>
          </a:p>
        </p:txBody>
      </p:sp>
      <p:sp>
        <p:nvSpPr>
          <p:cNvPr id="256131" name="Text Box 131"/>
          <p:cNvSpPr txBox="1">
            <a:spLocks noChangeArrowheads="1"/>
          </p:cNvSpPr>
          <p:nvPr/>
        </p:nvSpPr>
        <p:spPr bwMode="auto">
          <a:xfrm>
            <a:off x="941919" y="3960813"/>
            <a:ext cx="3312583" cy="379656"/>
          </a:xfrm>
          <a:prstGeom prst="rect">
            <a:avLst/>
          </a:prstGeom>
          <a:noFill/>
          <a:ln w="12700" cap="sq" algn="ctr">
            <a:noFill/>
            <a:miter lim="800000"/>
            <a:headEnd type="none" w="sm" len="sm"/>
            <a:tailEnd type="none" w="sm" len="sm"/>
          </a:ln>
        </p:spPr>
        <p:txBody>
          <a:bodyPr>
            <a:spAutoFit/>
          </a:bodyPr>
          <a:lstStyle/>
          <a:p>
            <a:pPr algn="ctr">
              <a:spcBef>
                <a:spcPct val="50000"/>
              </a:spcBef>
            </a:pPr>
            <a:r>
              <a:rPr lang="zh-CN" altLang="en-US" sz="1867" b="1">
                <a:latin typeface="微软雅黑" pitchFamily="34" charset="-122"/>
                <a:ea typeface="微软雅黑" pitchFamily="34" charset="-122"/>
              </a:rPr>
              <a:t>待冒泡的元素</a:t>
            </a:r>
          </a:p>
        </p:txBody>
      </p:sp>
      <p:graphicFrame>
        <p:nvGraphicFramePr>
          <p:cNvPr id="2457732" name="Group 132"/>
          <p:cNvGraphicFramePr>
            <a:graphicFrameLocks noGrp="1"/>
          </p:cNvGraphicFramePr>
          <p:nvPr/>
        </p:nvGraphicFramePr>
        <p:xfrm>
          <a:off x="5806017" y="5643563"/>
          <a:ext cx="6053669" cy="396240"/>
        </p:xfrm>
        <a:graphic>
          <a:graphicData uri="http://schemas.openxmlformats.org/drawingml/2006/table">
            <a:tbl>
              <a:tblPr/>
              <a:tblGrid>
                <a:gridCol w="605367">
                  <a:extLst>
                    <a:ext uri="{9D8B030D-6E8A-4147-A177-3AD203B41FA5}">
                      <a16:colId xmlns:a16="http://schemas.microsoft.com/office/drawing/2014/main" val="20000"/>
                    </a:ext>
                  </a:extLst>
                </a:gridCol>
                <a:gridCol w="605367">
                  <a:extLst>
                    <a:ext uri="{9D8B030D-6E8A-4147-A177-3AD203B41FA5}">
                      <a16:colId xmlns:a16="http://schemas.microsoft.com/office/drawing/2014/main" val="20001"/>
                    </a:ext>
                  </a:extLst>
                </a:gridCol>
                <a:gridCol w="605367">
                  <a:extLst>
                    <a:ext uri="{9D8B030D-6E8A-4147-A177-3AD203B41FA5}">
                      <a16:colId xmlns:a16="http://schemas.microsoft.com/office/drawing/2014/main" val="20002"/>
                    </a:ext>
                  </a:extLst>
                </a:gridCol>
                <a:gridCol w="605367">
                  <a:extLst>
                    <a:ext uri="{9D8B030D-6E8A-4147-A177-3AD203B41FA5}">
                      <a16:colId xmlns:a16="http://schemas.microsoft.com/office/drawing/2014/main" val="20003"/>
                    </a:ext>
                  </a:extLst>
                </a:gridCol>
                <a:gridCol w="605367">
                  <a:extLst>
                    <a:ext uri="{9D8B030D-6E8A-4147-A177-3AD203B41FA5}">
                      <a16:colId xmlns:a16="http://schemas.microsoft.com/office/drawing/2014/main" val="20004"/>
                    </a:ext>
                  </a:extLst>
                </a:gridCol>
                <a:gridCol w="605367">
                  <a:extLst>
                    <a:ext uri="{9D8B030D-6E8A-4147-A177-3AD203B41FA5}">
                      <a16:colId xmlns:a16="http://schemas.microsoft.com/office/drawing/2014/main" val="20005"/>
                    </a:ext>
                  </a:extLst>
                </a:gridCol>
                <a:gridCol w="584200">
                  <a:extLst>
                    <a:ext uri="{9D8B030D-6E8A-4147-A177-3AD203B41FA5}">
                      <a16:colId xmlns:a16="http://schemas.microsoft.com/office/drawing/2014/main" val="20006"/>
                    </a:ext>
                  </a:extLst>
                </a:gridCol>
                <a:gridCol w="626533">
                  <a:extLst>
                    <a:ext uri="{9D8B030D-6E8A-4147-A177-3AD203B41FA5}">
                      <a16:colId xmlns:a16="http://schemas.microsoft.com/office/drawing/2014/main" val="20007"/>
                    </a:ext>
                  </a:extLst>
                </a:gridCol>
                <a:gridCol w="605367">
                  <a:extLst>
                    <a:ext uri="{9D8B030D-6E8A-4147-A177-3AD203B41FA5}">
                      <a16:colId xmlns:a16="http://schemas.microsoft.com/office/drawing/2014/main" val="20008"/>
                    </a:ext>
                  </a:extLst>
                </a:gridCol>
                <a:gridCol w="605367">
                  <a:extLst>
                    <a:ext uri="{9D8B030D-6E8A-4147-A177-3AD203B41FA5}">
                      <a16:colId xmlns:a16="http://schemas.microsoft.com/office/drawing/2014/main" val="20009"/>
                    </a:ext>
                  </a:extLst>
                </a:gridCol>
              </a:tblGrid>
              <a:tr h="39624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0</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1</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2</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3</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4</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5</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6</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7</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8</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9</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56156" name="AutoShape 156"/>
          <p:cNvSpPr>
            <a:spLocks/>
          </p:cNvSpPr>
          <p:nvPr/>
        </p:nvSpPr>
        <p:spPr bwMode="auto">
          <a:xfrm rot="-5400000">
            <a:off x="7141635" y="3812647"/>
            <a:ext cx="495300" cy="3166533"/>
          </a:xfrm>
          <a:prstGeom prst="rightBrace">
            <a:avLst>
              <a:gd name="adj1" fmla="val 39957"/>
              <a:gd name="adj2" fmla="val 50000"/>
            </a:avLst>
          </a:prstGeom>
          <a:noFill/>
          <a:ln w="12700" cap="sq">
            <a:solidFill>
              <a:schemeClr val="tx1"/>
            </a:solidFill>
            <a:round/>
            <a:headEnd type="none" w="sm" len="sm"/>
            <a:tailEnd type="none" w="sm" len="sm"/>
          </a:ln>
        </p:spPr>
        <p:txBody>
          <a:bodyPr wrap="none" anchor="ctr"/>
          <a:lstStyle/>
          <a:p>
            <a:endParaRPr lang="zh-CN" altLang="en-US" sz="1867">
              <a:latin typeface="微软雅黑" pitchFamily="34" charset="-122"/>
              <a:ea typeface="微软雅黑" pitchFamily="34" charset="-122"/>
            </a:endParaRPr>
          </a:p>
        </p:txBody>
      </p:sp>
      <p:sp>
        <p:nvSpPr>
          <p:cNvPr id="256157" name="Text Box 157"/>
          <p:cNvSpPr txBox="1">
            <a:spLocks noChangeArrowheads="1"/>
          </p:cNvSpPr>
          <p:nvPr/>
        </p:nvSpPr>
        <p:spPr bwMode="auto">
          <a:xfrm>
            <a:off x="6294967" y="4795839"/>
            <a:ext cx="3312584" cy="379656"/>
          </a:xfrm>
          <a:prstGeom prst="rect">
            <a:avLst/>
          </a:prstGeom>
          <a:noFill/>
          <a:ln w="12700" cap="sq" algn="ctr">
            <a:noFill/>
            <a:miter lim="800000"/>
            <a:headEnd type="none" w="sm" len="sm"/>
            <a:tailEnd type="none" w="sm" len="sm"/>
          </a:ln>
        </p:spPr>
        <p:txBody>
          <a:bodyPr>
            <a:spAutoFit/>
          </a:bodyPr>
          <a:lstStyle/>
          <a:p>
            <a:pPr algn="ctr">
              <a:spcBef>
                <a:spcPct val="50000"/>
              </a:spcBef>
            </a:pPr>
            <a:r>
              <a:rPr lang="zh-CN" altLang="en-US" sz="1867" b="1">
                <a:latin typeface="微软雅黑" pitchFamily="34" charset="-122"/>
                <a:ea typeface="微软雅黑" pitchFamily="34" charset="-122"/>
              </a:rPr>
              <a:t>待冒泡的元素</a:t>
            </a:r>
          </a:p>
        </p:txBody>
      </p:sp>
      <p:sp>
        <p:nvSpPr>
          <p:cNvPr id="3" name="标题 2">
            <a:extLst>
              <a:ext uri="{FF2B5EF4-FFF2-40B4-BE49-F238E27FC236}">
                <a16:creationId xmlns:a16="http://schemas.microsoft.com/office/drawing/2014/main" id="{D48A6AC0-1B5B-8D13-FBF3-64C12381ADA6}"/>
              </a:ext>
            </a:extLst>
          </p:cNvPr>
          <p:cNvSpPr>
            <a:spLocks noGrp="1"/>
          </p:cNvSpPr>
          <p:nvPr>
            <p:ph type="title"/>
          </p:nvPr>
        </p:nvSpPr>
        <p:spPr/>
        <p:txBody>
          <a:bodyPr/>
          <a:lstStyle/>
          <a:p>
            <a:endParaRPr lang="zh-CN" altLang="en-US"/>
          </a:p>
        </p:txBody>
      </p:sp>
      <p:sp>
        <p:nvSpPr>
          <p:cNvPr id="20" name="灯片编号占位符 19"/>
          <p:cNvSpPr>
            <a:spLocks noGrp="1"/>
          </p:cNvSpPr>
          <p:nvPr>
            <p:ph type="sldNum" sz="quarter" idx="4294967295"/>
          </p:nvPr>
        </p:nvSpPr>
        <p:spPr>
          <a:xfrm>
            <a:off x="9448800" y="6356350"/>
            <a:ext cx="2743200" cy="365125"/>
          </a:xfrm>
        </p:spPr>
        <p:txBody>
          <a:bodyPr/>
          <a:lstStyle/>
          <a:p>
            <a:fld id="{2AA957AF-53C0-420B-9C2D-77DB1416566C}" type="slidenum">
              <a:rPr kumimoji="0" lang="en-US" smtClean="0"/>
              <a:pPr/>
              <a:t>257</a:t>
            </a:fld>
            <a:endParaRPr kumimoji="0" lang="en-US"/>
          </a:p>
        </p:txBody>
      </p:sp>
    </p:spTree>
  </p:cSld>
  <p:clrMapOvr>
    <a:masterClrMapping/>
  </p:clrMapOvr>
  <p:transition spd="med">
    <p:fade/>
  </p:transition>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ChangeArrowheads="1"/>
          </p:cNvSpPr>
          <p:nvPr/>
        </p:nvSpPr>
        <p:spPr bwMode="auto">
          <a:xfrm>
            <a:off x="828675" y="590551"/>
            <a:ext cx="9229725" cy="5838458"/>
          </a:xfrm>
          <a:prstGeom prst="rect">
            <a:avLst/>
          </a:prstGeom>
          <a:noFill/>
          <a:ln w="12700" cap="sq">
            <a:noFill/>
            <a:miter lim="800000"/>
            <a:headEnd type="none" w="sm" len="sm"/>
            <a:tailEnd type="none" w="sm" len="sm"/>
          </a:ln>
        </p:spPr>
        <p:txBody>
          <a:bodyPr wrap="square">
            <a:spAutoFit/>
          </a:bodyPr>
          <a:lstStyle/>
          <a:p>
            <a:pPr>
              <a:spcBef>
                <a:spcPts val="800"/>
              </a:spcBef>
            </a:pPr>
            <a:r>
              <a:rPr lang="en-US" altLang="zh-CN" sz="1867" dirty="0">
                <a:latin typeface="微软雅黑" pitchFamily="34" charset="-122"/>
                <a:ea typeface="微软雅黑" pitchFamily="34" charset="-122"/>
              </a:rPr>
              <a:t>template &lt;class T&gt;</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void </a:t>
            </a:r>
            <a:r>
              <a:rPr lang="en-US" altLang="zh-CN" sz="1867" dirty="0" err="1">
                <a:latin typeface="微软雅黑" pitchFamily="34" charset="-122"/>
                <a:ea typeface="微软雅黑" pitchFamily="34" charset="-122"/>
              </a:rPr>
              <a:t>bubbleSort</a:t>
            </a:r>
            <a:r>
              <a:rPr lang="en-US" altLang="zh-CN" sz="1867" dirty="0">
                <a:latin typeface="微软雅黑" pitchFamily="34" charset="-122"/>
                <a:ea typeface="微软雅黑" pitchFamily="34" charset="-122"/>
              </a:rPr>
              <a:t> (T a[],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size)</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for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1;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&lt; size;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bool</a:t>
            </a:r>
            <a:r>
              <a:rPr lang="en-US" altLang="zh-CN" sz="1867" dirty="0">
                <a:latin typeface="微软雅黑" pitchFamily="34" charset="-122"/>
                <a:ea typeface="微软雅黑" pitchFamily="34" charset="-122"/>
              </a:rPr>
              <a:t> flag = false;                   </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for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j = 0; j &lt; size-</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++j)</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if (a[j+1] &lt; a[j])  {</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T </a:t>
            </a:r>
            <a:r>
              <a:rPr lang="en-US" altLang="zh-CN" sz="1867" dirty="0" err="1">
                <a:latin typeface="微软雅黑" pitchFamily="34" charset="-122"/>
                <a:ea typeface="微软雅黑" pitchFamily="34" charset="-122"/>
              </a:rPr>
              <a:t>tmp</a:t>
            </a:r>
            <a:r>
              <a:rPr lang="en-US" altLang="zh-CN" sz="1867" dirty="0">
                <a:latin typeface="微软雅黑" pitchFamily="34" charset="-122"/>
                <a:ea typeface="微软雅黑" pitchFamily="34" charset="-122"/>
              </a:rPr>
              <a:t> = a[j]; </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a[j] = a[j+1]; </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a[j+1] = </a:t>
            </a:r>
            <a:r>
              <a:rPr lang="en-US" altLang="zh-CN" sz="1867" dirty="0" err="1">
                <a:latin typeface="微软雅黑" pitchFamily="34" charset="-122"/>
                <a:ea typeface="微软雅黑" pitchFamily="34" charset="-122"/>
              </a:rPr>
              <a:t>tmp</a:t>
            </a:r>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flag = true;</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if (!flag) break;             </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p:txBody>
      </p:sp>
      <p:sp>
        <p:nvSpPr>
          <p:cNvPr id="4" name="标题 3">
            <a:extLst>
              <a:ext uri="{FF2B5EF4-FFF2-40B4-BE49-F238E27FC236}">
                <a16:creationId xmlns:a16="http://schemas.microsoft.com/office/drawing/2014/main" id="{B59F496C-9457-DF99-E453-E963D6A6BD0F}"/>
              </a:ext>
            </a:extLst>
          </p:cNvPr>
          <p:cNvSpPr>
            <a:spLocks noGrp="1"/>
          </p:cNvSpPr>
          <p:nvPr>
            <p:ph type="title"/>
          </p:nvPr>
        </p:nvSpPr>
        <p:spPr/>
        <p:txBody>
          <a:bodyPr/>
          <a:lstStyle/>
          <a:p>
            <a:endParaRPr lang="zh-CN" altLang="en-US"/>
          </a:p>
        </p:txBody>
      </p:sp>
    </p:spTree>
  </p:cSld>
  <p:clrMapOvr>
    <a:masterClrMapping/>
  </p:clrMapOvr>
  <p:transition spd="med">
    <p:fade/>
  </p:transition>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350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冒泡排序的效率</a:t>
            </a:r>
          </a:p>
        </p:txBody>
      </p:sp>
      <p:sp>
        <p:nvSpPr>
          <p:cNvPr id="250883" name="Rectangle 3"/>
          <p:cNvSpPr>
            <a:spLocks noGrp="1" noChangeArrowheads="1"/>
          </p:cNvSpPr>
          <p:nvPr>
            <p:ph idx="4294967295"/>
          </p:nvPr>
        </p:nvSpPr>
        <p:spPr>
          <a:xfrm>
            <a:off x="1192107" y="1771439"/>
            <a:ext cx="10515600" cy="4351338"/>
          </a:xfrm>
        </p:spPr>
        <p:txBody>
          <a:bodyPr>
            <a:normAutofit/>
          </a:bodyPr>
          <a:lstStyle/>
          <a:p>
            <a:pPr eaLnBrk="1" hangingPunct="1">
              <a:lnSpc>
                <a:spcPct val="120000"/>
              </a:lnSpc>
              <a:buNone/>
            </a:pPr>
            <a:r>
              <a:rPr lang="zh-CN" altLang="en-US" sz="2400" b="1" dirty="0"/>
              <a:t>最好情况</a:t>
            </a:r>
            <a:endParaRPr lang="en-US" altLang="zh-CN" sz="2400" b="1" dirty="0"/>
          </a:p>
          <a:p>
            <a:pPr eaLnBrk="1" hangingPunct="1">
              <a:lnSpc>
                <a:spcPct val="120000"/>
              </a:lnSpc>
              <a:buNone/>
            </a:pPr>
            <a:r>
              <a:rPr lang="en-US" altLang="zh-CN" sz="1867" dirty="0"/>
              <a:t>n</a:t>
            </a:r>
            <a:r>
              <a:rPr lang="zh-CN" altLang="en-US" sz="1867" dirty="0"/>
              <a:t>次比较</a:t>
            </a:r>
            <a:endParaRPr lang="en-US" altLang="zh-CN" sz="1867" dirty="0"/>
          </a:p>
          <a:p>
            <a:pPr eaLnBrk="1" hangingPunct="1">
              <a:lnSpc>
                <a:spcPct val="120000"/>
              </a:lnSpc>
              <a:buNone/>
            </a:pPr>
            <a:r>
              <a:rPr lang="en-US" altLang="zh-CN" sz="1867" dirty="0"/>
              <a:t>0</a:t>
            </a:r>
            <a:r>
              <a:rPr lang="zh-CN" altLang="en-US" sz="1867" dirty="0"/>
              <a:t>次交换</a:t>
            </a:r>
            <a:endParaRPr lang="en-US" altLang="zh-CN" sz="1867" dirty="0"/>
          </a:p>
          <a:p>
            <a:pPr eaLnBrk="1" hangingPunct="1">
              <a:lnSpc>
                <a:spcPct val="120000"/>
              </a:lnSpc>
              <a:buNone/>
            </a:pPr>
            <a:endParaRPr lang="en-US" altLang="zh-CN" sz="1867" dirty="0"/>
          </a:p>
          <a:p>
            <a:pPr eaLnBrk="1" hangingPunct="1">
              <a:lnSpc>
                <a:spcPct val="120000"/>
              </a:lnSpc>
              <a:buNone/>
            </a:pPr>
            <a:r>
              <a:rPr lang="zh-CN" altLang="en-US" sz="2400" b="1" dirty="0"/>
              <a:t>最坏情况</a:t>
            </a:r>
            <a:endParaRPr lang="en-US" altLang="zh-CN" sz="2400" b="1" dirty="0"/>
          </a:p>
          <a:p>
            <a:pPr eaLnBrk="1" hangingPunct="1">
              <a:lnSpc>
                <a:spcPct val="120000"/>
              </a:lnSpc>
              <a:buNone/>
            </a:pPr>
            <a:r>
              <a:rPr lang="en-US" altLang="zh-CN" sz="1867" dirty="0"/>
              <a:t>n(n-1)/2</a:t>
            </a:r>
            <a:r>
              <a:rPr lang="zh-CN" altLang="en-US" sz="1867" dirty="0"/>
              <a:t>次比较和交换</a:t>
            </a:r>
            <a:endParaRPr lang="en-US" altLang="zh-CN" sz="1867" dirty="0"/>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14D53-62B8-B08C-C244-E881F4D8894D}"/>
            </a:ext>
          </a:extLst>
        </p:cNvPr>
        <p:cNvGrpSpPr/>
        <p:nvPr/>
      </p:nvGrpSpPr>
      <p:grpSpPr>
        <a:xfrm>
          <a:off x="0" y="0"/>
          <a:ext cx="0" cy="0"/>
          <a:chOff x="0" y="0"/>
          <a:chExt cx="0" cy="0"/>
        </a:xfrm>
      </p:grpSpPr>
      <p:sp>
        <p:nvSpPr>
          <p:cNvPr id="2319362" name="Rectangle 2">
            <a:extLst>
              <a:ext uri="{FF2B5EF4-FFF2-40B4-BE49-F238E27FC236}">
                <a16:creationId xmlns:a16="http://schemas.microsoft.com/office/drawing/2014/main" id="{40C2B4B1-83FE-4553-0298-5EF5BD907810}"/>
              </a:ext>
            </a:extLst>
          </p:cNvPr>
          <p:cNvSpPr>
            <a:spLocks noGrp="1" noChangeArrowheads="1"/>
          </p:cNvSpPr>
          <p:nvPr>
            <p:ph type="title"/>
          </p:nvPr>
        </p:nvSpPr>
        <p:spPr/>
        <p:txBody>
          <a:bodyPr>
            <a:normAutofit/>
          </a:bodyPr>
          <a:lstStyle/>
          <a:p>
            <a:pPr marL="1117572" indent="-1117572">
              <a:defRPr/>
            </a:pPr>
            <a:r>
              <a:rPr lang="zh-CN" altLang="en-US" b="1" dirty="0">
                <a:latin typeface="微软雅黑" pitchFamily="34" charset="-122"/>
              </a:rPr>
              <a:t>自动类型推断</a:t>
            </a:r>
          </a:p>
        </p:txBody>
      </p:sp>
      <p:sp>
        <p:nvSpPr>
          <p:cNvPr id="93187" name="Rectangle 3">
            <a:extLst>
              <a:ext uri="{FF2B5EF4-FFF2-40B4-BE49-F238E27FC236}">
                <a16:creationId xmlns:a16="http://schemas.microsoft.com/office/drawing/2014/main" id="{73DE0D65-8B48-CB87-18C0-18E77181F92F}"/>
              </a:ext>
            </a:extLst>
          </p:cNvPr>
          <p:cNvSpPr>
            <a:spLocks noGrp="1" noChangeArrowheads="1"/>
          </p:cNvSpPr>
          <p:nvPr>
            <p:ph idx="4294967295"/>
          </p:nvPr>
        </p:nvSpPr>
        <p:spPr>
          <a:xfrm>
            <a:off x="562186" y="967423"/>
            <a:ext cx="10363200" cy="5345112"/>
          </a:xfrm>
        </p:spPr>
        <p:txBody>
          <a:bodyPr>
            <a:noAutofit/>
          </a:bodyPr>
          <a:lstStyle/>
          <a:p>
            <a:pPr>
              <a:lnSpc>
                <a:spcPct val="120000"/>
              </a:lnSpc>
              <a:buNone/>
            </a:pPr>
            <a:r>
              <a:rPr lang="en-US" altLang="zh-CN" sz="1800" dirty="0"/>
              <a:t>auto </a:t>
            </a:r>
            <a:r>
              <a:rPr lang="zh-CN" altLang="en-US" sz="1800" dirty="0"/>
              <a:t>和 </a:t>
            </a:r>
            <a:r>
              <a:rPr lang="en-US" altLang="zh-CN" sz="1800" dirty="0" err="1"/>
              <a:t>decltype</a:t>
            </a:r>
            <a:r>
              <a:rPr lang="en-US" altLang="zh-CN" sz="1800" dirty="0"/>
              <a:t> </a:t>
            </a:r>
            <a:r>
              <a:rPr lang="zh-CN" altLang="en-US" sz="1800" dirty="0"/>
              <a:t>都是 </a:t>
            </a:r>
            <a:r>
              <a:rPr lang="en-US" altLang="zh-CN" sz="1800" dirty="0"/>
              <a:t>C++11 </a:t>
            </a:r>
            <a:r>
              <a:rPr lang="zh-CN" altLang="en-US" sz="1800" dirty="0"/>
              <a:t>引入的类型推导机制，它们各自有不同的用途和意义。</a:t>
            </a:r>
            <a:endParaRPr lang="en-US" altLang="zh-CN" sz="1800" dirty="0"/>
          </a:p>
          <a:p>
            <a:pPr>
              <a:lnSpc>
                <a:spcPct val="120000"/>
              </a:lnSpc>
              <a:buNone/>
            </a:pPr>
            <a:r>
              <a:rPr lang="zh-CN" altLang="en-US" sz="1800" dirty="0"/>
              <a:t>以下是它们之间的区别：</a:t>
            </a:r>
            <a:endParaRPr lang="en-US" altLang="zh-CN" sz="1800" dirty="0"/>
          </a:p>
          <a:p>
            <a:pPr>
              <a:lnSpc>
                <a:spcPct val="120000"/>
              </a:lnSpc>
              <a:buNone/>
            </a:pPr>
            <a:r>
              <a:rPr lang="en-US" altLang="zh-CN" sz="1800" dirty="0"/>
              <a:t>auto </a:t>
            </a:r>
            <a:r>
              <a:rPr lang="zh-CN" altLang="en-US" sz="1800" dirty="0"/>
              <a:t>通常用于简单变量的类型推导，它会忽略表达式的引用和 </a:t>
            </a:r>
            <a:r>
              <a:rPr lang="en-US" altLang="zh-CN" sz="1800" dirty="0"/>
              <a:t>const/volatile </a:t>
            </a:r>
            <a:r>
              <a:rPr lang="zh-CN" altLang="en-US" sz="1800" dirty="0"/>
              <a:t>修饰符。</a:t>
            </a:r>
          </a:p>
          <a:p>
            <a:pPr>
              <a:lnSpc>
                <a:spcPct val="120000"/>
              </a:lnSpc>
              <a:buNone/>
            </a:pPr>
            <a:r>
              <a:rPr lang="en-US" altLang="zh-CN" sz="1800" dirty="0" err="1"/>
              <a:t>decltype</a:t>
            </a:r>
            <a:r>
              <a:rPr lang="en-US" altLang="zh-CN" sz="1800" dirty="0"/>
              <a:t> </a:t>
            </a:r>
            <a:r>
              <a:rPr lang="zh-CN" altLang="en-US" sz="1800" dirty="0"/>
              <a:t>用于推导表达式的确切类型，包括所有属性。</a:t>
            </a:r>
            <a:endParaRPr lang="en-US" altLang="zh-CN" sz="1800" dirty="0"/>
          </a:p>
          <a:p>
            <a:pPr>
              <a:lnSpc>
                <a:spcPct val="120000"/>
              </a:lnSpc>
              <a:buNone/>
            </a:pPr>
            <a:r>
              <a:rPr lang="zh-CN" altLang="en-US" sz="1800" dirty="0">
                <a:solidFill>
                  <a:srgbClr val="FF0000"/>
                </a:solidFill>
              </a:rPr>
              <a:t>类型推导机制的存在有以下几个重要意义：</a:t>
            </a:r>
          </a:p>
          <a:p>
            <a:pPr>
              <a:lnSpc>
                <a:spcPct val="120000"/>
              </a:lnSpc>
              <a:buNone/>
            </a:pPr>
            <a:r>
              <a:rPr lang="zh-CN" altLang="en-US" sz="1800" dirty="0"/>
              <a:t>简化代码：减少了程序员需要编写和维护的类型信息，使得代码更加简洁。</a:t>
            </a:r>
          </a:p>
          <a:p>
            <a:pPr>
              <a:lnSpc>
                <a:spcPct val="120000"/>
              </a:lnSpc>
              <a:buNone/>
            </a:pPr>
            <a:r>
              <a:rPr lang="zh-CN" altLang="en-US" sz="1800" dirty="0"/>
              <a:t>提高代码可读性：通过自动推导类型，代码的意图更加清晰，尤其是在处理复杂类型时。</a:t>
            </a:r>
          </a:p>
          <a:p>
            <a:pPr>
              <a:lnSpc>
                <a:spcPct val="120000"/>
              </a:lnSpc>
              <a:buNone/>
            </a:pPr>
            <a:r>
              <a:rPr lang="zh-CN" altLang="en-US" sz="1800" dirty="0"/>
              <a:t>增强代码灵活性：类型推导使得代码更容易适应变化，比如在模板编程中，类型推导可以处理各种不同的模板参数。</a:t>
            </a:r>
          </a:p>
          <a:p>
            <a:pPr>
              <a:lnSpc>
                <a:spcPct val="120000"/>
              </a:lnSpc>
              <a:buNone/>
            </a:pPr>
            <a:r>
              <a:rPr lang="zh-CN" altLang="en-US" sz="1800" dirty="0"/>
              <a:t>减少错误：手动编写类型信息容易出错，类型推导可以减少这种错误。</a:t>
            </a:r>
          </a:p>
          <a:p>
            <a:pPr>
              <a:lnSpc>
                <a:spcPct val="120000"/>
              </a:lnSpc>
              <a:buNone/>
            </a:pPr>
            <a:r>
              <a:rPr lang="zh-CN" altLang="en-US" sz="1800" dirty="0"/>
              <a:t>提高编程效率：类型推导减少了编写代码时的重复性工作，提高了编程效率。</a:t>
            </a:r>
          </a:p>
          <a:p>
            <a:pPr>
              <a:lnSpc>
                <a:spcPct val="120000"/>
              </a:lnSpc>
              <a:buNone/>
            </a:pPr>
            <a:r>
              <a:rPr lang="zh-CN" altLang="en-US" sz="1800" dirty="0"/>
              <a:t>总的来说，类型推导是现代 </a:t>
            </a:r>
            <a:r>
              <a:rPr lang="en-US" altLang="zh-CN" sz="1800" dirty="0"/>
              <a:t>C++ </a:t>
            </a:r>
            <a:r>
              <a:rPr lang="zh-CN" altLang="en-US" sz="1800" dirty="0"/>
              <a:t>编程中的一个重要特性，它使得 </a:t>
            </a:r>
            <a:r>
              <a:rPr lang="en-US" altLang="zh-CN" sz="1800" dirty="0"/>
              <a:t>C++ </a:t>
            </a:r>
            <a:r>
              <a:rPr lang="zh-CN" altLang="en-US" sz="1800" dirty="0"/>
              <a:t>语言更加现代化和高效</a:t>
            </a:r>
            <a:endParaRPr lang="en-US" altLang="zh-CN" sz="1800" dirty="0"/>
          </a:p>
        </p:txBody>
      </p:sp>
    </p:spTree>
    <p:extLst>
      <p:ext uri="{BB962C8B-B14F-4D97-AF65-F5344CB8AC3E}">
        <p14:creationId xmlns:p14="http://schemas.microsoft.com/office/powerpoint/2010/main" val="631900329"/>
      </p:ext>
    </p:extLst>
  </p:cSld>
  <p:clrMapOvr>
    <a:masterClrMapping/>
  </p:clrMapOvr>
  <p:transition spd="med">
    <p:fade/>
  </p:transition>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42"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多维数组</a:t>
            </a:r>
          </a:p>
        </p:txBody>
      </p:sp>
      <p:sp>
        <p:nvSpPr>
          <p:cNvPr id="259075" name="Rectangle 3"/>
          <p:cNvSpPr>
            <a:spLocks noGrp="1" noChangeArrowheads="1"/>
          </p:cNvSpPr>
          <p:nvPr>
            <p:ph idx="4294967295"/>
          </p:nvPr>
        </p:nvSpPr>
        <p:spPr>
          <a:xfrm>
            <a:off x="842168" y="1283441"/>
            <a:ext cx="10507663" cy="2532062"/>
          </a:xfrm>
        </p:spPr>
        <p:txBody>
          <a:bodyPr>
            <a:noAutofit/>
          </a:bodyPr>
          <a:lstStyle/>
          <a:p>
            <a:pPr>
              <a:lnSpc>
                <a:spcPct val="150000"/>
              </a:lnSpc>
              <a:spcBef>
                <a:spcPts val="1600"/>
              </a:spcBef>
              <a:buNone/>
            </a:pPr>
            <a:r>
              <a:rPr lang="zh-CN" altLang="en-US" sz="2133" b="1" dirty="0"/>
              <a:t>数组的每一个元素又是数组的数组称为多维数组</a:t>
            </a:r>
          </a:p>
          <a:p>
            <a:pPr>
              <a:lnSpc>
                <a:spcPct val="150000"/>
              </a:lnSpc>
              <a:spcBef>
                <a:spcPts val="1600"/>
              </a:spcBef>
              <a:buNone/>
            </a:pPr>
            <a:r>
              <a:rPr lang="zh-CN" altLang="en-US" sz="2133" b="1" dirty="0"/>
              <a:t>最常用的多维数组是二维数组，通常用来表示矩阵</a:t>
            </a:r>
          </a:p>
          <a:p>
            <a:pPr>
              <a:lnSpc>
                <a:spcPct val="150000"/>
              </a:lnSpc>
              <a:spcBef>
                <a:spcPts val="1600"/>
              </a:spcBef>
              <a:buNone/>
            </a:pPr>
            <a:r>
              <a:rPr lang="zh-CN" altLang="en-US" sz="2133" b="1" dirty="0"/>
              <a:t>二维数组的定义格式</a:t>
            </a:r>
          </a:p>
          <a:p>
            <a:pPr>
              <a:lnSpc>
                <a:spcPct val="150000"/>
              </a:lnSpc>
              <a:spcBef>
                <a:spcPct val="0"/>
              </a:spcBef>
              <a:buClrTx/>
              <a:buSzTx/>
              <a:buNone/>
            </a:pPr>
            <a:r>
              <a:rPr lang="zh-CN" altLang="en-US" sz="1867" b="1" dirty="0"/>
              <a:t>     </a:t>
            </a:r>
            <a:r>
              <a:rPr lang="zh-CN" altLang="en-US" sz="1867" dirty="0"/>
              <a:t>类型   数组名</a:t>
            </a:r>
            <a:r>
              <a:rPr lang="en-US" altLang="zh-CN" sz="1867" dirty="0"/>
              <a:t>[</a:t>
            </a:r>
            <a:r>
              <a:rPr lang="zh-CN" altLang="en-US" sz="1867" dirty="0"/>
              <a:t>常量表达式</a:t>
            </a:r>
            <a:r>
              <a:rPr lang="en-US" altLang="zh-CN" sz="1867" dirty="0"/>
              <a:t>1][</a:t>
            </a:r>
            <a:r>
              <a:rPr lang="zh-CN" altLang="en-US" sz="1867" dirty="0"/>
              <a:t>常量表达式</a:t>
            </a:r>
            <a:r>
              <a:rPr lang="en-US" altLang="zh-CN" sz="1867" dirty="0"/>
              <a:t>2] </a:t>
            </a:r>
          </a:p>
          <a:p>
            <a:pPr>
              <a:lnSpc>
                <a:spcPct val="150000"/>
              </a:lnSpc>
              <a:spcBef>
                <a:spcPct val="0"/>
              </a:spcBef>
              <a:buClrTx/>
              <a:buSzTx/>
              <a:buNone/>
            </a:pPr>
            <a:r>
              <a:rPr lang="en-US" altLang="zh-CN" sz="2400" dirty="0"/>
              <a:t>    </a:t>
            </a:r>
            <a:r>
              <a:rPr lang="zh-CN" altLang="en-US" sz="1867" dirty="0"/>
              <a:t>常量表达式</a:t>
            </a:r>
            <a:r>
              <a:rPr lang="en-US" altLang="zh-CN" sz="1867" dirty="0"/>
              <a:t>1</a:t>
            </a:r>
            <a:r>
              <a:rPr lang="zh-CN" altLang="en-US" sz="1867" dirty="0"/>
              <a:t>表示行数，常量表达式</a:t>
            </a:r>
            <a:r>
              <a:rPr lang="en-US" altLang="zh-CN" sz="1867" dirty="0"/>
              <a:t>2</a:t>
            </a:r>
            <a:r>
              <a:rPr lang="zh-CN" altLang="en-US" sz="1867" dirty="0"/>
              <a:t>表示列数</a:t>
            </a:r>
            <a:endParaRPr lang="en-US" altLang="zh-CN" sz="1867" dirty="0"/>
          </a:p>
          <a:p>
            <a:pPr>
              <a:lnSpc>
                <a:spcPct val="150000"/>
              </a:lnSpc>
              <a:spcBef>
                <a:spcPts val="1600"/>
              </a:spcBef>
              <a:buNone/>
            </a:pPr>
            <a:r>
              <a:rPr lang="zh-CN" altLang="en-US" sz="2133" b="1" dirty="0"/>
              <a:t>二维数组元素表示</a:t>
            </a:r>
          </a:p>
          <a:p>
            <a:pPr>
              <a:lnSpc>
                <a:spcPct val="150000"/>
              </a:lnSpc>
              <a:spcBef>
                <a:spcPct val="0"/>
              </a:spcBef>
              <a:buClrTx/>
              <a:buSzTx/>
              <a:buNone/>
            </a:pPr>
            <a:r>
              <a:rPr lang="zh-CN" altLang="en-US" sz="1867" b="1" dirty="0"/>
              <a:t>     </a:t>
            </a:r>
            <a:r>
              <a:rPr lang="zh-CN" altLang="en-US" sz="1867" dirty="0"/>
              <a:t>数组名</a:t>
            </a:r>
            <a:r>
              <a:rPr lang="en-US" altLang="zh-CN" sz="1867" dirty="0"/>
              <a:t>[</a:t>
            </a:r>
            <a:r>
              <a:rPr lang="zh-CN" altLang="en-US" sz="1867" dirty="0"/>
              <a:t>行号</a:t>
            </a:r>
            <a:r>
              <a:rPr lang="en-US" altLang="zh-CN" sz="1867" dirty="0"/>
              <a:t>][</a:t>
            </a:r>
            <a:r>
              <a:rPr lang="zh-CN" altLang="en-US" sz="1867" dirty="0"/>
              <a:t>列号</a:t>
            </a:r>
            <a:r>
              <a:rPr lang="en-US" altLang="zh-CN" sz="1867" dirty="0"/>
              <a:t>] </a:t>
            </a:r>
          </a:p>
          <a:p>
            <a:pPr>
              <a:lnSpc>
                <a:spcPct val="150000"/>
              </a:lnSpc>
              <a:spcBef>
                <a:spcPct val="0"/>
              </a:spcBef>
              <a:buClrTx/>
              <a:buSzTx/>
              <a:buNone/>
            </a:pPr>
            <a:endParaRPr lang="zh-CN" altLang="en-US" sz="1867"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90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907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907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907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9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733" b="1" dirty="0">
                <a:latin typeface="微软雅黑" pitchFamily="34" charset="-122"/>
              </a:rPr>
              <a:t>解读二维数组</a:t>
            </a:r>
          </a:p>
        </p:txBody>
      </p:sp>
      <p:sp>
        <p:nvSpPr>
          <p:cNvPr id="3" name="内容占位符 2"/>
          <p:cNvSpPr>
            <a:spLocks noGrp="1"/>
          </p:cNvSpPr>
          <p:nvPr>
            <p:ph idx="4294967295"/>
          </p:nvPr>
        </p:nvSpPr>
        <p:spPr>
          <a:xfrm>
            <a:off x="871538" y="1604963"/>
            <a:ext cx="11320462" cy="4924425"/>
          </a:xfrm>
        </p:spPr>
        <p:txBody>
          <a:bodyPr>
            <a:normAutofit fontScale="92500" lnSpcReduction="10000"/>
          </a:bodyPr>
          <a:lstStyle/>
          <a:p>
            <a:pPr>
              <a:lnSpc>
                <a:spcPct val="150000"/>
              </a:lnSpc>
              <a:buNone/>
            </a:pPr>
            <a:r>
              <a:rPr lang="en-US" altLang="zh-CN" sz="2400" b="1" dirty="0" err="1"/>
              <a:t>eg</a:t>
            </a:r>
            <a:r>
              <a:rPr lang="en-US" altLang="zh-CN" sz="2400" b="1" dirty="0"/>
              <a:t>. </a:t>
            </a:r>
            <a:r>
              <a:rPr lang="en-US" altLang="zh-CN" sz="2400" b="1" dirty="0" err="1"/>
              <a:t>int</a:t>
            </a:r>
            <a:r>
              <a:rPr lang="en-US" altLang="zh-CN" sz="2400" b="1" dirty="0"/>
              <a:t>  a[4][5];</a:t>
            </a:r>
          </a:p>
          <a:p>
            <a:pPr>
              <a:lnSpc>
                <a:spcPct val="150000"/>
              </a:lnSpc>
              <a:buNone/>
            </a:pPr>
            <a:endParaRPr lang="en-US" altLang="zh-CN" sz="3200" b="1" dirty="0"/>
          </a:p>
          <a:p>
            <a:pPr>
              <a:lnSpc>
                <a:spcPct val="150000"/>
              </a:lnSpc>
              <a:spcBef>
                <a:spcPct val="0"/>
              </a:spcBef>
              <a:buClrTx/>
              <a:buSzTx/>
              <a:buNone/>
            </a:pPr>
            <a:r>
              <a:rPr lang="zh-CN" altLang="en-US" sz="2400" b="1" dirty="0"/>
              <a:t>解读一</a:t>
            </a:r>
            <a:endParaRPr lang="en-US" altLang="zh-CN" sz="2400" b="1" dirty="0"/>
          </a:p>
          <a:p>
            <a:pPr>
              <a:lnSpc>
                <a:spcPct val="150000"/>
              </a:lnSpc>
              <a:spcBef>
                <a:spcPct val="0"/>
              </a:spcBef>
              <a:buClrTx/>
              <a:buSzTx/>
              <a:buNone/>
            </a:pPr>
            <a:r>
              <a:rPr lang="en-US" altLang="zh-CN" sz="1867" dirty="0"/>
              <a:t>4</a:t>
            </a:r>
            <a:r>
              <a:rPr lang="zh-CN" altLang="en-US" sz="1867" dirty="0"/>
              <a:t>行</a:t>
            </a:r>
            <a:r>
              <a:rPr lang="en-US" altLang="zh-CN" sz="1867" dirty="0"/>
              <a:t>5</a:t>
            </a:r>
            <a:r>
              <a:rPr lang="zh-CN" altLang="en-US" sz="1867" dirty="0"/>
              <a:t>列的矩阵，矩阵的每个元素时整数</a:t>
            </a:r>
            <a:endParaRPr lang="en-US" altLang="zh-CN" sz="1867" dirty="0"/>
          </a:p>
          <a:p>
            <a:pPr>
              <a:lnSpc>
                <a:spcPct val="150000"/>
              </a:lnSpc>
              <a:spcBef>
                <a:spcPct val="0"/>
              </a:spcBef>
              <a:buClrTx/>
              <a:buSzTx/>
              <a:buNone/>
            </a:pPr>
            <a:r>
              <a:rPr lang="zh-CN" altLang="en-US" sz="1867" dirty="0"/>
              <a:t>可以通过 “数组名</a:t>
            </a:r>
            <a:r>
              <a:rPr lang="en-US" altLang="zh-CN" sz="1867" dirty="0"/>
              <a:t>[</a:t>
            </a:r>
            <a:r>
              <a:rPr lang="zh-CN" altLang="en-US" sz="1867" dirty="0"/>
              <a:t>行号</a:t>
            </a:r>
            <a:r>
              <a:rPr lang="en-US" altLang="zh-CN" sz="1867" dirty="0"/>
              <a:t>][</a:t>
            </a:r>
            <a:r>
              <a:rPr lang="zh-CN" altLang="en-US" sz="1867" dirty="0"/>
              <a:t>列号</a:t>
            </a:r>
            <a:r>
              <a:rPr lang="en-US" altLang="zh-CN" sz="1867" dirty="0"/>
              <a:t>] </a:t>
            </a:r>
            <a:r>
              <a:rPr lang="zh-CN" altLang="en-US" sz="1867" dirty="0"/>
              <a:t>”访问矩阵的元素</a:t>
            </a:r>
            <a:endParaRPr lang="en-US" altLang="zh-CN" sz="1867" dirty="0"/>
          </a:p>
          <a:p>
            <a:pPr>
              <a:lnSpc>
                <a:spcPct val="150000"/>
              </a:lnSpc>
              <a:spcBef>
                <a:spcPct val="0"/>
              </a:spcBef>
              <a:buClrTx/>
              <a:buSzTx/>
              <a:buNone/>
            </a:pPr>
            <a:endParaRPr lang="en-US" altLang="zh-CN" sz="1867" dirty="0"/>
          </a:p>
          <a:p>
            <a:pPr>
              <a:lnSpc>
                <a:spcPct val="150000"/>
              </a:lnSpc>
              <a:spcBef>
                <a:spcPct val="0"/>
              </a:spcBef>
              <a:buClrTx/>
              <a:buSzTx/>
              <a:buNone/>
            </a:pPr>
            <a:r>
              <a:rPr lang="zh-CN" altLang="en-US" sz="2267" b="1" dirty="0"/>
              <a:t>解读二</a:t>
            </a:r>
            <a:endParaRPr lang="en-US" altLang="zh-CN" sz="2267" b="1" dirty="0"/>
          </a:p>
          <a:p>
            <a:pPr algn="just">
              <a:lnSpc>
                <a:spcPct val="150000"/>
              </a:lnSpc>
              <a:buNone/>
            </a:pPr>
            <a:r>
              <a:rPr lang="zh-CN" altLang="en-US" sz="1867" dirty="0"/>
              <a:t>定义了一个</a:t>
            </a:r>
            <a:r>
              <a:rPr lang="en-US" altLang="zh-CN" sz="1867" dirty="0"/>
              <a:t>4</a:t>
            </a:r>
            <a:r>
              <a:rPr lang="zh-CN" altLang="en-US" sz="1867" dirty="0"/>
              <a:t>个元素的一维数组</a:t>
            </a:r>
            <a:r>
              <a:rPr lang="en-US" altLang="zh-CN" sz="1867" dirty="0"/>
              <a:t>a[0]</a:t>
            </a:r>
            <a:r>
              <a:rPr lang="zh-CN" altLang="en-US" sz="1867" dirty="0"/>
              <a:t>到</a:t>
            </a:r>
            <a:r>
              <a:rPr lang="en-US" altLang="zh-CN" sz="1867" dirty="0"/>
              <a:t>a[3]</a:t>
            </a:r>
          </a:p>
          <a:p>
            <a:pPr algn="just">
              <a:lnSpc>
                <a:spcPct val="150000"/>
              </a:lnSpc>
              <a:buNone/>
            </a:pPr>
            <a:r>
              <a:rPr lang="en-US" altLang="zh-CN" sz="1867" dirty="0"/>
              <a:t>a[</a:t>
            </a:r>
            <a:r>
              <a:rPr lang="en-US" altLang="zh-CN" sz="1867" dirty="0" err="1"/>
              <a:t>i</a:t>
            </a:r>
            <a:r>
              <a:rPr lang="en-US" altLang="zh-CN" sz="1867" dirty="0"/>
              <a:t>] </a:t>
            </a:r>
            <a:r>
              <a:rPr lang="zh-CN" altLang="en-US" sz="1867" dirty="0"/>
              <a:t>是一个</a:t>
            </a:r>
            <a:r>
              <a:rPr lang="en-US" altLang="zh-CN" sz="1867" dirty="0"/>
              <a:t>5</a:t>
            </a:r>
            <a:r>
              <a:rPr lang="zh-CN" altLang="en-US" sz="1867" dirty="0"/>
              <a:t>个元素组成的一维数组的名字，即二维数组的一行</a:t>
            </a:r>
            <a:endParaRPr lang="en-US" altLang="zh-CN" sz="1867" dirty="0"/>
          </a:p>
          <a:p>
            <a:pPr algn="just">
              <a:lnSpc>
                <a:spcPct val="150000"/>
              </a:lnSpc>
              <a:buNone/>
            </a:pPr>
            <a:r>
              <a:rPr lang="zh-CN" altLang="en-US" sz="1867" dirty="0"/>
              <a:t>由于 </a:t>
            </a:r>
            <a:r>
              <a:rPr lang="en-US" altLang="zh-CN" sz="1867" dirty="0"/>
              <a:t>a[</a:t>
            </a:r>
            <a:r>
              <a:rPr lang="en-US" altLang="zh-CN" sz="1867" dirty="0" err="1"/>
              <a:t>i</a:t>
            </a:r>
            <a:r>
              <a:rPr lang="en-US" altLang="zh-CN" sz="1867" dirty="0"/>
              <a:t>] </a:t>
            </a:r>
            <a:r>
              <a:rPr lang="zh-CN" altLang="en-US" sz="1867" dirty="0"/>
              <a:t>是这个数组的名字，访问该数组的第  </a:t>
            </a:r>
            <a:r>
              <a:rPr lang="en-US" altLang="zh-CN" sz="1867" dirty="0"/>
              <a:t>j </a:t>
            </a:r>
            <a:r>
              <a:rPr lang="zh-CN" altLang="en-US" sz="1867" dirty="0"/>
              <a:t>个元素可以表示为 </a:t>
            </a:r>
            <a:r>
              <a:rPr lang="en-US" altLang="zh-CN" sz="1867" dirty="0"/>
              <a:t>a[</a:t>
            </a:r>
            <a:r>
              <a:rPr lang="en-US" altLang="zh-CN" sz="1867" dirty="0" err="1"/>
              <a:t>i</a:t>
            </a:r>
            <a:r>
              <a:rPr lang="en-US" altLang="zh-CN" sz="1867" dirty="0"/>
              <a:t>][j]</a:t>
            </a:r>
            <a:r>
              <a:rPr lang="zh-CN" altLang="en-US" sz="1867" dirty="0"/>
              <a:t>。</a:t>
            </a:r>
            <a:r>
              <a:rPr lang="en-US" altLang="zh-CN" sz="1867" dirty="0"/>
              <a:t>j </a:t>
            </a:r>
            <a:r>
              <a:rPr lang="zh-CN" altLang="en-US" sz="1867" dirty="0"/>
              <a:t>的值为 </a:t>
            </a:r>
            <a:r>
              <a:rPr lang="en-US" altLang="zh-CN" sz="1867" dirty="0"/>
              <a:t>0-4</a:t>
            </a:r>
          </a:p>
        </p:txBody>
      </p:sp>
    </p:spTree>
  </p:cSld>
  <p:clrMapOvr>
    <a:masterClrMapping/>
  </p:clrMapOvr>
  <p:transition spd="med">
    <p:fade/>
  </p:transition>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989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二维数组的内存映像</a:t>
            </a:r>
          </a:p>
        </p:txBody>
      </p:sp>
      <p:graphicFrame>
        <p:nvGraphicFramePr>
          <p:cNvPr id="2469891" name="Group 3"/>
          <p:cNvGraphicFramePr>
            <a:graphicFrameLocks noGrp="1"/>
          </p:cNvGraphicFramePr>
          <p:nvPr/>
        </p:nvGraphicFramePr>
        <p:xfrm>
          <a:off x="1076324" y="2219325"/>
          <a:ext cx="3835400" cy="3627120"/>
        </p:xfrm>
        <a:graphic>
          <a:graphicData uri="http://schemas.openxmlformats.org/drawingml/2006/table">
            <a:tbl>
              <a:tblPr/>
              <a:tblGrid>
                <a:gridCol w="1917700">
                  <a:extLst>
                    <a:ext uri="{9D8B030D-6E8A-4147-A177-3AD203B41FA5}">
                      <a16:colId xmlns:a16="http://schemas.microsoft.com/office/drawing/2014/main" val="20000"/>
                    </a:ext>
                  </a:extLst>
                </a:gridCol>
                <a:gridCol w="1917700">
                  <a:extLst>
                    <a:ext uri="{9D8B030D-6E8A-4147-A177-3AD203B41FA5}">
                      <a16:colId xmlns:a16="http://schemas.microsoft.com/office/drawing/2014/main" val="20001"/>
                    </a:ext>
                  </a:extLst>
                </a:gridCol>
              </a:tblGrid>
              <a:tr h="51816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a[0][0]</a:t>
                      </a:r>
                    </a:p>
                  </a:txBody>
                  <a:tcPr marL="121920" marR="121920" horzOverflow="overflow">
                    <a:lnL cap="flat">
                      <a:noFill/>
                    </a:lnL>
                    <a:lnR w="12700"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a:ln>
                          <a:noFill/>
                        </a:ln>
                        <a:solidFill>
                          <a:schemeClr val="tx1"/>
                        </a:solidFill>
                        <a:effectLst/>
                        <a:latin typeface="微软雅黑" pitchFamily="34" charset="-122"/>
                        <a:ea typeface="微软雅黑" pitchFamily="34" charset="-122"/>
                      </a:endParaRP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1816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rPr>
                        <a:t>a[0][1]</a:t>
                      </a:r>
                    </a:p>
                  </a:txBody>
                  <a:tcPr marL="121920" marR="121920"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a:ln>
                          <a:noFill/>
                        </a:ln>
                        <a:solidFill>
                          <a:schemeClr val="tx1"/>
                        </a:solidFill>
                        <a:effectLst/>
                        <a:latin typeface="微软雅黑" pitchFamily="34" charset="-122"/>
                        <a:ea typeface="微软雅黑" pitchFamily="34" charset="-122"/>
                      </a:endParaRP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1816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rPr>
                        <a:t>…</a:t>
                      </a:r>
                    </a:p>
                  </a:txBody>
                  <a:tcPr marL="121920" marR="121920"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a:ln>
                          <a:noFill/>
                        </a:ln>
                        <a:solidFill>
                          <a:schemeClr val="tx1"/>
                        </a:solidFill>
                        <a:effectLst/>
                        <a:latin typeface="微软雅黑" pitchFamily="34" charset="-122"/>
                        <a:ea typeface="微软雅黑" pitchFamily="34" charset="-122"/>
                      </a:endParaRP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1816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rPr>
                        <a:t>a[0][4]</a:t>
                      </a:r>
                    </a:p>
                  </a:txBody>
                  <a:tcPr marL="121920" marR="121920"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a:ln>
                          <a:noFill/>
                        </a:ln>
                        <a:solidFill>
                          <a:schemeClr val="tx1"/>
                        </a:solidFill>
                        <a:effectLst/>
                        <a:latin typeface="微软雅黑" pitchFamily="34" charset="-122"/>
                        <a:ea typeface="微软雅黑" pitchFamily="34" charset="-122"/>
                      </a:endParaRP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1816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rPr>
                        <a:t>a[1][0]</a:t>
                      </a:r>
                    </a:p>
                  </a:txBody>
                  <a:tcPr marL="121920" marR="121920"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a:ln>
                          <a:noFill/>
                        </a:ln>
                        <a:solidFill>
                          <a:schemeClr val="tx1"/>
                        </a:solidFill>
                        <a:effectLst/>
                        <a:latin typeface="微软雅黑" pitchFamily="34" charset="-122"/>
                        <a:ea typeface="微软雅黑" pitchFamily="34" charset="-122"/>
                      </a:endParaRP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51816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rPr>
                        <a:t>…</a:t>
                      </a:r>
                    </a:p>
                  </a:txBody>
                  <a:tcPr marL="121920" marR="121920"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a:ln>
                          <a:noFill/>
                        </a:ln>
                        <a:solidFill>
                          <a:schemeClr val="tx1"/>
                        </a:solidFill>
                        <a:effectLst/>
                        <a:latin typeface="微软雅黑" pitchFamily="34" charset="-122"/>
                        <a:ea typeface="微软雅黑" pitchFamily="34" charset="-122"/>
                      </a:endParaRP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51816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rPr>
                        <a:t>a[3][4]</a:t>
                      </a:r>
                    </a:p>
                  </a:txBody>
                  <a:tcPr marL="121920" marR="121920" horzOverflow="overflow">
                    <a:lnL cap="flat">
                      <a:noFill/>
                    </a:lnL>
                    <a:lnR w="1270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dirty="0">
                        <a:ln>
                          <a:noFill/>
                        </a:ln>
                        <a:solidFill>
                          <a:schemeClr val="tx1"/>
                        </a:solidFill>
                        <a:effectLst/>
                        <a:latin typeface="微软雅黑" pitchFamily="34" charset="-122"/>
                        <a:ea typeface="微软雅黑" pitchFamily="34" charset="-122"/>
                      </a:endParaRP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60124" name="Text Box 37"/>
          <p:cNvSpPr txBox="1">
            <a:spLocks noChangeArrowheads="1"/>
          </p:cNvSpPr>
          <p:nvPr/>
        </p:nvSpPr>
        <p:spPr bwMode="auto">
          <a:xfrm>
            <a:off x="476250" y="1446370"/>
            <a:ext cx="7573433" cy="46166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400" b="1" dirty="0">
                <a:latin typeface="微软雅黑" pitchFamily="34" charset="-122"/>
                <a:ea typeface="微软雅黑" pitchFamily="34" charset="-122"/>
              </a:rPr>
              <a:t>按行序排列</a:t>
            </a:r>
          </a:p>
        </p:txBody>
      </p:sp>
    </p:spTree>
  </p:cSld>
  <p:clrMapOvr>
    <a:masterClrMapping/>
  </p:clrMapOvr>
  <p:transition spd="med">
    <p:fade/>
  </p:transition>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091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多维数组的初始化</a:t>
            </a:r>
          </a:p>
        </p:txBody>
      </p:sp>
      <p:sp>
        <p:nvSpPr>
          <p:cNvPr id="10244" name="Rectangle 3"/>
          <p:cNvSpPr>
            <a:spLocks noGrp="1" noChangeArrowheads="1"/>
          </p:cNvSpPr>
          <p:nvPr>
            <p:ph idx="4294967295"/>
          </p:nvPr>
        </p:nvSpPr>
        <p:spPr>
          <a:xfrm>
            <a:off x="914400" y="1507914"/>
            <a:ext cx="10363200" cy="1246188"/>
          </a:xfrm>
        </p:spPr>
        <p:txBody>
          <a:bodyPr>
            <a:noAutofit/>
          </a:bodyPr>
          <a:lstStyle/>
          <a:p>
            <a:pPr eaLnBrk="1" hangingPunct="1">
              <a:lnSpc>
                <a:spcPct val="150000"/>
              </a:lnSpc>
              <a:buNone/>
            </a:pPr>
            <a:r>
              <a:rPr lang="zh-CN" altLang="en-US" sz="2400" b="1" dirty="0"/>
              <a:t>格式</a:t>
            </a:r>
          </a:p>
          <a:p>
            <a:pPr>
              <a:lnSpc>
                <a:spcPct val="150000"/>
              </a:lnSpc>
              <a:buNone/>
            </a:pPr>
            <a:r>
              <a:rPr lang="zh-CN" altLang="en-US" sz="1867" dirty="0"/>
              <a:t>类型说明 数组名</a:t>
            </a:r>
            <a:r>
              <a:rPr lang="en-US" altLang="zh-CN" sz="1867" dirty="0"/>
              <a:t>[</a:t>
            </a:r>
            <a:r>
              <a:rPr lang="zh-CN" altLang="en-US" sz="1867" dirty="0"/>
              <a:t>常量表达式</a:t>
            </a:r>
            <a:r>
              <a:rPr lang="en-US" altLang="zh-CN" sz="1867" dirty="0"/>
              <a:t>1] [</a:t>
            </a:r>
            <a:r>
              <a:rPr lang="zh-CN" altLang="en-US" sz="1867" dirty="0"/>
              <a:t>常量表达式</a:t>
            </a:r>
            <a:r>
              <a:rPr lang="en-US" altLang="zh-CN" sz="1867" dirty="0"/>
              <a:t>2]={.....}; </a:t>
            </a:r>
          </a:p>
          <a:p>
            <a:pPr>
              <a:lnSpc>
                <a:spcPct val="150000"/>
              </a:lnSpc>
              <a:spcBef>
                <a:spcPts val="2400"/>
              </a:spcBef>
              <a:buNone/>
            </a:pPr>
            <a:r>
              <a:rPr lang="zh-CN" altLang="en-US" sz="2400" b="1" dirty="0"/>
              <a:t>给所有的元素赋初值</a:t>
            </a:r>
          </a:p>
          <a:p>
            <a:pPr>
              <a:lnSpc>
                <a:spcPct val="150000"/>
              </a:lnSpc>
              <a:buNone/>
            </a:pPr>
            <a:r>
              <a:rPr lang="en-US" altLang="zh-CN" sz="1867" dirty="0" err="1"/>
              <a:t>int</a:t>
            </a:r>
            <a:r>
              <a:rPr lang="en-US" altLang="zh-CN" sz="1867" dirty="0"/>
              <a:t> a[3][4] = { 1, 2, 3, 4, 5, 6, 7, 8, 9, 10, 11, 12};</a:t>
            </a:r>
          </a:p>
          <a:p>
            <a:pPr>
              <a:lnSpc>
                <a:spcPct val="150000"/>
              </a:lnSpc>
              <a:buNone/>
            </a:pPr>
            <a:r>
              <a:rPr lang="zh-CN" altLang="en-US" sz="1867" dirty="0"/>
              <a:t>也可以通过花括号把每一行括起来使这种初始化方法表示得更加清晰。</a:t>
            </a:r>
          </a:p>
          <a:p>
            <a:pPr>
              <a:lnSpc>
                <a:spcPct val="150000"/>
              </a:lnSpc>
              <a:buNone/>
            </a:pPr>
            <a:r>
              <a:rPr lang="en-US" altLang="zh-CN" sz="1867" dirty="0" err="1"/>
              <a:t>int</a:t>
            </a:r>
            <a:r>
              <a:rPr lang="en-US" altLang="zh-CN" sz="1867" dirty="0"/>
              <a:t> a[3][4] = { {1,2,3,4}, {5,6,7,8}, {9,10,11,12}};</a:t>
            </a:r>
          </a:p>
        </p:txBody>
      </p:sp>
      <p:sp>
        <p:nvSpPr>
          <p:cNvPr id="10245" name="Rectangle 8"/>
          <p:cNvSpPr>
            <a:spLocks noChangeArrowheads="1"/>
          </p:cNvSpPr>
          <p:nvPr/>
        </p:nvSpPr>
        <p:spPr bwMode="auto">
          <a:xfrm>
            <a:off x="1" y="2840982"/>
            <a:ext cx="184731" cy="461665"/>
          </a:xfrm>
          <a:prstGeom prst="rect">
            <a:avLst/>
          </a:prstGeom>
          <a:noFill/>
          <a:ln w="12700" cap="sq" algn="ctr">
            <a:noFill/>
            <a:miter lim="800000"/>
            <a:headEnd type="none" w="sm" len="sm"/>
            <a:tailEnd type="none" w="sm" len="sm"/>
          </a:ln>
        </p:spPr>
        <p:txBody>
          <a:bodyPr wrap="none" anchor="ctr">
            <a:spAutoFit/>
          </a:bodyPr>
          <a:lstStyle/>
          <a:p>
            <a:endParaRPr lang="zh-CN" altLang="en-US" sz="2400"/>
          </a:p>
        </p:txBody>
      </p:sp>
      <p:graphicFrame>
        <p:nvGraphicFramePr>
          <p:cNvPr id="10242" name="Object 7"/>
          <p:cNvGraphicFramePr>
            <a:graphicFrameLocks noChangeAspect="1"/>
          </p:cNvGraphicFramePr>
          <p:nvPr/>
        </p:nvGraphicFramePr>
        <p:xfrm>
          <a:off x="1100668" y="5124372"/>
          <a:ext cx="2158089" cy="1085849"/>
        </p:xfrm>
        <a:graphic>
          <a:graphicData uri="http://schemas.openxmlformats.org/presentationml/2006/ole">
            <mc:AlternateContent xmlns:mc="http://schemas.openxmlformats.org/markup-compatibility/2006">
              <mc:Choice xmlns:v="urn:schemas-microsoft-com:vml" Requires="v">
                <p:oleObj name="公式" r:id="rId2" imgW="30435840" imgH="20059200" progId="Equation.3">
                  <p:embed/>
                </p:oleObj>
              </mc:Choice>
              <mc:Fallback>
                <p:oleObj name="公式" r:id="rId2" imgW="30435840" imgH="20059200" progId="Equation.3">
                  <p:embed/>
                  <p:pic>
                    <p:nvPicPr>
                      <p:cNvPr id="10242"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668" y="5124372"/>
                        <a:ext cx="2158089" cy="10858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fade/>
  </p:transition>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133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多维数组的初始化</a:t>
            </a:r>
          </a:p>
        </p:txBody>
      </p:sp>
      <p:sp>
        <p:nvSpPr>
          <p:cNvPr id="11269" name="Rectangle 3"/>
          <p:cNvSpPr>
            <a:spLocks noGrp="1" noChangeArrowheads="1"/>
          </p:cNvSpPr>
          <p:nvPr>
            <p:ph idx="4294967295"/>
          </p:nvPr>
        </p:nvSpPr>
        <p:spPr>
          <a:xfrm>
            <a:off x="785707" y="1710479"/>
            <a:ext cx="10515600" cy="4351338"/>
          </a:xfrm>
        </p:spPr>
        <p:txBody>
          <a:bodyPr>
            <a:normAutofit/>
          </a:bodyPr>
          <a:lstStyle/>
          <a:p>
            <a:pPr eaLnBrk="1" hangingPunct="1">
              <a:lnSpc>
                <a:spcPct val="120000"/>
              </a:lnSpc>
              <a:buNone/>
            </a:pPr>
            <a:r>
              <a:rPr lang="zh-CN" altLang="en-US" sz="2400" b="1" dirty="0"/>
              <a:t>对部分元素赋值 </a:t>
            </a:r>
          </a:p>
          <a:p>
            <a:pPr eaLnBrk="1" hangingPunct="1">
              <a:lnSpc>
                <a:spcPct val="120000"/>
              </a:lnSpc>
              <a:buFont typeface="Wingdings" pitchFamily="2" charset="2"/>
              <a:buNone/>
            </a:pPr>
            <a:r>
              <a:rPr lang="en-US" altLang="zh-CN" sz="1867" dirty="0" err="1"/>
              <a:t>int</a:t>
            </a:r>
            <a:r>
              <a:rPr lang="en-US" altLang="zh-CN" sz="1867" dirty="0"/>
              <a:t> a[3][4] = { 1, 2 , 3, 4, 5 }; </a:t>
            </a:r>
          </a:p>
        </p:txBody>
      </p:sp>
      <p:sp>
        <p:nvSpPr>
          <p:cNvPr id="11270" name="Rectangle 5"/>
          <p:cNvSpPr>
            <a:spLocks noChangeArrowheads="1"/>
          </p:cNvSpPr>
          <p:nvPr/>
        </p:nvSpPr>
        <p:spPr bwMode="auto">
          <a:xfrm>
            <a:off x="1" y="-230831"/>
            <a:ext cx="184731" cy="461665"/>
          </a:xfrm>
          <a:prstGeom prst="rect">
            <a:avLst/>
          </a:prstGeom>
          <a:noFill/>
          <a:ln w="12700" cap="sq" algn="ctr">
            <a:noFill/>
            <a:miter lim="800000"/>
            <a:headEnd type="none" w="sm" len="sm"/>
            <a:tailEnd type="none" w="sm" len="sm"/>
          </a:ln>
        </p:spPr>
        <p:txBody>
          <a:bodyPr wrap="none" anchor="ctr">
            <a:spAutoFit/>
          </a:bodyPr>
          <a:lstStyle/>
          <a:p>
            <a:endParaRPr lang="zh-CN" altLang="en-US" sz="2400"/>
          </a:p>
        </p:txBody>
      </p:sp>
      <p:graphicFrame>
        <p:nvGraphicFramePr>
          <p:cNvPr id="11266" name="Object 4"/>
          <p:cNvGraphicFramePr>
            <a:graphicFrameLocks noChangeAspect="1"/>
          </p:cNvGraphicFramePr>
          <p:nvPr/>
        </p:nvGraphicFramePr>
        <p:xfrm>
          <a:off x="2" y="1"/>
          <a:ext cx="1206500" cy="714375"/>
        </p:xfrm>
        <a:graphic>
          <a:graphicData uri="http://schemas.openxmlformats.org/presentationml/2006/ole">
            <mc:AlternateContent xmlns:mc="http://schemas.openxmlformats.org/markup-compatibility/2006">
              <mc:Choice xmlns:v="urn:schemas-microsoft-com:vml" Requires="v">
                <p:oleObj name="公式" r:id="rId2" imgW="21640800" imgH="17068800" progId="Equation.3">
                  <p:embed/>
                </p:oleObj>
              </mc:Choice>
              <mc:Fallback>
                <p:oleObj name="公式" r:id="rId2" imgW="21640800" imgH="17068800" progId="Equation.3">
                  <p:embed/>
                  <p:pic>
                    <p:nvPicPr>
                      <p:cNvPr id="1126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2065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Rectangle 7"/>
          <p:cNvSpPr>
            <a:spLocks noChangeArrowheads="1"/>
          </p:cNvSpPr>
          <p:nvPr/>
        </p:nvSpPr>
        <p:spPr bwMode="auto">
          <a:xfrm>
            <a:off x="1" y="2840982"/>
            <a:ext cx="184731" cy="461665"/>
          </a:xfrm>
          <a:prstGeom prst="rect">
            <a:avLst/>
          </a:prstGeom>
          <a:noFill/>
          <a:ln w="12700" cap="sq" algn="ctr">
            <a:noFill/>
            <a:miter lim="800000"/>
            <a:headEnd type="none" w="sm" len="sm"/>
            <a:tailEnd type="none" w="sm" len="sm"/>
          </a:ln>
        </p:spPr>
        <p:txBody>
          <a:bodyPr wrap="none" anchor="ctr">
            <a:spAutoFit/>
          </a:bodyPr>
          <a:lstStyle/>
          <a:p>
            <a:endParaRPr lang="zh-CN" altLang="en-US" sz="2400"/>
          </a:p>
        </p:txBody>
      </p:sp>
      <p:graphicFrame>
        <p:nvGraphicFramePr>
          <p:cNvPr id="11267" name="Object 6"/>
          <p:cNvGraphicFramePr>
            <a:graphicFrameLocks noChangeAspect="1"/>
          </p:cNvGraphicFramePr>
          <p:nvPr/>
        </p:nvGraphicFramePr>
        <p:xfrm>
          <a:off x="5682195" y="1604963"/>
          <a:ext cx="2027079" cy="1200111"/>
        </p:xfrm>
        <a:graphic>
          <a:graphicData uri="http://schemas.openxmlformats.org/presentationml/2006/ole">
            <mc:AlternateContent xmlns:mc="http://schemas.openxmlformats.org/markup-compatibility/2006">
              <mc:Choice xmlns:v="urn:schemas-microsoft-com:vml" Requires="v">
                <p:oleObj name="公式" r:id="rId4" imgW="1309680" imgH="1030320" progId="Equation.3">
                  <p:embed/>
                </p:oleObj>
              </mc:Choice>
              <mc:Fallback>
                <p:oleObj name="公式" r:id="rId4" imgW="1309680" imgH="1030320" progId="Equation.3">
                  <p:embed/>
                  <p:pic>
                    <p:nvPicPr>
                      <p:cNvPr id="1126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2195" y="1604963"/>
                        <a:ext cx="2027079" cy="12001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3"/>
          <p:cNvSpPr txBox="1">
            <a:spLocks noChangeArrowheads="1"/>
          </p:cNvSpPr>
          <p:nvPr/>
        </p:nvSpPr>
        <p:spPr>
          <a:xfrm>
            <a:off x="685796" y="4105275"/>
            <a:ext cx="4162425" cy="1204872"/>
          </a:xfrm>
          <a:prstGeom prst="rect">
            <a:avLst/>
          </a:prstGeom>
        </p:spPr>
        <p:txBody>
          <a:bodyPr vert="horz">
            <a:normAutofit/>
          </a:bodyPr>
          <a:lstStyle/>
          <a:p>
            <a:pPr marL="560818" indent="-512051" defTabSz="1219170">
              <a:lnSpc>
                <a:spcPct val="130000"/>
              </a:lnSpc>
              <a:spcBef>
                <a:spcPct val="20000"/>
              </a:spcBef>
              <a:buClr>
                <a:schemeClr val="accent1"/>
              </a:buClr>
              <a:buSzPct val="80000"/>
              <a:defRPr/>
            </a:pPr>
            <a:r>
              <a:rPr lang="zh-CN" altLang="en-US" sz="2400" b="1" dirty="0">
                <a:latin typeface="微软雅黑" pitchFamily="34" charset="-122"/>
                <a:ea typeface="微软雅黑" pitchFamily="34" charset="-122"/>
              </a:rPr>
              <a:t>为每一行的部分元素赋初值 </a:t>
            </a:r>
          </a:p>
          <a:p>
            <a:pPr marL="560818" indent="-512051" defTabSz="1219170">
              <a:lnSpc>
                <a:spcPct val="130000"/>
              </a:lnSpc>
              <a:spcBef>
                <a:spcPct val="20000"/>
              </a:spcBef>
              <a:buClr>
                <a:schemeClr val="accent1"/>
              </a:buClr>
              <a:buSzPct val="80000"/>
              <a:defRPr/>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a[3][4] = { {1, 2}, {3, 4}, {5}}; </a:t>
            </a:r>
          </a:p>
        </p:txBody>
      </p:sp>
      <p:graphicFrame>
        <p:nvGraphicFramePr>
          <p:cNvPr id="11268" name="Object 4"/>
          <p:cNvGraphicFramePr>
            <a:graphicFrameLocks noChangeAspect="1"/>
          </p:cNvGraphicFramePr>
          <p:nvPr/>
        </p:nvGraphicFramePr>
        <p:xfrm>
          <a:off x="5682195" y="4105275"/>
          <a:ext cx="2036327" cy="1204872"/>
        </p:xfrm>
        <a:graphic>
          <a:graphicData uri="http://schemas.openxmlformats.org/presentationml/2006/ole">
            <mc:AlternateContent xmlns:mc="http://schemas.openxmlformats.org/markup-compatibility/2006">
              <mc:Choice xmlns:v="urn:schemas-microsoft-com:vml" Requires="v">
                <p:oleObj name="公式" r:id="rId6" imgW="25421040" imgH="20059200" progId="Equation.3">
                  <p:embed/>
                </p:oleObj>
              </mc:Choice>
              <mc:Fallback>
                <p:oleObj name="公式" r:id="rId6" imgW="25421040" imgH="20059200" progId="Equation.3">
                  <p:embed/>
                  <p:pic>
                    <p:nvPicPr>
                      <p:cNvPr id="11268"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2195" y="4105275"/>
                        <a:ext cx="2036327" cy="12048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11268"/>
                                        </p:tgtEl>
                                        <p:attrNameLst>
                                          <p:attrName>style.visibility</p:attrName>
                                        </p:attrNameLst>
                                      </p:cBhvr>
                                      <p:to>
                                        <p:strVal val="visible"/>
                                      </p:to>
                                    </p:set>
                                    <p:animEffect transition="in" filter="blinds(horizontal)">
                                      <p:cBhvr>
                                        <p:cTn id="10"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rmAutofit fontScale="90000"/>
          </a:bodyPr>
          <a:lstStyle/>
          <a:p>
            <a:pPr eaLnBrk="1" hangingPunct="1"/>
            <a:r>
              <a:rPr lang="zh-CN" altLang="en-US" sz="3733" b="1" dirty="0">
                <a:latin typeface="微软雅黑" pitchFamily="34" charset="-122"/>
              </a:rPr>
              <a:t>程序举例</a:t>
            </a:r>
            <a:r>
              <a:rPr lang="en-US" altLang="zh-CN" sz="3733" b="1" dirty="0">
                <a:latin typeface="微软雅黑" pitchFamily="34" charset="-122"/>
              </a:rPr>
              <a:t>--</a:t>
            </a:r>
            <a:r>
              <a:rPr lang="zh-CN" altLang="en-US" sz="3733" b="1" dirty="0">
                <a:latin typeface="微软雅黑" pitchFamily="34" charset="-122"/>
              </a:rPr>
              <a:t>矩阵乘法 </a:t>
            </a:r>
          </a:p>
        </p:txBody>
      </p:sp>
      <p:sp>
        <p:nvSpPr>
          <p:cNvPr id="2471939" name="Rectangle 3"/>
          <p:cNvSpPr>
            <a:spLocks noChangeArrowheads="1"/>
          </p:cNvSpPr>
          <p:nvPr/>
        </p:nvSpPr>
        <p:spPr bwMode="auto">
          <a:xfrm>
            <a:off x="609600" y="1416488"/>
            <a:ext cx="4470400" cy="461665"/>
          </a:xfrm>
          <a:prstGeom prst="rect">
            <a:avLst/>
          </a:prstGeom>
          <a:noFill/>
          <a:ln w="9525">
            <a:noFill/>
            <a:miter lim="800000"/>
            <a:headEnd/>
            <a:tailEnd/>
          </a:ln>
        </p:spPr>
        <p:txBody>
          <a:bodyPr>
            <a:spAutoFit/>
          </a:bodyPr>
          <a:lstStyle/>
          <a:p>
            <a:r>
              <a:rPr lang="zh-CN" altLang="en-US" sz="2400" b="1" dirty="0">
                <a:latin typeface="微软雅黑" pitchFamily="34" charset="-122"/>
                <a:ea typeface="微软雅黑" pitchFamily="34" charset="-122"/>
              </a:rPr>
              <a:t>矩阵乘法  </a:t>
            </a:r>
            <a:r>
              <a:rPr lang="en-US" altLang="zh-CN" sz="2400" b="1" dirty="0">
                <a:latin typeface="微软雅黑" pitchFamily="34" charset="-122"/>
                <a:ea typeface="微软雅黑" pitchFamily="34" charset="-122"/>
              </a:rPr>
              <a:t>C=A*B </a:t>
            </a:r>
          </a:p>
        </p:txBody>
      </p:sp>
      <p:sp>
        <p:nvSpPr>
          <p:cNvPr id="2471940" name="Rectangle 4"/>
          <p:cNvSpPr>
            <a:spLocks noChangeArrowheads="1"/>
          </p:cNvSpPr>
          <p:nvPr/>
        </p:nvSpPr>
        <p:spPr bwMode="auto">
          <a:xfrm>
            <a:off x="815957" y="2165343"/>
            <a:ext cx="4064000" cy="379656"/>
          </a:xfrm>
          <a:prstGeom prst="rect">
            <a:avLst/>
          </a:prstGeom>
          <a:noFill/>
          <a:ln w="9525">
            <a:noFill/>
            <a:miter lim="800000"/>
            <a:headEnd/>
            <a:tailEnd/>
          </a:ln>
        </p:spPr>
        <p:txBody>
          <a:bodyPr>
            <a:spAutoFit/>
          </a:bodyPr>
          <a:lstStyle/>
          <a:p>
            <a:r>
              <a:rPr lang="en-US" altLang="zh-CN" sz="1867" dirty="0">
                <a:latin typeface="微软雅黑" pitchFamily="34" charset="-122"/>
                <a:ea typeface="微软雅黑" pitchFamily="34" charset="-122"/>
              </a:rPr>
              <a:t>A[L][M]</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B[M][N] </a:t>
            </a:r>
          </a:p>
        </p:txBody>
      </p:sp>
      <p:sp>
        <p:nvSpPr>
          <p:cNvPr id="2471941" name="Rectangle 5"/>
          <p:cNvSpPr>
            <a:spLocks noChangeArrowheads="1"/>
          </p:cNvSpPr>
          <p:nvPr/>
        </p:nvSpPr>
        <p:spPr bwMode="auto">
          <a:xfrm>
            <a:off x="5286357" y="2165343"/>
            <a:ext cx="2336800" cy="379656"/>
          </a:xfrm>
          <a:prstGeom prst="rect">
            <a:avLst/>
          </a:prstGeom>
          <a:noFill/>
          <a:ln w="9525">
            <a:noFill/>
            <a:miter lim="800000"/>
            <a:headEnd/>
            <a:tailEnd/>
          </a:ln>
        </p:spPr>
        <p:txBody>
          <a:bodyPr>
            <a:spAutoFit/>
          </a:bodyPr>
          <a:lstStyle/>
          <a:p>
            <a:r>
              <a:rPr lang="en-US" altLang="zh-CN" sz="1867" dirty="0">
                <a:latin typeface="微软雅黑" pitchFamily="34" charset="-122"/>
                <a:ea typeface="微软雅黑" pitchFamily="34" charset="-122"/>
              </a:rPr>
              <a:t>C[L][N] </a:t>
            </a:r>
          </a:p>
        </p:txBody>
      </p:sp>
      <p:graphicFrame>
        <p:nvGraphicFramePr>
          <p:cNvPr id="2471942" name="Object 6"/>
          <p:cNvGraphicFramePr>
            <a:graphicFrameLocks noChangeAspect="1"/>
          </p:cNvGraphicFramePr>
          <p:nvPr/>
        </p:nvGraphicFramePr>
        <p:xfrm>
          <a:off x="815958" y="2774943"/>
          <a:ext cx="3870343" cy="696661"/>
        </p:xfrm>
        <a:graphic>
          <a:graphicData uri="http://schemas.openxmlformats.org/presentationml/2006/ole">
            <mc:AlternateContent xmlns:mc="http://schemas.openxmlformats.org/markup-compatibility/2006">
              <mc:Choice xmlns:v="urn:schemas-microsoft-com:vml" Requires="v">
                <p:oleObj r:id="rId2" imgW="48704040" imgH="12174480" progId="Equation.3">
                  <p:embed/>
                </p:oleObj>
              </mc:Choice>
              <mc:Fallback>
                <p:oleObj r:id="rId2" imgW="48704040" imgH="12174480" progId="Equation.3">
                  <p:embed/>
                  <p:pic>
                    <p:nvPicPr>
                      <p:cNvPr id="2471942"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958" y="2774943"/>
                        <a:ext cx="3870343" cy="6966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71943" name="Rectangle 7"/>
          <p:cNvSpPr>
            <a:spLocks noChangeArrowheads="1"/>
          </p:cNvSpPr>
          <p:nvPr/>
        </p:nvSpPr>
        <p:spPr bwMode="auto">
          <a:xfrm>
            <a:off x="1019157" y="4479937"/>
            <a:ext cx="3860800" cy="379656"/>
          </a:xfrm>
          <a:prstGeom prst="rect">
            <a:avLst/>
          </a:prstGeom>
          <a:noFill/>
          <a:ln w="9525">
            <a:noFill/>
            <a:miter lim="800000"/>
            <a:headEnd/>
            <a:tailEnd/>
          </a:ln>
        </p:spPr>
        <p:txBody>
          <a:bodyPr>
            <a:spAutoFit/>
          </a:bodyPr>
          <a:lstStyle/>
          <a:p>
            <a:pPr>
              <a:buFontTx/>
              <a:buChar char="•"/>
            </a:pPr>
            <a:r>
              <a:rPr lang="zh-CN" altLang="en-US" sz="1867" dirty="0">
                <a:latin typeface="微软雅黑" pitchFamily="34" charset="-122"/>
                <a:ea typeface="微软雅黑" pitchFamily="34" charset="-122"/>
              </a:rPr>
              <a:t>输入</a:t>
            </a:r>
            <a:r>
              <a:rPr lang="en-US" altLang="zh-CN" sz="1867" dirty="0">
                <a:latin typeface="微软雅黑" pitchFamily="34" charset="-122"/>
                <a:ea typeface="微软雅黑" pitchFamily="34" charset="-122"/>
              </a:rPr>
              <a:t>A</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B </a:t>
            </a:r>
          </a:p>
        </p:txBody>
      </p:sp>
      <p:sp>
        <p:nvSpPr>
          <p:cNvPr id="2471944" name="Rectangle 8"/>
          <p:cNvSpPr>
            <a:spLocks noChangeArrowheads="1"/>
          </p:cNvSpPr>
          <p:nvPr/>
        </p:nvSpPr>
        <p:spPr bwMode="auto">
          <a:xfrm>
            <a:off x="1019157" y="5089537"/>
            <a:ext cx="3352800" cy="379656"/>
          </a:xfrm>
          <a:prstGeom prst="rect">
            <a:avLst/>
          </a:prstGeom>
          <a:noFill/>
          <a:ln w="9525">
            <a:noFill/>
            <a:miter lim="800000"/>
            <a:headEnd/>
            <a:tailEnd/>
          </a:ln>
        </p:spPr>
        <p:txBody>
          <a:bodyPr>
            <a:spAutoFit/>
          </a:bodyPr>
          <a:lstStyle/>
          <a:p>
            <a:pPr>
              <a:buFontTx/>
              <a:buChar char="•"/>
            </a:pPr>
            <a:r>
              <a:rPr lang="zh-CN" altLang="en-US" sz="1867">
                <a:latin typeface="微软雅黑" pitchFamily="34" charset="-122"/>
                <a:ea typeface="微软雅黑" pitchFamily="34" charset="-122"/>
              </a:rPr>
              <a:t>相乘 </a:t>
            </a:r>
          </a:p>
        </p:txBody>
      </p:sp>
      <p:sp>
        <p:nvSpPr>
          <p:cNvPr id="2471945" name="Rectangle 9"/>
          <p:cNvSpPr>
            <a:spLocks noChangeArrowheads="1"/>
          </p:cNvSpPr>
          <p:nvPr/>
        </p:nvSpPr>
        <p:spPr bwMode="auto">
          <a:xfrm>
            <a:off x="1019157" y="5699137"/>
            <a:ext cx="4267200" cy="379656"/>
          </a:xfrm>
          <a:prstGeom prst="rect">
            <a:avLst/>
          </a:prstGeom>
          <a:noFill/>
          <a:ln w="9525">
            <a:noFill/>
            <a:miter lim="800000"/>
            <a:headEnd/>
            <a:tailEnd/>
          </a:ln>
        </p:spPr>
        <p:txBody>
          <a:bodyPr>
            <a:spAutoFit/>
          </a:bodyPr>
          <a:lstStyle/>
          <a:p>
            <a:pPr>
              <a:buFontTx/>
              <a:buChar char="•"/>
            </a:pPr>
            <a:r>
              <a:rPr lang="zh-CN" altLang="en-US" sz="1867">
                <a:latin typeface="微软雅黑" pitchFamily="34" charset="-122"/>
                <a:ea typeface="微软雅黑" pitchFamily="34" charset="-122"/>
              </a:rPr>
              <a:t>输出</a:t>
            </a:r>
            <a:r>
              <a:rPr lang="en-US" altLang="zh-CN" sz="1867">
                <a:latin typeface="微软雅黑" pitchFamily="34" charset="-122"/>
                <a:ea typeface="微软雅黑" pitchFamily="34" charset="-122"/>
              </a:rPr>
              <a:t>C </a:t>
            </a:r>
          </a:p>
        </p:txBody>
      </p:sp>
      <p:sp>
        <p:nvSpPr>
          <p:cNvPr id="10" name="Rectangle 3"/>
          <p:cNvSpPr>
            <a:spLocks noChangeArrowheads="1"/>
          </p:cNvSpPr>
          <p:nvPr/>
        </p:nvSpPr>
        <p:spPr bwMode="auto">
          <a:xfrm>
            <a:off x="552437" y="3848102"/>
            <a:ext cx="4470400" cy="461665"/>
          </a:xfrm>
          <a:prstGeom prst="rect">
            <a:avLst/>
          </a:prstGeom>
          <a:noFill/>
          <a:ln w="9525">
            <a:noFill/>
            <a:miter lim="800000"/>
            <a:headEnd/>
            <a:tailEnd/>
          </a:ln>
        </p:spPr>
        <p:txBody>
          <a:bodyPr>
            <a:spAutoFit/>
          </a:bodyPr>
          <a:lstStyle/>
          <a:p>
            <a:r>
              <a:rPr lang="zh-CN" altLang="en-US" sz="2400" b="1" dirty="0">
                <a:latin typeface="微软雅黑" pitchFamily="34" charset="-122"/>
                <a:ea typeface="微软雅黑" pitchFamily="34" charset="-122"/>
              </a:rPr>
              <a:t>处理过程</a:t>
            </a:r>
            <a:endParaRPr lang="en-US" altLang="zh-CN" sz="2400" b="1"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71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7194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7194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4719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7194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7194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719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1939" grpId="0" build="p" autoUpdateAnimBg="0"/>
      <p:bldP spid="2471940" grpId="0" build="p" autoUpdateAnimBg="0"/>
      <p:bldP spid="2471941" grpId="0" build="p" autoUpdateAnimBg="0"/>
      <p:bldP spid="2471943" grpId="0" build="p" autoUpdateAnimBg="0"/>
      <p:bldP spid="2471944" grpId="0" build="p" autoUpdateAnimBg="0"/>
      <p:bldP spid="2471945" grpId="0" build="p" autoUpdateAnimBg="0"/>
      <p:bldP spid="10" grpId="0" build="p" autoUpdateAnimBg="0"/>
    </p:bld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ChangeArrowheads="1"/>
          </p:cNvSpPr>
          <p:nvPr/>
        </p:nvSpPr>
        <p:spPr bwMode="auto">
          <a:xfrm>
            <a:off x="770467" y="400051"/>
            <a:ext cx="11192933" cy="6243953"/>
          </a:xfrm>
          <a:prstGeom prst="rect">
            <a:avLst/>
          </a:prstGeom>
          <a:noFill/>
          <a:ln w="9525">
            <a:noFill/>
            <a:miter lim="800000"/>
            <a:headEnd/>
            <a:tailEnd/>
          </a:ln>
        </p:spPr>
        <p:txBody>
          <a:bodyPr>
            <a:spAutoFit/>
          </a:bodyPr>
          <a:lstStyle/>
          <a:p>
            <a:pPr indent="203195">
              <a:spcBef>
                <a:spcPts val="267"/>
              </a:spcBef>
            </a:pPr>
            <a:r>
              <a:rPr lang="en-US" altLang="zh-CN" sz="1867" dirty="0">
                <a:latin typeface="微软雅黑" pitchFamily="34" charset="-122"/>
                <a:ea typeface="微软雅黑" pitchFamily="34" charset="-122"/>
              </a:rPr>
              <a:t>#define MAX_SIZE 10     //</a:t>
            </a:r>
            <a:r>
              <a:rPr lang="zh-CN" altLang="en-US" sz="1867" dirty="0">
                <a:latin typeface="微软雅黑" pitchFamily="34" charset="-122"/>
                <a:ea typeface="微软雅黑" pitchFamily="34" charset="-122"/>
              </a:rPr>
              <a:t>矩阵的最大规模</a:t>
            </a:r>
          </a:p>
          <a:p>
            <a:pPr indent="203195">
              <a:spcBef>
                <a:spcPts val="267"/>
              </a:spcBef>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pPr indent="203195">
              <a:spcBef>
                <a:spcPts val="267"/>
              </a:spcBef>
            </a:pPr>
            <a:r>
              <a:rPr lang="en-US" altLang="zh-CN" sz="1867" dirty="0">
                <a:latin typeface="微软雅黑" pitchFamily="34" charset="-122"/>
                <a:ea typeface="微软雅黑" pitchFamily="34" charset="-122"/>
              </a:rPr>
              <a:t>{ </a:t>
            </a:r>
          </a:p>
          <a:p>
            <a:pPr indent="203195">
              <a:spcBef>
                <a:spcPts val="267"/>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a[MAX_SIZE][MAX_SIZE]</a:t>
            </a:r>
            <a:r>
              <a:rPr lang="zh-CN" altLang="en-US" sz="1867" dirty="0">
                <a:latin typeface="微软雅黑" pitchFamily="34" charset="-122"/>
                <a:ea typeface="微软雅黑" pitchFamily="34" charset="-122"/>
              </a:rPr>
              <a:t>；</a:t>
            </a:r>
          </a:p>
          <a:p>
            <a:pPr indent="203195">
              <a:spcBef>
                <a:spcPts val="267"/>
              </a:spcBef>
            </a:pPr>
            <a:r>
              <a:rPr lang="zh-CN" altLang="en-US"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b[MAX_SIZE][MAX_SIZE]</a:t>
            </a:r>
            <a:r>
              <a:rPr lang="zh-CN" altLang="en-US" sz="1867" dirty="0">
                <a:latin typeface="微软雅黑" pitchFamily="34" charset="-122"/>
                <a:ea typeface="微软雅黑" pitchFamily="34" charset="-122"/>
              </a:rPr>
              <a:t>；</a:t>
            </a:r>
            <a:endParaRPr lang="en-US" altLang="zh-CN" sz="1867" dirty="0">
              <a:latin typeface="微软雅黑" pitchFamily="34" charset="-122"/>
              <a:ea typeface="微软雅黑" pitchFamily="34" charset="-122"/>
            </a:endParaRPr>
          </a:p>
          <a:p>
            <a:pPr indent="203195">
              <a:spcBef>
                <a:spcPts val="267"/>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c[MAX_SIZE][MAX_SIZE]; </a:t>
            </a:r>
          </a:p>
          <a:p>
            <a:pPr indent="203195">
              <a:spcBef>
                <a:spcPts val="267"/>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j, k</a:t>
            </a:r>
            <a:r>
              <a:rPr lang="zh-CN" altLang="en-US" sz="1867" dirty="0">
                <a:latin typeface="微软雅黑" pitchFamily="34" charset="-122"/>
                <a:ea typeface="微软雅黑" pitchFamily="34" charset="-122"/>
              </a:rPr>
              <a:t>；</a:t>
            </a:r>
          </a:p>
          <a:p>
            <a:pPr indent="203195">
              <a:spcBef>
                <a:spcPts val="267"/>
              </a:spcBef>
            </a:pPr>
            <a:r>
              <a:rPr lang="zh-CN" altLang="en-US"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NumOfRowA</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NumOfColA</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NumOfColB</a:t>
            </a:r>
            <a:r>
              <a:rPr lang="en-US" altLang="zh-CN" sz="1867" dirty="0">
                <a:latin typeface="微软雅黑" pitchFamily="34" charset="-122"/>
                <a:ea typeface="微软雅黑" pitchFamily="34" charset="-122"/>
              </a:rPr>
              <a:t>;</a:t>
            </a:r>
          </a:p>
          <a:p>
            <a:pPr indent="203195">
              <a:spcBef>
                <a:spcPts val="267"/>
              </a:spcBef>
            </a:pPr>
            <a:endParaRPr lang="en-US" altLang="zh-CN" sz="1867" dirty="0">
              <a:latin typeface="微软雅黑" pitchFamily="34" charset="-122"/>
              <a:ea typeface="微软雅黑" pitchFamily="34" charset="-122"/>
            </a:endParaRPr>
          </a:p>
          <a:p>
            <a:pPr indent="203195">
              <a:spcBef>
                <a:spcPts val="267"/>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&lt;&lt; "\n</a:t>
            </a:r>
            <a:r>
              <a:rPr lang="zh-CN" altLang="en-US" sz="1867" dirty="0">
                <a:latin typeface="微软雅黑" pitchFamily="34" charset="-122"/>
                <a:ea typeface="微软雅黑" pitchFamily="34" charset="-122"/>
              </a:rPr>
              <a:t>输入</a:t>
            </a:r>
            <a:r>
              <a:rPr lang="en-US" altLang="zh-CN" sz="1867" dirty="0">
                <a:latin typeface="微软雅黑" pitchFamily="34" charset="-122"/>
                <a:ea typeface="微软雅黑" pitchFamily="34" charset="-122"/>
              </a:rPr>
              <a:t>A</a:t>
            </a:r>
            <a:r>
              <a:rPr lang="zh-CN" altLang="en-US" sz="1867" dirty="0">
                <a:latin typeface="微软雅黑" pitchFamily="34" charset="-122"/>
                <a:ea typeface="微软雅黑" pitchFamily="34" charset="-122"/>
              </a:rPr>
              <a:t>的行数、列数和</a:t>
            </a:r>
            <a:r>
              <a:rPr lang="en-US" altLang="zh-CN" sz="1867" dirty="0">
                <a:latin typeface="微软雅黑" pitchFamily="34" charset="-122"/>
                <a:ea typeface="微软雅黑" pitchFamily="34" charset="-122"/>
              </a:rPr>
              <a:t>B</a:t>
            </a:r>
            <a:r>
              <a:rPr lang="zh-CN" altLang="en-US" sz="1867" dirty="0">
                <a:latin typeface="微软雅黑" pitchFamily="34" charset="-122"/>
                <a:ea typeface="微软雅黑" pitchFamily="34" charset="-122"/>
              </a:rPr>
              <a:t>的列数：</a:t>
            </a:r>
            <a:r>
              <a:rPr lang="en-US" altLang="zh-CN" sz="1867" dirty="0">
                <a:latin typeface="微软雅黑" pitchFamily="34" charset="-122"/>
                <a:ea typeface="微软雅黑" pitchFamily="34" charset="-122"/>
              </a:rPr>
              <a:t>";</a:t>
            </a:r>
          </a:p>
          <a:p>
            <a:pPr indent="203195">
              <a:spcBef>
                <a:spcPts val="267"/>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a:t>
            </a:r>
            <a:r>
              <a:rPr lang="en-US" altLang="zh-CN" sz="1867" dirty="0" err="1">
                <a:latin typeface="微软雅黑" pitchFamily="34" charset="-122"/>
                <a:ea typeface="微软雅黑" pitchFamily="34" charset="-122"/>
              </a:rPr>
              <a:t>NumOfRowA</a:t>
            </a:r>
            <a:r>
              <a:rPr lang="en-US" altLang="zh-CN" sz="1867" dirty="0">
                <a:latin typeface="微软雅黑" pitchFamily="34" charset="-122"/>
                <a:ea typeface="微软雅黑" pitchFamily="34" charset="-122"/>
              </a:rPr>
              <a:t>  &gt;&gt; </a:t>
            </a:r>
            <a:r>
              <a:rPr lang="en-US" altLang="zh-CN" sz="1867" dirty="0" err="1">
                <a:latin typeface="微软雅黑" pitchFamily="34" charset="-122"/>
                <a:ea typeface="微软雅黑" pitchFamily="34" charset="-122"/>
              </a:rPr>
              <a:t>NumOfColA</a:t>
            </a:r>
            <a:r>
              <a:rPr lang="en-US" altLang="zh-CN" sz="1867" dirty="0">
                <a:latin typeface="微软雅黑" pitchFamily="34" charset="-122"/>
                <a:ea typeface="微软雅黑" pitchFamily="34" charset="-122"/>
              </a:rPr>
              <a:t>  &gt;&gt; </a:t>
            </a:r>
            <a:r>
              <a:rPr lang="en-US" altLang="zh-CN" sz="1867" dirty="0" err="1">
                <a:latin typeface="微软雅黑" pitchFamily="34" charset="-122"/>
                <a:ea typeface="微软雅黑" pitchFamily="34" charset="-122"/>
              </a:rPr>
              <a:t>NumOfColB</a:t>
            </a:r>
            <a:r>
              <a:rPr lang="en-US" altLang="zh-CN" sz="1867" dirty="0">
                <a:latin typeface="微软雅黑" pitchFamily="34" charset="-122"/>
                <a:ea typeface="微软雅黑" pitchFamily="34" charset="-122"/>
              </a:rPr>
              <a:t>; </a:t>
            </a:r>
          </a:p>
          <a:p>
            <a:pPr indent="203195">
              <a:spcBef>
                <a:spcPts val="267"/>
              </a:spcBef>
            </a:pPr>
            <a:endParaRPr lang="en-US" altLang="zh-CN" sz="1867" dirty="0">
              <a:latin typeface="微软雅黑" pitchFamily="34" charset="-122"/>
              <a:ea typeface="微软雅黑" pitchFamily="34" charset="-122"/>
            </a:endParaRPr>
          </a:p>
          <a:p>
            <a:pPr>
              <a:spcBef>
                <a:spcPts val="267"/>
              </a:spcBef>
            </a:pP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输入数组</a:t>
            </a:r>
            <a:r>
              <a:rPr lang="en-US" altLang="zh-CN" sz="1867" dirty="0">
                <a:latin typeface="微软雅黑" pitchFamily="34" charset="-122"/>
                <a:ea typeface="微软雅黑" pitchFamily="34" charset="-122"/>
              </a:rPr>
              <a:t>A</a:t>
            </a:r>
          </a:p>
          <a:p>
            <a:pPr>
              <a:spcBef>
                <a:spcPts val="267"/>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"\n</a:t>
            </a:r>
            <a:r>
              <a:rPr lang="zh-CN" altLang="en-US" sz="1867" dirty="0">
                <a:latin typeface="微软雅黑" pitchFamily="34" charset="-122"/>
                <a:ea typeface="微软雅黑" pitchFamily="34" charset="-122"/>
              </a:rPr>
              <a:t>输入数组</a:t>
            </a:r>
            <a:r>
              <a:rPr lang="en-US" altLang="zh-CN" sz="1867" dirty="0">
                <a:latin typeface="微软雅黑" pitchFamily="34" charset="-122"/>
                <a:ea typeface="微软雅黑" pitchFamily="34" charset="-122"/>
              </a:rPr>
              <a:t>A:\n";</a:t>
            </a:r>
          </a:p>
          <a:p>
            <a:pPr>
              <a:spcBef>
                <a:spcPts val="267"/>
              </a:spcBef>
            </a:pPr>
            <a:r>
              <a:rPr lang="en-US" altLang="zh-CN" sz="1867" dirty="0">
                <a:latin typeface="微软雅黑" pitchFamily="34" charset="-122"/>
                <a:ea typeface="微软雅黑" pitchFamily="34" charset="-122"/>
              </a:rPr>
              <a:t>       for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&lt; </a:t>
            </a:r>
            <a:r>
              <a:rPr lang="en-US" altLang="zh-CN" sz="1867" dirty="0" err="1">
                <a:latin typeface="微软雅黑" pitchFamily="34" charset="-122"/>
                <a:ea typeface="微软雅黑" pitchFamily="34" charset="-122"/>
              </a:rPr>
              <a:t>NumOfRowA</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p>
          <a:p>
            <a:pPr>
              <a:spcBef>
                <a:spcPts val="267"/>
              </a:spcBef>
            </a:pPr>
            <a:r>
              <a:rPr lang="en-US" altLang="zh-CN" sz="1867" dirty="0">
                <a:latin typeface="微软雅黑" pitchFamily="34" charset="-122"/>
                <a:ea typeface="微软雅黑" pitchFamily="34" charset="-122"/>
              </a:rPr>
              <a:t>              for (j=0; j &lt; </a:t>
            </a:r>
            <a:r>
              <a:rPr lang="en-US" altLang="zh-CN" sz="1867" dirty="0" err="1">
                <a:latin typeface="微软雅黑" pitchFamily="34" charset="-122"/>
                <a:ea typeface="微软雅黑" pitchFamily="34" charset="-122"/>
              </a:rPr>
              <a:t>NumOfColA</a:t>
            </a:r>
            <a:r>
              <a:rPr lang="en-US" altLang="zh-CN" sz="1867" dirty="0">
                <a:latin typeface="微软雅黑" pitchFamily="34" charset="-122"/>
                <a:ea typeface="微软雅黑" pitchFamily="34" charset="-122"/>
              </a:rPr>
              <a:t>; ++j)  {</a:t>
            </a:r>
          </a:p>
          <a:p>
            <a:pPr>
              <a:spcBef>
                <a:spcPts val="267"/>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 &lt;&lt;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&lt;&lt; "][" &lt;&lt; j &lt;&lt; "] = ";   </a:t>
            </a:r>
          </a:p>
          <a:p>
            <a:pPr>
              <a:spcBef>
                <a:spcPts val="267"/>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a[</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][j];</a:t>
            </a:r>
          </a:p>
          <a:p>
            <a:pPr>
              <a:spcBef>
                <a:spcPts val="267"/>
              </a:spcBef>
            </a:pPr>
            <a:r>
              <a:rPr lang="en-US" altLang="zh-CN" sz="1867" dirty="0">
                <a:latin typeface="微软雅黑" pitchFamily="34" charset="-122"/>
                <a:ea typeface="微软雅黑" pitchFamily="34" charset="-122"/>
              </a:rPr>
              <a:t>              }</a:t>
            </a:r>
          </a:p>
        </p:txBody>
      </p:sp>
      <p:sp>
        <p:nvSpPr>
          <p:cNvPr id="4" name="标题 3">
            <a:extLst>
              <a:ext uri="{FF2B5EF4-FFF2-40B4-BE49-F238E27FC236}">
                <a16:creationId xmlns:a16="http://schemas.microsoft.com/office/drawing/2014/main" id="{348E8A8F-655B-2130-5E58-7B774F1DDD3D}"/>
              </a:ext>
            </a:extLst>
          </p:cNvPr>
          <p:cNvSpPr>
            <a:spLocks noGrp="1"/>
          </p:cNvSpPr>
          <p:nvPr>
            <p:ph type="title"/>
          </p:nvPr>
        </p:nvSpPr>
        <p:spPr/>
        <p:txBody>
          <a:bodyPr/>
          <a:lstStyle/>
          <a:p>
            <a:endParaRPr lang="zh-CN" altLang="en-US"/>
          </a:p>
        </p:txBody>
      </p:sp>
    </p:spTree>
  </p:cSld>
  <p:clrMapOvr>
    <a:masterClrMapping/>
  </p:clrMapOvr>
  <p:transition spd="med">
    <p:fade/>
  </p:transition>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ChangeArrowheads="1"/>
          </p:cNvSpPr>
          <p:nvPr/>
        </p:nvSpPr>
        <p:spPr bwMode="auto">
          <a:xfrm>
            <a:off x="1200151" y="241301"/>
            <a:ext cx="10541000" cy="6905929"/>
          </a:xfrm>
          <a:prstGeom prst="rect">
            <a:avLst/>
          </a:prstGeom>
          <a:noFill/>
          <a:ln w="12700" cap="sq">
            <a:noFill/>
            <a:miter lim="800000"/>
            <a:headEnd type="none" w="sm" len="sm"/>
            <a:tailEnd type="none" w="sm" len="sm"/>
          </a:ln>
        </p:spPr>
        <p:txBody>
          <a:bodyPr>
            <a:spAutoFit/>
          </a:bodyPr>
          <a:lstStyle/>
          <a:p>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输入数组</a:t>
            </a:r>
            <a:r>
              <a:rPr lang="en-US" altLang="zh-CN" sz="1867" dirty="0">
                <a:latin typeface="微软雅黑" pitchFamily="34" charset="-122"/>
                <a:ea typeface="微软雅黑" pitchFamily="34" charset="-122"/>
              </a:rPr>
              <a:t>B</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"\n</a:t>
            </a:r>
            <a:r>
              <a:rPr lang="zh-CN" altLang="en-US" sz="1867" dirty="0">
                <a:latin typeface="微软雅黑" pitchFamily="34" charset="-122"/>
                <a:ea typeface="微软雅黑" pitchFamily="34" charset="-122"/>
              </a:rPr>
              <a:t>输入数组</a:t>
            </a:r>
            <a:r>
              <a:rPr lang="en-US" altLang="zh-CN" sz="1867" dirty="0">
                <a:latin typeface="微软雅黑" pitchFamily="34" charset="-122"/>
                <a:ea typeface="微软雅黑" pitchFamily="34" charset="-122"/>
              </a:rPr>
              <a:t>B:\n";</a:t>
            </a:r>
          </a:p>
          <a:p>
            <a:r>
              <a:rPr lang="en-US" altLang="zh-CN" sz="1867" dirty="0">
                <a:latin typeface="微软雅黑" pitchFamily="34" charset="-122"/>
                <a:ea typeface="微软雅黑" pitchFamily="34" charset="-122"/>
              </a:rPr>
              <a:t>        for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&lt; </a:t>
            </a:r>
            <a:r>
              <a:rPr lang="en-US" altLang="zh-CN" sz="1867" dirty="0" err="1">
                <a:latin typeface="微软雅黑" pitchFamily="34" charset="-122"/>
                <a:ea typeface="微软雅黑" pitchFamily="34" charset="-122"/>
              </a:rPr>
              <a:t>NumOfColA</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              for (j=0; j&lt; </a:t>
            </a:r>
            <a:r>
              <a:rPr lang="en-US" altLang="zh-CN" sz="1867" dirty="0" err="1">
                <a:latin typeface="微软雅黑" pitchFamily="34" charset="-122"/>
                <a:ea typeface="微软雅黑" pitchFamily="34" charset="-122"/>
              </a:rPr>
              <a:t>NumOfColB</a:t>
            </a:r>
            <a:r>
              <a:rPr lang="en-US" altLang="zh-CN" sz="1867" dirty="0">
                <a:latin typeface="微软雅黑" pitchFamily="34" charset="-122"/>
                <a:ea typeface="微软雅黑" pitchFamily="34" charset="-122"/>
              </a:rPr>
              <a:t>; ++j)    {</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"b[" &lt;&lt;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&lt;&lt; "][" &lt;&lt; j &lt;&lt; "] = ";   </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b[</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][j];</a:t>
            </a:r>
          </a:p>
          <a:p>
            <a:r>
              <a:rPr lang="en-US" altLang="zh-CN" sz="1867" dirty="0">
                <a:latin typeface="微软雅黑" pitchFamily="34" charset="-122"/>
                <a:ea typeface="微软雅黑" pitchFamily="34" charset="-122"/>
              </a:rPr>
              <a:t>              }</a:t>
            </a:r>
          </a:p>
          <a:p>
            <a:pPr indent="177796">
              <a:spcBef>
                <a:spcPts val="800"/>
              </a:spcBef>
            </a:pP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执行</a:t>
            </a:r>
            <a:r>
              <a:rPr lang="en-US" altLang="zh-CN" sz="1867" dirty="0">
                <a:latin typeface="微软雅黑" pitchFamily="34" charset="-122"/>
                <a:ea typeface="微软雅黑" pitchFamily="34" charset="-122"/>
              </a:rPr>
              <a:t>A*B</a:t>
            </a:r>
          </a:p>
          <a:p>
            <a:pPr indent="177796"/>
            <a:r>
              <a:rPr lang="en-US" altLang="zh-CN" sz="1867" dirty="0">
                <a:latin typeface="微软雅黑" pitchFamily="34" charset="-122"/>
                <a:ea typeface="微软雅黑" pitchFamily="34" charset="-122"/>
              </a:rPr>
              <a:t>       for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&lt; </a:t>
            </a:r>
            <a:r>
              <a:rPr lang="en-US" altLang="zh-CN" sz="1867" dirty="0" err="1">
                <a:latin typeface="微软雅黑" pitchFamily="34" charset="-122"/>
                <a:ea typeface="微软雅黑" pitchFamily="34" charset="-122"/>
              </a:rPr>
              <a:t>NumOfRowA</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p>
          <a:p>
            <a:pPr indent="177796"/>
            <a:r>
              <a:rPr lang="en-US" altLang="zh-CN" sz="1867" dirty="0">
                <a:latin typeface="微软雅黑" pitchFamily="34" charset="-122"/>
                <a:ea typeface="微软雅黑" pitchFamily="34" charset="-122"/>
              </a:rPr>
              <a:t>             for (j=0; j&lt; </a:t>
            </a:r>
            <a:r>
              <a:rPr lang="en-US" altLang="zh-CN" sz="1867" dirty="0" err="1">
                <a:latin typeface="微软雅黑" pitchFamily="34" charset="-122"/>
                <a:ea typeface="微软雅黑" pitchFamily="34" charset="-122"/>
              </a:rPr>
              <a:t>NumOfColB</a:t>
            </a:r>
            <a:r>
              <a:rPr lang="en-US" altLang="zh-CN" sz="1867" dirty="0">
                <a:latin typeface="微软雅黑" pitchFamily="34" charset="-122"/>
                <a:ea typeface="微软雅黑" pitchFamily="34" charset="-122"/>
              </a:rPr>
              <a:t>; ++j) { </a:t>
            </a:r>
          </a:p>
          <a:p>
            <a:pPr indent="177796"/>
            <a:r>
              <a:rPr lang="en-US" altLang="zh-CN" sz="1867" dirty="0">
                <a:latin typeface="微软雅黑" pitchFamily="34" charset="-122"/>
                <a:ea typeface="微软雅黑" pitchFamily="34" charset="-122"/>
              </a:rPr>
              <a:t>                    c[</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][j] = 0;   </a:t>
            </a:r>
          </a:p>
          <a:p>
            <a:pPr indent="177796"/>
            <a:r>
              <a:rPr lang="en-US" altLang="zh-CN" sz="1867" dirty="0">
                <a:latin typeface="微软雅黑" pitchFamily="34" charset="-122"/>
                <a:ea typeface="微软雅黑" pitchFamily="34" charset="-122"/>
              </a:rPr>
              <a:t>                    for (k=0; k&lt;</a:t>
            </a:r>
            <a:r>
              <a:rPr lang="en-US" altLang="zh-CN" sz="1867" dirty="0" err="1">
                <a:latin typeface="微软雅黑" pitchFamily="34" charset="-122"/>
                <a:ea typeface="微软雅黑" pitchFamily="34" charset="-122"/>
              </a:rPr>
              <a:t>NumOfColA</a:t>
            </a:r>
            <a:r>
              <a:rPr lang="en-US" altLang="zh-CN" sz="1867" dirty="0">
                <a:latin typeface="微软雅黑" pitchFamily="34" charset="-122"/>
                <a:ea typeface="微软雅黑" pitchFamily="34" charset="-122"/>
              </a:rPr>
              <a:t>; ++k)    c[</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][j] += a[</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][k] * b[k][j];</a:t>
            </a:r>
          </a:p>
          <a:p>
            <a:pPr indent="177796"/>
            <a:r>
              <a:rPr lang="en-US" altLang="zh-CN" sz="1867" dirty="0">
                <a:latin typeface="微软雅黑" pitchFamily="34" charset="-122"/>
                <a:ea typeface="微软雅黑" pitchFamily="34" charset="-122"/>
              </a:rPr>
              <a:t>             }</a:t>
            </a:r>
          </a:p>
          <a:p>
            <a:pPr>
              <a:spcBef>
                <a:spcPts val="800"/>
              </a:spcBef>
            </a:pP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输出数组</a:t>
            </a:r>
            <a:r>
              <a:rPr lang="en-US" altLang="zh-CN" sz="1867" dirty="0">
                <a:latin typeface="微软雅黑" pitchFamily="34" charset="-122"/>
                <a:ea typeface="微软雅黑" pitchFamily="34" charset="-122"/>
              </a:rPr>
              <a:t>C</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"\n</a:t>
            </a:r>
            <a:r>
              <a:rPr lang="zh-CN" altLang="en-US" sz="1867" dirty="0">
                <a:latin typeface="微软雅黑" pitchFamily="34" charset="-122"/>
                <a:ea typeface="微软雅黑" pitchFamily="34" charset="-122"/>
              </a:rPr>
              <a:t>输出数组</a:t>
            </a:r>
            <a:r>
              <a:rPr lang="en-US" altLang="zh-CN" sz="1867" dirty="0">
                <a:latin typeface="微软雅黑" pitchFamily="34" charset="-122"/>
                <a:ea typeface="微软雅黑" pitchFamily="34" charset="-122"/>
              </a:rPr>
              <a:t>C:";</a:t>
            </a:r>
          </a:p>
          <a:p>
            <a:r>
              <a:rPr lang="en-US" altLang="zh-CN" sz="1867" dirty="0">
                <a:latin typeface="微软雅黑" pitchFamily="34" charset="-122"/>
                <a:ea typeface="微软雅黑" pitchFamily="34" charset="-122"/>
              </a:rPr>
              <a:t>        for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&lt; </a:t>
            </a:r>
            <a:r>
              <a:rPr lang="en-US" altLang="zh-CN" sz="1867" dirty="0" err="1">
                <a:latin typeface="微软雅黑" pitchFamily="34" charset="-122"/>
                <a:ea typeface="微软雅黑" pitchFamily="34" charset="-122"/>
              </a:rPr>
              <a:t>NumOfRowA</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              for (j=0; j&lt; </a:t>
            </a:r>
            <a:r>
              <a:rPr lang="en-US" altLang="zh-CN" sz="1867" dirty="0" err="1">
                <a:latin typeface="微软雅黑" pitchFamily="34" charset="-122"/>
                <a:ea typeface="微软雅黑" pitchFamily="34" charset="-122"/>
              </a:rPr>
              <a:t>NumOfColB</a:t>
            </a:r>
            <a:r>
              <a:rPr lang="en-US" altLang="zh-CN" sz="1867" dirty="0">
                <a:latin typeface="微软雅黑" pitchFamily="34" charset="-122"/>
                <a:ea typeface="微软雅黑" pitchFamily="34" charset="-122"/>
              </a:rPr>
              <a:t>; ++j) </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c[</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][j] &lt;&lt; '\t';</a:t>
            </a:r>
          </a:p>
          <a:p>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return 0;</a:t>
            </a:r>
          </a:p>
          <a:p>
            <a:r>
              <a:rPr lang="en-US" altLang="zh-CN" sz="1867" dirty="0">
                <a:latin typeface="微软雅黑" pitchFamily="34" charset="-122"/>
                <a:ea typeface="微软雅黑" pitchFamily="34" charset="-122"/>
              </a:rPr>
              <a:t> } </a:t>
            </a:r>
          </a:p>
          <a:p>
            <a:pPr indent="177796"/>
            <a:endParaRPr lang="en-US" altLang="zh-CN" sz="1867" dirty="0">
              <a:latin typeface="微软雅黑" pitchFamily="34" charset="-122"/>
              <a:ea typeface="微软雅黑" pitchFamily="34" charset="-122"/>
            </a:endParaRPr>
          </a:p>
        </p:txBody>
      </p:sp>
      <p:sp>
        <p:nvSpPr>
          <p:cNvPr id="4" name="标题 3">
            <a:extLst>
              <a:ext uri="{FF2B5EF4-FFF2-40B4-BE49-F238E27FC236}">
                <a16:creationId xmlns:a16="http://schemas.microsoft.com/office/drawing/2014/main" id="{A59A2870-3E2B-E942-3DE8-2F7E5FED1AFB}"/>
              </a:ext>
            </a:extLst>
          </p:cNvPr>
          <p:cNvSpPr>
            <a:spLocks noGrp="1"/>
          </p:cNvSpPr>
          <p:nvPr>
            <p:ph type="title"/>
          </p:nvPr>
        </p:nvSpPr>
        <p:spPr/>
        <p:txBody>
          <a:bodyPr/>
          <a:lstStyle/>
          <a:p>
            <a:endParaRPr lang="zh-CN" altLang="en-US"/>
          </a:p>
        </p:txBody>
      </p:sp>
    </p:spTree>
  </p:cSld>
  <p:clrMapOvr>
    <a:masterClrMapping/>
  </p:clrMapOvr>
  <p:transition spd="med">
    <p:fade/>
  </p:transition>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normAutofit fontScale="90000"/>
          </a:bodyPr>
          <a:lstStyle/>
          <a:p>
            <a:pPr eaLnBrk="1" hangingPunct="1"/>
            <a:r>
              <a:rPr lang="zh-CN" altLang="en-US" sz="3733" b="1" dirty="0">
                <a:latin typeface="微软雅黑" pitchFamily="34" charset="-122"/>
              </a:rPr>
              <a:t>程序举例</a:t>
            </a:r>
            <a:r>
              <a:rPr lang="en-US" altLang="zh-CN" sz="3733" b="1" dirty="0">
                <a:latin typeface="微软雅黑" pitchFamily="34" charset="-122"/>
              </a:rPr>
              <a:t>--</a:t>
            </a:r>
            <a:r>
              <a:rPr lang="zh-CN" altLang="en-US" sz="3733" b="1" dirty="0">
                <a:latin typeface="微软雅黑" pitchFamily="34" charset="-122"/>
              </a:rPr>
              <a:t>打印</a:t>
            </a:r>
            <a:r>
              <a:rPr lang="en-US" altLang="zh-CN" sz="3733" b="1" dirty="0">
                <a:latin typeface="微软雅黑" pitchFamily="34" charset="-122"/>
              </a:rPr>
              <a:t>N</a:t>
            </a:r>
            <a:r>
              <a:rPr lang="zh-CN" altLang="en-US" sz="3733" b="1" dirty="0">
                <a:latin typeface="微软雅黑" pitchFamily="34" charset="-122"/>
              </a:rPr>
              <a:t>阶魔阵</a:t>
            </a:r>
          </a:p>
        </p:txBody>
      </p:sp>
      <p:grpSp>
        <p:nvGrpSpPr>
          <p:cNvPr id="2" name="Group 3"/>
          <p:cNvGrpSpPr>
            <a:grpSpLocks/>
          </p:cNvGrpSpPr>
          <p:nvPr/>
        </p:nvGrpSpPr>
        <p:grpSpPr bwMode="auto">
          <a:xfrm>
            <a:off x="1219201" y="1663700"/>
            <a:ext cx="2105025" cy="1284288"/>
            <a:chOff x="-3" y="-3"/>
            <a:chExt cx="883" cy="1215"/>
          </a:xfrm>
        </p:grpSpPr>
        <p:grpSp>
          <p:nvGrpSpPr>
            <p:cNvPr id="3" name="Group 4"/>
            <p:cNvGrpSpPr>
              <a:grpSpLocks/>
            </p:cNvGrpSpPr>
            <p:nvPr/>
          </p:nvGrpSpPr>
          <p:grpSpPr bwMode="auto">
            <a:xfrm>
              <a:off x="0" y="0"/>
              <a:ext cx="877" cy="1209"/>
              <a:chOff x="0" y="0"/>
              <a:chExt cx="877" cy="1209"/>
            </a:xfrm>
          </p:grpSpPr>
          <p:grpSp>
            <p:nvGrpSpPr>
              <p:cNvPr id="4" name="Group 5"/>
              <p:cNvGrpSpPr>
                <a:grpSpLocks/>
              </p:cNvGrpSpPr>
              <p:nvPr/>
            </p:nvGrpSpPr>
            <p:grpSpPr bwMode="auto">
              <a:xfrm>
                <a:off x="0" y="0"/>
                <a:ext cx="273" cy="403"/>
                <a:chOff x="0" y="0"/>
                <a:chExt cx="273" cy="403"/>
              </a:xfrm>
            </p:grpSpPr>
            <p:sp>
              <p:nvSpPr>
                <p:cNvPr id="265328" name="Rectangle 6"/>
                <p:cNvSpPr>
                  <a:spLocks noChangeArrowheads="1"/>
                </p:cNvSpPr>
                <p:nvPr/>
              </p:nvSpPr>
              <p:spPr bwMode="auto">
                <a:xfrm>
                  <a:off x="43" y="0"/>
                  <a:ext cx="187"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8</a:t>
                  </a:r>
                </a:p>
                <a:p>
                  <a:pPr algn="ctr" eaLnBrk="0" hangingPunct="0"/>
                  <a:endParaRPr lang="en-US" altLang="zh-CN" sz="1867" b="1">
                    <a:latin typeface="Times New Roman" pitchFamily="18" charset="0"/>
                    <a:ea typeface="宋体" pitchFamily="2" charset="-122"/>
                  </a:endParaRPr>
                </a:p>
              </p:txBody>
            </p:sp>
            <p:sp>
              <p:nvSpPr>
                <p:cNvPr id="265329" name="Rectangle 7"/>
                <p:cNvSpPr>
                  <a:spLocks noChangeArrowheads="1"/>
                </p:cNvSpPr>
                <p:nvPr/>
              </p:nvSpPr>
              <p:spPr bwMode="auto">
                <a:xfrm>
                  <a:off x="0" y="0"/>
                  <a:ext cx="273" cy="403"/>
                </a:xfrm>
                <a:prstGeom prst="rect">
                  <a:avLst/>
                </a:prstGeom>
                <a:noFill/>
                <a:ln w="7">
                  <a:solidFill>
                    <a:srgbClr val="A0A0A0"/>
                  </a:solidFill>
                  <a:miter lim="800000"/>
                  <a:headEnd/>
                  <a:tailEnd/>
                </a:ln>
              </p:spPr>
              <p:txBody>
                <a:bodyPr/>
                <a:lstStyle/>
                <a:p>
                  <a:endParaRPr lang="zh-CN" altLang="en-US" sz="1867"/>
                </a:p>
              </p:txBody>
            </p:sp>
          </p:grpSp>
          <p:grpSp>
            <p:nvGrpSpPr>
              <p:cNvPr id="5" name="Group 8"/>
              <p:cNvGrpSpPr>
                <a:grpSpLocks/>
              </p:cNvGrpSpPr>
              <p:nvPr/>
            </p:nvGrpSpPr>
            <p:grpSpPr bwMode="auto">
              <a:xfrm>
                <a:off x="273" y="0"/>
                <a:ext cx="302" cy="403"/>
                <a:chOff x="273" y="0"/>
                <a:chExt cx="302" cy="403"/>
              </a:xfrm>
            </p:grpSpPr>
            <p:sp>
              <p:nvSpPr>
                <p:cNvPr id="265326" name="Rectangle 9"/>
                <p:cNvSpPr>
                  <a:spLocks noChangeArrowheads="1"/>
                </p:cNvSpPr>
                <p:nvPr/>
              </p:nvSpPr>
              <p:spPr bwMode="auto">
                <a:xfrm>
                  <a:off x="316" y="0"/>
                  <a:ext cx="216"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1</a:t>
                  </a:r>
                </a:p>
                <a:p>
                  <a:pPr algn="ctr" eaLnBrk="0" hangingPunct="0"/>
                  <a:endParaRPr lang="en-US" altLang="zh-CN" sz="1867" b="1">
                    <a:latin typeface="Times New Roman" pitchFamily="18" charset="0"/>
                    <a:ea typeface="宋体" pitchFamily="2" charset="-122"/>
                  </a:endParaRPr>
                </a:p>
              </p:txBody>
            </p:sp>
            <p:sp>
              <p:nvSpPr>
                <p:cNvPr id="265327" name="Rectangle 10"/>
                <p:cNvSpPr>
                  <a:spLocks noChangeArrowheads="1"/>
                </p:cNvSpPr>
                <p:nvPr/>
              </p:nvSpPr>
              <p:spPr bwMode="auto">
                <a:xfrm>
                  <a:off x="273" y="0"/>
                  <a:ext cx="302" cy="403"/>
                </a:xfrm>
                <a:prstGeom prst="rect">
                  <a:avLst/>
                </a:prstGeom>
                <a:noFill/>
                <a:ln w="7">
                  <a:solidFill>
                    <a:srgbClr val="A0A0A0"/>
                  </a:solidFill>
                  <a:miter lim="800000"/>
                  <a:headEnd/>
                  <a:tailEnd/>
                </a:ln>
              </p:spPr>
              <p:txBody>
                <a:bodyPr/>
                <a:lstStyle/>
                <a:p>
                  <a:endParaRPr lang="zh-CN" altLang="en-US" sz="1867"/>
                </a:p>
              </p:txBody>
            </p:sp>
          </p:grpSp>
          <p:grpSp>
            <p:nvGrpSpPr>
              <p:cNvPr id="6" name="Group 11"/>
              <p:cNvGrpSpPr>
                <a:grpSpLocks/>
              </p:cNvGrpSpPr>
              <p:nvPr/>
            </p:nvGrpSpPr>
            <p:grpSpPr bwMode="auto">
              <a:xfrm>
                <a:off x="575" y="0"/>
                <a:ext cx="302" cy="403"/>
                <a:chOff x="575" y="0"/>
                <a:chExt cx="302" cy="403"/>
              </a:xfrm>
            </p:grpSpPr>
            <p:sp>
              <p:nvSpPr>
                <p:cNvPr id="265324" name="Rectangle 12"/>
                <p:cNvSpPr>
                  <a:spLocks noChangeArrowheads="1"/>
                </p:cNvSpPr>
                <p:nvPr/>
              </p:nvSpPr>
              <p:spPr bwMode="auto">
                <a:xfrm>
                  <a:off x="618" y="0"/>
                  <a:ext cx="216"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6</a:t>
                  </a:r>
                </a:p>
                <a:p>
                  <a:pPr algn="ctr" eaLnBrk="0" hangingPunct="0"/>
                  <a:endParaRPr lang="en-US" altLang="zh-CN" sz="1867" b="1">
                    <a:latin typeface="Times New Roman" pitchFamily="18" charset="0"/>
                    <a:ea typeface="宋体" pitchFamily="2" charset="-122"/>
                  </a:endParaRPr>
                </a:p>
              </p:txBody>
            </p:sp>
            <p:sp>
              <p:nvSpPr>
                <p:cNvPr id="265325" name="Rectangle 13"/>
                <p:cNvSpPr>
                  <a:spLocks noChangeArrowheads="1"/>
                </p:cNvSpPr>
                <p:nvPr/>
              </p:nvSpPr>
              <p:spPr bwMode="auto">
                <a:xfrm>
                  <a:off x="575" y="0"/>
                  <a:ext cx="302" cy="403"/>
                </a:xfrm>
                <a:prstGeom prst="rect">
                  <a:avLst/>
                </a:prstGeom>
                <a:noFill/>
                <a:ln w="7">
                  <a:solidFill>
                    <a:srgbClr val="A0A0A0"/>
                  </a:solidFill>
                  <a:miter lim="800000"/>
                  <a:headEnd/>
                  <a:tailEnd/>
                </a:ln>
              </p:spPr>
              <p:txBody>
                <a:bodyPr/>
                <a:lstStyle/>
                <a:p>
                  <a:endParaRPr lang="zh-CN" altLang="en-US" sz="1867"/>
                </a:p>
              </p:txBody>
            </p:sp>
          </p:grpSp>
          <p:grpSp>
            <p:nvGrpSpPr>
              <p:cNvPr id="7" name="Group 14"/>
              <p:cNvGrpSpPr>
                <a:grpSpLocks/>
              </p:cNvGrpSpPr>
              <p:nvPr/>
            </p:nvGrpSpPr>
            <p:grpSpPr bwMode="auto">
              <a:xfrm>
                <a:off x="0" y="403"/>
                <a:ext cx="273" cy="403"/>
                <a:chOff x="0" y="403"/>
                <a:chExt cx="273" cy="403"/>
              </a:xfrm>
            </p:grpSpPr>
            <p:sp>
              <p:nvSpPr>
                <p:cNvPr id="265322" name="Rectangle 15"/>
                <p:cNvSpPr>
                  <a:spLocks noChangeArrowheads="1"/>
                </p:cNvSpPr>
                <p:nvPr/>
              </p:nvSpPr>
              <p:spPr bwMode="auto">
                <a:xfrm>
                  <a:off x="43" y="403"/>
                  <a:ext cx="187"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3</a:t>
                  </a:r>
                </a:p>
                <a:p>
                  <a:pPr algn="ctr" eaLnBrk="0" hangingPunct="0"/>
                  <a:endParaRPr lang="en-US" altLang="zh-CN" sz="1867" b="1">
                    <a:latin typeface="Times New Roman" pitchFamily="18" charset="0"/>
                    <a:ea typeface="宋体" pitchFamily="2" charset="-122"/>
                  </a:endParaRPr>
                </a:p>
              </p:txBody>
            </p:sp>
            <p:sp>
              <p:nvSpPr>
                <p:cNvPr id="265323" name="Rectangle 16"/>
                <p:cNvSpPr>
                  <a:spLocks noChangeArrowheads="1"/>
                </p:cNvSpPr>
                <p:nvPr/>
              </p:nvSpPr>
              <p:spPr bwMode="auto">
                <a:xfrm>
                  <a:off x="0" y="403"/>
                  <a:ext cx="273" cy="403"/>
                </a:xfrm>
                <a:prstGeom prst="rect">
                  <a:avLst/>
                </a:prstGeom>
                <a:noFill/>
                <a:ln w="7">
                  <a:solidFill>
                    <a:srgbClr val="A0A0A0"/>
                  </a:solidFill>
                  <a:miter lim="800000"/>
                  <a:headEnd/>
                  <a:tailEnd/>
                </a:ln>
              </p:spPr>
              <p:txBody>
                <a:bodyPr/>
                <a:lstStyle/>
                <a:p>
                  <a:endParaRPr lang="zh-CN" altLang="en-US" sz="1867"/>
                </a:p>
              </p:txBody>
            </p:sp>
          </p:grpSp>
          <p:grpSp>
            <p:nvGrpSpPr>
              <p:cNvPr id="8" name="Group 17"/>
              <p:cNvGrpSpPr>
                <a:grpSpLocks/>
              </p:cNvGrpSpPr>
              <p:nvPr/>
            </p:nvGrpSpPr>
            <p:grpSpPr bwMode="auto">
              <a:xfrm>
                <a:off x="273" y="403"/>
                <a:ext cx="302" cy="403"/>
                <a:chOff x="273" y="403"/>
                <a:chExt cx="302" cy="403"/>
              </a:xfrm>
            </p:grpSpPr>
            <p:sp>
              <p:nvSpPr>
                <p:cNvPr id="265320" name="Rectangle 18"/>
                <p:cNvSpPr>
                  <a:spLocks noChangeArrowheads="1"/>
                </p:cNvSpPr>
                <p:nvPr/>
              </p:nvSpPr>
              <p:spPr bwMode="auto">
                <a:xfrm>
                  <a:off x="316" y="403"/>
                  <a:ext cx="216"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5</a:t>
                  </a:r>
                </a:p>
                <a:p>
                  <a:pPr algn="ctr" eaLnBrk="0" hangingPunct="0"/>
                  <a:endParaRPr lang="en-US" altLang="zh-CN" sz="1867" b="1">
                    <a:latin typeface="Times New Roman" pitchFamily="18" charset="0"/>
                    <a:ea typeface="宋体" pitchFamily="2" charset="-122"/>
                  </a:endParaRPr>
                </a:p>
              </p:txBody>
            </p:sp>
            <p:sp>
              <p:nvSpPr>
                <p:cNvPr id="265321" name="Rectangle 19"/>
                <p:cNvSpPr>
                  <a:spLocks noChangeArrowheads="1"/>
                </p:cNvSpPr>
                <p:nvPr/>
              </p:nvSpPr>
              <p:spPr bwMode="auto">
                <a:xfrm>
                  <a:off x="273" y="403"/>
                  <a:ext cx="302" cy="403"/>
                </a:xfrm>
                <a:prstGeom prst="rect">
                  <a:avLst/>
                </a:prstGeom>
                <a:noFill/>
                <a:ln w="7">
                  <a:solidFill>
                    <a:srgbClr val="A0A0A0"/>
                  </a:solidFill>
                  <a:miter lim="800000"/>
                  <a:headEnd/>
                  <a:tailEnd/>
                </a:ln>
              </p:spPr>
              <p:txBody>
                <a:bodyPr/>
                <a:lstStyle/>
                <a:p>
                  <a:endParaRPr lang="zh-CN" altLang="en-US" sz="1867"/>
                </a:p>
              </p:txBody>
            </p:sp>
          </p:grpSp>
          <p:grpSp>
            <p:nvGrpSpPr>
              <p:cNvPr id="9" name="Group 20"/>
              <p:cNvGrpSpPr>
                <a:grpSpLocks/>
              </p:cNvGrpSpPr>
              <p:nvPr/>
            </p:nvGrpSpPr>
            <p:grpSpPr bwMode="auto">
              <a:xfrm>
                <a:off x="575" y="403"/>
                <a:ext cx="302" cy="403"/>
                <a:chOff x="575" y="403"/>
                <a:chExt cx="302" cy="403"/>
              </a:xfrm>
            </p:grpSpPr>
            <p:sp>
              <p:nvSpPr>
                <p:cNvPr id="265318" name="Rectangle 21"/>
                <p:cNvSpPr>
                  <a:spLocks noChangeArrowheads="1"/>
                </p:cNvSpPr>
                <p:nvPr/>
              </p:nvSpPr>
              <p:spPr bwMode="auto">
                <a:xfrm>
                  <a:off x="618" y="403"/>
                  <a:ext cx="216"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7</a:t>
                  </a:r>
                </a:p>
                <a:p>
                  <a:pPr algn="ctr" eaLnBrk="0" hangingPunct="0"/>
                  <a:endParaRPr lang="en-US" altLang="zh-CN" sz="1867" b="1">
                    <a:latin typeface="Times New Roman" pitchFamily="18" charset="0"/>
                    <a:ea typeface="宋体" pitchFamily="2" charset="-122"/>
                  </a:endParaRPr>
                </a:p>
              </p:txBody>
            </p:sp>
            <p:sp>
              <p:nvSpPr>
                <p:cNvPr id="265319" name="Rectangle 22"/>
                <p:cNvSpPr>
                  <a:spLocks noChangeArrowheads="1"/>
                </p:cNvSpPr>
                <p:nvPr/>
              </p:nvSpPr>
              <p:spPr bwMode="auto">
                <a:xfrm>
                  <a:off x="575" y="403"/>
                  <a:ext cx="302" cy="403"/>
                </a:xfrm>
                <a:prstGeom prst="rect">
                  <a:avLst/>
                </a:prstGeom>
                <a:noFill/>
                <a:ln w="7">
                  <a:solidFill>
                    <a:srgbClr val="A0A0A0"/>
                  </a:solidFill>
                  <a:miter lim="800000"/>
                  <a:headEnd/>
                  <a:tailEnd/>
                </a:ln>
              </p:spPr>
              <p:txBody>
                <a:bodyPr/>
                <a:lstStyle/>
                <a:p>
                  <a:endParaRPr lang="zh-CN" altLang="en-US" sz="1867"/>
                </a:p>
              </p:txBody>
            </p:sp>
          </p:grpSp>
          <p:grpSp>
            <p:nvGrpSpPr>
              <p:cNvPr id="10" name="Group 23"/>
              <p:cNvGrpSpPr>
                <a:grpSpLocks/>
              </p:cNvGrpSpPr>
              <p:nvPr/>
            </p:nvGrpSpPr>
            <p:grpSpPr bwMode="auto">
              <a:xfrm>
                <a:off x="0" y="806"/>
                <a:ext cx="273" cy="403"/>
                <a:chOff x="0" y="806"/>
                <a:chExt cx="273" cy="403"/>
              </a:xfrm>
            </p:grpSpPr>
            <p:sp>
              <p:nvSpPr>
                <p:cNvPr id="265316" name="Rectangle 24"/>
                <p:cNvSpPr>
                  <a:spLocks noChangeArrowheads="1"/>
                </p:cNvSpPr>
                <p:nvPr/>
              </p:nvSpPr>
              <p:spPr bwMode="auto">
                <a:xfrm>
                  <a:off x="43" y="806"/>
                  <a:ext cx="187"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4</a:t>
                  </a:r>
                </a:p>
                <a:p>
                  <a:pPr algn="ctr" eaLnBrk="0" hangingPunct="0"/>
                  <a:endParaRPr lang="en-US" altLang="zh-CN" sz="1867" b="1">
                    <a:latin typeface="Times New Roman" pitchFamily="18" charset="0"/>
                    <a:ea typeface="宋体" pitchFamily="2" charset="-122"/>
                  </a:endParaRPr>
                </a:p>
              </p:txBody>
            </p:sp>
            <p:sp>
              <p:nvSpPr>
                <p:cNvPr id="265317" name="Rectangle 25"/>
                <p:cNvSpPr>
                  <a:spLocks noChangeArrowheads="1"/>
                </p:cNvSpPr>
                <p:nvPr/>
              </p:nvSpPr>
              <p:spPr bwMode="auto">
                <a:xfrm>
                  <a:off x="0" y="806"/>
                  <a:ext cx="273" cy="403"/>
                </a:xfrm>
                <a:prstGeom prst="rect">
                  <a:avLst/>
                </a:prstGeom>
                <a:noFill/>
                <a:ln w="7">
                  <a:solidFill>
                    <a:srgbClr val="A0A0A0"/>
                  </a:solidFill>
                  <a:miter lim="800000"/>
                  <a:headEnd/>
                  <a:tailEnd/>
                </a:ln>
              </p:spPr>
              <p:txBody>
                <a:bodyPr/>
                <a:lstStyle/>
                <a:p>
                  <a:endParaRPr lang="zh-CN" altLang="en-US" sz="1867"/>
                </a:p>
              </p:txBody>
            </p:sp>
          </p:grpSp>
          <p:grpSp>
            <p:nvGrpSpPr>
              <p:cNvPr id="11" name="Group 26"/>
              <p:cNvGrpSpPr>
                <a:grpSpLocks/>
              </p:cNvGrpSpPr>
              <p:nvPr/>
            </p:nvGrpSpPr>
            <p:grpSpPr bwMode="auto">
              <a:xfrm>
                <a:off x="273" y="806"/>
                <a:ext cx="302" cy="403"/>
                <a:chOff x="273" y="806"/>
                <a:chExt cx="302" cy="403"/>
              </a:xfrm>
            </p:grpSpPr>
            <p:sp>
              <p:nvSpPr>
                <p:cNvPr id="265314" name="Rectangle 27"/>
                <p:cNvSpPr>
                  <a:spLocks noChangeArrowheads="1"/>
                </p:cNvSpPr>
                <p:nvPr/>
              </p:nvSpPr>
              <p:spPr bwMode="auto">
                <a:xfrm>
                  <a:off x="316" y="806"/>
                  <a:ext cx="216"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9</a:t>
                  </a:r>
                </a:p>
                <a:p>
                  <a:pPr algn="ctr" eaLnBrk="0" hangingPunct="0"/>
                  <a:endParaRPr lang="en-US" altLang="zh-CN" sz="1867" b="1">
                    <a:latin typeface="Times New Roman" pitchFamily="18" charset="0"/>
                    <a:ea typeface="宋体" pitchFamily="2" charset="-122"/>
                  </a:endParaRPr>
                </a:p>
              </p:txBody>
            </p:sp>
            <p:sp>
              <p:nvSpPr>
                <p:cNvPr id="265315" name="Rectangle 28"/>
                <p:cNvSpPr>
                  <a:spLocks noChangeArrowheads="1"/>
                </p:cNvSpPr>
                <p:nvPr/>
              </p:nvSpPr>
              <p:spPr bwMode="auto">
                <a:xfrm>
                  <a:off x="273" y="806"/>
                  <a:ext cx="302" cy="403"/>
                </a:xfrm>
                <a:prstGeom prst="rect">
                  <a:avLst/>
                </a:prstGeom>
                <a:noFill/>
                <a:ln w="7">
                  <a:solidFill>
                    <a:srgbClr val="A0A0A0"/>
                  </a:solidFill>
                  <a:miter lim="800000"/>
                  <a:headEnd/>
                  <a:tailEnd/>
                </a:ln>
              </p:spPr>
              <p:txBody>
                <a:bodyPr/>
                <a:lstStyle/>
                <a:p>
                  <a:endParaRPr lang="zh-CN" altLang="en-US" sz="1867"/>
                </a:p>
              </p:txBody>
            </p:sp>
          </p:grpSp>
          <p:grpSp>
            <p:nvGrpSpPr>
              <p:cNvPr id="12" name="Group 29"/>
              <p:cNvGrpSpPr>
                <a:grpSpLocks/>
              </p:cNvGrpSpPr>
              <p:nvPr/>
            </p:nvGrpSpPr>
            <p:grpSpPr bwMode="auto">
              <a:xfrm>
                <a:off x="575" y="806"/>
                <a:ext cx="302" cy="403"/>
                <a:chOff x="575" y="806"/>
                <a:chExt cx="302" cy="403"/>
              </a:xfrm>
            </p:grpSpPr>
            <p:sp>
              <p:nvSpPr>
                <p:cNvPr id="265312" name="Rectangle 30"/>
                <p:cNvSpPr>
                  <a:spLocks noChangeArrowheads="1"/>
                </p:cNvSpPr>
                <p:nvPr/>
              </p:nvSpPr>
              <p:spPr bwMode="auto">
                <a:xfrm>
                  <a:off x="618" y="806"/>
                  <a:ext cx="216"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2</a:t>
                  </a:r>
                </a:p>
                <a:p>
                  <a:pPr algn="ctr" eaLnBrk="0" hangingPunct="0"/>
                  <a:endParaRPr lang="en-US" altLang="zh-CN" sz="1867" b="1">
                    <a:latin typeface="Times New Roman" pitchFamily="18" charset="0"/>
                    <a:ea typeface="宋体" pitchFamily="2" charset="-122"/>
                  </a:endParaRPr>
                </a:p>
              </p:txBody>
            </p:sp>
            <p:sp>
              <p:nvSpPr>
                <p:cNvPr id="265313" name="Rectangle 31"/>
                <p:cNvSpPr>
                  <a:spLocks noChangeArrowheads="1"/>
                </p:cNvSpPr>
                <p:nvPr/>
              </p:nvSpPr>
              <p:spPr bwMode="auto">
                <a:xfrm>
                  <a:off x="575" y="806"/>
                  <a:ext cx="302" cy="403"/>
                </a:xfrm>
                <a:prstGeom prst="rect">
                  <a:avLst/>
                </a:prstGeom>
                <a:noFill/>
                <a:ln w="7">
                  <a:solidFill>
                    <a:srgbClr val="A0A0A0"/>
                  </a:solidFill>
                  <a:miter lim="800000"/>
                  <a:headEnd/>
                  <a:tailEnd/>
                </a:ln>
              </p:spPr>
              <p:txBody>
                <a:bodyPr/>
                <a:lstStyle/>
                <a:p>
                  <a:endParaRPr lang="zh-CN" altLang="en-US" sz="1867"/>
                </a:p>
              </p:txBody>
            </p:sp>
          </p:grpSp>
        </p:grpSp>
        <p:sp>
          <p:nvSpPr>
            <p:cNvPr id="265302" name="Rectangle 32"/>
            <p:cNvSpPr>
              <a:spLocks noChangeArrowheads="1"/>
            </p:cNvSpPr>
            <p:nvPr/>
          </p:nvSpPr>
          <p:spPr bwMode="auto">
            <a:xfrm>
              <a:off x="-3" y="-3"/>
              <a:ext cx="883" cy="1215"/>
            </a:xfrm>
            <a:prstGeom prst="rect">
              <a:avLst/>
            </a:prstGeom>
            <a:noFill/>
            <a:ln w="9525">
              <a:solidFill>
                <a:srgbClr val="A0A0A0"/>
              </a:solidFill>
              <a:miter lim="800000"/>
              <a:headEnd/>
              <a:tailEnd/>
            </a:ln>
          </p:spPr>
          <p:txBody>
            <a:bodyPr/>
            <a:lstStyle/>
            <a:p>
              <a:endParaRPr lang="zh-CN" altLang="en-US" sz="1867"/>
            </a:p>
          </p:txBody>
        </p:sp>
      </p:grpSp>
      <p:grpSp>
        <p:nvGrpSpPr>
          <p:cNvPr id="13" name="Group 33"/>
          <p:cNvGrpSpPr>
            <a:grpSpLocks/>
          </p:cNvGrpSpPr>
          <p:nvPr/>
        </p:nvGrpSpPr>
        <p:grpSpPr bwMode="auto">
          <a:xfrm>
            <a:off x="4930275" y="1206500"/>
            <a:ext cx="4089901" cy="2327275"/>
            <a:chOff x="-3" y="-3"/>
            <a:chExt cx="1559" cy="2021"/>
          </a:xfrm>
        </p:grpSpPr>
        <p:grpSp>
          <p:nvGrpSpPr>
            <p:cNvPr id="14" name="Group 34"/>
            <p:cNvGrpSpPr>
              <a:grpSpLocks/>
            </p:cNvGrpSpPr>
            <p:nvPr/>
          </p:nvGrpSpPr>
          <p:grpSpPr bwMode="auto">
            <a:xfrm>
              <a:off x="0" y="0"/>
              <a:ext cx="1553" cy="2015"/>
              <a:chOff x="0" y="0"/>
              <a:chExt cx="1553" cy="2015"/>
            </a:xfrm>
          </p:grpSpPr>
          <p:grpSp>
            <p:nvGrpSpPr>
              <p:cNvPr id="15" name="Group 35"/>
              <p:cNvGrpSpPr>
                <a:grpSpLocks/>
              </p:cNvGrpSpPr>
              <p:nvPr/>
            </p:nvGrpSpPr>
            <p:grpSpPr bwMode="auto">
              <a:xfrm>
                <a:off x="0" y="0"/>
                <a:ext cx="345" cy="403"/>
                <a:chOff x="0" y="0"/>
                <a:chExt cx="345" cy="403"/>
              </a:xfrm>
            </p:grpSpPr>
            <p:sp>
              <p:nvSpPr>
                <p:cNvPr id="265299" name="Rectangle 36"/>
                <p:cNvSpPr>
                  <a:spLocks noChangeArrowheads="1"/>
                </p:cNvSpPr>
                <p:nvPr/>
              </p:nvSpPr>
              <p:spPr bwMode="auto">
                <a:xfrm>
                  <a:off x="43" y="0"/>
                  <a:ext cx="259"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17</a:t>
                  </a:r>
                </a:p>
                <a:p>
                  <a:pPr algn="ctr" eaLnBrk="0" hangingPunct="0"/>
                  <a:endParaRPr lang="en-US" altLang="zh-CN" sz="1867" b="1">
                    <a:latin typeface="Times New Roman" pitchFamily="18" charset="0"/>
                    <a:ea typeface="宋体" pitchFamily="2" charset="-122"/>
                  </a:endParaRPr>
                </a:p>
              </p:txBody>
            </p:sp>
            <p:sp>
              <p:nvSpPr>
                <p:cNvPr id="265300" name="Rectangle 37"/>
                <p:cNvSpPr>
                  <a:spLocks noChangeArrowheads="1"/>
                </p:cNvSpPr>
                <p:nvPr/>
              </p:nvSpPr>
              <p:spPr bwMode="auto">
                <a:xfrm>
                  <a:off x="0" y="0"/>
                  <a:ext cx="345" cy="403"/>
                </a:xfrm>
                <a:prstGeom prst="rect">
                  <a:avLst/>
                </a:prstGeom>
                <a:noFill/>
                <a:ln w="7">
                  <a:solidFill>
                    <a:srgbClr val="A0A0A0"/>
                  </a:solidFill>
                  <a:miter lim="800000"/>
                  <a:headEnd/>
                  <a:tailEnd/>
                </a:ln>
              </p:spPr>
              <p:txBody>
                <a:bodyPr/>
                <a:lstStyle/>
                <a:p>
                  <a:endParaRPr lang="zh-CN" altLang="en-US" sz="1867"/>
                </a:p>
              </p:txBody>
            </p:sp>
          </p:grpSp>
          <p:grpSp>
            <p:nvGrpSpPr>
              <p:cNvPr id="16" name="Group 38"/>
              <p:cNvGrpSpPr>
                <a:grpSpLocks/>
              </p:cNvGrpSpPr>
              <p:nvPr/>
            </p:nvGrpSpPr>
            <p:grpSpPr bwMode="auto">
              <a:xfrm>
                <a:off x="345" y="0"/>
                <a:ext cx="302" cy="403"/>
                <a:chOff x="345" y="0"/>
                <a:chExt cx="302" cy="403"/>
              </a:xfrm>
            </p:grpSpPr>
            <p:sp>
              <p:nvSpPr>
                <p:cNvPr id="265297" name="Rectangle 39"/>
                <p:cNvSpPr>
                  <a:spLocks noChangeArrowheads="1"/>
                </p:cNvSpPr>
                <p:nvPr/>
              </p:nvSpPr>
              <p:spPr bwMode="auto">
                <a:xfrm>
                  <a:off x="388" y="0"/>
                  <a:ext cx="216"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24</a:t>
                  </a:r>
                </a:p>
                <a:p>
                  <a:pPr algn="ctr" eaLnBrk="0" hangingPunct="0"/>
                  <a:endParaRPr lang="en-US" altLang="zh-CN" sz="1867" b="1">
                    <a:latin typeface="Times New Roman" pitchFamily="18" charset="0"/>
                    <a:ea typeface="宋体" pitchFamily="2" charset="-122"/>
                  </a:endParaRPr>
                </a:p>
              </p:txBody>
            </p:sp>
            <p:sp>
              <p:nvSpPr>
                <p:cNvPr id="265298" name="Rectangle 40"/>
                <p:cNvSpPr>
                  <a:spLocks noChangeArrowheads="1"/>
                </p:cNvSpPr>
                <p:nvPr/>
              </p:nvSpPr>
              <p:spPr bwMode="auto">
                <a:xfrm>
                  <a:off x="345" y="0"/>
                  <a:ext cx="302" cy="403"/>
                </a:xfrm>
                <a:prstGeom prst="rect">
                  <a:avLst/>
                </a:prstGeom>
                <a:noFill/>
                <a:ln w="7">
                  <a:solidFill>
                    <a:srgbClr val="A0A0A0"/>
                  </a:solidFill>
                  <a:miter lim="800000"/>
                  <a:headEnd/>
                  <a:tailEnd/>
                </a:ln>
              </p:spPr>
              <p:txBody>
                <a:bodyPr/>
                <a:lstStyle/>
                <a:p>
                  <a:endParaRPr lang="zh-CN" altLang="en-US" sz="1867"/>
                </a:p>
              </p:txBody>
            </p:sp>
          </p:grpSp>
          <p:grpSp>
            <p:nvGrpSpPr>
              <p:cNvPr id="17" name="Group 41"/>
              <p:cNvGrpSpPr>
                <a:grpSpLocks/>
              </p:cNvGrpSpPr>
              <p:nvPr/>
            </p:nvGrpSpPr>
            <p:grpSpPr bwMode="auto">
              <a:xfrm>
                <a:off x="647" y="0"/>
                <a:ext cx="302" cy="403"/>
                <a:chOff x="647" y="0"/>
                <a:chExt cx="302" cy="403"/>
              </a:xfrm>
            </p:grpSpPr>
            <p:sp>
              <p:nvSpPr>
                <p:cNvPr id="265295" name="Rectangle 42"/>
                <p:cNvSpPr>
                  <a:spLocks noChangeArrowheads="1"/>
                </p:cNvSpPr>
                <p:nvPr/>
              </p:nvSpPr>
              <p:spPr bwMode="auto">
                <a:xfrm>
                  <a:off x="690" y="0"/>
                  <a:ext cx="216"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1</a:t>
                  </a:r>
                </a:p>
                <a:p>
                  <a:pPr algn="ctr" eaLnBrk="0" hangingPunct="0"/>
                  <a:endParaRPr lang="en-US" altLang="zh-CN" sz="1867" b="1">
                    <a:latin typeface="Times New Roman" pitchFamily="18" charset="0"/>
                    <a:ea typeface="宋体" pitchFamily="2" charset="-122"/>
                  </a:endParaRPr>
                </a:p>
              </p:txBody>
            </p:sp>
            <p:sp>
              <p:nvSpPr>
                <p:cNvPr id="265296" name="Rectangle 43"/>
                <p:cNvSpPr>
                  <a:spLocks noChangeArrowheads="1"/>
                </p:cNvSpPr>
                <p:nvPr/>
              </p:nvSpPr>
              <p:spPr bwMode="auto">
                <a:xfrm>
                  <a:off x="647" y="0"/>
                  <a:ext cx="302" cy="403"/>
                </a:xfrm>
                <a:prstGeom prst="rect">
                  <a:avLst/>
                </a:prstGeom>
                <a:noFill/>
                <a:ln w="7">
                  <a:solidFill>
                    <a:srgbClr val="A0A0A0"/>
                  </a:solidFill>
                  <a:miter lim="800000"/>
                  <a:headEnd/>
                  <a:tailEnd/>
                </a:ln>
              </p:spPr>
              <p:txBody>
                <a:bodyPr/>
                <a:lstStyle/>
                <a:p>
                  <a:endParaRPr lang="zh-CN" altLang="en-US" sz="1867"/>
                </a:p>
              </p:txBody>
            </p:sp>
          </p:grpSp>
          <p:grpSp>
            <p:nvGrpSpPr>
              <p:cNvPr id="18" name="Group 44"/>
              <p:cNvGrpSpPr>
                <a:grpSpLocks/>
              </p:cNvGrpSpPr>
              <p:nvPr/>
            </p:nvGrpSpPr>
            <p:grpSpPr bwMode="auto">
              <a:xfrm>
                <a:off x="949" y="0"/>
                <a:ext cx="302" cy="403"/>
                <a:chOff x="949" y="0"/>
                <a:chExt cx="302" cy="403"/>
              </a:xfrm>
            </p:grpSpPr>
            <p:sp>
              <p:nvSpPr>
                <p:cNvPr id="265293" name="Rectangle 45"/>
                <p:cNvSpPr>
                  <a:spLocks noChangeArrowheads="1"/>
                </p:cNvSpPr>
                <p:nvPr/>
              </p:nvSpPr>
              <p:spPr bwMode="auto">
                <a:xfrm>
                  <a:off x="992" y="0"/>
                  <a:ext cx="216"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8</a:t>
                  </a:r>
                </a:p>
                <a:p>
                  <a:pPr algn="ctr" eaLnBrk="0" hangingPunct="0"/>
                  <a:endParaRPr lang="en-US" altLang="zh-CN" sz="1867" b="1">
                    <a:latin typeface="Times New Roman" pitchFamily="18" charset="0"/>
                    <a:ea typeface="宋体" pitchFamily="2" charset="-122"/>
                  </a:endParaRPr>
                </a:p>
              </p:txBody>
            </p:sp>
            <p:sp>
              <p:nvSpPr>
                <p:cNvPr id="265294" name="Rectangle 46"/>
                <p:cNvSpPr>
                  <a:spLocks noChangeArrowheads="1"/>
                </p:cNvSpPr>
                <p:nvPr/>
              </p:nvSpPr>
              <p:spPr bwMode="auto">
                <a:xfrm>
                  <a:off x="949" y="0"/>
                  <a:ext cx="302" cy="403"/>
                </a:xfrm>
                <a:prstGeom prst="rect">
                  <a:avLst/>
                </a:prstGeom>
                <a:noFill/>
                <a:ln w="7">
                  <a:solidFill>
                    <a:srgbClr val="A0A0A0"/>
                  </a:solidFill>
                  <a:miter lim="800000"/>
                  <a:headEnd/>
                  <a:tailEnd/>
                </a:ln>
              </p:spPr>
              <p:txBody>
                <a:bodyPr/>
                <a:lstStyle/>
                <a:p>
                  <a:endParaRPr lang="zh-CN" altLang="en-US" sz="1867"/>
                </a:p>
              </p:txBody>
            </p:sp>
          </p:grpSp>
          <p:grpSp>
            <p:nvGrpSpPr>
              <p:cNvPr id="19" name="Group 47"/>
              <p:cNvGrpSpPr>
                <a:grpSpLocks/>
              </p:cNvGrpSpPr>
              <p:nvPr/>
            </p:nvGrpSpPr>
            <p:grpSpPr bwMode="auto">
              <a:xfrm>
                <a:off x="1251" y="0"/>
                <a:ext cx="302" cy="403"/>
                <a:chOff x="1251" y="0"/>
                <a:chExt cx="302" cy="403"/>
              </a:xfrm>
            </p:grpSpPr>
            <p:sp>
              <p:nvSpPr>
                <p:cNvPr id="265291" name="Rectangle 48"/>
                <p:cNvSpPr>
                  <a:spLocks noChangeArrowheads="1"/>
                </p:cNvSpPr>
                <p:nvPr/>
              </p:nvSpPr>
              <p:spPr bwMode="auto">
                <a:xfrm>
                  <a:off x="1294" y="0"/>
                  <a:ext cx="216"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15</a:t>
                  </a:r>
                </a:p>
                <a:p>
                  <a:pPr algn="ctr" eaLnBrk="0" hangingPunct="0"/>
                  <a:endParaRPr lang="en-US" altLang="zh-CN" sz="1867" b="1">
                    <a:latin typeface="Times New Roman" pitchFamily="18" charset="0"/>
                    <a:ea typeface="宋体" pitchFamily="2" charset="-122"/>
                  </a:endParaRPr>
                </a:p>
              </p:txBody>
            </p:sp>
            <p:sp>
              <p:nvSpPr>
                <p:cNvPr id="265292" name="Rectangle 49"/>
                <p:cNvSpPr>
                  <a:spLocks noChangeArrowheads="1"/>
                </p:cNvSpPr>
                <p:nvPr/>
              </p:nvSpPr>
              <p:spPr bwMode="auto">
                <a:xfrm>
                  <a:off x="1251" y="0"/>
                  <a:ext cx="302" cy="403"/>
                </a:xfrm>
                <a:prstGeom prst="rect">
                  <a:avLst/>
                </a:prstGeom>
                <a:noFill/>
                <a:ln w="7">
                  <a:solidFill>
                    <a:srgbClr val="A0A0A0"/>
                  </a:solidFill>
                  <a:miter lim="800000"/>
                  <a:headEnd/>
                  <a:tailEnd/>
                </a:ln>
              </p:spPr>
              <p:txBody>
                <a:bodyPr/>
                <a:lstStyle/>
                <a:p>
                  <a:endParaRPr lang="zh-CN" altLang="en-US" sz="1867"/>
                </a:p>
              </p:txBody>
            </p:sp>
          </p:grpSp>
          <p:grpSp>
            <p:nvGrpSpPr>
              <p:cNvPr id="20" name="Group 50"/>
              <p:cNvGrpSpPr>
                <a:grpSpLocks/>
              </p:cNvGrpSpPr>
              <p:nvPr/>
            </p:nvGrpSpPr>
            <p:grpSpPr bwMode="auto">
              <a:xfrm>
                <a:off x="0" y="403"/>
                <a:ext cx="345" cy="403"/>
                <a:chOff x="0" y="403"/>
                <a:chExt cx="345" cy="403"/>
              </a:xfrm>
            </p:grpSpPr>
            <p:sp>
              <p:nvSpPr>
                <p:cNvPr id="265289" name="Rectangle 51"/>
                <p:cNvSpPr>
                  <a:spLocks noChangeArrowheads="1"/>
                </p:cNvSpPr>
                <p:nvPr/>
              </p:nvSpPr>
              <p:spPr bwMode="auto">
                <a:xfrm>
                  <a:off x="43" y="403"/>
                  <a:ext cx="259"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23</a:t>
                  </a:r>
                </a:p>
                <a:p>
                  <a:pPr algn="ctr" eaLnBrk="0" hangingPunct="0"/>
                  <a:endParaRPr lang="en-US" altLang="zh-CN" sz="1867" b="1">
                    <a:latin typeface="Times New Roman" pitchFamily="18" charset="0"/>
                    <a:ea typeface="宋体" pitchFamily="2" charset="-122"/>
                  </a:endParaRPr>
                </a:p>
              </p:txBody>
            </p:sp>
            <p:sp>
              <p:nvSpPr>
                <p:cNvPr id="265290" name="Rectangle 52"/>
                <p:cNvSpPr>
                  <a:spLocks noChangeArrowheads="1"/>
                </p:cNvSpPr>
                <p:nvPr/>
              </p:nvSpPr>
              <p:spPr bwMode="auto">
                <a:xfrm>
                  <a:off x="0" y="403"/>
                  <a:ext cx="345" cy="403"/>
                </a:xfrm>
                <a:prstGeom prst="rect">
                  <a:avLst/>
                </a:prstGeom>
                <a:noFill/>
                <a:ln w="7">
                  <a:solidFill>
                    <a:srgbClr val="A0A0A0"/>
                  </a:solidFill>
                  <a:miter lim="800000"/>
                  <a:headEnd/>
                  <a:tailEnd/>
                </a:ln>
              </p:spPr>
              <p:txBody>
                <a:bodyPr/>
                <a:lstStyle/>
                <a:p>
                  <a:endParaRPr lang="zh-CN" altLang="en-US" sz="1867"/>
                </a:p>
              </p:txBody>
            </p:sp>
          </p:grpSp>
          <p:grpSp>
            <p:nvGrpSpPr>
              <p:cNvPr id="21" name="Group 53"/>
              <p:cNvGrpSpPr>
                <a:grpSpLocks/>
              </p:cNvGrpSpPr>
              <p:nvPr/>
            </p:nvGrpSpPr>
            <p:grpSpPr bwMode="auto">
              <a:xfrm>
                <a:off x="345" y="403"/>
                <a:ext cx="302" cy="403"/>
                <a:chOff x="345" y="403"/>
                <a:chExt cx="302" cy="403"/>
              </a:xfrm>
            </p:grpSpPr>
            <p:sp>
              <p:nvSpPr>
                <p:cNvPr id="265287" name="Rectangle 54"/>
                <p:cNvSpPr>
                  <a:spLocks noChangeArrowheads="1"/>
                </p:cNvSpPr>
                <p:nvPr/>
              </p:nvSpPr>
              <p:spPr bwMode="auto">
                <a:xfrm>
                  <a:off x="388" y="403"/>
                  <a:ext cx="216"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5</a:t>
                  </a:r>
                </a:p>
                <a:p>
                  <a:pPr algn="ctr" eaLnBrk="0" hangingPunct="0"/>
                  <a:endParaRPr lang="en-US" altLang="zh-CN" sz="1867" b="1">
                    <a:latin typeface="Times New Roman" pitchFamily="18" charset="0"/>
                    <a:ea typeface="宋体" pitchFamily="2" charset="-122"/>
                  </a:endParaRPr>
                </a:p>
              </p:txBody>
            </p:sp>
            <p:sp>
              <p:nvSpPr>
                <p:cNvPr id="265288" name="Rectangle 55"/>
                <p:cNvSpPr>
                  <a:spLocks noChangeArrowheads="1"/>
                </p:cNvSpPr>
                <p:nvPr/>
              </p:nvSpPr>
              <p:spPr bwMode="auto">
                <a:xfrm>
                  <a:off x="345" y="403"/>
                  <a:ext cx="302" cy="403"/>
                </a:xfrm>
                <a:prstGeom prst="rect">
                  <a:avLst/>
                </a:prstGeom>
                <a:noFill/>
                <a:ln w="7">
                  <a:solidFill>
                    <a:srgbClr val="A0A0A0"/>
                  </a:solidFill>
                  <a:miter lim="800000"/>
                  <a:headEnd/>
                  <a:tailEnd/>
                </a:ln>
              </p:spPr>
              <p:txBody>
                <a:bodyPr/>
                <a:lstStyle/>
                <a:p>
                  <a:endParaRPr lang="zh-CN" altLang="en-US" sz="1867"/>
                </a:p>
              </p:txBody>
            </p:sp>
          </p:grpSp>
          <p:grpSp>
            <p:nvGrpSpPr>
              <p:cNvPr id="22" name="Group 56"/>
              <p:cNvGrpSpPr>
                <a:grpSpLocks/>
              </p:cNvGrpSpPr>
              <p:nvPr/>
            </p:nvGrpSpPr>
            <p:grpSpPr bwMode="auto">
              <a:xfrm>
                <a:off x="647" y="403"/>
                <a:ext cx="302" cy="403"/>
                <a:chOff x="647" y="403"/>
                <a:chExt cx="302" cy="403"/>
              </a:xfrm>
            </p:grpSpPr>
            <p:sp>
              <p:nvSpPr>
                <p:cNvPr id="265285" name="Rectangle 57"/>
                <p:cNvSpPr>
                  <a:spLocks noChangeArrowheads="1"/>
                </p:cNvSpPr>
                <p:nvPr/>
              </p:nvSpPr>
              <p:spPr bwMode="auto">
                <a:xfrm>
                  <a:off x="690" y="403"/>
                  <a:ext cx="216"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7</a:t>
                  </a:r>
                </a:p>
                <a:p>
                  <a:pPr algn="ctr" eaLnBrk="0" hangingPunct="0"/>
                  <a:endParaRPr lang="en-US" altLang="zh-CN" sz="1867" b="1">
                    <a:latin typeface="Times New Roman" pitchFamily="18" charset="0"/>
                    <a:ea typeface="宋体" pitchFamily="2" charset="-122"/>
                  </a:endParaRPr>
                </a:p>
              </p:txBody>
            </p:sp>
            <p:sp>
              <p:nvSpPr>
                <p:cNvPr id="265286" name="Rectangle 58"/>
                <p:cNvSpPr>
                  <a:spLocks noChangeArrowheads="1"/>
                </p:cNvSpPr>
                <p:nvPr/>
              </p:nvSpPr>
              <p:spPr bwMode="auto">
                <a:xfrm>
                  <a:off x="647" y="403"/>
                  <a:ext cx="302" cy="403"/>
                </a:xfrm>
                <a:prstGeom prst="rect">
                  <a:avLst/>
                </a:prstGeom>
                <a:noFill/>
                <a:ln w="7">
                  <a:solidFill>
                    <a:srgbClr val="A0A0A0"/>
                  </a:solidFill>
                  <a:miter lim="800000"/>
                  <a:headEnd/>
                  <a:tailEnd/>
                </a:ln>
              </p:spPr>
              <p:txBody>
                <a:bodyPr/>
                <a:lstStyle/>
                <a:p>
                  <a:endParaRPr lang="zh-CN" altLang="en-US" sz="1867"/>
                </a:p>
              </p:txBody>
            </p:sp>
          </p:grpSp>
          <p:grpSp>
            <p:nvGrpSpPr>
              <p:cNvPr id="23" name="Group 59"/>
              <p:cNvGrpSpPr>
                <a:grpSpLocks/>
              </p:cNvGrpSpPr>
              <p:nvPr/>
            </p:nvGrpSpPr>
            <p:grpSpPr bwMode="auto">
              <a:xfrm>
                <a:off x="949" y="403"/>
                <a:ext cx="302" cy="403"/>
                <a:chOff x="949" y="403"/>
                <a:chExt cx="302" cy="403"/>
              </a:xfrm>
            </p:grpSpPr>
            <p:sp>
              <p:nvSpPr>
                <p:cNvPr id="265283" name="Rectangle 60"/>
                <p:cNvSpPr>
                  <a:spLocks noChangeArrowheads="1"/>
                </p:cNvSpPr>
                <p:nvPr/>
              </p:nvSpPr>
              <p:spPr bwMode="auto">
                <a:xfrm>
                  <a:off x="992" y="403"/>
                  <a:ext cx="216"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14</a:t>
                  </a:r>
                </a:p>
                <a:p>
                  <a:pPr algn="ctr" eaLnBrk="0" hangingPunct="0"/>
                  <a:endParaRPr lang="en-US" altLang="zh-CN" sz="1867" b="1">
                    <a:latin typeface="Times New Roman" pitchFamily="18" charset="0"/>
                    <a:ea typeface="宋体" pitchFamily="2" charset="-122"/>
                  </a:endParaRPr>
                </a:p>
              </p:txBody>
            </p:sp>
            <p:sp>
              <p:nvSpPr>
                <p:cNvPr id="265284" name="Rectangle 61"/>
                <p:cNvSpPr>
                  <a:spLocks noChangeArrowheads="1"/>
                </p:cNvSpPr>
                <p:nvPr/>
              </p:nvSpPr>
              <p:spPr bwMode="auto">
                <a:xfrm>
                  <a:off x="949" y="403"/>
                  <a:ext cx="302" cy="403"/>
                </a:xfrm>
                <a:prstGeom prst="rect">
                  <a:avLst/>
                </a:prstGeom>
                <a:noFill/>
                <a:ln w="7">
                  <a:solidFill>
                    <a:srgbClr val="A0A0A0"/>
                  </a:solidFill>
                  <a:miter lim="800000"/>
                  <a:headEnd/>
                  <a:tailEnd/>
                </a:ln>
              </p:spPr>
              <p:txBody>
                <a:bodyPr/>
                <a:lstStyle/>
                <a:p>
                  <a:endParaRPr lang="zh-CN" altLang="en-US" sz="1867"/>
                </a:p>
              </p:txBody>
            </p:sp>
          </p:grpSp>
          <p:grpSp>
            <p:nvGrpSpPr>
              <p:cNvPr id="24" name="Group 62"/>
              <p:cNvGrpSpPr>
                <a:grpSpLocks/>
              </p:cNvGrpSpPr>
              <p:nvPr/>
            </p:nvGrpSpPr>
            <p:grpSpPr bwMode="auto">
              <a:xfrm>
                <a:off x="1251" y="403"/>
                <a:ext cx="302" cy="403"/>
                <a:chOff x="1251" y="403"/>
                <a:chExt cx="302" cy="403"/>
              </a:xfrm>
            </p:grpSpPr>
            <p:sp>
              <p:nvSpPr>
                <p:cNvPr id="265281" name="Rectangle 63"/>
                <p:cNvSpPr>
                  <a:spLocks noChangeArrowheads="1"/>
                </p:cNvSpPr>
                <p:nvPr/>
              </p:nvSpPr>
              <p:spPr bwMode="auto">
                <a:xfrm>
                  <a:off x="1294" y="403"/>
                  <a:ext cx="216"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16</a:t>
                  </a:r>
                </a:p>
                <a:p>
                  <a:pPr algn="ctr" eaLnBrk="0" hangingPunct="0"/>
                  <a:endParaRPr lang="en-US" altLang="zh-CN" sz="1867" b="1">
                    <a:latin typeface="Times New Roman" pitchFamily="18" charset="0"/>
                    <a:ea typeface="宋体" pitchFamily="2" charset="-122"/>
                  </a:endParaRPr>
                </a:p>
              </p:txBody>
            </p:sp>
            <p:sp>
              <p:nvSpPr>
                <p:cNvPr id="265282" name="Rectangle 64"/>
                <p:cNvSpPr>
                  <a:spLocks noChangeArrowheads="1"/>
                </p:cNvSpPr>
                <p:nvPr/>
              </p:nvSpPr>
              <p:spPr bwMode="auto">
                <a:xfrm>
                  <a:off x="1251" y="403"/>
                  <a:ext cx="302" cy="403"/>
                </a:xfrm>
                <a:prstGeom prst="rect">
                  <a:avLst/>
                </a:prstGeom>
                <a:noFill/>
                <a:ln w="7">
                  <a:solidFill>
                    <a:srgbClr val="A0A0A0"/>
                  </a:solidFill>
                  <a:miter lim="800000"/>
                  <a:headEnd/>
                  <a:tailEnd/>
                </a:ln>
              </p:spPr>
              <p:txBody>
                <a:bodyPr/>
                <a:lstStyle/>
                <a:p>
                  <a:endParaRPr lang="zh-CN" altLang="en-US" sz="1867"/>
                </a:p>
              </p:txBody>
            </p:sp>
          </p:grpSp>
          <p:grpSp>
            <p:nvGrpSpPr>
              <p:cNvPr id="25" name="Group 65"/>
              <p:cNvGrpSpPr>
                <a:grpSpLocks/>
              </p:cNvGrpSpPr>
              <p:nvPr/>
            </p:nvGrpSpPr>
            <p:grpSpPr bwMode="auto">
              <a:xfrm>
                <a:off x="0" y="806"/>
                <a:ext cx="345" cy="403"/>
                <a:chOff x="0" y="806"/>
                <a:chExt cx="345" cy="403"/>
              </a:xfrm>
            </p:grpSpPr>
            <p:sp>
              <p:nvSpPr>
                <p:cNvPr id="265279" name="Rectangle 66"/>
                <p:cNvSpPr>
                  <a:spLocks noChangeArrowheads="1"/>
                </p:cNvSpPr>
                <p:nvPr/>
              </p:nvSpPr>
              <p:spPr bwMode="auto">
                <a:xfrm>
                  <a:off x="43" y="806"/>
                  <a:ext cx="259" cy="403"/>
                </a:xfrm>
                <a:prstGeom prst="rect">
                  <a:avLst/>
                </a:prstGeom>
                <a:noFill/>
                <a:ln w="9525">
                  <a:noFill/>
                  <a:miter lim="800000"/>
                  <a:headEnd/>
                  <a:tailEnd/>
                </a:ln>
              </p:spPr>
              <p:txBody>
                <a:bodyPr/>
                <a:lstStyle/>
                <a:p>
                  <a:pPr algn="ctr"/>
                  <a:r>
                    <a:rPr lang="en-US" altLang="zh-CN" sz="1867" b="1" dirty="0">
                      <a:latin typeface="Times New Roman" pitchFamily="18" charset="0"/>
                      <a:ea typeface="楷体_GB2312" pitchFamily="49" charset="-122"/>
                    </a:rPr>
                    <a:t>4</a:t>
                  </a:r>
                </a:p>
                <a:p>
                  <a:pPr algn="ctr" eaLnBrk="0" hangingPunct="0"/>
                  <a:endParaRPr lang="en-US" altLang="zh-CN" sz="1867" b="1" dirty="0">
                    <a:latin typeface="Times New Roman" pitchFamily="18" charset="0"/>
                    <a:ea typeface="宋体" pitchFamily="2" charset="-122"/>
                  </a:endParaRPr>
                </a:p>
              </p:txBody>
            </p:sp>
            <p:sp>
              <p:nvSpPr>
                <p:cNvPr id="265280" name="Rectangle 67"/>
                <p:cNvSpPr>
                  <a:spLocks noChangeArrowheads="1"/>
                </p:cNvSpPr>
                <p:nvPr/>
              </p:nvSpPr>
              <p:spPr bwMode="auto">
                <a:xfrm>
                  <a:off x="0" y="806"/>
                  <a:ext cx="345" cy="403"/>
                </a:xfrm>
                <a:prstGeom prst="rect">
                  <a:avLst/>
                </a:prstGeom>
                <a:noFill/>
                <a:ln w="7">
                  <a:solidFill>
                    <a:srgbClr val="A0A0A0"/>
                  </a:solidFill>
                  <a:miter lim="800000"/>
                  <a:headEnd/>
                  <a:tailEnd/>
                </a:ln>
              </p:spPr>
              <p:txBody>
                <a:bodyPr/>
                <a:lstStyle/>
                <a:p>
                  <a:endParaRPr lang="zh-CN" altLang="en-US" sz="1867"/>
                </a:p>
              </p:txBody>
            </p:sp>
          </p:grpSp>
          <p:grpSp>
            <p:nvGrpSpPr>
              <p:cNvPr id="26" name="Group 68"/>
              <p:cNvGrpSpPr>
                <a:grpSpLocks/>
              </p:cNvGrpSpPr>
              <p:nvPr/>
            </p:nvGrpSpPr>
            <p:grpSpPr bwMode="auto">
              <a:xfrm>
                <a:off x="345" y="806"/>
                <a:ext cx="302" cy="403"/>
                <a:chOff x="345" y="806"/>
                <a:chExt cx="302" cy="403"/>
              </a:xfrm>
            </p:grpSpPr>
            <p:sp>
              <p:nvSpPr>
                <p:cNvPr id="265277" name="Rectangle 69"/>
                <p:cNvSpPr>
                  <a:spLocks noChangeArrowheads="1"/>
                </p:cNvSpPr>
                <p:nvPr/>
              </p:nvSpPr>
              <p:spPr bwMode="auto">
                <a:xfrm>
                  <a:off x="388" y="806"/>
                  <a:ext cx="216"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6</a:t>
                  </a:r>
                </a:p>
                <a:p>
                  <a:pPr algn="ctr" eaLnBrk="0" hangingPunct="0"/>
                  <a:endParaRPr lang="en-US" altLang="zh-CN" sz="1867" b="1">
                    <a:latin typeface="Times New Roman" pitchFamily="18" charset="0"/>
                    <a:ea typeface="宋体" pitchFamily="2" charset="-122"/>
                  </a:endParaRPr>
                </a:p>
              </p:txBody>
            </p:sp>
            <p:sp>
              <p:nvSpPr>
                <p:cNvPr id="265278" name="Rectangle 70"/>
                <p:cNvSpPr>
                  <a:spLocks noChangeArrowheads="1"/>
                </p:cNvSpPr>
                <p:nvPr/>
              </p:nvSpPr>
              <p:spPr bwMode="auto">
                <a:xfrm>
                  <a:off x="345" y="806"/>
                  <a:ext cx="302" cy="403"/>
                </a:xfrm>
                <a:prstGeom prst="rect">
                  <a:avLst/>
                </a:prstGeom>
                <a:noFill/>
                <a:ln w="7">
                  <a:solidFill>
                    <a:srgbClr val="A0A0A0"/>
                  </a:solidFill>
                  <a:miter lim="800000"/>
                  <a:headEnd/>
                  <a:tailEnd/>
                </a:ln>
              </p:spPr>
              <p:txBody>
                <a:bodyPr/>
                <a:lstStyle/>
                <a:p>
                  <a:endParaRPr lang="zh-CN" altLang="en-US" sz="1867"/>
                </a:p>
              </p:txBody>
            </p:sp>
          </p:grpSp>
          <p:grpSp>
            <p:nvGrpSpPr>
              <p:cNvPr id="27" name="Group 71"/>
              <p:cNvGrpSpPr>
                <a:grpSpLocks/>
              </p:cNvGrpSpPr>
              <p:nvPr/>
            </p:nvGrpSpPr>
            <p:grpSpPr bwMode="auto">
              <a:xfrm>
                <a:off x="647" y="806"/>
                <a:ext cx="302" cy="403"/>
                <a:chOff x="647" y="806"/>
                <a:chExt cx="302" cy="403"/>
              </a:xfrm>
            </p:grpSpPr>
            <p:sp>
              <p:nvSpPr>
                <p:cNvPr id="265275" name="Rectangle 72"/>
                <p:cNvSpPr>
                  <a:spLocks noChangeArrowheads="1"/>
                </p:cNvSpPr>
                <p:nvPr/>
              </p:nvSpPr>
              <p:spPr bwMode="auto">
                <a:xfrm>
                  <a:off x="690" y="806"/>
                  <a:ext cx="216"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13</a:t>
                  </a:r>
                </a:p>
                <a:p>
                  <a:pPr algn="ctr" eaLnBrk="0" hangingPunct="0"/>
                  <a:endParaRPr lang="en-US" altLang="zh-CN" sz="1867" b="1">
                    <a:latin typeface="Times New Roman" pitchFamily="18" charset="0"/>
                    <a:ea typeface="宋体" pitchFamily="2" charset="-122"/>
                  </a:endParaRPr>
                </a:p>
              </p:txBody>
            </p:sp>
            <p:sp>
              <p:nvSpPr>
                <p:cNvPr id="265276" name="Rectangle 73"/>
                <p:cNvSpPr>
                  <a:spLocks noChangeArrowheads="1"/>
                </p:cNvSpPr>
                <p:nvPr/>
              </p:nvSpPr>
              <p:spPr bwMode="auto">
                <a:xfrm>
                  <a:off x="647" y="806"/>
                  <a:ext cx="302" cy="403"/>
                </a:xfrm>
                <a:prstGeom prst="rect">
                  <a:avLst/>
                </a:prstGeom>
                <a:noFill/>
                <a:ln w="7">
                  <a:solidFill>
                    <a:srgbClr val="A0A0A0"/>
                  </a:solidFill>
                  <a:miter lim="800000"/>
                  <a:headEnd/>
                  <a:tailEnd/>
                </a:ln>
              </p:spPr>
              <p:txBody>
                <a:bodyPr/>
                <a:lstStyle/>
                <a:p>
                  <a:endParaRPr lang="zh-CN" altLang="en-US" sz="1867"/>
                </a:p>
              </p:txBody>
            </p:sp>
          </p:grpSp>
          <p:grpSp>
            <p:nvGrpSpPr>
              <p:cNvPr id="28" name="Group 74"/>
              <p:cNvGrpSpPr>
                <a:grpSpLocks/>
              </p:cNvGrpSpPr>
              <p:nvPr/>
            </p:nvGrpSpPr>
            <p:grpSpPr bwMode="auto">
              <a:xfrm>
                <a:off x="949" y="806"/>
                <a:ext cx="302" cy="403"/>
                <a:chOff x="949" y="806"/>
                <a:chExt cx="302" cy="403"/>
              </a:xfrm>
            </p:grpSpPr>
            <p:sp>
              <p:nvSpPr>
                <p:cNvPr id="265273" name="Rectangle 75"/>
                <p:cNvSpPr>
                  <a:spLocks noChangeArrowheads="1"/>
                </p:cNvSpPr>
                <p:nvPr/>
              </p:nvSpPr>
              <p:spPr bwMode="auto">
                <a:xfrm>
                  <a:off x="992" y="806"/>
                  <a:ext cx="216"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20</a:t>
                  </a:r>
                </a:p>
                <a:p>
                  <a:pPr algn="ctr" eaLnBrk="0" hangingPunct="0"/>
                  <a:endParaRPr lang="en-US" altLang="zh-CN" sz="1867" b="1">
                    <a:latin typeface="Times New Roman" pitchFamily="18" charset="0"/>
                    <a:ea typeface="宋体" pitchFamily="2" charset="-122"/>
                  </a:endParaRPr>
                </a:p>
              </p:txBody>
            </p:sp>
            <p:sp>
              <p:nvSpPr>
                <p:cNvPr id="265274" name="Rectangle 76"/>
                <p:cNvSpPr>
                  <a:spLocks noChangeArrowheads="1"/>
                </p:cNvSpPr>
                <p:nvPr/>
              </p:nvSpPr>
              <p:spPr bwMode="auto">
                <a:xfrm>
                  <a:off x="949" y="806"/>
                  <a:ext cx="302" cy="403"/>
                </a:xfrm>
                <a:prstGeom prst="rect">
                  <a:avLst/>
                </a:prstGeom>
                <a:noFill/>
                <a:ln w="7">
                  <a:solidFill>
                    <a:srgbClr val="A0A0A0"/>
                  </a:solidFill>
                  <a:miter lim="800000"/>
                  <a:headEnd/>
                  <a:tailEnd/>
                </a:ln>
              </p:spPr>
              <p:txBody>
                <a:bodyPr/>
                <a:lstStyle/>
                <a:p>
                  <a:endParaRPr lang="zh-CN" altLang="en-US" sz="1867"/>
                </a:p>
              </p:txBody>
            </p:sp>
          </p:grpSp>
          <p:grpSp>
            <p:nvGrpSpPr>
              <p:cNvPr id="29" name="Group 77"/>
              <p:cNvGrpSpPr>
                <a:grpSpLocks/>
              </p:cNvGrpSpPr>
              <p:nvPr/>
            </p:nvGrpSpPr>
            <p:grpSpPr bwMode="auto">
              <a:xfrm>
                <a:off x="1251" y="806"/>
                <a:ext cx="302" cy="403"/>
                <a:chOff x="1251" y="806"/>
                <a:chExt cx="302" cy="403"/>
              </a:xfrm>
            </p:grpSpPr>
            <p:sp>
              <p:nvSpPr>
                <p:cNvPr id="265271" name="Rectangle 78"/>
                <p:cNvSpPr>
                  <a:spLocks noChangeArrowheads="1"/>
                </p:cNvSpPr>
                <p:nvPr/>
              </p:nvSpPr>
              <p:spPr bwMode="auto">
                <a:xfrm>
                  <a:off x="1294" y="806"/>
                  <a:ext cx="216"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22</a:t>
                  </a:r>
                </a:p>
                <a:p>
                  <a:pPr algn="ctr" eaLnBrk="0" hangingPunct="0"/>
                  <a:endParaRPr lang="en-US" altLang="zh-CN" sz="1867" b="1">
                    <a:latin typeface="Times New Roman" pitchFamily="18" charset="0"/>
                    <a:ea typeface="宋体" pitchFamily="2" charset="-122"/>
                  </a:endParaRPr>
                </a:p>
              </p:txBody>
            </p:sp>
            <p:sp>
              <p:nvSpPr>
                <p:cNvPr id="265272" name="Rectangle 79"/>
                <p:cNvSpPr>
                  <a:spLocks noChangeArrowheads="1"/>
                </p:cNvSpPr>
                <p:nvPr/>
              </p:nvSpPr>
              <p:spPr bwMode="auto">
                <a:xfrm>
                  <a:off x="1251" y="806"/>
                  <a:ext cx="302" cy="403"/>
                </a:xfrm>
                <a:prstGeom prst="rect">
                  <a:avLst/>
                </a:prstGeom>
                <a:noFill/>
                <a:ln w="7">
                  <a:solidFill>
                    <a:srgbClr val="A0A0A0"/>
                  </a:solidFill>
                  <a:miter lim="800000"/>
                  <a:headEnd/>
                  <a:tailEnd/>
                </a:ln>
              </p:spPr>
              <p:txBody>
                <a:bodyPr/>
                <a:lstStyle/>
                <a:p>
                  <a:endParaRPr lang="zh-CN" altLang="en-US" sz="1867"/>
                </a:p>
              </p:txBody>
            </p:sp>
          </p:grpSp>
          <p:grpSp>
            <p:nvGrpSpPr>
              <p:cNvPr id="30" name="Group 80"/>
              <p:cNvGrpSpPr>
                <a:grpSpLocks/>
              </p:cNvGrpSpPr>
              <p:nvPr/>
            </p:nvGrpSpPr>
            <p:grpSpPr bwMode="auto">
              <a:xfrm>
                <a:off x="0" y="1209"/>
                <a:ext cx="345" cy="403"/>
                <a:chOff x="0" y="1209"/>
                <a:chExt cx="345" cy="403"/>
              </a:xfrm>
            </p:grpSpPr>
            <p:sp>
              <p:nvSpPr>
                <p:cNvPr id="265269" name="Rectangle 81"/>
                <p:cNvSpPr>
                  <a:spLocks noChangeArrowheads="1"/>
                </p:cNvSpPr>
                <p:nvPr/>
              </p:nvSpPr>
              <p:spPr bwMode="auto">
                <a:xfrm>
                  <a:off x="43" y="1209"/>
                  <a:ext cx="259"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10</a:t>
                  </a:r>
                </a:p>
                <a:p>
                  <a:pPr algn="ctr" eaLnBrk="0" hangingPunct="0"/>
                  <a:endParaRPr lang="en-US" altLang="zh-CN" sz="1867" b="1">
                    <a:latin typeface="Times New Roman" pitchFamily="18" charset="0"/>
                    <a:ea typeface="宋体" pitchFamily="2" charset="-122"/>
                  </a:endParaRPr>
                </a:p>
              </p:txBody>
            </p:sp>
            <p:sp>
              <p:nvSpPr>
                <p:cNvPr id="265270" name="Rectangle 82"/>
                <p:cNvSpPr>
                  <a:spLocks noChangeArrowheads="1"/>
                </p:cNvSpPr>
                <p:nvPr/>
              </p:nvSpPr>
              <p:spPr bwMode="auto">
                <a:xfrm>
                  <a:off x="0" y="1209"/>
                  <a:ext cx="345" cy="403"/>
                </a:xfrm>
                <a:prstGeom prst="rect">
                  <a:avLst/>
                </a:prstGeom>
                <a:noFill/>
                <a:ln w="7">
                  <a:solidFill>
                    <a:srgbClr val="A0A0A0"/>
                  </a:solidFill>
                  <a:miter lim="800000"/>
                  <a:headEnd/>
                  <a:tailEnd/>
                </a:ln>
              </p:spPr>
              <p:txBody>
                <a:bodyPr/>
                <a:lstStyle/>
                <a:p>
                  <a:endParaRPr lang="zh-CN" altLang="en-US" sz="1867"/>
                </a:p>
              </p:txBody>
            </p:sp>
          </p:grpSp>
          <p:grpSp>
            <p:nvGrpSpPr>
              <p:cNvPr id="31" name="Group 83"/>
              <p:cNvGrpSpPr>
                <a:grpSpLocks/>
              </p:cNvGrpSpPr>
              <p:nvPr/>
            </p:nvGrpSpPr>
            <p:grpSpPr bwMode="auto">
              <a:xfrm>
                <a:off x="345" y="1209"/>
                <a:ext cx="302" cy="403"/>
                <a:chOff x="345" y="1209"/>
                <a:chExt cx="302" cy="403"/>
              </a:xfrm>
            </p:grpSpPr>
            <p:sp>
              <p:nvSpPr>
                <p:cNvPr id="265267" name="Rectangle 84"/>
                <p:cNvSpPr>
                  <a:spLocks noChangeArrowheads="1"/>
                </p:cNvSpPr>
                <p:nvPr/>
              </p:nvSpPr>
              <p:spPr bwMode="auto">
                <a:xfrm>
                  <a:off x="388" y="1209"/>
                  <a:ext cx="216"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12</a:t>
                  </a:r>
                </a:p>
                <a:p>
                  <a:pPr algn="ctr" eaLnBrk="0" hangingPunct="0"/>
                  <a:endParaRPr lang="en-US" altLang="zh-CN" sz="1867" b="1">
                    <a:latin typeface="Times New Roman" pitchFamily="18" charset="0"/>
                    <a:ea typeface="宋体" pitchFamily="2" charset="-122"/>
                  </a:endParaRPr>
                </a:p>
              </p:txBody>
            </p:sp>
            <p:sp>
              <p:nvSpPr>
                <p:cNvPr id="265268" name="Rectangle 85"/>
                <p:cNvSpPr>
                  <a:spLocks noChangeArrowheads="1"/>
                </p:cNvSpPr>
                <p:nvPr/>
              </p:nvSpPr>
              <p:spPr bwMode="auto">
                <a:xfrm>
                  <a:off x="345" y="1209"/>
                  <a:ext cx="302" cy="403"/>
                </a:xfrm>
                <a:prstGeom prst="rect">
                  <a:avLst/>
                </a:prstGeom>
                <a:noFill/>
                <a:ln w="7">
                  <a:solidFill>
                    <a:srgbClr val="A0A0A0"/>
                  </a:solidFill>
                  <a:miter lim="800000"/>
                  <a:headEnd/>
                  <a:tailEnd/>
                </a:ln>
              </p:spPr>
              <p:txBody>
                <a:bodyPr/>
                <a:lstStyle/>
                <a:p>
                  <a:endParaRPr lang="zh-CN" altLang="en-US" sz="1867"/>
                </a:p>
              </p:txBody>
            </p:sp>
          </p:grpSp>
          <p:grpSp>
            <p:nvGrpSpPr>
              <p:cNvPr id="265216" name="Group 86"/>
              <p:cNvGrpSpPr>
                <a:grpSpLocks/>
              </p:cNvGrpSpPr>
              <p:nvPr/>
            </p:nvGrpSpPr>
            <p:grpSpPr bwMode="auto">
              <a:xfrm>
                <a:off x="647" y="1209"/>
                <a:ext cx="302" cy="403"/>
                <a:chOff x="647" y="1209"/>
                <a:chExt cx="302" cy="403"/>
              </a:xfrm>
            </p:grpSpPr>
            <p:sp>
              <p:nvSpPr>
                <p:cNvPr id="265265" name="Rectangle 87"/>
                <p:cNvSpPr>
                  <a:spLocks noChangeArrowheads="1"/>
                </p:cNvSpPr>
                <p:nvPr/>
              </p:nvSpPr>
              <p:spPr bwMode="auto">
                <a:xfrm>
                  <a:off x="690" y="1209"/>
                  <a:ext cx="216"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19</a:t>
                  </a:r>
                </a:p>
                <a:p>
                  <a:pPr algn="ctr" eaLnBrk="0" hangingPunct="0"/>
                  <a:endParaRPr lang="en-US" altLang="zh-CN" sz="1867" b="1">
                    <a:latin typeface="Times New Roman" pitchFamily="18" charset="0"/>
                    <a:ea typeface="宋体" pitchFamily="2" charset="-122"/>
                  </a:endParaRPr>
                </a:p>
              </p:txBody>
            </p:sp>
            <p:sp>
              <p:nvSpPr>
                <p:cNvPr id="265266" name="Rectangle 88"/>
                <p:cNvSpPr>
                  <a:spLocks noChangeArrowheads="1"/>
                </p:cNvSpPr>
                <p:nvPr/>
              </p:nvSpPr>
              <p:spPr bwMode="auto">
                <a:xfrm>
                  <a:off x="647" y="1209"/>
                  <a:ext cx="302" cy="403"/>
                </a:xfrm>
                <a:prstGeom prst="rect">
                  <a:avLst/>
                </a:prstGeom>
                <a:noFill/>
                <a:ln w="7">
                  <a:solidFill>
                    <a:srgbClr val="A0A0A0"/>
                  </a:solidFill>
                  <a:miter lim="800000"/>
                  <a:headEnd/>
                  <a:tailEnd/>
                </a:ln>
              </p:spPr>
              <p:txBody>
                <a:bodyPr/>
                <a:lstStyle/>
                <a:p>
                  <a:endParaRPr lang="zh-CN" altLang="en-US" sz="1867"/>
                </a:p>
              </p:txBody>
            </p:sp>
          </p:grpSp>
          <p:grpSp>
            <p:nvGrpSpPr>
              <p:cNvPr id="265217" name="Group 89"/>
              <p:cNvGrpSpPr>
                <a:grpSpLocks/>
              </p:cNvGrpSpPr>
              <p:nvPr/>
            </p:nvGrpSpPr>
            <p:grpSpPr bwMode="auto">
              <a:xfrm>
                <a:off x="949" y="1209"/>
                <a:ext cx="302" cy="403"/>
                <a:chOff x="949" y="1209"/>
                <a:chExt cx="302" cy="403"/>
              </a:xfrm>
            </p:grpSpPr>
            <p:sp>
              <p:nvSpPr>
                <p:cNvPr id="265263" name="Rectangle 90"/>
                <p:cNvSpPr>
                  <a:spLocks noChangeArrowheads="1"/>
                </p:cNvSpPr>
                <p:nvPr/>
              </p:nvSpPr>
              <p:spPr bwMode="auto">
                <a:xfrm>
                  <a:off x="992" y="1209"/>
                  <a:ext cx="216"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21</a:t>
                  </a:r>
                </a:p>
                <a:p>
                  <a:pPr algn="ctr" eaLnBrk="0" hangingPunct="0"/>
                  <a:endParaRPr lang="en-US" altLang="zh-CN" sz="1867" b="1">
                    <a:latin typeface="Times New Roman" pitchFamily="18" charset="0"/>
                    <a:ea typeface="宋体" pitchFamily="2" charset="-122"/>
                  </a:endParaRPr>
                </a:p>
              </p:txBody>
            </p:sp>
            <p:sp>
              <p:nvSpPr>
                <p:cNvPr id="265264" name="Rectangle 91"/>
                <p:cNvSpPr>
                  <a:spLocks noChangeArrowheads="1"/>
                </p:cNvSpPr>
                <p:nvPr/>
              </p:nvSpPr>
              <p:spPr bwMode="auto">
                <a:xfrm>
                  <a:off x="949" y="1209"/>
                  <a:ext cx="302" cy="403"/>
                </a:xfrm>
                <a:prstGeom prst="rect">
                  <a:avLst/>
                </a:prstGeom>
                <a:noFill/>
                <a:ln w="7">
                  <a:solidFill>
                    <a:srgbClr val="A0A0A0"/>
                  </a:solidFill>
                  <a:miter lim="800000"/>
                  <a:headEnd/>
                  <a:tailEnd/>
                </a:ln>
              </p:spPr>
              <p:txBody>
                <a:bodyPr/>
                <a:lstStyle/>
                <a:p>
                  <a:endParaRPr lang="zh-CN" altLang="en-US" sz="1867"/>
                </a:p>
              </p:txBody>
            </p:sp>
          </p:grpSp>
          <p:grpSp>
            <p:nvGrpSpPr>
              <p:cNvPr id="265219" name="Group 92"/>
              <p:cNvGrpSpPr>
                <a:grpSpLocks/>
              </p:cNvGrpSpPr>
              <p:nvPr/>
            </p:nvGrpSpPr>
            <p:grpSpPr bwMode="auto">
              <a:xfrm>
                <a:off x="1251" y="1209"/>
                <a:ext cx="302" cy="403"/>
                <a:chOff x="1251" y="1209"/>
                <a:chExt cx="302" cy="403"/>
              </a:xfrm>
            </p:grpSpPr>
            <p:sp>
              <p:nvSpPr>
                <p:cNvPr id="265261" name="Rectangle 93"/>
                <p:cNvSpPr>
                  <a:spLocks noChangeArrowheads="1"/>
                </p:cNvSpPr>
                <p:nvPr/>
              </p:nvSpPr>
              <p:spPr bwMode="auto">
                <a:xfrm>
                  <a:off x="1294" y="1209"/>
                  <a:ext cx="216"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3</a:t>
                  </a:r>
                </a:p>
                <a:p>
                  <a:pPr algn="ctr" eaLnBrk="0" hangingPunct="0"/>
                  <a:endParaRPr lang="en-US" altLang="zh-CN" sz="1867" b="1">
                    <a:latin typeface="Times New Roman" pitchFamily="18" charset="0"/>
                    <a:ea typeface="宋体" pitchFamily="2" charset="-122"/>
                  </a:endParaRPr>
                </a:p>
              </p:txBody>
            </p:sp>
            <p:sp>
              <p:nvSpPr>
                <p:cNvPr id="265262" name="Rectangle 94"/>
                <p:cNvSpPr>
                  <a:spLocks noChangeArrowheads="1"/>
                </p:cNvSpPr>
                <p:nvPr/>
              </p:nvSpPr>
              <p:spPr bwMode="auto">
                <a:xfrm>
                  <a:off x="1251" y="1209"/>
                  <a:ext cx="302" cy="403"/>
                </a:xfrm>
                <a:prstGeom prst="rect">
                  <a:avLst/>
                </a:prstGeom>
                <a:noFill/>
                <a:ln w="7">
                  <a:solidFill>
                    <a:srgbClr val="A0A0A0"/>
                  </a:solidFill>
                  <a:miter lim="800000"/>
                  <a:headEnd/>
                  <a:tailEnd/>
                </a:ln>
              </p:spPr>
              <p:txBody>
                <a:bodyPr/>
                <a:lstStyle/>
                <a:p>
                  <a:endParaRPr lang="zh-CN" altLang="en-US" sz="1867"/>
                </a:p>
              </p:txBody>
            </p:sp>
          </p:grpSp>
          <p:grpSp>
            <p:nvGrpSpPr>
              <p:cNvPr id="265220" name="Group 95"/>
              <p:cNvGrpSpPr>
                <a:grpSpLocks/>
              </p:cNvGrpSpPr>
              <p:nvPr/>
            </p:nvGrpSpPr>
            <p:grpSpPr bwMode="auto">
              <a:xfrm>
                <a:off x="0" y="1612"/>
                <a:ext cx="345" cy="403"/>
                <a:chOff x="0" y="1612"/>
                <a:chExt cx="345" cy="403"/>
              </a:xfrm>
            </p:grpSpPr>
            <p:sp>
              <p:nvSpPr>
                <p:cNvPr id="265259" name="Rectangle 96"/>
                <p:cNvSpPr>
                  <a:spLocks noChangeArrowheads="1"/>
                </p:cNvSpPr>
                <p:nvPr/>
              </p:nvSpPr>
              <p:spPr bwMode="auto">
                <a:xfrm>
                  <a:off x="43" y="1612"/>
                  <a:ext cx="259"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11</a:t>
                  </a:r>
                </a:p>
                <a:p>
                  <a:pPr algn="ctr" eaLnBrk="0" hangingPunct="0"/>
                  <a:endParaRPr lang="en-US" altLang="zh-CN" sz="1867" b="1">
                    <a:latin typeface="Times New Roman" pitchFamily="18" charset="0"/>
                    <a:ea typeface="宋体" pitchFamily="2" charset="-122"/>
                  </a:endParaRPr>
                </a:p>
              </p:txBody>
            </p:sp>
            <p:sp>
              <p:nvSpPr>
                <p:cNvPr id="265260" name="Rectangle 97"/>
                <p:cNvSpPr>
                  <a:spLocks noChangeArrowheads="1"/>
                </p:cNvSpPr>
                <p:nvPr/>
              </p:nvSpPr>
              <p:spPr bwMode="auto">
                <a:xfrm>
                  <a:off x="0" y="1612"/>
                  <a:ext cx="345" cy="403"/>
                </a:xfrm>
                <a:prstGeom prst="rect">
                  <a:avLst/>
                </a:prstGeom>
                <a:noFill/>
                <a:ln w="7">
                  <a:solidFill>
                    <a:srgbClr val="A0A0A0"/>
                  </a:solidFill>
                  <a:miter lim="800000"/>
                  <a:headEnd/>
                  <a:tailEnd/>
                </a:ln>
              </p:spPr>
              <p:txBody>
                <a:bodyPr/>
                <a:lstStyle/>
                <a:p>
                  <a:endParaRPr lang="zh-CN" altLang="en-US" sz="1867"/>
                </a:p>
              </p:txBody>
            </p:sp>
          </p:grpSp>
          <p:grpSp>
            <p:nvGrpSpPr>
              <p:cNvPr id="265221" name="Group 98"/>
              <p:cNvGrpSpPr>
                <a:grpSpLocks/>
              </p:cNvGrpSpPr>
              <p:nvPr/>
            </p:nvGrpSpPr>
            <p:grpSpPr bwMode="auto">
              <a:xfrm>
                <a:off x="345" y="1612"/>
                <a:ext cx="302" cy="403"/>
                <a:chOff x="345" y="1612"/>
                <a:chExt cx="302" cy="403"/>
              </a:xfrm>
            </p:grpSpPr>
            <p:sp>
              <p:nvSpPr>
                <p:cNvPr id="265257" name="Rectangle 99"/>
                <p:cNvSpPr>
                  <a:spLocks noChangeArrowheads="1"/>
                </p:cNvSpPr>
                <p:nvPr/>
              </p:nvSpPr>
              <p:spPr bwMode="auto">
                <a:xfrm>
                  <a:off x="388" y="1612"/>
                  <a:ext cx="216"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18</a:t>
                  </a:r>
                </a:p>
                <a:p>
                  <a:pPr algn="ctr" eaLnBrk="0" hangingPunct="0"/>
                  <a:endParaRPr lang="en-US" altLang="zh-CN" sz="1867" b="1">
                    <a:latin typeface="Times New Roman" pitchFamily="18" charset="0"/>
                    <a:ea typeface="宋体" pitchFamily="2" charset="-122"/>
                  </a:endParaRPr>
                </a:p>
              </p:txBody>
            </p:sp>
            <p:sp>
              <p:nvSpPr>
                <p:cNvPr id="265258" name="Rectangle 100"/>
                <p:cNvSpPr>
                  <a:spLocks noChangeArrowheads="1"/>
                </p:cNvSpPr>
                <p:nvPr/>
              </p:nvSpPr>
              <p:spPr bwMode="auto">
                <a:xfrm>
                  <a:off x="345" y="1612"/>
                  <a:ext cx="302" cy="403"/>
                </a:xfrm>
                <a:prstGeom prst="rect">
                  <a:avLst/>
                </a:prstGeom>
                <a:noFill/>
                <a:ln w="7">
                  <a:solidFill>
                    <a:srgbClr val="A0A0A0"/>
                  </a:solidFill>
                  <a:miter lim="800000"/>
                  <a:headEnd/>
                  <a:tailEnd/>
                </a:ln>
              </p:spPr>
              <p:txBody>
                <a:bodyPr/>
                <a:lstStyle/>
                <a:p>
                  <a:endParaRPr lang="zh-CN" altLang="en-US" sz="1867"/>
                </a:p>
              </p:txBody>
            </p:sp>
          </p:grpSp>
          <p:grpSp>
            <p:nvGrpSpPr>
              <p:cNvPr id="265222" name="Group 101"/>
              <p:cNvGrpSpPr>
                <a:grpSpLocks/>
              </p:cNvGrpSpPr>
              <p:nvPr/>
            </p:nvGrpSpPr>
            <p:grpSpPr bwMode="auto">
              <a:xfrm>
                <a:off x="647" y="1612"/>
                <a:ext cx="302" cy="403"/>
                <a:chOff x="647" y="1612"/>
                <a:chExt cx="302" cy="403"/>
              </a:xfrm>
            </p:grpSpPr>
            <p:sp>
              <p:nvSpPr>
                <p:cNvPr id="265255" name="Rectangle 102"/>
                <p:cNvSpPr>
                  <a:spLocks noChangeArrowheads="1"/>
                </p:cNvSpPr>
                <p:nvPr/>
              </p:nvSpPr>
              <p:spPr bwMode="auto">
                <a:xfrm>
                  <a:off x="690" y="1612"/>
                  <a:ext cx="216"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25</a:t>
                  </a:r>
                </a:p>
                <a:p>
                  <a:pPr algn="ctr" eaLnBrk="0" hangingPunct="0"/>
                  <a:endParaRPr lang="en-US" altLang="zh-CN" sz="1867" b="1">
                    <a:latin typeface="Times New Roman" pitchFamily="18" charset="0"/>
                    <a:ea typeface="宋体" pitchFamily="2" charset="-122"/>
                  </a:endParaRPr>
                </a:p>
              </p:txBody>
            </p:sp>
            <p:sp>
              <p:nvSpPr>
                <p:cNvPr id="265256" name="Rectangle 103"/>
                <p:cNvSpPr>
                  <a:spLocks noChangeArrowheads="1"/>
                </p:cNvSpPr>
                <p:nvPr/>
              </p:nvSpPr>
              <p:spPr bwMode="auto">
                <a:xfrm>
                  <a:off x="647" y="1612"/>
                  <a:ext cx="302" cy="403"/>
                </a:xfrm>
                <a:prstGeom prst="rect">
                  <a:avLst/>
                </a:prstGeom>
                <a:noFill/>
                <a:ln w="7">
                  <a:solidFill>
                    <a:srgbClr val="A0A0A0"/>
                  </a:solidFill>
                  <a:miter lim="800000"/>
                  <a:headEnd/>
                  <a:tailEnd/>
                </a:ln>
              </p:spPr>
              <p:txBody>
                <a:bodyPr/>
                <a:lstStyle/>
                <a:p>
                  <a:endParaRPr lang="zh-CN" altLang="en-US" sz="1867"/>
                </a:p>
              </p:txBody>
            </p:sp>
          </p:grpSp>
          <p:grpSp>
            <p:nvGrpSpPr>
              <p:cNvPr id="265223" name="Group 104"/>
              <p:cNvGrpSpPr>
                <a:grpSpLocks/>
              </p:cNvGrpSpPr>
              <p:nvPr/>
            </p:nvGrpSpPr>
            <p:grpSpPr bwMode="auto">
              <a:xfrm>
                <a:off x="949" y="1612"/>
                <a:ext cx="302" cy="403"/>
                <a:chOff x="949" y="1612"/>
                <a:chExt cx="302" cy="403"/>
              </a:xfrm>
            </p:grpSpPr>
            <p:sp>
              <p:nvSpPr>
                <p:cNvPr id="265253" name="Rectangle 105"/>
                <p:cNvSpPr>
                  <a:spLocks noChangeArrowheads="1"/>
                </p:cNvSpPr>
                <p:nvPr/>
              </p:nvSpPr>
              <p:spPr bwMode="auto">
                <a:xfrm>
                  <a:off x="992" y="1612"/>
                  <a:ext cx="216"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2</a:t>
                  </a:r>
                </a:p>
                <a:p>
                  <a:pPr algn="ctr" eaLnBrk="0" hangingPunct="0"/>
                  <a:endParaRPr lang="en-US" altLang="zh-CN" sz="1867" b="1">
                    <a:latin typeface="Times New Roman" pitchFamily="18" charset="0"/>
                    <a:ea typeface="宋体" pitchFamily="2" charset="-122"/>
                  </a:endParaRPr>
                </a:p>
              </p:txBody>
            </p:sp>
            <p:sp>
              <p:nvSpPr>
                <p:cNvPr id="265254" name="Rectangle 106"/>
                <p:cNvSpPr>
                  <a:spLocks noChangeArrowheads="1"/>
                </p:cNvSpPr>
                <p:nvPr/>
              </p:nvSpPr>
              <p:spPr bwMode="auto">
                <a:xfrm>
                  <a:off x="949" y="1612"/>
                  <a:ext cx="302" cy="403"/>
                </a:xfrm>
                <a:prstGeom prst="rect">
                  <a:avLst/>
                </a:prstGeom>
                <a:noFill/>
                <a:ln w="7">
                  <a:solidFill>
                    <a:srgbClr val="A0A0A0"/>
                  </a:solidFill>
                  <a:miter lim="800000"/>
                  <a:headEnd/>
                  <a:tailEnd/>
                </a:ln>
              </p:spPr>
              <p:txBody>
                <a:bodyPr/>
                <a:lstStyle/>
                <a:p>
                  <a:endParaRPr lang="zh-CN" altLang="en-US" sz="1867"/>
                </a:p>
              </p:txBody>
            </p:sp>
          </p:grpSp>
          <p:grpSp>
            <p:nvGrpSpPr>
              <p:cNvPr id="265224" name="Group 107"/>
              <p:cNvGrpSpPr>
                <a:grpSpLocks/>
              </p:cNvGrpSpPr>
              <p:nvPr/>
            </p:nvGrpSpPr>
            <p:grpSpPr bwMode="auto">
              <a:xfrm>
                <a:off x="1251" y="1612"/>
                <a:ext cx="302" cy="403"/>
                <a:chOff x="1251" y="1612"/>
                <a:chExt cx="302" cy="403"/>
              </a:xfrm>
            </p:grpSpPr>
            <p:sp>
              <p:nvSpPr>
                <p:cNvPr id="265251" name="Rectangle 108"/>
                <p:cNvSpPr>
                  <a:spLocks noChangeArrowheads="1"/>
                </p:cNvSpPr>
                <p:nvPr/>
              </p:nvSpPr>
              <p:spPr bwMode="auto">
                <a:xfrm>
                  <a:off x="1294" y="1612"/>
                  <a:ext cx="216" cy="403"/>
                </a:xfrm>
                <a:prstGeom prst="rect">
                  <a:avLst/>
                </a:prstGeom>
                <a:noFill/>
                <a:ln w="9525">
                  <a:noFill/>
                  <a:miter lim="800000"/>
                  <a:headEnd/>
                  <a:tailEnd/>
                </a:ln>
              </p:spPr>
              <p:txBody>
                <a:bodyPr/>
                <a:lstStyle/>
                <a:p>
                  <a:pPr algn="ctr"/>
                  <a:r>
                    <a:rPr lang="en-US" altLang="zh-CN" sz="1867" b="1">
                      <a:latin typeface="Times New Roman" pitchFamily="18" charset="0"/>
                      <a:ea typeface="楷体_GB2312" pitchFamily="49" charset="-122"/>
                    </a:rPr>
                    <a:t>9</a:t>
                  </a:r>
                </a:p>
                <a:p>
                  <a:pPr algn="ctr" eaLnBrk="0" hangingPunct="0"/>
                  <a:endParaRPr lang="en-US" altLang="zh-CN" sz="1867" b="1">
                    <a:latin typeface="Times New Roman" pitchFamily="18" charset="0"/>
                    <a:ea typeface="宋体" pitchFamily="2" charset="-122"/>
                  </a:endParaRPr>
                </a:p>
              </p:txBody>
            </p:sp>
            <p:sp>
              <p:nvSpPr>
                <p:cNvPr id="265252" name="Rectangle 109"/>
                <p:cNvSpPr>
                  <a:spLocks noChangeArrowheads="1"/>
                </p:cNvSpPr>
                <p:nvPr/>
              </p:nvSpPr>
              <p:spPr bwMode="auto">
                <a:xfrm>
                  <a:off x="1251" y="1612"/>
                  <a:ext cx="302" cy="403"/>
                </a:xfrm>
                <a:prstGeom prst="rect">
                  <a:avLst/>
                </a:prstGeom>
                <a:noFill/>
                <a:ln w="7">
                  <a:solidFill>
                    <a:srgbClr val="A0A0A0"/>
                  </a:solidFill>
                  <a:miter lim="800000"/>
                  <a:headEnd/>
                  <a:tailEnd/>
                </a:ln>
              </p:spPr>
              <p:txBody>
                <a:bodyPr/>
                <a:lstStyle/>
                <a:p>
                  <a:endParaRPr lang="zh-CN" altLang="en-US" sz="1867"/>
                </a:p>
              </p:txBody>
            </p:sp>
          </p:grpSp>
        </p:grpSp>
        <p:sp>
          <p:nvSpPr>
            <p:cNvPr id="265225" name="Rectangle 110"/>
            <p:cNvSpPr>
              <a:spLocks noChangeArrowheads="1"/>
            </p:cNvSpPr>
            <p:nvPr/>
          </p:nvSpPr>
          <p:spPr bwMode="auto">
            <a:xfrm>
              <a:off x="-3" y="-3"/>
              <a:ext cx="1559" cy="2021"/>
            </a:xfrm>
            <a:prstGeom prst="rect">
              <a:avLst/>
            </a:prstGeom>
            <a:noFill/>
            <a:ln w="9525">
              <a:solidFill>
                <a:srgbClr val="A0A0A0"/>
              </a:solidFill>
              <a:miter lim="800000"/>
              <a:headEnd/>
              <a:tailEnd/>
            </a:ln>
          </p:spPr>
          <p:txBody>
            <a:bodyPr/>
            <a:lstStyle/>
            <a:p>
              <a:endParaRPr lang="zh-CN" altLang="en-US" sz="1867"/>
            </a:p>
          </p:txBody>
        </p:sp>
      </p:grpSp>
      <p:sp>
        <p:nvSpPr>
          <p:cNvPr id="2475119" name="Rectangle 111"/>
          <p:cNvSpPr>
            <a:spLocks noChangeArrowheads="1"/>
          </p:cNvSpPr>
          <p:nvPr/>
        </p:nvSpPr>
        <p:spPr bwMode="auto">
          <a:xfrm>
            <a:off x="1279542" y="4711700"/>
            <a:ext cx="4683057" cy="379656"/>
          </a:xfrm>
          <a:prstGeom prst="rect">
            <a:avLst/>
          </a:prstGeom>
          <a:noFill/>
          <a:ln w="9525">
            <a:noFill/>
            <a:miter lim="800000"/>
            <a:headEnd/>
            <a:tailEnd/>
          </a:ln>
        </p:spPr>
        <p:txBody>
          <a:bodyPr wrap="square">
            <a:spAutoFit/>
          </a:bodyPr>
          <a:lstStyle/>
          <a:p>
            <a:r>
              <a:rPr lang="zh-CN" altLang="en-US" sz="1867" dirty="0">
                <a:latin typeface="微软雅黑" pitchFamily="34" charset="-122"/>
                <a:ea typeface="微软雅黑" pitchFamily="34" charset="-122"/>
              </a:rPr>
              <a:t>第一个元素：第一行中间一列 </a:t>
            </a:r>
          </a:p>
        </p:txBody>
      </p:sp>
      <p:sp>
        <p:nvSpPr>
          <p:cNvPr id="2475120" name="Rectangle 112"/>
          <p:cNvSpPr>
            <a:spLocks noChangeArrowheads="1"/>
          </p:cNvSpPr>
          <p:nvPr/>
        </p:nvSpPr>
        <p:spPr bwMode="auto">
          <a:xfrm>
            <a:off x="1279543" y="5321300"/>
            <a:ext cx="3693679" cy="379656"/>
          </a:xfrm>
          <a:prstGeom prst="rect">
            <a:avLst/>
          </a:prstGeom>
          <a:noFill/>
          <a:ln w="9525">
            <a:noFill/>
            <a:miter lim="800000"/>
            <a:headEnd/>
            <a:tailEnd/>
          </a:ln>
        </p:spPr>
        <p:txBody>
          <a:bodyPr wrap="square">
            <a:spAutoFit/>
          </a:bodyPr>
          <a:lstStyle/>
          <a:p>
            <a:r>
              <a:rPr lang="zh-CN" altLang="en-US" sz="1867" dirty="0">
                <a:latin typeface="微软雅黑" pitchFamily="34" charset="-122"/>
                <a:ea typeface="微软雅黑" pitchFamily="34" charset="-122"/>
              </a:rPr>
              <a:t>下一单元：行</a:t>
            </a:r>
            <a:r>
              <a:rPr lang="en-US" altLang="zh-CN" sz="1867" dirty="0">
                <a:latin typeface="微软雅黑" pitchFamily="34" charset="-122"/>
                <a:ea typeface="微软雅黑" pitchFamily="34" charset="-122"/>
              </a:rPr>
              <a:t>-1</a:t>
            </a:r>
            <a:r>
              <a:rPr lang="zh-CN" altLang="en-US" sz="1867" dirty="0">
                <a:latin typeface="微软雅黑" pitchFamily="34" charset="-122"/>
                <a:ea typeface="微软雅黑" pitchFamily="34" charset="-122"/>
              </a:rPr>
              <a:t>，列</a:t>
            </a:r>
            <a:r>
              <a:rPr lang="en-US" altLang="zh-CN" sz="1867" dirty="0">
                <a:latin typeface="微软雅黑" pitchFamily="34" charset="-122"/>
                <a:ea typeface="微软雅黑" pitchFamily="34" charset="-122"/>
              </a:rPr>
              <a:t>+1 </a:t>
            </a:r>
          </a:p>
        </p:txBody>
      </p:sp>
      <p:sp>
        <p:nvSpPr>
          <p:cNvPr id="2475121" name="Rectangle 113"/>
          <p:cNvSpPr>
            <a:spLocks noChangeArrowheads="1"/>
          </p:cNvSpPr>
          <p:nvPr/>
        </p:nvSpPr>
        <p:spPr bwMode="auto">
          <a:xfrm>
            <a:off x="1279542" y="5930901"/>
            <a:ext cx="6727772" cy="379656"/>
          </a:xfrm>
          <a:prstGeom prst="rect">
            <a:avLst/>
          </a:prstGeom>
          <a:noFill/>
          <a:ln w="9525">
            <a:noFill/>
            <a:miter lim="800000"/>
            <a:headEnd/>
            <a:tailEnd/>
          </a:ln>
        </p:spPr>
        <p:txBody>
          <a:bodyPr wrap="square">
            <a:spAutoFit/>
          </a:bodyPr>
          <a:lstStyle/>
          <a:p>
            <a:r>
              <a:rPr lang="zh-CN" altLang="en-US" sz="1867" dirty="0">
                <a:latin typeface="微软雅黑" pitchFamily="34" charset="-122"/>
                <a:ea typeface="微软雅黑" pitchFamily="34" charset="-122"/>
              </a:rPr>
              <a:t>如行</a:t>
            </a:r>
            <a:r>
              <a:rPr lang="en-US" altLang="zh-CN" sz="1867" dirty="0">
                <a:latin typeface="微软雅黑" pitchFamily="34" charset="-122"/>
                <a:ea typeface="微软雅黑" pitchFamily="34" charset="-122"/>
              </a:rPr>
              <a:t>-1</a:t>
            </a:r>
            <a:r>
              <a:rPr lang="zh-CN" altLang="en-US" sz="1867" dirty="0">
                <a:latin typeface="微软雅黑" pitchFamily="34" charset="-122"/>
                <a:ea typeface="微软雅黑" pitchFamily="34" charset="-122"/>
              </a:rPr>
              <a:t>，列</a:t>
            </a:r>
            <a:r>
              <a:rPr lang="en-US" altLang="zh-CN" sz="1867" dirty="0">
                <a:latin typeface="微软雅黑" pitchFamily="34" charset="-122"/>
                <a:ea typeface="微软雅黑" pitchFamily="34" charset="-122"/>
              </a:rPr>
              <a:t>+1</a:t>
            </a:r>
            <a:r>
              <a:rPr lang="zh-CN" altLang="en-US" sz="1867" dirty="0">
                <a:latin typeface="微软雅黑" pitchFamily="34" charset="-122"/>
                <a:ea typeface="微软雅黑" pitchFamily="34" charset="-122"/>
              </a:rPr>
              <a:t>有内容，则下一单元为“行</a:t>
            </a:r>
            <a:r>
              <a:rPr lang="en-US" altLang="zh-CN" sz="1867" dirty="0">
                <a:latin typeface="微软雅黑" pitchFamily="34" charset="-122"/>
                <a:ea typeface="微软雅黑" pitchFamily="34" charset="-122"/>
              </a:rPr>
              <a:t>+1</a:t>
            </a:r>
            <a:r>
              <a:rPr lang="zh-CN" altLang="en-US" sz="1867" dirty="0">
                <a:latin typeface="微软雅黑" pitchFamily="34" charset="-122"/>
                <a:ea typeface="微软雅黑" pitchFamily="34" charset="-122"/>
              </a:rPr>
              <a:t>，列不变” </a:t>
            </a:r>
          </a:p>
        </p:txBody>
      </p:sp>
      <p:sp>
        <p:nvSpPr>
          <p:cNvPr id="114" name="Rectangle 111"/>
          <p:cNvSpPr>
            <a:spLocks noChangeArrowheads="1"/>
          </p:cNvSpPr>
          <p:nvPr/>
        </p:nvSpPr>
        <p:spPr bwMode="auto">
          <a:xfrm>
            <a:off x="1290761" y="4133852"/>
            <a:ext cx="4683057" cy="461665"/>
          </a:xfrm>
          <a:prstGeom prst="rect">
            <a:avLst/>
          </a:prstGeom>
          <a:noFill/>
          <a:ln w="9525">
            <a:noFill/>
            <a:miter lim="800000"/>
            <a:headEnd/>
            <a:tailEnd/>
          </a:ln>
        </p:spPr>
        <p:txBody>
          <a:bodyPr wrap="square">
            <a:spAutoFit/>
          </a:bodyPr>
          <a:lstStyle/>
          <a:p>
            <a:r>
              <a:rPr lang="zh-CN" altLang="en-US" sz="2400" b="1" dirty="0">
                <a:latin typeface="微软雅黑" pitchFamily="34" charset="-122"/>
                <a:ea typeface="微软雅黑" pitchFamily="34" charset="-122"/>
              </a:rPr>
              <a:t>填写过程</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7511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7512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751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5119" grpId="0" build="p" autoUpdateAnimBg="0"/>
      <p:bldP spid="2475120" grpId="0" build="p" autoUpdateAnimBg="0"/>
      <p:bldP spid="2475121" grpId="0" build="p" autoUpdateAnimBg="0"/>
      <p:bldP spid="114" grpId="0" build="p" autoUpdateAnimBg="0"/>
    </p:bld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42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填写魔阵的思想</a:t>
            </a:r>
          </a:p>
        </p:txBody>
      </p:sp>
      <p:sp>
        <p:nvSpPr>
          <p:cNvPr id="266243" name="Rectangle 3"/>
          <p:cNvSpPr>
            <a:spLocks noGrp="1" noChangeArrowheads="1"/>
          </p:cNvSpPr>
          <p:nvPr>
            <p:ph idx="4294967295"/>
          </p:nvPr>
        </p:nvSpPr>
        <p:spPr>
          <a:xfrm>
            <a:off x="765387" y="1361017"/>
            <a:ext cx="6342063" cy="4635500"/>
          </a:xfrm>
        </p:spPr>
        <p:txBody>
          <a:bodyPr>
            <a:normAutofit/>
          </a:bodyPr>
          <a:lstStyle/>
          <a:p>
            <a:pPr>
              <a:lnSpc>
                <a:spcPct val="110000"/>
              </a:lnSpc>
              <a:spcBef>
                <a:spcPts val="800"/>
              </a:spcBef>
              <a:buNone/>
            </a:pPr>
            <a:r>
              <a:rPr lang="en-US" altLang="zh-CN" sz="1867" dirty="0"/>
              <a:t>row = 0; </a:t>
            </a:r>
            <a:r>
              <a:rPr lang="en-US" altLang="zh-CN" sz="1867" dirty="0" err="1"/>
              <a:t>col</a:t>
            </a:r>
            <a:r>
              <a:rPr lang="en-US" altLang="zh-CN" sz="1867" dirty="0"/>
              <a:t> =N/2;</a:t>
            </a:r>
          </a:p>
          <a:p>
            <a:pPr>
              <a:lnSpc>
                <a:spcPct val="110000"/>
              </a:lnSpc>
              <a:spcBef>
                <a:spcPts val="800"/>
              </a:spcBef>
              <a:buNone/>
            </a:pPr>
            <a:r>
              <a:rPr lang="en-US" altLang="zh-CN" sz="1867" dirty="0"/>
              <a:t>magic[row][</a:t>
            </a:r>
            <a:r>
              <a:rPr lang="en-US" altLang="zh-CN" sz="1867" dirty="0" err="1"/>
              <a:t>col</a:t>
            </a:r>
            <a:r>
              <a:rPr lang="en-US" altLang="zh-CN" sz="1867" dirty="0"/>
              <a:t>] = 1;</a:t>
            </a:r>
          </a:p>
          <a:p>
            <a:pPr>
              <a:lnSpc>
                <a:spcPct val="110000"/>
              </a:lnSpc>
              <a:spcBef>
                <a:spcPts val="800"/>
              </a:spcBef>
              <a:buNone/>
            </a:pPr>
            <a:r>
              <a:rPr lang="en-US" altLang="zh-CN" sz="1867" dirty="0"/>
              <a:t>for (</a:t>
            </a:r>
            <a:r>
              <a:rPr lang="en-US" altLang="zh-CN" sz="1867" dirty="0" err="1"/>
              <a:t>i</a:t>
            </a:r>
            <a:r>
              <a:rPr lang="en-US" altLang="zh-CN" sz="1867" dirty="0"/>
              <a:t>=2; </a:t>
            </a:r>
            <a:r>
              <a:rPr lang="en-US" altLang="zh-CN" sz="1867" dirty="0" err="1"/>
              <a:t>i</a:t>
            </a:r>
            <a:r>
              <a:rPr lang="en-US" altLang="zh-CN" sz="1867" dirty="0"/>
              <a:t>&lt;=N*N; ++</a:t>
            </a:r>
            <a:r>
              <a:rPr lang="en-US" altLang="zh-CN" sz="1867" dirty="0" err="1"/>
              <a:t>i</a:t>
            </a:r>
            <a:r>
              <a:rPr lang="en-US" altLang="zh-CN" sz="1867" dirty="0"/>
              <a:t>) {</a:t>
            </a:r>
          </a:p>
          <a:p>
            <a:pPr>
              <a:lnSpc>
                <a:spcPct val="110000"/>
              </a:lnSpc>
              <a:spcBef>
                <a:spcPts val="800"/>
              </a:spcBef>
              <a:buNone/>
            </a:pPr>
            <a:r>
              <a:rPr lang="en-US" altLang="zh-CN" sz="1867" dirty="0"/>
              <a:t>     if </a:t>
            </a:r>
            <a:r>
              <a:rPr lang="zh-CN" altLang="en-US" sz="1867" dirty="0"/>
              <a:t>（上一行、下一列有空）</a:t>
            </a:r>
          </a:p>
          <a:p>
            <a:pPr>
              <a:lnSpc>
                <a:spcPct val="110000"/>
              </a:lnSpc>
              <a:spcBef>
                <a:spcPts val="800"/>
              </a:spcBef>
              <a:buNone/>
            </a:pPr>
            <a:r>
              <a:rPr lang="zh-CN" altLang="en-US" sz="1867" dirty="0"/>
              <a:t>           设置上一行、下一列为当前位置；</a:t>
            </a:r>
          </a:p>
          <a:p>
            <a:pPr>
              <a:lnSpc>
                <a:spcPct val="110000"/>
              </a:lnSpc>
              <a:spcBef>
                <a:spcPts val="800"/>
              </a:spcBef>
              <a:buNone/>
            </a:pPr>
            <a:r>
              <a:rPr lang="zh-CN" altLang="en-US" sz="1867" dirty="0"/>
              <a:t>     </a:t>
            </a:r>
            <a:r>
              <a:rPr lang="en-US" altLang="zh-CN" sz="1867" dirty="0"/>
              <a:t>else </a:t>
            </a:r>
            <a:r>
              <a:rPr lang="zh-CN" altLang="en-US" sz="1867" dirty="0"/>
              <a:t>设置当前列的下一行为当前位置；</a:t>
            </a:r>
          </a:p>
          <a:p>
            <a:pPr>
              <a:lnSpc>
                <a:spcPct val="110000"/>
              </a:lnSpc>
              <a:spcBef>
                <a:spcPts val="800"/>
              </a:spcBef>
              <a:buNone/>
            </a:pPr>
            <a:r>
              <a:rPr lang="zh-CN" altLang="en-US" sz="1867" dirty="0"/>
              <a:t>     将</a:t>
            </a:r>
            <a:r>
              <a:rPr lang="en-US" altLang="zh-CN" sz="1867" dirty="0" err="1"/>
              <a:t>i</a:t>
            </a:r>
            <a:r>
              <a:rPr lang="en-US" altLang="zh-CN" sz="1867" dirty="0"/>
              <a:t> </a:t>
            </a:r>
            <a:r>
              <a:rPr lang="zh-CN" altLang="en-US" sz="1867" dirty="0"/>
              <a:t>放入当前位置</a:t>
            </a:r>
          </a:p>
          <a:p>
            <a:pPr>
              <a:lnSpc>
                <a:spcPct val="110000"/>
              </a:lnSpc>
              <a:spcBef>
                <a:spcPts val="800"/>
              </a:spcBef>
              <a:buNone/>
            </a:pPr>
            <a:r>
              <a:rPr lang="en-US" altLang="zh-CN" sz="1867" dirty="0"/>
              <a:t>} </a:t>
            </a: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2738"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数据类型</a:t>
            </a:r>
          </a:p>
        </p:txBody>
      </p:sp>
      <p:sp>
        <p:nvSpPr>
          <p:cNvPr id="58371" name="Rectangle 3"/>
          <p:cNvSpPr>
            <a:spLocks noGrp="1" noChangeArrowheads="1"/>
          </p:cNvSpPr>
          <p:nvPr>
            <p:ph idx="4294967295"/>
          </p:nvPr>
        </p:nvSpPr>
        <p:spPr>
          <a:xfrm>
            <a:off x="772160" y="1572155"/>
            <a:ext cx="10363200" cy="4114800"/>
          </a:xfrm>
          <a:noFill/>
        </p:spPr>
        <p:txBody>
          <a:bodyPr>
            <a:normAutofit/>
          </a:bodyPr>
          <a:lstStyle/>
          <a:p>
            <a:pPr eaLnBrk="1" hangingPunct="1">
              <a:lnSpc>
                <a:spcPct val="135000"/>
              </a:lnSpc>
              <a:buNone/>
            </a:pPr>
            <a:r>
              <a:rPr lang="zh-CN" altLang="en-US" sz="2400" b="1" dirty="0"/>
              <a:t>数据类型包括两个方面</a:t>
            </a:r>
            <a:endParaRPr lang="en-US" altLang="zh-CN" sz="2400" b="1" dirty="0"/>
          </a:p>
          <a:p>
            <a:pPr eaLnBrk="1" hangingPunct="1">
              <a:lnSpc>
                <a:spcPct val="135000"/>
              </a:lnSpc>
              <a:buNone/>
            </a:pPr>
            <a:r>
              <a:rPr lang="zh-CN" altLang="en-US" sz="1867" dirty="0"/>
              <a:t>数据的取值范围</a:t>
            </a:r>
            <a:endParaRPr lang="en-US" altLang="zh-CN" sz="1867" dirty="0"/>
          </a:p>
          <a:p>
            <a:pPr eaLnBrk="1" hangingPunct="1">
              <a:lnSpc>
                <a:spcPct val="135000"/>
              </a:lnSpc>
              <a:buNone/>
            </a:pPr>
            <a:r>
              <a:rPr lang="zh-CN" altLang="en-US" sz="1867" dirty="0"/>
              <a:t>可用的操作</a:t>
            </a:r>
          </a:p>
          <a:p>
            <a:pPr>
              <a:lnSpc>
                <a:spcPct val="135000"/>
              </a:lnSpc>
              <a:spcBef>
                <a:spcPts val="2400"/>
              </a:spcBef>
              <a:buNone/>
            </a:pPr>
            <a:r>
              <a:rPr lang="en-US" altLang="zh-CN" sz="2400" b="1" dirty="0"/>
              <a:t>C/C++</a:t>
            </a:r>
            <a:r>
              <a:rPr lang="zh-CN" altLang="en-US" sz="2400" b="1" dirty="0"/>
              <a:t>中的数据类型分为两大类</a:t>
            </a:r>
            <a:endParaRPr lang="en-US" altLang="zh-CN" sz="2400" b="1" dirty="0"/>
          </a:p>
          <a:p>
            <a:pPr>
              <a:spcBef>
                <a:spcPts val="800"/>
              </a:spcBef>
              <a:buNone/>
            </a:pPr>
            <a:r>
              <a:rPr lang="zh-CN" altLang="en-US" sz="1867" dirty="0"/>
              <a:t>基本数据类型：整型、浮点型、字符型和布尔型</a:t>
            </a:r>
            <a:endParaRPr lang="en-US" altLang="zh-CN" sz="1867" dirty="0"/>
          </a:p>
          <a:p>
            <a:pPr>
              <a:spcBef>
                <a:spcPts val="800"/>
              </a:spcBef>
              <a:buNone/>
            </a:pPr>
            <a:r>
              <a:rPr lang="zh-CN" altLang="en-US" sz="1867" dirty="0"/>
              <a:t>构造数据类型：数组、结构、联合和枚举</a:t>
            </a:r>
          </a:p>
        </p:txBody>
      </p:sp>
    </p:spTree>
  </p:cSld>
  <p:clrMapOvr>
    <a:masterClrMapping/>
  </p:clrMapOvr>
  <p:transition spd="med">
    <p:fade/>
  </p:transition>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857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难点</a:t>
            </a:r>
          </a:p>
        </p:txBody>
      </p:sp>
      <p:sp>
        <p:nvSpPr>
          <p:cNvPr id="267267" name="Rectangle 3"/>
          <p:cNvSpPr>
            <a:spLocks noGrp="1" noChangeArrowheads="1"/>
          </p:cNvSpPr>
          <p:nvPr>
            <p:ph idx="4294967295"/>
          </p:nvPr>
        </p:nvSpPr>
        <p:spPr>
          <a:xfrm>
            <a:off x="860214" y="1403880"/>
            <a:ext cx="6350000" cy="3816350"/>
          </a:xfrm>
        </p:spPr>
        <p:txBody>
          <a:bodyPr>
            <a:normAutofit/>
          </a:bodyPr>
          <a:lstStyle/>
          <a:p>
            <a:pPr eaLnBrk="1" hangingPunct="1">
              <a:lnSpc>
                <a:spcPct val="120000"/>
              </a:lnSpc>
              <a:buNone/>
            </a:pPr>
            <a:r>
              <a:rPr lang="zh-CN" altLang="en-US" sz="2400" b="1" dirty="0"/>
              <a:t>如何表示某个位置有空？</a:t>
            </a:r>
            <a:endParaRPr lang="en-US" altLang="zh-CN" sz="2400" b="1" dirty="0"/>
          </a:p>
          <a:p>
            <a:pPr eaLnBrk="1" hangingPunct="1">
              <a:lnSpc>
                <a:spcPct val="120000"/>
              </a:lnSpc>
              <a:buNone/>
            </a:pPr>
            <a:r>
              <a:rPr lang="zh-CN" altLang="en-US" sz="1867" dirty="0"/>
              <a:t>赋一个特殊值  </a:t>
            </a:r>
            <a:r>
              <a:rPr lang="en-US" altLang="zh-CN" sz="1867" dirty="0"/>
              <a:t>0</a:t>
            </a:r>
          </a:p>
          <a:p>
            <a:pPr>
              <a:lnSpc>
                <a:spcPct val="120000"/>
              </a:lnSpc>
              <a:spcBef>
                <a:spcPts val="2400"/>
              </a:spcBef>
              <a:buNone/>
            </a:pPr>
            <a:r>
              <a:rPr lang="zh-CN" altLang="en-US" sz="2400" b="1" dirty="0"/>
              <a:t>如何实现回绕</a:t>
            </a:r>
            <a:endParaRPr lang="en-US" altLang="zh-CN" sz="2400" b="1" dirty="0"/>
          </a:p>
          <a:p>
            <a:pPr>
              <a:lnSpc>
                <a:spcPct val="120000"/>
              </a:lnSpc>
              <a:buNone/>
            </a:pPr>
            <a:r>
              <a:rPr lang="zh-CN" altLang="en-US" sz="1867" dirty="0"/>
              <a:t>找下一列 </a:t>
            </a:r>
            <a:r>
              <a:rPr lang="en-US" altLang="zh-CN" sz="1867" dirty="0" err="1"/>
              <a:t>col</a:t>
            </a:r>
            <a:r>
              <a:rPr lang="en-US" altLang="zh-CN" sz="1867" dirty="0"/>
              <a:t> = ( </a:t>
            </a:r>
            <a:r>
              <a:rPr lang="en-US" altLang="zh-CN" sz="1867" dirty="0" err="1"/>
              <a:t>col</a:t>
            </a:r>
            <a:r>
              <a:rPr lang="en-US" altLang="zh-CN" sz="1867" dirty="0"/>
              <a:t> + 1 ) % scale</a:t>
            </a:r>
          </a:p>
          <a:p>
            <a:pPr>
              <a:lnSpc>
                <a:spcPct val="120000"/>
              </a:lnSpc>
              <a:buNone/>
            </a:pPr>
            <a:r>
              <a:rPr lang="zh-CN" altLang="en-US" sz="1867" dirty="0"/>
              <a:t>找下一行 </a:t>
            </a:r>
            <a:r>
              <a:rPr lang="en-US" altLang="zh-CN" sz="1867" dirty="0"/>
              <a:t>row = ( row + 1 ) % scale</a:t>
            </a:r>
          </a:p>
          <a:p>
            <a:pPr>
              <a:lnSpc>
                <a:spcPct val="120000"/>
              </a:lnSpc>
              <a:buNone/>
            </a:pPr>
            <a:r>
              <a:rPr lang="zh-CN" altLang="en-US" sz="1867" dirty="0"/>
              <a:t>找上一行 </a:t>
            </a:r>
            <a:r>
              <a:rPr lang="en-US" altLang="zh-CN" sz="1867" dirty="0"/>
              <a:t>row = ( row - 1 + scale ) % scale</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7267">
                                            <p:txEl>
                                              <p:pRg st="1" end="1"/>
                                            </p:txEl>
                                          </p:spTgt>
                                        </p:tgtEl>
                                        <p:attrNameLst>
                                          <p:attrName>style.visibility</p:attrName>
                                        </p:attrNameLst>
                                      </p:cBhvr>
                                      <p:to>
                                        <p:strVal val="visible"/>
                                      </p:to>
                                    </p:set>
                                    <p:animEffect transition="in" filter="blinds(horizontal)">
                                      <p:cBhvr>
                                        <p:cTn id="7" dur="500"/>
                                        <p:tgtEl>
                                          <p:spTgt spid="2672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7267">
                                            <p:txEl>
                                              <p:pRg st="3" end="3"/>
                                            </p:txEl>
                                          </p:spTgt>
                                        </p:tgtEl>
                                        <p:attrNameLst>
                                          <p:attrName>style.visibility</p:attrName>
                                        </p:attrNameLst>
                                      </p:cBhvr>
                                      <p:to>
                                        <p:strVal val="visible"/>
                                      </p:to>
                                    </p:set>
                                    <p:animEffect transition="in" filter="blinds(horizontal)">
                                      <p:cBhvr>
                                        <p:cTn id="12" dur="500"/>
                                        <p:tgtEl>
                                          <p:spTgt spid="267267">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67267">
                                            <p:txEl>
                                              <p:pRg st="4" end="4"/>
                                            </p:txEl>
                                          </p:spTgt>
                                        </p:tgtEl>
                                        <p:attrNameLst>
                                          <p:attrName>style.visibility</p:attrName>
                                        </p:attrNameLst>
                                      </p:cBhvr>
                                      <p:to>
                                        <p:strVal val="visible"/>
                                      </p:to>
                                    </p:set>
                                    <p:animEffect transition="in" filter="blinds(horizontal)">
                                      <p:cBhvr>
                                        <p:cTn id="15" dur="500"/>
                                        <p:tgtEl>
                                          <p:spTgt spid="267267">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67267">
                                            <p:txEl>
                                              <p:pRg st="5" end="5"/>
                                            </p:txEl>
                                          </p:spTgt>
                                        </p:tgtEl>
                                        <p:attrNameLst>
                                          <p:attrName>style.visibility</p:attrName>
                                        </p:attrNameLst>
                                      </p:cBhvr>
                                      <p:to>
                                        <p:strVal val="visible"/>
                                      </p:to>
                                    </p:set>
                                    <p:animEffect transition="in" filter="blinds(horizontal)">
                                      <p:cBhvr>
                                        <p:cTn id="18" dur="500"/>
                                        <p:tgtEl>
                                          <p:spTgt spid="2672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ChangeArrowheads="1"/>
          </p:cNvSpPr>
          <p:nvPr/>
        </p:nvSpPr>
        <p:spPr bwMode="auto">
          <a:xfrm>
            <a:off x="713317" y="1019175"/>
            <a:ext cx="9245600" cy="4473212"/>
          </a:xfrm>
          <a:prstGeom prst="rect">
            <a:avLst/>
          </a:prstGeom>
          <a:noFill/>
          <a:ln w="9525">
            <a:noFill/>
            <a:miter lim="800000"/>
            <a:headEnd/>
            <a:tailEnd/>
          </a:ln>
        </p:spPr>
        <p:txBody>
          <a:bodyPr>
            <a:spAutoFit/>
          </a:bodyPr>
          <a:lstStyle/>
          <a:p>
            <a:pPr>
              <a:lnSpc>
                <a:spcPct val="140000"/>
              </a:lnSpc>
            </a:pPr>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iostream</a:t>
            </a:r>
            <a:r>
              <a:rPr lang="en-US" altLang="zh-CN" sz="1867" dirty="0">
                <a:latin typeface="微软雅黑" pitchFamily="34" charset="-122"/>
                <a:ea typeface="微软雅黑" pitchFamily="34" charset="-122"/>
              </a:rPr>
              <a:t>&gt;</a:t>
            </a:r>
          </a:p>
          <a:p>
            <a:pPr>
              <a:lnSpc>
                <a:spcPct val="140000"/>
              </a:lnSpc>
            </a:pPr>
            <a:r>
              <a:rPr lang="en-US" altLang="zh-CN" sz="1867" dirty="0">
                <a:latin typeface="微软雅黑" pitchFamily="34" charset="-122"/>
                <a:ea typeface="微软雅黑" pitchFamily="34" charset="-122"/>
              </a:rPr>
              <a:t>using namespace std;</a:t>
            </a:r>
          </a:p>
          <a:p>
            <a:pPr>
              <a:lnSpc>
                <a:spcPct val="140000"/>
              </a:lnSpc>
            </a:pPr>
            <a:r>
              <a:rPr lang="en-US" altLang="zh-CN" sz="1867" dirty="0">
                <a:latin typeface="微软雅黑" pitchFamily="34" charset="-122"/>
                <a:ea typeface="微软雅黑" pitchFamily="34" charset="-122"/>
              </a:rPr>
              <a:t>#define MAX 15           //</a:t>
            </a:r>
            <a:r>
              <a:rPr lang="zh-CN" altLang="en-US" sz="1867" dirty="0">
                <a:latin typeface="微软雅黑" pitchFamily="34" charset="-122"/>
                <a:ea typeface="微软雅黑" pitchFamily="34" charset="-122"/>
              </a:rPr>
              <a:t>最高位</a:t>
            </a:r>
            <a:r>
              <a:rPr lang="en-US" altLang="zh-CN" sz="1867" dirty="0">
                <a:latin typeface="微软雅黑" pitchFamily="34" charset="-122"/>
                <a:ea typeface="微软雅黑" pitchFamily="34" charset="-122"/>
              </a:rPr>
              <a:t>15</a:t>
            </a:r>
            <a:r>
              <a:rPr lang="zh-CN" altLang="en-US" sz="1867" dirty="0">
                <a:latin typeface="微软雅黑" pitchFamily="34" charset="-122"/>
                <a:ea typeface="微软雅黑" pitchFamily="34" charset="-122"/>
              </a:rPr>
              <a:t>阶</a:t>
            </a:r>
          </a:p>
          <a:p>
            <a:pPr>
              <a:lnSpc>
                <a:spcPct val="140000"/>
              </a:lnSpc>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pPr>
              <a:lnSpc>
                <a:spcPct val="140000"/>
              </a:lnSpc>
            </a:pPr>
            <a:r>
              <a:rPr lang="en-US" altLang="zh-CN" sz="1867" dirty="0">
                <a:latin typeface="微软雅黑" pitchFamily="34" charset="-122"/>
                <a:ea typeface="微软雅黑" pitchFamily="34" charset="-122"/>
              </a:rPr>
              <a:t>{   </a:t>
            </a:r>
          </a:p>
          <a:p>
            <a:pPr>
              <a:lnSpc>
                <a:spcPct val="14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magic[ MAX ][ MAX ] = { 0 };</a:t>
            </a:r>
          </a:p>
          <a:p>
            <a:pPr>
              <a:lnSpc>
                <a:spcPct val="14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row,  </a:t>
            </a:r>
            <a:r>
              <a:rPr lang="en-US" altLang="zh-CN" sz="1867" dirty="0" err="1">
                <a:latin typeface="微软雅黑" pitchFamily="34" charset="-122"/>
                <a:ea typeface="微软雅黑" pitchFamily="34" charset="-122"/>
              </a:rPr>
              <a:t>col</a:t>
            </a:r>
            <a:r>
              <a:rPr lang="en-US" altLang="zh-CN" sz="1867" dirty="0">
                <a:latin typeface="微软雅黑" pitchFamily="34" charset="-122"/>
                <a:ea typeface="微软雅黑" pitchFamily="34" charset="-122"/>
              </a:rPr>
              <a:t>,  count,  scale;</a:t>
            </a:r>
          </a:p>
          <a:p>
            <a:pPr>
              <a:lnSpc>
                <a:spcPct val="140000"/>
              </a:lnSpc>
            </a:pPr>
            <a:r>
              <a:rPr lang="en-US" altLang="zh-CN" sz="1867" dirty="0">
                <a:latin typeface="微软雅黑" pitchFamily="34" charset="-122"/>
                <a:ea typeface="微软雅黑" pitchFamily="34" charset="-122"/>
              </a:rPr>
              <a:t>  </a:t>
            </a:r>
          </a:p>
          <a:p>
            <a:pPr>
              <a:lnSpc>
                <a:spcPct val="140000"/>
              </a:lnSpc>
            </a:pPr>
            <a:r>
              <a:rPr lang="en-US" altLang="zh-CN" sz="1867" dirty="0">
                <a:latin typeface="微软雅黑" pitchFamily="34" charset="-122"/>
                <a:ea typeface="微软雅黑" pitchFamily="34" charset="-122"/>
              </a:rPr>
              <a:t>      // </a:t>
            </a:r>
            <a:r>
              <a:rPr lang="zh-CN" altLang="en-US" sz="1867" dirty="0">
                <a:latin typeface="微软雅黑" pitchFamily="34" charset="-122"/>
                <a:ea typeface="微软雅黑" pitchFamily="34" charset="-122"/>
              </a:rPr>
              <a:t>输入阶数</a:t>
            </a:r>
            <a:r>
              <a:rPr lang="en-US" altLang="zh-CN" sz="1867" dirty="0">
                <a:latin typeface="微软雅黑" pitchFamily="34" charset="-122"/>
                <a:ea typeface="微软雅黑" pitchFamily="34" charset="-122"/>
              </a:rPr>
              <a:t>scale  </a:t>
            </a:r>
          </a:p>
          <a:p>
            <a:pPr>
              <a:lnSpc>
                <a:spcPct val="14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"input scale\n"; </a:t>
            </a:r>
          </a:p>
          <a:p>
            <a:pPr>
              <a:lnSpc>
                <a:spcPct val="14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scale;</a:t>
            </a:r>
          </a:p>
        </p:txBody>
      </p:sp>
      <p:sp>
        <p:nvSpPr>
          <p:cNvPr id="4" name="标题 3">
            <a:extLst>
              <a:ext uri="{FF2B5EF4-FFF2-40B4-BE49-F238E27FC236}">
                <a16:creationId xmlns:a16="http://schemas.microsoft.com/office/drawing/2014/main" id="{EF96149F-D4B0-E8F9-0438-45C702A736D2}"/>
              </a:ext>
            </a:extLst>
          </p:cNvPr>
          <p:cNvSpPr>
            <a:spLocks noGrp="1"/>
          </p:cNvSpPr>
          <p:nvPr>
            <p:ph type="title"/>
          </p:nvPr>
        </p:nvSpPr>
        <p:spPr/>
        <p:txBody>
          <a:bodyPr/>
          <a:lstStyle/>
          <a:p>
            <a:endParaRPr lang="zh-CN" altLang="en-US"/>
          </a:p>
        </p:txBody>
      </p:sp>
    </p:spTree>
  </p:cSld>
  <p:clrMapOvr>
    <a:masterClrMapping/>
  </p:clrMapOvr>
  <p:transition spd="med">
    <p:fade/>
  </p:transition>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4"/>
          <p:cNvSpPr>
            <a:spLocks noChangeArrowheads="1"/>
          </p:cNvSpPr>
          <p:nvPr/>
        </p:nvSpPr>
        <p:spPr bwMode="auto">
          <a:xfrm>
            <a:off x="499534" y="214803"/>
            <a:ext cx="8027967" cy="6613798"/>
          </a:xfrm>
          <a:prstGeom prst="rect">
            <a:avLst/>
          </a:prstGeom>
          <a:noFill/>
          <a:ln w="12700" cap="sq" algn="ctr">
            <a:noFill/>
            <a:miter lim="800000"/>
            <a:headEnd type="none" w="sm" len="sm"/>
            <a:tailEnd type="none" w="sm" len="sm"/>
          </a:ln>
        </p:spPr>
        <p:txBody>
          <a:bodyPr wrap="none" anchor="ctr">
            <a:spAutoFit/>
          </a:bodyPr>
          <a:lstStyle/>
          <a:p>
            <a:pPr indent="368291">
              <a:lnSpc>
                <a:spcPct val="120000"/>
              </a:lnSpc>
            </a:pP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生成魔阵</a:t>
            </a:r>
          </a:p>
          <a:p>
            <a:pPr indent="368291">
              <a:lnSpc>
                <a:spcPct val="120000"/>
              </a:lnSpc>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row=0; </a:t>
            </a:r>
            <a:r>
              <a:rPr lang="en-US" altLang="zh-CN" sz="1867" dirty="0" err="1">
                <a:latin typeface="微软雅黑" pitchFamily="34" charset="-122"/>
                <a:ea typeface="微软雅黑" pitchFamily="34" charset="-122"/>
              </a:rPr>
              <a:t>col</a:t>
            </a:r>
            <a:r>
              <a:rPr lang="en-US" altLang="zh-CN" sz="1867" dirty="0">
                <a:latin typeface="微软雅黑" pitchFamily="34" charset="-122"/>
                <a:ea typeface="微软雅黑" pitchFamily="34" charset="-122"/>
              </a:rPr>
              <a:t> = (scale - 1) / 2; magic[row][</a:t>
            </a:r>
            <a:r>
              <a:rPr lang="en-US" altLang="zh-CN" sz="1867" dirty="0" err="1">
                <a:latin typeface="微软雅黑" pitchFamily="34" charset="-122"/>
                <a:ea typeface="微软雅黑" pitchFamily="34" charset="-122"/>
              </a:rPr>
              <a:t>col</a:t>
            </a:r>
            <a:r>
              <a:rPr lang="en-US" altLang="zh-CN" sz="1867" dirty="0">
                <a:latin typeface="微软雅黑" pitchFamily="34" charset="-122"/>
                <a:ea typeface="微软雅黑" pitchFamily="34" charset="-122"/>
              </a:rPr>
              <a:t>] = 1;</a:t>
            </a:r>
          </a:p>
          <a:p>
            <a:pPr indent="368291">
              <a:lnSpc>
                <a:spcPct val="120000"/>
              </a:lnSpc>
            </a:pPr>
            <a:r>
              <a:rPr lang="en-US" altLang="zh-CN" sz="1867" dirty="0">
                <a:latin typeface="微软雅黑" pitchFamily="34" charset="-122"/>
                <a:ea typeface="微软雅黑" pitchFamily="34" charset="-122"/>
              </a:rPr>
              <a:t>  for (count = 2; count &lt;= scale * scale; count++)  { </a:t>
            </a:r>
          </a:p>
          <a:p>
            <a:pPr indent="368291">
              <a:lnSpc>
                <a:spcPct val="120000"/>
              </a:lnSpc>
            </a:pPr>
            <a:r>
              <a:rPr lang="en-US" altLang="zh-CN" sz="1867" dirty="0">
                <a:latin typeface="微软雅黑" pitchFamily="34" charset="-122"/>
                <a:ea typeface="微软雅黑" pitchFamily="34" charset="-122"/>
              </a:rPr>
              <a:t>         if (magic[(row - 1 + scale) % scale][(</a:t>
            </a:r>
            <a:r>
              <a:rPr lang="en-US" altLang="zh-CN" sz="1867" dirty="0" err="1">
                <a:latin typeface="微软雅黑" pitchFamily="34" charset="-122"/>
                <a:ea typeface="微软雅黑" pitchFamily="34" charset="-122"/>
              </a:rPr>
              <a:t>col</a:t>
            </a:r>
            <a:r>
              <a:rPr lang="en-US" altLang="zh-CN" sz="1867" dirty="0">
                <a:latin typeface="微软雅黑" pitchFamily="34" charset="-122"/>
                <a:ea typeface="微软雅黑" pitchFamily="34" charset="-122"/>
              </a:rPr>
              <a:t> + 1) % scale] == 0) {</a:t>
            </a:r>
          </a:p>
          <a:p>
            <a:pPr indent="368291">
              <a:lnSpc>
                <a:spcPct val="120000"/>
              </a:lnSpc>
            </a:pPr>
            <a:r>
              <a:rPr lang="en-US" altLang="zh-CN" sz="1867" dirty="0">
                <a:latin typeface="微软雅黑" pitchFamily="34" charset="-122"/>
                <a:ea typeface="微软雅黑" pitchFamily="34" charset="-122"/>
              </a:rPr>
              <a:t>                    row = ( row - 1 + scale ) % scale; </a:t>
            </a:r>
          </a:p>
          <a:p>
            <a:pPr indent="368291">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col</a:t>
            </a:r>
            <a:r>
              <a:rPr lang="en-US" altLang="zh-CN" sz="1867" dirty="0">
                <a:latin typeface="微软雅黑" pitchFamily="34" charset="-122"/>
                <a:ea typeface="微软雅黑" pitchFamily="34" charset="-122"/>
              </a:rPr>
              <a:t> = ( </a:t>
            </a:r>
            <a:r>
              <a:rPr lang="en-US" altLang="zh-CN" sz="1867" dirty="0" err="1">
                <a:latin typeface="微软雅黑" pitchFamily="34" charset="-122"/>
                <a:ea typeface="微软雅黑" pitchFamily="34" charset="-122"/>
              </a:rPr>
              <a:t>col</a:t>
            </a:r>
            <a:r>
              <a:rPr lang="en-US" altLang="zh-CN" sz="1867" dirty="0">
                <a:latin typeface="微软雅黑" pitchFamily="34" charset="-122"/>
                <a:ea typeface="微软雅黑" pitchFamily="34" charset="-122"/>
              </a:rPr>
              <a:t> + 1 ) % scale;</a:t>
            </a:r>
          </a:p>
          <a:p>
            <a:pPr indent="368291">
              <a:lnSpc>
                <a:spcPct val="120000"/>
              </a:lnSpc>
            </a:pPr>
            <a:r>
              <a:rPr lang="en-US" altLang="zh-CN" sz="1867" dirty="0">
                <a:latin typeface="微软雅黑" pitchFamily="34" charset="-122"/>
                <a:ea typeface="微软雅黑" pitchFamily="34" charset="-122"/>
              </a:rPr>
              <a:t>          }</a:t>
            </a:r>
          </a:p>
          <a:p>
            <a:pPr indent="368291">
              <a:lnSpc>
                <a:spcPct val="120000"/>
              </a:lnSpc>
            </a:pPr>
            <a:r>
              <a:rPr lang="en-US" altLang="zh-CN" sz="1867" dirty="0">
                <a:latin typeface="微软雅黑" pitchFamily="34" charset="-122"/>
                <a:ea typeface="微软雅黑" pitchFamily="34" charset="-122"/>
              </a:rPr>
              <a:t>         else  row = ( row + 1 ) % scale;</a:t>
            </a:r>
          </a:p>
          <a:p>
            <a:pPr indent="368291">
              <a:lnSpc>
                <a:spcPct val="120000"/>
              </a:lnSpc>
            </a:pPr>
            <a:r>
              <a:rPr lang="en-US" altLang="zh-CN" sz="1867" dirty="0">
                <a:latin typeface="微软雅黑" pitchFamily="34" charset="-122"/>
                <a:ea typeface="微软雅黑" pitchFamily="34" charset="-122"/>
              </a:rPr>
              <a:t>         magic[row][</a:t>
            </a:r>
            <a:r>
              <a:rPr lang="en-US" altLang="zh-CN" sz="1867" dirty="0" err="1">
                <a:latin typeface="微软雅黑" pitchFamily="34" charset="-122"/>
                <a:ea typeface="微软雅黑" pitchFamily="34" charset="-122"/>
              </a:rPr>
              <a:t>col</a:t>
            </a:r>
            <a:r>
              <a:rPr lang="en-US" altLang="zh-CN" sz="1867" dirty="0">
                <a:latin typeface="微软雅黑" pitchFamily="34" charset="-122"/>
                <a:ea typeface="微软雅黑" pitchFamily="34" charset="-122"/>
              </a:rPr>
              <a:t>] = count;</a:t>
            </a:r>
          </a:p>
          <a:p>
            <a:pPr indent="368291">
              <a:lnSpc>
                <a:spcPct val="120000"/>
              </a:lnSpc>
            </a:pPr>
            <a:r>
              <a:rPr lang="en-US" altLang="zh-CN" sz="1867" dirty="0">
                <a:latin typeface="微软雅黑" pitchFamily="34" charset="-122"/>
                <a:ea typeface="微软雅黑" pitchFamily="34" charset="-122"/>
              </a:rPr>
              <a:t>   }</a:t>
            </a:r>
          </a:p>
          <a:p>
            <a:pPr indent="368291">
              <a:lnSpc>
                <a:spcPct val="120000"/>
              </a:lnSpc>
            </a:pPr>
            <a:endParaRPr lang="en-US" altLang="zh-CN" sz="1867" dirty="0">
              <a:latin typeface="微软雅黑" pitchFamily="34" charset="-122"/>
              <a:ea typeface="微软雅黑" pitchFamily="34" charset="-122"/>
            </a:endParaRPr>
          </a:p>
          <a:p>
            <a:pPr indent="368291">
              <a:lnSpc>
                <a:spcPct val="120000"/>
              </a:lnSpc>
            </a:pPr>
            <a:r>
              <a:rPr lang="en-US" altLang="zh-CN" sz="1867" dirty="0">
                <a:latin typeface="微软雅黑" pitchFamily="34" charset="-122"/>
                <a:ea typeface="微软雅黑" pitchFamily="34" charset="-122"/>
              </a:rPr>
              <a:t>   // </a:t>
            </a:r>
            <a:r>
              <a:rPr lang="zh-CN" altLang="en-US" sz="1867" dirty="0">
                <a:latin typeface="微软雅黑" pitchFamily="34" charset="-122"/>
                <a:ea typeface="微软雅黑" pitchFamily="34" charset="-122"/>
              </a:rPr>
              <a:t>输出 </a:t>
            </a:r>
          </a:p>
          <a:p>
            <a:pPr indent="368291">
              <a:lnSpc>
                <a:spcPct val="120000"/>
              </a:lnSpc>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for (row=0;  row&lt;scale;  row++) {</a:t>
            </a:r>
          </a:p>
          <a:p>
            <a:pPr indent="368291">
              <a:lnSpc>
                <a:spcPct val="120000"/>
              </a:lnSpc>
            </a:pPr>
            <a:r>
              <a:rPr lang="en-US" altLang="zh-CN" sz="1867" dirty="0">
                <a:latin typeface="微软雅黑" pitchFamily="34" charset="-122"/>
                <a:ea typeface="微软雅黑" pitchFamily="34" charset="-122"/>
              </a:rPr>
              <a:t>         for (</a:t>
            </a:r>
            <a:r>
              <a:rPr lang="en-US" altLang="zh-CN" sz="1867" dirty="0" err="1">
                <a:latin typeface="微软雅黑" pitchFamily="34" charset="-122"/>
                <a:ea typeface="微软雅黑" pitchFamily="34" charset="-122"/>
              </a:rPr>
              <a:t>col</a:t>
            </a:r>
            <a:r>
              <a:rPr lang="en-US" altLang="zh-CN" sz="1867" dirty="0">
                <a:latin typeface="微软雅黑" pitchFamily="34" charset="-122"/>
                <a:ea typeface="微软雅黑" pitchFamily="34" charset="-122"/>
              </a:rPr>
              <a:t>=0;  </a:t>
            </a:r>
            <a:r>
              <a:rPr lang="en-US" altLang="zh-CN" sz="1867" dirty="0" err="1">
                <a:latin typeface="微软雅黑" pitchFamily="34" charset="-122"/>
                <a:ea typeface="微软雅黑" pitchFamily="34" charset="-122"/>
              </a:rPr>
              <a:t>col</a:t>
            </a:r>
            <a:r>
              <a:rPr lang="en-US" altLang="zh-CN" sz="1867" dirty="0">
                <a:latin typeface="微软雅黑" pitchFamily="34" charset="-122"/>
                <a:ea typeface="微软雅黑" pitchFamily="34" charset="-122"/>
              </a:rPr>
              <a:t>&lt;scale;  </a:t>
            </a:r>
            <a:r>
              <a:rPr lang="en-US" altLang="zh-CN" sz="1867" dirty="0" err="1">
                <a:latin typeface="微软雅黑" pitchFamily="34" charset="-122"/>
                <a:ea typeface="微软雅黑" pitchFamily="34" charset="-122"/>
              </a:rPr>
              <a:t>col</a:t>
            </a:r>
            <a:r>
              <a:rPr lang="en-US" altLang="zh-CN" sz="1867" dirty="0">
                <a:latin typeface="微软雅黑" pitchFamily="34" charset="-122"/>
                <a:ea typeface="微软雅黑" pitchFamily="34" charset="-122"/>
              </a:rPr>
              <a:t>++)  </a:t>
            </a:r>
          </a:p>
          <a:p>
            <a:pPr indent="368291">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magic[ row ][ </a:t>
            </a:r>
            <a:r>
              <a:rPr lang="en-US" altLang="zh-CN" sz="1867" dirty="0" err="1">
                <a:latin typeface="微软雅黑" pitchFamily="34" charset="-122"/>
                <a:ea typeface="微软雅黑" pitchFamily="34" charset="-122"/>
              </a:rPr>
              <a:t>col</a:t>
            </a:r>
            <a:r>
              <a:rPr lang="en-US" altLang="zh-CN" sz="1867" dirty="0">
                <a:latin typeface="微软雅黑" pitchFamily="34" charset="-122"/>
                <a:ea typeface="微软雅黑" pitchFamily="34" charset="-122"/>
              </a:rPr>
              <a:t>]  &lt;&lt; '\t';</a:t>
            </a:r>
          </a:p>
          <a:p>
            <a:pPr indent="368291">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indent="368291">
              <a:lnSpc>
                <a:spcPct val="120000"/>
              </a:lnSpc>
            </a:pPr>
            <a:r>
              <a:rPr lang="en-US" altLang="zh-CN" sz="1867" dirty="0">
                <a:latin typeface="微软雅黑" pitchFamily="34" charset="-122"/>
                <a:ea typeface="微软雅黑" pitchFamily="34" charset="-122"/>
              </a:rPr>
              <a:t>   }</a:t>
            </a:r>
          </a:p>
          <a:p>
            <a:pPr indent="368291">
              <a:lnSpc>
                <a:spcPct val="120000"/>
              </a:lnSpc>
            </a:pPr>
            <a:r>
              <a:rPr lang="en-US" altLang="zh-CN" sz="1867" dirty="0">
                <a:latin typeface="微软雅黑" pitchFamily="34" charset="-122"/>
                <a:ea typeface="微软雅黑" pitchFamily="34" charset="-122"/>
              </a:rPr>
              <a:t>   return 0;</a:t>
            </a:r>
          </a:p>
          <a:p>
            <a:pPr>
              <a:lnSpc>
                <a:spcPct val="120000"/>
              </a:lnSpc>
            </a:pPr>
            <a:r>
              <a:rPr lang="en-US" altLang="zh-CN" sz="1867" dirty="0">
                <a:latin typeface="微软雅黑" pitchFamily="34" charset="-122"/>
                <a:ea typeface="微软雅黑" pitchFamily="34" charset="-122"/>
              </a:rPr>
              <a:t> }</a:t>
            </a:r>
          </a:p>
        </p:txBody>
      </p:sp>
      <p:sp>
        <p:nvSpPr>
          <p:cNvPr id="4" name="标题 3">
            <a:extLst>
              <a:ext uri="{FF2B5EF4-FFF2-40B4-BE49-F238E27FC236}">
                <a16:creationId xmlns:a16="http://schemas.microsoft.com/office/drawing/2014/main" id="{5B2E1733-1687-7D96-32DD-F1854F410019}"/>
              </a:ext>
            </a:extLst>
          </p:cNvPr>
          <p:cNvSpPr>
            <a:spLocks noGrp="1"/>
          </p:cNvSpPr>
          <p:nvPr>
            <p:ph type="title"/>
          </p:nvPr>
        </p:nvSpPr>
        <p:spPr/>
        <p:txBody>
          <a:bodyPr/>
          <a:lstStyle/>
          <a:p>
            <a:endParaRPr lang="zh-CN" altLang="en-US"/>
          </a:p>
        </p:txBody>
      </p:sp>
    </p:spTree>
  </p:cSld>
  <p:clrMapOvr>
    <a:masterClrMapping/>
  </p:clrMapOvr>
  <p:transition spd="med">
    <p:fade/>
  </p:transition>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42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二维数组作为函数参数</a:t>
            </a:r>
          </a:p>
        </p:txBody>
      </p:sp>
      <p:sp>
        <p:nvSpPr>
          <p:cNvPr id="266243" name="Rectangle 3"/>
          <p:cNvSpPr>
            <a:spLocks noGrp="1" noChangeArrowheads="1"/>
          </p:cNvSpPr>
          <p:nvPr>
            <p:ph idx="4294967295"/>
          </p:nvPr>
        </p:nvSpPr>
        <p:spPr>
          <a:xfrm>
            <a:off x="677333" y="1428750"/>
            <a:ext cx="6342063" cy="1076325"/>
          </a:xfrm>
        </p:spPr>
        <p:txBody>
          <a:bodyPr>
            <a:normAutofit/>
          </a:bodyPr>
          <a:lstStyle/>
          <a:p>
            <a:pPr>
              <a:lnSpc>
                <a:spcPct val="110000"/>
              </a:lnSpc>
              <a:spcBef>
                <a:spcPts val="800"/>
              </a:spcBef>
              <a:buNone/>
            </a:pPr>
            <a:r>
              <a:rPr lang="zh-CN" altLang="zh-CN" sz="1867" dirty="0"/>
              <a:t>二维数组的传递也是传递起始地址</a:t>
            </a:r>
            <a:endParaRPr lang="en-US" altLang="zh-CN" sz="1867" dirty="0"/>
          </a:p>
          <a:p>
            <a:pPr>
              <a:lnSpc>
                <a:spcPct val="110000"/>
              </a:lnSpc>
              <a:spcBef>
                <a:spcPts val="800"/>
              </a:spcBef>
              <a:buNone/>
            </a:pPr>
            <a:r>
              <a:rPr lang="zh-CN" altLang="zh-CN" sz="1867" dirty="0"/>
              <a:t>第二个下标一定要指定，而且必须是编译时的常量</a:t>
            </a:r>
            <a:endParaRPr lang="en-US" altLang="zh-CN" sz="1867" dirty="0"/>
          </a:p>
        </p:txBody>
      </p:sp>
      <p:sp>
        <p:nvSpPr>
          <p:cNvPr id="4" name="矩形 3"/>
          <p:cNvSpPr/>
          <p:nvPr/>
        </p:nvSpPr>
        <p:spPr>
          <a:xfrm>
            <a:off x="677333" y="2957077"/>
            <a:ext cx="10190692" cy="461665"/>
          </a:xfrm>
          <a:prstGeom prst="rect">
            <a:avLst/>
          </a:prstGeom>
        </p:spPr>
        <p:txBody>
          <a:bodyPr wrap="square">
            <a:spAutoFit/>
          </a:bodyPr>
          <a:lstStyle/>
          <a:p>
            <a:r>
              <a:rPr lang="zh-CN" altLang="zh-CN" sz="2400" dirty="0">
                <a:latin typeface="微软雅黑" pitchFamily="34" charset="-122"/>
                <a:ea typeface="微软雅黑" pitchFamily="34" charset="-122"/>
              </a:rPr>
              <a:t>试设计两个函数，分别完成列数为</a:t>
            </a:r>
            <a:r>
              <a:rPr lang="en-US" altLang="zh-CN" sz="2400" dirty="0">
                <a:latin typeface="微软雅黑" pitchFamily="34" charset="-122"/>
                <a:ea typeface="微软雅黑" pitchFamily="34" charset="-122"/>
              </a:rPr>
              <a:t>5</a:t>
            </a:r>
            <a:r>
              <a:rPr lang="zh-CN" altLang="zh-CN" sz="2400" dirty="0">
                <a:latin typeface="微软雅黑" pitchFamily="34" charset="-122"/>
                <a:ea typeface="微软雅黑" pitchFamily="34" charset="-122"/>
              </a:rPr>
              <a:t>的整型二维数组的输入和输出</a:t>
            </a:r>
            <a:endParaRPr lang="zh-CN" altLang="en-US" sz="2400" dirty="0">
              <a:latin typeface="微软雅黑" pitchFamily="34" charset="-122"/>
              <a:ea typeface="微软雅黑" pitchFamily="34" charset="-122"/>
            </a:endParaRPr>
          </a:p>
        </p:txBody>
      </p:sp>
      <p:sp>
        <p:nvSpPr>
          <p:cNvPr id="5" name="矩形 4"/>
          <p:cNvSpPr/>
          <p:nvPr/>
        </p:nvSpPr>
        <p:spPr>
          <a:xfrm>
            <a:off x="677333" y="3724275"/>
            <a:ext cx="6096000" cy="1457579"/>
          </a:xfrm>
          <a:prstGeom prst="rect">
            <a:avLst/>
          </a:prstGeom>
        </p:spPr>
        <p:txBody>
          <a:bodyPr>
            <a:spAutoFit/>
          </a:bodyPr>
          <a:lstStyle/>
          <a:p>
            <a:pPr>
              <a:lnSpc>
                <a:spcPct val="150000"/>
              </a:lnSpc>
            </a:pPr>
            <a:r>
              <a:rPr lang="zh-CN" altLang="zh-CN" sz="2400" b="1" dirty="0">
                <a:latin typeface="微软雅黑" pitchFamily="34" charset="-122"/>
                <a:ea typeface="微软雅黑" pitchFamily="34" charset="-122"/>
              </a:rPr>
              <a:t>函数原型</a:t>
            </a:r>
            <a:endParaRPr lang="en-US" altLang="zh-CN" sz="2400" b="1" dirty="0">
              <a:latin typeface="微软雅黑" pitchFamily="34" charset="-122"/>
              <a:ea typeface="微软雅黑" pitchFamily="34" charset="-122"/>
            </a:endParaRPr>
          </a:p>
          <a:p>
            <a:pPr>
              <a:lnSpc>
                <a:spcPct val="150000"/>
              </a:lnSpc>
            </a:pPr>
            <a:r>
              <a:rPr lang="zh-CN" altLang="zh-CN" sz="1867" dirty="0">
                <a:latin typeface="微软雅黑" pitchFamily="34" charset="-122"/>
                <a:ea typeface="微软雅黑" pitchFamily="34" charset="-122"/>
              </a:rPr>
              <a:t>函数参数</a:t>
            </a:r>
            <a:r>
              <a:rPr lang="zh-CN" altLang="en-US" sz="1867" dirty="0">
                <a:latin typeface="微软雅黑" pitchFamily="34" charset="-122"/>
                <a:ea typeface="微软雅黑" pitchFamily="34" charset="-122"/>
              </a:rPr>
              <a:t>：</a:t>
            </a:r>
            <a:r>
              <a:rPr lang="zh-CN" altLang="zh-CN" sz="1867" dirty="0">
                <a:latin typeface="微软雅黑" pitchFamily="34" charset="-122"/>
                <a:ea typeface="微软雅黑" pitchFamily="34" charset="-122"/>
              </a:rPr>
              <a:t>一个列数为</a:t>
            </a:r>
            <a:r>
              <a:rPr lang="en-US" altLang="zh-CN" sz="1867" dirty="0">
                <a:latin typeface="微软雅黑" pitchFamily="34" charset="-122"/>
                <a:ea typeface="微软雅黑" pitchFamily="34" charset="-122"/>
              </a:rPr>
              <a:t>5</a:t>
            </a:r>
            <a:r>
              <a:rPr lang="zh-CN" altLang="zh-CN" sz="1867" dirty="0">
                <a:latin typeface="微软雅黑" pitchFamily="34" charset="-122"/>
                <a:ea typeface="微软雅黑" pitchFamily="34" charset="-122"/>
              </a:rPr>
              <a:t>的二维数组</a:t>
            </a:r>
            <a:endParaRPr lang="en-US" altLang="zh-CN" sz="1867" dirty="0">
              <a:latin typeface="微软雅黑" pitchFamily="34" charset="-122"/>
              <a:ea typeface="微软雅黑" pitchFamily="34" charset="-122"/>
            </a:endParaRPr>
          </a:p>
          <a:p>
            <a:pPr>
              <a:lnSpc>
                <a:spcPct val="150000"/>
              </a:lnSpc>
            </a:pPr>
            <a:r>
              <a:rPr lang="zh-CN" altLang="zh-CN" sz="1867" dirty="0">
                <a:latin typeface="微软雅黑" pitchFamily="34" charset="-122"/>
                <a:ea typeface="微软雅黑" pitchFamily="34" charset="-122"/>
              </a:rPr>
              <a:t>返回类型</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void</a:t>
            </a:r>
            <a:endParaRPr lang="zh-CN" altLang="en-US"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7073" name="Rectangle 1"/>
          <p:cNvSpPr>
            <a:spLocks noChangeArrowheads="1"/>
          </p:cNvSpPr>
          <p:nvPr/>
        </p:nvSpPr>
        <p:spPr bwMode="auto">
          <a:xfrm>
            <a:off x="571501" y="209482"/>
            <a:ext cx="6395340" cy="6649064"/>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pPr defTabSz="1219170" fontAlgn="base">
              <a:spcBef>
                <a:spcPts val="800"/>
              </a:spcBef>
              <a:spcAft>
                <a:spcPct val="0"/>
              </a:spcAft>
            </a:pPr>
            <a:r>
              <a:rPr lang="en-US" altLang="zh-CN" sz="1867" dirty="0">
                <a:latin typeface="微软雅黑" pitchFamily="34" charset="-122"/>
                <a:ea typeface="微软雅黑" pitchFamily="34" charset="-122"/>
                <a:cs typeface="Courier New" pitchFamily="49" charset="0"/>
              </a:rPr>
              <a:t>void </a:t>
            </a:r>
            <a:r>
              <a:rPr lang="en-US" altLang="zh-CN" sz="1867" dirty="0" err="1">
                <a:latin typeface="微软雅黑" pitchFamily="34" charset="-122"/>
                <a:ea typeface="微软雅黑" pitchFamily="34" charset="-122"/>
                <a:cs typeface="Courier New" pitchFamily="49" charset="0"/>
              </a:rPr>
              <a:t>inputMatrix</a:t>
            </a:r>
            <a:r>
              <a:rPr lang="en-US" altLang="zh-CN" sz="1867" dirty="0">
                <a:latin typeface="微软雅黑" pitchFamily="34" charset="-122"/>
                <a:ea typeface="微软雅黑" pitchFamily="34" charset="-122"/>
                <a:cs typeface="Courier New" pitchFamily="49" charset="0"/>
              </a:rPr>
              <a:t>(</a:t>
            </a: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a[][5], </a:t>
            </a: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row)</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pP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pPr>
            <a:r>
              <a:rPr lang="en-US" altLang="zh-CN" sz="1867" dirty="0">
                <a:latin typeface="微软雅黑" pitchFamily="34" charset="-122"/>
                <a:ea typeface="微软雅黑" pitchFamily="34" charset="-122"/>
                <a:cs typeface="Courier New" pitchFamily="49" charset="0"/>
              </a:rPr>
              <a:t>    for (</a:t>
            </a: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 0;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&lt; row;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&lt;&lt;"\n</a:t>
            </a:r>
            <a:r>
              <a:rPr lang="zh-CN" altLang="en-US" sz="1867" dirty="0">
                <a:latin typeface="微软雅黑" pitchFamily="34" charset="-122"/>
                <a:ea typeface="微软雅黑" pitchFamily="34" charset="-122"/>
                <a:cs typeface="Courier New" pitchFamily="49" charset="0"/>
              </a:rPr>
              <a:t>请输入第” </a:t>
            </a:r>
            <a:r>
              <a:rPr lang="en-US" altLang="zh-CN" sz="1867" dirty="0">
                <a:latin typeface="微软雅黑" pitchFamily="34" charset="-122"/>
                <a:ea typeface="微软雅黑" pitchFamily="34" charset="-122"/>
                <a:cs typeface="Courier New" pitchFamily="49" charset="0"/>
              </a:rPr>
              <a:t>&lt;&lt;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&lt;&lt; “</a:t>
            </a:r>
            <a:r>
              <a:rPr lang="zh-CN" altLang="en-US" sz="1867" dirty="0">
                <a:latin typeface="微软雅黑" pitchFamily="34" charset="-122"/>
                <a:ea typeface="微软雅黑" pitchFamily="34" charset="-122"/>
                <a:cs typeface="Courier New" pitchFamily="49" charset="0"/>
              </a:rPr>
              <a:t>行的</a:t>
            </a:r>
            <a:r>
              <a:rPr lang="en-US" altLang="zh-CN" sz="1867" dirty="0">
                <a:latin typeface="微软雅黑" pitchFamily="34" charset="-122"/>
                <a:ea typeface="微软雅黑" pitchFamily="34" charset="-122"/>
                <a:cs typeface="Courier New" pitchFamily="49" charset="0"/>
              </a:rPr>
              <a:t>5</a:t>
            </a:r>
            <a:r>
              <a:rPr lang="zh-CN" altLang="en-US" sz="1867" dirty="0">
                <a:latin typeface="微软雅黑" pitchFamily="34" charset="-122"/>
                <a:ea typeface="微软雅黑" pitchFamily="34" charset="-122"/>
                <a:cs typeface="Courier New" pitchFamily="49" charset="0"/>
              </a:rPr>
              <a:t>个元素：</a:t>
            </a: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pPr>
            <a:r>
              <a:rPr lang="en-US" altLang="zh-CN" sz="1867" dirty="0">
                <a:latin typeface="微软雅黑" pitchFamily="34" charset="-122"/>
                <a:ea typeface="微软雅黑" pitchFamily="34" charset="-122"/>
                <a:cs typeface="Courier New" pitchFamily="49" charset="0"/>
              </a:rPr>
              <a:t>         for (</a:t>
            </a: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j = 0; j &lt; 5; ++j)</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cin</a:t>
            </a:r>
            <a:r>
              <a:rPr lang="en-US" altLang="zh-CN" sz="1867" dirty="0">
                <a:latin typeface="微软雅黑" pitchFamily="34" charset="-122"/>
                <a:ea typeface="微软雅黑" pitchFamily="34" charset="-122"/>
                <a:cs typeface="Courier New" pitchFamily="49" charset="0"/>
              </a:rPr>
              <a:t> &gt;&gt; a[</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][j];</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pPr>
            <a:r>
              <a:rPr lang="en-US" altLang="zh-CN" sz="1867" dirty="0">
                <a:latin typeface="微软雅黑" pitchFamily="34" charset="-122"/>
                <a:ea typeface="微软雅黑" pitchFamily="34" charset="-122"/>
                <a:cs typeface="Courier New" pitchFamily="49" charset="0"/>
              </a:rPr>
              <a:t>    }</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pPr>
            <a:r>
              <a:rPr lang="en-US" altLang="zh-CN" sz="1867" dirty="0">
                <a:latin typeface="微软雅黑" pitchFamily="34" charset="-122"/>
                <a:ea typeface="微软雅黑" pitchFamily="34" charset="-122"/>
                <a:cs typeface="Courier New" pitchFamily="49" charset="0"/>
              </a:rPr>
              <a:t>}</a:t>
            </a:r>
          </a:p>
          <a:p>
            <a:pPr defTabSz="1219170" eaLnBrk="0" fontAlgn="base" hangingPunct="0">
              <a:spcBef>
                <a:spcPts val="800"/>
              </a:spcBef>
              <a:spcAft>
                <a:spcPct val="0"/>
              </a:spcAft>
            </a:pP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pPr>
            <a:r>
              <a:rPr lang="en-US" altLang="zh-CN" sz="1867" dirty="0">
                <a:latin typeface="微软雅黑" pitchFamily="34" charset="-122"/>
                <a:ea typeface="微软雅黑" pitchFamily="34" charset="-122"/>
                <a:cs typeface="Courier New" pitchFamily="49" charset="0"/>
              </a:rPr>
              <a:t>void </a:t>
            </a:r>
            <a:r>
              <a:rPr lang="en-US" altLang="zh-CN" sz="1867" dirty="0" err="1">
                <a:latin typeface="微软雅黑" pitchFamily="34" charset="-122"/>
                <a:ea typeface="微软雅黑" pitchFamily="34" charset="-122"/>
                <a:cs typeface="Courier New" pitchFamily="49" charset="0"/>
              </a:rPr>
              <a:t>printMatrix</a:t>
            </a:r>
            <a:r>
              <a:rPr lang="en-US" altLang="zh-CN" sz="1867" dirty="0">
                <a:latin typeface="微软雅黑" pitchFamily="34" charset="-122"/>
                <a:ea typeface="微软雅黑" pitchFamily="34" charset="-122"/>
                <a:cs typeface="Courier New" pitchFamily="49" charset="0"/>
              </a:rPr>
              <a:t>(</a:t>
            </a: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a[][5], </a:t>
            </a: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row)</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pP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pPr>
            <a:r>
              <a:rPr lang="en-US" altLang="zh-CN" sz="1867" dirty="0">
                <a:latin typeface="微软雅黑" pitchFamily="34" charset="-122"/>
                <a:ea typeface="微软雅黑" pitchFamily="34" charset="-122"/>
                <a:cs typeface="Courier New" pitchFamily="49" charset="0"/>
              </a:rPr>
              <a:t>    for (</a:t>
            </a: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 0;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&lt; row;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a:t>
            </a:r>
            <a:r>
              <a:rPr lang="en-US" altLang="zh-CN" sz="1867" dirty="0" err="1">
                <a:latin typeface="微软雅黑" pitchFamily="34" charset="-122"/>
                <a:ea typeface="微软雅黑" pitchFamily="34" charset="-122"/>
                <a:cs typeface="Courier New" pitchFamily="49" charset="0"/>
              </a:rPr>
              <a:t>endl</a:t>
            </a: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pPr>
            <a:r>
              <a:rPr lang="en-US" altLang="zh-CN" sz="1867" dirty="0">
                <a:latin typeface="微软雅黑" pitchFamily="34" charset="-122"/>
                <a:ea typeface="微软雅黑" pitchFamily="34" charset="-122"/>
                <a:cs typeface="Courier New" pitchFamily="49" charset="0"/>
              </a:rPr>
              <a:t>         for (</a:t>
            </a: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j = 0; j &lt; 5; ++j)</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a[</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][j] &lt;&lt; ‘\t’;</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pPr>
            <a:r>
              <a:rPr lang="en-US" altLang="zh-CN" sz="1867" dirty="0">
                <a:latin typeface="微软雅黑" pitchFamily="34" charset="-122"/>
                <a:ea typeface="微软雅黑" pitchFamily="34" charset="-122"/>
                <a:cs typeface="Courier New" pitchFamily="49" charset="0"/>
              </a:rPr>
              <a:t>    }</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pP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p:txBody>
      </p:sp>
      <p:sp>
        <p:nvSpPr>
          <p:cNvPr id="2307074" name="Rectangle 2"/>
          <p:cNvSpPr>
            <a:spLocks noChangeArrowheads="1"/>
          </p:cNvSpPr>
          <p:nvPr/>
        </p:nvSpPr>
        <p:spPr bwMode="auto">
          <a:xfrm>
            <a:off x="8439152" y="1714821"/>
            <a:ext cx="3014223" cy="4309578"/>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pPr indent="169329" defTabSz="1219170" fontAlgn="base">
              <a:spcBef>
                <a:spcPts val="800"/>
              </a:spcBef>
              <a:spcAft>
                <a:spcPct val="0"/>
              </a:spcAft>
            </a:pP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main()</a:t>
            </a:r>
            <a:endParaRPr lang="en-US" altLang="zh-CN" sz="1867" dirty="0">
              <a:latin typeface="微软雅黑" pitchFamily="34" charset="-122"/>
              <a:ea typeface="微软雅黑" pitchFamily="34" charset="-122"/>
              <a:cs typeface="宋体" pitchFamily="2" charset="-122"/>
            </a:endParaRPr>
          </a:p>
          <a:p>
            <a:pPr indent="169329" defTabSz="1219170" eaLnBrk="0" fontAlgn="base" hangingPunct="0">
              <a:spcBef>
                <a:spcPts val="800"/>
              </a:spcBef>
              <a:spcAft>
                <a:spcPct val="0"/>
              </a:spcAft>
            </a:pPr>
            <a:r>
              <a:rPr lang="en-US" altLang="zh-CN" sz="1867" dirty="0">
                <a:latin typeface="微软雅黑" pitchFamily="34" charset="-122"/>
                <a:ea typeface="微软雅黑" pitchFamily="34" charset="-122"/>
                <a:cs typeface="Courier New" pitchFamily="49" charset="0"/>
              </a:rPr>
              <a:t>{ </a:t>
            </a:r>
            <a:endParaRPr lang="en-US" altLang="zh-CN" sz="1867" dirty="0">
              <a:latin typeface="微软雅黑" pitchFamily="34" charset="-122"/>
              <a:ea typeface="微软雅黑" pitchFamily="34" charset="-122"/>
              <a:cs typeface="宋体" pitchFamily="2" charset="-122"/>
            </a:endParaRPr>
          </a:p>
          <a:p>
            <a:pPr indent="169329" defTabSz="1219170" eaLnBrk="0" fontAlgn="base" hangingPunct="0">
              <a:spcBef>
                <a:spcPts val="800"/>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array[3][5];</a:t>
            </a:r>
          </a:p>
          <a:p>
            <a:pPr indent="169329" defTabSz="1219170" eaLnBrk="0" fontAlgn="base" hangingPunct="0">
              <a:spcBef>
                <a:spcPts val="800"/>
              </a:spcBef>
              <a:spcAft>
                <a:spcPct val="0"/>
              </a:spcAft>
            </a:pPr>
            <a:endParaRPr lang="en-US" altLang="zh-CN" sz="1867" dirty="0">
              <a:latin typeface="微软雅黑" pitchFamily="34" charset="-122"/>
              <a:ea typeface="微软雅黑" pitchFamily="34" charset="-122"/>
              <a:cs typeface="宋体" pitchFamily="2" charset="-122"/>
            </a:endParaRPr>
          </a:p>
          <a:p>
            <a:pPr indent="169329" defTabSz="1219170" eaLnBrk="0" fontAlgn="base" hangingPunct="0">
              <a:spcBef>
                <a:spcPts val="800"/>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inputMatrix</a:t>
            </a:r>
            <a:r>
              <a:rPr lang="en-US" altLang="zh-CN" sz="1867" dirty="0">
                <a:latin typeface="微软雅黑" pitchFamily="34" charset="-122"/>
                <a:ea typeface="微软雅黑" pitchFamily="34" charset="-122"/>
                <a:cs typeface="Courier New" pitchFamily="49" charset="0"/>
              </a:rPr>
              <a:t>(array,2);</a:t>
            </a:r>
            <a:endParaRPr lang="en-US" altLang="zh-CN" sz="1867" dirty="0">
              <a:latin typeface="微软雅黑" pitchFamily="34" charset="-122"/>
              <a:ea typeface="微软雅黑" pitchFamily="34" charset="-122"/>
              <a:cs typeface="宋体" pitchFamily="2" charset="-122"/>
            </a:endParaRPr>
          </a:p>
          <a:p>
            <a:pPr indent="169329" defTabSz="1219170" eaLnBrk="0" fontAlgn="base" hangingPunct="0">
              <a:spcBef>
                <a:spcPts val="800"/>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printMatrix</a:t>
            </a:r>
            <a:r>
              <a:rPr lang="en-US" altLang="zh-CN" sz="1867" dirty="0">
                <a:latin typeface="微软雅黑" pitchFamily="34" charset="-122"/>
                <a:ea typeface="微软雅黑" pitchFamily="34" charset="-122"/>
                <a:cs typeface="Courier New" pitchFamily="49" charset="0"/>
              </a:rPr>
              <a:t>(array,2);</a:t>
            </a:r>
            <a:endParaRPr lang="en-US" altLang="zh-CN" sz="1867" dirty="0">
              <a:latin typeface="微软雅黑" pitchFamily="34" charset="-122"/>
              <a:ea typeface="微软雅黑" pitchFamily="34" charset="-122"/>
              <a:cs typeface="宋体" pitchFamily="2" charset="-122"/>
            </a:endParaRPr>
          </a:p>
          <a:p>
            <a:pPr indent="169329" defTabSz="1219170" eaLnBrk="0" fontAlgn="base" hangingPunct="0">
              <a:spcBef>
                <a:spcPts val="800"/>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inputMatrix</a:t>
            </a:r>
            <a:r>
              <a:rPr lang="en-US" altLang="zh-CN" sz="1867" dirty="0">
                <a:latin typeface="微软雅黑" pitchFamily="34" charset="-122"/>
                <a:ea typeface="微软雅黑" pitchFamily="34" charset="-122"/>
                <a:cs typeface="Courier New" pitchFamily="49" charset="0"/>
              </a:rPr>
              <a:t>(array,3);</a:t>
            </a:r>
            <a:endParaRPr lang="en-US" altLang="zh-CN" sz="1867" dirty="0">
              <a:latin typeface="微软雅黑" pitchFamily="34" charset="-122"/>
              <a:ea typeface="微软雅黑" pitchFamily="34" charset="-122"/>
              <a:cs typeface="宋体" pitchFamily="2" charset="-122"/>
            </a:endParaRPr>
          </a:p>
          <a:p>
            <a:pPr indent="169329" defTabSz="1219170" eaLnBrk="0" fontAlgn="base" hangingPunct="0">
              <a:spcBef>
                <a:spcPts val="800"/>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printMatrix</a:t>
            </a:r>
            <a:r>
              <a:rPr lang="en-US" altLang="zh-CN" sz="1867" dirty="0">
                <a:latin typeface="微软雅黑" pitchFamily="34" charset="-122"/>
                <a:ea typeface="微软雅黑" pitchFamily="34" charset="-122"/>
                <a:cs typeface="Courier New" pitchFamily="49" charset="0"/>
              </a:rPr>
              <a:t>(array,3);</a:t>
            </a:r>
          </a:p>
          <a:p>
            <a:pPr indent="169329" defTabSz="1219170" eaLnBrk="0" fontAlgn="base" hangingPunct="0">
              <a:spcBef>
                <a:spcPts val="800"/>
              </a:spcBef>
              <a:spcAft>
                <a:spcPct val="0"/>
              </a:spcAft>
            </a:pPr>
            <a:endParaRPr lang="en-US" altLang="zh-CN" sz="1867" dirty="0">
              <a:latin typeface="微软雅黑" pitchFamily="34" charset="-122"/>
              <a:ea typeface="微软雅黑" pitchFamily="34" charset="-122"/>
              <a:cs typeface="宋体" pitchFamily="2" charset="-122"/>
            </a:endParaRPr>
          </a:p>
          <a:p>
            <a:pPr indent="169329" defTabSz="1219170" eaLnBrk="0" fontAlgn="base" hangingPunct="0">
              <a:spcBef>
                <a:spcPts val="800"/>
              </a:spcBef>
              <a:spcAft>
                <a:spcPct val="0"/>
              </a:spcAft>
            </a:pPr>
            <a:r>
              <a:rPr lang="en-US" altLang="zh-CN" sz="1867" dirty="0">
                <a:latin typeface="微软雅黑" pitchFamily="34" charset="-122"/>
                <a:ea typeface="微软雅黑" pitchFamily="34" charset="-122"/>
                <a:cs typeface="Courier New" pitchFamily="49" charset="0"/>
              </a:rPr>
              <a:t>    return 0;</a:t>
            </a:r>
            <a:endParaRPr lang="en-US" altLang="zh-CN" sz="1867" dirty="0">
              <a:latin typeface="微软雅黑" pitchFamily="34" charset="-122"/>
              <a:ea typeface="微软雅黑" pitchFamily="34" charset="-122"/>
              <a:cs typeface="宋体" pitchFamily="2" charset="-122"/>
            </a:endParaRPr>
          </a:p>
          <a:p>
            <a:pPr indent="169329" defTabSz="1219170" eaLnBrk="0" fontAlgn="base" hangingPunct="0">
              <a:spcBef>
                <a:spcPts val="800"/>
              </a:spcBef>
              <a:spcAft>
                <a:spcPct val="0"/>
              </a:spcAft>
            </a:pP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p:txBody>
      </p:sp>
      <p:sp>
        <p:nvSpPr>
          <p:cNvPr id="3" name="标题 2">
            <a:extLst>
              <a:ext uri="{FF2B5EF4-FFF2-40B4-BE49-F238E27FC236}">
                <a16:creationId xmlns:a16="http://schemas.microsoft.com/office/drawing/2014/main" id="{9F3730EB-723D-3F6A-0B95-0833D864641E}"/>
              </a:ext>
            </a:extLst>
          </p:cNvPr>
          <p:cNvSpPr>
            <a:spLocks noGrp="1"/>
          </p:cNvSpPr>
          <p:nvPr>
            <p:ph type="title"/>
          </p:nvPr>
        </p:nvSpPr>
        <p:spPr/>
        <p:txBody>
          <a:bodyPr/>
          <a:lstStyle/>
          <a:p>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07074"/>
                                        </p:tgtEl>
                                        <p:attrNameLst>
                                          <p:attrName>style.visibility</p:attrName>
                                        </p:attrNameLst>
                                      </p:cBhvr>
                                      <p:to>
                                        <p:strVal val="visible"/>
                                      </p:to>
                                    </p:set>
                                    <p:animEffect transition="in" filter="blinds(horizontal)">
                                      <p:cBhvr>
                                        <p:cTn id="7" dur="500"/>
                                        <p:tgtEl>
                                          <p:spTgt spid="2307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7074" grpId="0"/>
    </p:bld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139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字符串 </a:t>
            </a:r>
          </a:p>
        </p:txBody>
      </p:sp>
      <p:sp>
        <p:nvSpPr>
          <p:cNvPr id="272387" name="Rectangle 3"/>
          <p:cNvSpPr>
            <a:spLocks noGrp="1" noChangeArrowheads="1"/>
          </p:cNvSpPr>
          <p:nvPr>
            <p:ph idx="4294967295"/>
          </p:nvPr>
        </p:nvSpPr>
        <p:spPr>
          <a:xfrm>
            <a:off x="927946" y="1075266"/>
            <a:ext cx="9956800" cy="5381625"/>
          </a:xfrm>
        </p:spPr>
        <p:txBody>
          <a:bodyPr>
            <a:normAutofit lnSpcReduction="10000"/>
          </a:bodyPr>
          <a:lstStyle/>
          <a:p>
            <a:pPr>
              <a:lnSpc>
                <a:spcPct val="130000"/>
              </a:lnSpc>
              <a:spcBef>
                <a:spcPts val="1600"/>
              </a:spcBef>
              <a:buNone/>
            </a:pPr>
            <a:r>
              <a:rPr lang="zh-CN" altLang="en-US" sz="2400" b="1" dirty="0"/>
              <a:t>由一系列字符组成的一个数据称为字符串 </a:t>
            </a:r>
          </a:p>
          <a:p>
            <a:pPr>
              <a:lnSpc>
                <a:spcPct val="130000"/>
              </a:lnSpc>
              <a:spcBef>
                <a:spcPts val="2400"/>
              </a:spcBef>
              <a:buNone/>
            </a:pPr>
            <a:r>
              <a:rPr lang="zh-CN" altLang="en-US" sz="2400" b="1" dirty="0"/>
              <a:t>在</a:t>
            </a:r>
            <a:r>
              <a:rPr lang="en-US" altLang="zh-CN" sz="2400" b="1" dirty="0"/>
              <a:t>C++</a:t>
            </a:r>
            <a:r>
              <a:rPr lang="zh-CN" altLang="en-US" sz="2400" b="1" dirty="0"/>
              <a:t>中，字符串常量用一对双引号括起来。如”</a:t>
            </a:r>
            <a:r>
              <a:rPr lang="en-US" altLang="zh-CN" sz="2400" b="1" dirty="0" err="1"/>
              <a:t>Hello,world</a:t>
            </a:r>
            <a:r>
              <a:rPr lang="en-US" altLang="zh-CN" sz="2400" b="1" dirty="0"/>
              <a:t>”</a:t>
            </a:r>
          </a:p>
          <a:p>
            <a:pPr>
              <a:lnSpc>
                <a:spcPct val="130000"/>
              </a:lnSpc>
              <a:buNone/>
            </a:pPr>
            <a:endParaRPr lang="en-US" altLang="zh-CN" sz="1867" dirty="0"/>
          </a:p>
          <a:p>
            <a:pPr>
              <a:lnSpc>
                <a:spcPct val="130000"/>
              </a:lnSpc>
              <a:buNone/>
            </a:pPr>
            <a:r>
              <a:rPr lang="zh-CN" altLang="en-US" sz="2400" b="1" dirty="0"/>
              <a:t>空字符串</a:t>
            </a:r>
            <a:endParaRPr lang="en-US" altLang="zh-CN" sz="2400" b="1" dirty="0"/>
          </a:p>
          <a:p>
            <a:pPr>
              <a:lnSpc>
                <a:spcPct val="150000"/>
              </a:lnSpc>
              <a:spcBef>
                <a:spcPts val="0"/>
              </a:spcBef>
              <a:buNone/>
            </a:pPr>
            <a:r>
              <a:rPr lang="zh-CN" altLang="en-US" sz="1867" dirty="0"/>
              <a:t>不包含任何字符的字符串称为空字符串，表示为 </a:t>
            </a:r>
            <a:r>
              <a:rPr lang="en-US" altLang="zh-CN" sz="1867" dirty="0"/>
              <a:t>“”</a:t>
            </a:r>
            <a:endParaRPr lang="zh-CN" altLang="en-US" sz="1867" dirty="0"/>
          </a:p>
          <a:p>
            <a:pPr>
              <a:lnSpc>
                <a:spcPct val="150000"/>
              </a:lnSpc>
              <a:spcBef>
                <a:spcPts val="0"/>
              </a:spcBef>
              <a:buNone/>
            </a:pPr>
            <a:r>
              <a:rPr lang="zh-CN" altLang="en-US" sz="1867" dirty="0"/>
              <a:t>空字符串占用的空间为</a:t>
            </a:r>
            <a:r>
              <a:rPr lang="en-US" altLang="zh-CN" sz="1867" dirty="0"/>
              <a:t>1</a:t>
            </a:r>
            <a:r>
              <a:rPr lang="zh-CN" altLang="en-US" sz="1867" dirty="0"/>
              <a:t>个字节，存储‘</a:t>
            </a:r>
            <a:r>
              <a:rPr lang="en-US" altLang="zh-CN" sz="1867" dirty="0"/>
              <a:t>\0’</a:t>
            </a:r>
          </a:p>
          <a:p>
            <a:pPr>
              <a:lnSpc>
                <a:spcPct val="130000"/>
              </a:lnSpc>
              <a:spcBef>
                <a:spcPts val="2400"/>
              </a:spcBef>
              <a:buNone/>
            </a:pPr>
            <a:r>
              <a:rPr lang="en-US" altLang="zh-CN" sz="2400" b="1" dirty="0"/>
              <a:t> C</a:t>
            </a:r>
            <a:r>
              <a:rPr lang="zh-CN" altLang="en-US" sz="2400" b="1" dirty="0"/>
              <a:t>风格的字符串存储</a:t>
            </a:r>
            <a:endParaRPr lang="en-US" altLang="zh-CN" sz="2400" b="1" dirty="0"/>
          </a:p>
          <a:p>
            <a:pPr>
              <a:lnSpc>
                <a:spcPct val="130000"/>
              </a:lnSpc>
              <a:buNone/>
            </a:pPr>
            <a:r>
              <a:rPr lang="zh-CN" altLang="en-US" sz="1867" dirty="0"/>
              <a:t>用字符类型的数组</a:t>
            </a:r>
            <a:endParaRPr lang="en-US" altLang="zh-CN" sz="1867" dirty="0"/>
          </a:p>
          <a:p>
            <a:pPr>
              <a:lnSpc>
                <a:spcPct val="130000"/>
              </a:lnSpc>
              <a:buNone/>
            </a:pPr>
            <a:r>
              <a:rPr lang="zh-CN" altLang="en-US" sz="1867" dirty="0"/>
              <a:t>所需的存储空间比实际的字符串长度大</a:t>
            </a:r>
            <a:r>
              <a:rPr lang="en-US" altLang="zh-CN" sz="1867" dirty="0"/>
              <a:t>1</a:t>
            </a:r>
          </a:p>
          <a:p>
            <a:pPr>
              <a:lnSpc>
                <a:spcPct val="130000"/>
              </a:lnSpc>
              <a:buNone/>
            </a:pPr>
            <a:r>
              <a:rPr lang="zh-CN" altLang="en-US" sz="1867" dirty="0"/>
              <a:t>如要将字符串”</a:t>
            </a:r>
            <a:r>
              <a:rPr lang="en-US" altLang="zh-CN" sz="1867" dirty="0" err="1"/>
              <a:t>Hello,world</a:t>
            </a:r>
            <a:r>
              <a:rPr lang="en-US" altLang="zh-CN" sz="1867" dirty="0"/>
              <a:t>”</a:t>
            </a:r>
            <a:r>
              <a:rPr lang="zh-CN" altLang="en-US" sz="1867" dirty="0"/>
              <a:t>保存在一个数组中 ，该数组的长度为</a:t>
            </a:r>
            <a:r>
              <a:rPr lang="en-US" altLang="zh-CN" sz="1867" dirty="0"/>
              <a:t>12</a:t>
            </a:r>
          </a:p>
          <a:p>
            <a:pPr>
              <a:lnSpc>
                <a:spcPct val="150000"/>
              </a:lnSpc>
              <a:buNone/>
            </a:pPr>
            <a:endParaRPr lang="en-US" altLang="zh-CN" sz="1867" dirty="0"/>
          </a:p>
          <a:p>
            <a:pPr>
              <a:lnSpc>
                <a:spcPct val="130000"/>
              </a:lnSpc>
              <a:buNone/>
            </a:pPr>
            <a:endParaRPr lang="en-US" altLang="zh-CN" sz="1867" dirty="0"/>
          </a:p>
          <a:p>
            <a:pPr>
              <a:lnSpc>
                <a:spcPct val="130000"/>
              </a:lnSpc>
              <a:buNone/>
            </a:pPr>
            <a:endParaRPr lang="zh-CN" altLang="en-US" sz="1867" dirty="0"/>
          </a:p>
        </p:txBody>
      </p:sp>
    </p:spTree>
  </p:cSld>
  <p:clrMapOvr>
    <a:masterClrMapping/>
  </p:clrMapOvr>
  <p:transition spd="med">
    <p:fade/>
  </p:transition>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249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字符串变量的定义及初始化</a:t>
            </a:r>
          </a:p>
        </p:txBody>
      </p:sp>
      <p:sp>
        <p:nvSpPr>
          <p:cNvPr id="274435" name="Rectangle 3"/>
          <p:cNvSpPr>
            <a:spLocks noGrp="1" noChangeArrowheads="1"/>
          </p:cNvSpPr>
          <p:nvPr>
            <p:ph idx="4294967295"/>
          </p:nvPr>
        </p:nvSpPr>
        <p:spPr>
          <a:xfrm>
            <a:off x="1000125" y="1600200"/>
            <a:ext cx="11191875" cy="4525963"/>
          </a:xfrm>
        </p:spPr>
        <p:txBody>
          <a:bodyPr>
            <a:normAutofit/>
          </a:bodyPr>
          <a:lstStyle/>
          <a:p>
            <a:pPr eaLnBrk="1" hangingPunct="1">
              <a:lnSpc>
                <a:spcPct val="140000"/>
              </a:lnSpc>
              <a:buNone/>
            </a:pPr>
            <a:r>
              <a:rPr lang="en-US" altLang="zh-CN" sz="1867" dirty="0"/>
              <a:t>char  </a:t>
            </a:r>
            <a:r>
              <a:rPr lang="en-US" altLang="zh-CN" sz="1867" dirty="0" err="1"/>
              <a:t>ch</a:t>
            </a:r>
            <a:r>
              <a:rPr lang="en-US" altLang="zh-CN" sz="1867" dirty="0"/>
              <a:t>[ ] = { ‘H’, ’e’, ’l’, ’l’, ’o’, ’,’, ’w’, ’o’, ’r’, ’l’, ’d’, ’\0’};</a:t>
            </a:r>
          </a:p>
          <a:p>
            <a:pPr eaLnBrk="1" hangingPunct="1">
              <a:lnSpc>
                <a:spcPct val="140000"/>
              </a:lnSpc>
              <a:buNone/>
            </a:pPr>
            <a:r>
              <a:rPr lang="en-US" altLang="zh-CN" sz="1867" dirty="0"/>
              <a:t>char </a:t>
            </a:r>
            <a:r>
              <a:rPr lang="en-US" altLang="zh-CN" sz="1867" dirty="0" err="1"/>
              <a:t>ch</a:t>
            </a:r>
            <a:r>
              <a:rPr lang="en-US" altLang="zh-CN" sz="1867" dirty="0"/>
              <a:t>[ ] = {”</a:t>
            </a:r>
            <a:r>
              <a:rPr lang="en-US" altLang="zh-CN" sz="1867" dirty="0" err="1"/>
              <a:t>Hello,world</a:t>
            </a:r>
            <a:r>
              <a:rPr lang="en-US" altLang="zh-CN" sz="1867" dirty="0"/>
              <a:t>”};</a:t>
            </a:r>
          </a:p>
          <a:p>
            <a:pPr eaLnBrk="1" hangingPunct="1">
              <a:lnSpc>
                <a:spcPct val="140000"/>
              </a:lnSpc>
              <a:buNone/>
            </a:pPr>
            <a:r>
              <a:rPr lang="en-US" altLang="zh-CN" sz="1867" dirty="0"/>
              <a:t>char </a:t>
            </a:r>
            <a:r>
              <a:rPr lang="en-US" altLang="zh-CN" sz="1867" dirty="0" err="1"/>
              <a:t>ch</a:t>
            </a:r>
            <a:r>
              <a:rPr lang="en-US" altLang="zh-CN" sz="1867" dirty="0"/>
              <a:t> [ ] = ”</a:t>
            </a:r>
            <a:r>
              <a:rPr lang="en-US" altLang="zh-CN" sz="1867" dirty="0" err="1"/>
              <a:t>Hello,world</a:t>
            </a:r>
            <a:r>
              <a:rPr lang="en-US" altLang="zh-CN" sz="1867" dirty="0"/>
              <a:t>”;</a:t>
            </a:r>
          </a:p>
        </p:txBody>
      </p:sp>
    </p:spTree>
  </p:cSld>
  <p:clrMapOvr>
    <a:masterClrMapping/>
  </p:clrMapOvr>
  <p:transition spd="med">
    <p:fade/>
  </p:transition>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3442" name="Rectangle 2"/>
          <p:cNvSpPr>
            <a:spLocks noGrp="1" noChangeArrowheads="1"/>
          </p:cNvSpPr>
          <p:nvPr>
            <p:ph type="title"/>
          </p:nvPr>
        </p:nvSpPr>
        <p:spPr/>
        <p:txBody>
          <a:bodyPr>
            <a:normAutofit fontScale="90000"/>
          </a:bodyPr>
          <a:lstStyle/>
          <a:p>
            <a:pPr marL="1117572" indent="-1117572">
              <a:defRPr/>
            </a:pPr>
            <a:r>
              <a:rPr lang="zh-CN" altLang="en-US" sz="3733" b="1" dirty="0">
                <a:latin typeface="微软雅黑" pitchFamily="34" charset="-122"/>
              </a:rPr>
              <a:t>字符串的输入输出</a:t>
            </a:r>
          </a:p>
        </p:txBody>
      </p:sp>
      <p:sp>
        <p:nvSpPr>
          <p:cNvPr id="277507" name="Rectangle 3"/>
          <p:cNvSpPr>
            <a:spLocks noGrp="1" noChangeArrowheads="1"/>
          </p:cNvSpPr>
          <p:nvPr>
            <p:ph idx="4294967295"/>
          </p:nvPr>
        </p:nvSpPr>
        <p:spPr>
          <a:xfrm>
            <a:off x="666077" y="1554692"/>
            <a:ext cx="10515600" cy="4351338"/>
          </a:xfrm>
        </p:spPr>
        <p:txBody>
          <a:bodyPr>
            <a:normAutofit lnSpcReduction="10000"/>
          </a:bodyPr>
          <a:lstStyle/>
          <a:p>
            <a:pPr eaLnBrk="1" hangingPunct="1">
              <a:lnSpc>
                <a:spcPct val="150000"/>
              </a:lnSpc>
              <a:buNone/>
            </a:pPr>
            <a:r>
              <a:rPr lang="zh-CN" altLang="en-US" sz="2133" b="1" dirty="0"/>
              <a:t>逐个字符的输入输出：这种做法和普通的数组操作一样</a:t>
            </a:r>
          </a:p>
          <a:p>
            <a:pPr eaLnBrk="1" hangingPunct="1">
              <a:lnSpc>
                <a:spcPct val="150000"/>
              </a:lnSpc>
              <a:buNone/>
            </a:pPr>
            <a:endParaRPr lang="en-US" altLang="zh-CN" sz="2400" b="1" dirty="0"/>
          </a:p>
          <a:p>
            <a:pPr eaLnBrk="1" hangingPunct="1">
              <a:lnSpc>
                <a:spcPct val="150000"/>
              </a:lnSpc>
              <a:buNone/>
            </a:pPr>
            <a:endParaRPr lang="en-US" altLang="zh-CN" sz="2400" b="1" dirty="0"/>
          </a:p>
          <a:p>
            <a:pPr eaLnBrk="1" hangingPunct="1">
              <a:lnSpc>
                <a:spcPct val="150000"/>
              </a:lnSpc>
              <a:buNone/>
            </a:pPr>
            <a:endParaRPr lang="en-US" altLang="zh-CN" sz="2400" b="1" dirty="0"/>
          </a:p>
          <a:p>
            <a:pPr eaLnBrk="1" hangingPunct="1">
              <a:lnSpc>
                <a:spcPct val="150000"/>
              </a:lnSpc>
              <a:buNone/>
            </a:pPr>
            <a:endParaRPr lang="en-US" altLang="zh-CN" sz="2400" b="1" dirty="0"/>
          </a:p>
          <a:p>
            <a:pPr eaLnBrk="1" hangingPunct="1">
              <a:lnSpc>
                <a:spcPct val="150000"/>
              </a:lnSpc>
              <a:buNone/>
            </a:pPr>
            <a:r>
              <a:rPr lang="zh-CN" altLang="en-US" sz="2133" b="1" dirty="0"/>
              <a:t>将整个字符串一次性地用 </a:t>
            </a:r>
            <a:r>
              <a:rPr lang="en-US" altLang="zh-CN" sz="2133" b="1" dirty="0" err="1"/>
              <a:t>cin</a:t>
            </a:r>
            <a:r>
              <a:rPr lang="en-US" altLang="zh-CN" sz="2133" b="1" dirty="0"/>
              <a:t> </a:t>
            </a:r>
            <a:r>
              <a:rPr lang="zh-CN" altLang="en-US" sz="2133" b="1" dirty="0"/>
              <a:t>和 </a:t>
            </a:r>
            <a:r>
              <a:rPr lang="en-US" altLang="zh-CN" sz="2133" b="1" dirty="0" err="1"/>
              <a:t>cout</a:t>
            </a:r>
            <a:r>
              <a:rPr lang="en-US" altLang="zh-CN" sz="2133" b="1" dirty="0"/>
              <a:t> </a:t>
            </a:r>
            <a:r>
              <a:rPr lang="zh-CN" altLang="en-US" sz="2133" b="1" dirty="0"/>
              <a:t>输入或输出</a:t>
            </a:r>
            <a:endParaRPr lang="en-US" altLang="zh-CN" sz="2133" b="1" dirty="0"/>
          </a:p>
          <a:p>
            <a:pPr eaLnBrk="1" hangingPunct="1">
              <a:lnSpc>
                <a:spcPct val="150000"/>
              </a:lnSpc>
              <a:buNone/>
            </a:pPr>
            <a:r>
              <a:rPr lang="zh-CN" altLang="en-US" sz="2133" b="1" dirty="0"/>
              <a:t>通过对象的成员函数函数 </a:t>
            </a:r>
            <a:r>
              <a:rPr lang="en-US" altLang="zh-CN" sz="2133" b="1" dirty="0"/>
              <a:t>get </a:t>
            </a:r>
            <a:r>
              <a:rPr lang="zh-CN" altLang="en-US" sz="2133" b="1" dirty="0"/>
              <a:t>或 </a:t>
            </a:r>
            <a:r>
              <a:rPr lang="en-US" altLang="zh-CN" sz="2133" b="1" dirty="0" err="1"/>
              <a:t>getline</a:t>
            </a:r>
            <a:endParaRPr lang="zh-CN" altLang="en-US" sz="2133" b="1" dirty="0"/>
          </a:p>
        </p:txBody>
      </p:sp>
      <p:sp>
        <p:nvSpPr>
          <p:cNvPr id="4" name="矩形 3"/>
          <p:cNvSpPr/>
          <p:nvPr/>
        </p:nvSpPr>
        <p:spPr>
          <a:xfrm>
            <a:off x="1010323" y="2478704"/>
            <a:ext cx="2664512" cy="1765612"/>
          </a:xfrm>
          <a:prstGeom prst="rect">
            <a:avLst/>
          </a:prstGeom>
          <a:noFill/>
        </p:spPr>
        <p:txBody>
          <a:bodyPr wrap="none">
            <a:spAutoFit/>
          </a:bodyPr>
          <a:lstStyle/>
          <a:p>
            <a:pPr>
              <a:lnSpc>
                <a:spcPct val="150000"/>
              </a:lnSpc>
            </a:pPr>
            <a:r>
              <a:rPr lang="en-US" altLang="zh-CN" sz="1867" dirty="0">
                <a:latin typeface="微软雅黑" pitchFamily="34" charset="-122"/>
                <a:ea typeface="微软雅黑" pitchFamily="34" charset="-122"/>
              </a:rPr>
              <a:t>char </a:t>
            </a:r>
            <a:r>
              <a:rPr lang="en-US" altLang="zh-CN" sz="1867" dirty="0" err="1">
                <a:latin typeface="微软雅黑" pitchFamily="34" charset="-122"/>
                <a:ea typeface="微软雅黑" pitchFamily="34" charset="-122"/>
              </a:rPr>
              <a:t>str</a:t>
            </a:r>
            <a:r>
              <a:rPr lang="en-US" altLang="zh-CN" sz="1867" dirty="0">
                <a:latin typeface="微软雅黑" pitchFamily="34" charset="-122"/>
                <a:ea typeface="微软雅黑" pitchFamily="34" charset="-122"/>
              </a:rPr>
              <a:t>[5];</a:t>
            </a:r>
          </a:p>
          <a:p>
            <a:pPr>
              <a:lnSpc>
                <a:spcPct val="150000"/>
              </a:lnSpc>
            </a:pPr>
            <a:r>
              <a:rPr lang="en-US" altLang="zh-CN" sz="1867" dirty="0">
                <a:latin typeface="微软雅黑" pitchFamily="34" charset="-122"/>
                <a:ea typeface="微软雅黑" pitchFamily="34" charset="-122"/>
              </a:rPr>
              <a:t>for (k = 0; k &lt; 4; ++k)</a:t>
            </a:r>
          </a:p>
          <a:p>
            <a:pPr>
              <a:lnSpc>
                <a:spcPct val="15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a:t>
            </a:r>
            <a:r>
              <a:rPr lang="en-US" altLang="zh-CN" sz="1867" dirty="0" err="1">
                <a:latin typeface="微软雅黑" pitchFamily="34" charset="-122"/>
                <a:ea typeface="微软雅黑" pitchFamily="34" charset="-122"/>
              </a:rPr>
              <a:t>str</a:t>
            </a:r>
            <a:r>
              <a:rPr lang="en-US" altLang="zh-CN" sz="1867" dirty="0">
                <a:latin typeface="微软雅黑" pitchFamily="34" charset="-122"/>
                <a:ea typeface="微软雅黑" pitchFamily="34" charset="-122"/>
              </a:rPr>
              <a:t>[k];</a:t>
            </a:r>
          </a:p>
          <a:p>
            <a:pPr>
              <a:lnSpc>
                <a:spcPct val="150000"/>
              </a:lnSpc>
            </a:pPr>
            <a:r>
              <a:rPr lang="en-US" altLang="zh-CN" sz="1867" dirty="0" err="1">
                <a:latin typeface="微软雅黑" pitchFamily="34" charset="-122"/>
                <a:ea typeface="微软雅黑" pitchFamily="34" charset="-122"/>
              </a:rPr>
              <a:t>str</a:t>
            </a:r>
            <a:r>
              <a:rPr lang="en-US" altLang="zh-CN" sz="1867" dirty="0">
                <a:latin typeface="微软雅黑" pitchFamily="34" charset="-122"/>
                <a:ea typeface="微软雅黑" pitchFamily="34" charset="-122"/>
              </a:rPr>
              <a:t>[4] = ‘\0’;</a:t>
            </a:r>
            <a:endParaRPr lang="zh-CN" altLang="en-US" sz="1867" dirty="0">
              <a:latin typeface="微软雅黑" pitchFamily="34" charset="-122"/>
              <a:ea typeface="微软雅黑" pitchFamily="34" charset="-122"/>
            </a:endParaRPr>
          </a:p>
        </p:txBody>
      </p:sp>
      <p:sp>
        <p:nvSpPr>
          <p:cNvPr id="5" name="矩形 4"/>
          <p:cNvSpPr/>
          <p:nvPr/>
        </p:nvSpPr>
        <p:spPr>
          <a:xfrm>
            <a:off x="4740433" y="2658394"/>
            <a:ext cx="3482043" cy="903581"/>
          </a:xfrm>
          <a:prstGeom prst="rect">
            <a:avLst/>
          </a:prstGeom>
          <a:noFill/>
        </p:spPr>
        <p:txBody>
          <a:bodyPr wrap="none">
            <a:spAutoFit/>
          </a:bodyPr>
          <a:lstStyle/>
          <a:p>
            <a:pPr>
              <a:lnSpc>
                <a:spcPct val="150000"/>
              </a:lnSpc>
            </a:pPr>
            <a:r>
              <a:rPr lang="en-US" altLang="zh-CN" sz="1867" dirty="0">
                <a:latin typeface="微软雅黑" pitchFamily="34" charset="-122"/>
                <a:ea typeface="微软雅黑" pitchFamily="34" charset="-122"/>
              </a:rPr>
              <a:t>for (k = 0; a[k] != ‘\0’++k)</a:t>
            </a:r>
          </a:p>
          <a:p>
            <a:pPr>
              <a:lnSpc>
                <a:spcPct val="15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str</a:t>
            </a:r>
            <a:r>
              <a:rPr lang="en-US" altLang="zh-CN" sz="1867" dirty="0">
                <a:latin typeface="微软雅黑" pitchFamily="34" charset="-122"/>
                <a:ea typeface="微软雅黑" pitchFamily="34" charset="-122"/>
              </a:rPr>
              <a:t>[k];</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446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用</a:t>
            </a:r>
            <a:r>
              <a:rPr lang="en-US" altLang="zh-CN" sz="3733" b="1" dirty="0" err="1">
                <a:latin typeface="微软雅黑" pitchFamily="34" charset="-122"/>
              </a:rPr>
              <a:t>cin</a:t>
            </a:r>
            <a:r>
              <a:rPr lang="zh-CN" altLang="en-US" sz="3733" b="1" dirty="0">
                <a:latin typeface="微软雅黑" pitchFamily="34" charset="-122"/>
              </a:rPr>
              <a:t>和</a:t>
            </a:r>
            <a:r>
              <a:rPr lang="en-US" altLang="zh-CN" sz="3733" b="1" dirty="0" err="1">
                <a:latin typeface="微软雅黑" pitchFamily="34" charset="-122"/>
              </a:rPr>
              <a:t>cout</a:t>
            </a:r>
            <a:endParaRPr lang="en-US" altLang="zh-CN" sz="3733" b="1" dirty="0">
              <a:latin typeface="微软雅黑" pitchFamily="34" charset="-122"/>
            </a:endParaRPr>
          </a:p>
        </p:txBody>
      </p:sp>
      <p:sp>
        <p:nvSpPr>
          <p:cNvPr id="278531" name="Rectangle 3"/>
          <p:cNvSpPr>
            <a:spLocks noGrp="1" noChangeArrowheads="1"/>
          </p:cNvSpPr>
          <p:nvPr>
            <p:ph idx="4294967295"/>
          </p:nvPr>
        </p:nvSpPr>
        <p:spPr>
          <a:xfrm>
            <a:off x="914400" y="1054523"/>
            <a:ext cx="10363200" cy="5054600"/>
          </a:xfrm>
        </p:spPr>
        <p:txBody>
          <a:bodyPr>
            <a:normAutofit/>
          </a:bodyPr>
          <a:lstStyle/>
          <a:p>
            <a:pPr>
              <a:spcBef>
                <a:spcPts val="1600"/>
              </a:spcBef>
              <a:buNone/>
            </a:pPr>
            <a:r>
              <a:rPr lang="zh-CN" altLang="en-US" sz="2400" b="1" dirty="0"/>
              <a:t>如定义了一个字符数组</a:t>
            </a:r>
            <a:r>
              <a:rPr lang="en-US" altLang="zh-CN" sz="2400" b="1" dirty="0" err="1"/>
              <a:t>ch</a:t>
            </a:r>
            <a:endParaRPr lang="en-US" altLang="zh-CN" sz="2400" b="1" dirty="0"/>
          </a:p>
          <a:p>
            <a:pPr>
              <a:spcBef>
                <a:spcPts val="2400"/>
              </a:spcBef>
              <a:buNone/>
            </a:pPr>
            <a:r>
              <a:rPr lang="zh-CN" altLang="en-US" sz="2400" b="1" dirty="0"/>
              <a:t>输出</a:t>
            </a:r>
            <a:r>
              <a:rPr lang="en-US" altLang="zh-CN" sz="2400" b="1" dirty="0" err="1"/>
              <a:t>ch</a:t>
            </a:r>
            <a:r>
              <a:rPr lang="zh-CN" altLang="en-US" sz="2400" b="1" dirty="0"/>
              <a:t>的内容</a:t>
            </a:r>
          </a:p>
          <a:p>
            <a:pPr>
              <a:buNone/>
            </a:pPr>
            <a:r>
              <a:rPr lang="en-US" altLang="zh-CN" sz="1867" dirty="0" err="1"/>
              <a:t>cout</a:t>
            </a:r>
            <a:r>
              <a:rPr lang="en-US" altLang="zh-CN" sz="1867" dirty="0"/>
              <a:t> &lt;&lt; </a:t>
            </a:r>
            <a:r>
              <a:rPr lang="en-US" altLang="zh-CN" sz="1867" dirty="0" err="1"/>
              <a:t>ch</a:t>
            </a:r>
            <a:r>
              <a:rPr lang="en-US" altLang="zh-CN" sz="1867" dirty="0"/>
              <a:t>;</a:t>
            </a:r>
          </a:p>
          <a:p>
            <a:pPr eaLnBrk="1" hangingPunct="1">
              <a:buNone/>
            </a:pPr>
            <a:r>
              <a:rPr lang="zh-CN" altLang="en-US" sz="1867" dirty="0"/>
              <a:t>从 </a:t>
            </a:r>
            <a:r>
              <a:rPr lang="en-US" altLang="zh-CN" sz="1867" dirty="0" err="1"/>
              <a:t>ch</a:t>
            </a:r>
            <a:r>
              <a:rPr lang="en-US" altLang="zh-CN" sz="1867" dirty="0"/>
              <a:t> </a:t>
            </a:r>
            <a:r>
              <a:rPr lang="zh-CN" altLang="en-US" sz="1867" dirty="0"/>
              <a:t>的第一个字符开始输出，直到遇到</a:t>
            </a:r>
            <a:r>
              <a:rPr lang="en-US" altLang="zh-CN" sz="1867" dirty="0"/>
              <a:t>’\0’</a:t>
            </a:r>
          </a:p>
          <a:p>
            <a:pPr>
              <a:spcBef>
                <a:spcPts val="2400"/>
              </a:spcBef>
              <a:buNone/>
            </a:pPr>
            <a:r>
              <a:rPr lang="zh-CN" altLang="en-US" sz="2400" b="1" dirty="0"/>
              <a:t>输入一个字符串放在</a:t>
            </a:r>
            <a:r>
              <a:rPr lang="en-US" altLang="zh-CN" sz="2400" b="1" dirty="0" err="1"/>
              <a:t>ch</a:t>
            </a:r>
            <a:r>
              <a:rPr lang="zh-CN" altLang="en-US" sz="2400" b="1" dirty="0"/>
              <a:t>中</a:t>
            </a:r>
          </a:p>
          <a:p>
            <a:pPr>
              <a:buNone/>
            </a:pPr>
            <a:r>
              <a:rPr lang="en-US" altLang="zh-CN" sz="1867" dirty="0" err="1"/>
              <a:t>cin</a:t>
            </a:r>
            <a:r>
              <a:rPr lang="en-US" altLang="zh-CN" sz="1867" dirty="0"/>
              <a:t> &gt;&gt; </a:t>
            </a:r>
            <a:r>
              <a:rPr lang="en-US" altLang="zh-CN" sz="1867" dirty="0" err="1"/>
              <a:t>ch</a:t>
            </a:r>
            <a:r>
              <a:rPr lang="en-US" altLang="zh-CN" sz="1867" dirty="0"/>
              <a:t>;</a:t>
            </a:r>
          </a:p>
          <a:p>
            <a:pPr>
              <a:spcBef>
                <a:spcPts val="2400"/>
              </a:spcBef>
              <a:buNone/>
            </a:pPr>
            <a:r>
              <a:rPr lang="zh-CN" altLang="en-US" sz="2400" b="1" dirty="0"/>
              <a:t>注意</a:t>
            </a:r>
          </a:p>
          <a:p>
            <a:pPr>
              <a:spcBef>
                <a:spcPts val="800"/>
              </a:spcBef>
              <a:buNone/>
            </a:pPr>
            <a:r>
              <a:rPr lang="en-US" altLang="zh-CN" sz="1867" dirty="0" err="1">
                <a:solidFill>
                  <a:srgbClr val="C00000"/>
                </a:solidFill>
              </a:rPr>
              <a:t>cin</a:t>
            </a:r>
            <a:r>
              <a:rPr lang="en-US" altLang="zh-CN" sz="1867" dirty="0">
                <a:solidFill>
                  <a:srgbClr val="C00000"/>
                </a:solidFill>
              </a:rPr>
              <a:t> </a:t>
            </a:r>
            <a:r>
              <a:rPr lang="zh-CN" altLang="en-US" sz="1867" dirty="0">
                <a:solidFill>
                  <a:srgbClr val="C00000"/>
                </a:solidFill>
              </a:rPr>
              <a:t>输入是以空格、回车或</a:t>
            </a:r>
            <a:r>
              <a:rPr lang="en-US" altLang="zh-CN" sz="1867" dirty="0">
                <a:solidFill>
                  <a:srgbClr val="C00000"/>
                </a:solidFill>
              </a:rPr>
              <a:t>Tab</a:t>
            </a:r>
            <a:r>
              <a:rPr lang="zh-CN" altLang="en-US" sz="1867" dirty="0">
                <a:solidFill>
                  <a:srgbClr val="C00000"/>
                </a:solidFill>
              </a:rPr>
              <a:t>键作为结束符。因此无法输入包含空白字符的字符串</a:t>
            </a:r>
          </a:p>
          <a:p>
            <a:pPr>
              <a:spcBef>
                <a:spcPts val="800"/>
              </a:spcBef>
              <a:buNone/>
            </a:pPr>
            <a:r>
              <a:rPr lang="zh-CN" altLang="en-US" sz="1867" dirty="0">
                <a:solidFill>
                  <a:srgbClr val="C00000"/>
                </a:solidFill>
              </a:rPr>
              <a:t>无法控制输入的字符串的长度不超过数组的长度</a:t>
            </a:r>
            <a:endParaRPr lang="en-US" altLang="zh-CN" sz="1867" dirty="0">
              <a:solidFill>
                <a:srgbClr val="C00000"/>
              </a:solidFill>
            </a:endParaRPr>
          </a:p>
          <a:p>
            <a:pPr>
              <a:spcBef>
                <a:spcPts val="800"/>
              </a:spcBef>
              <a:buNone/>
            </a:pPr>
            <a:r>
              <a:rPr lang="zh-CN" altLang="en-US" sz="1867" dirty="0">
                <a:solidFill>
                  <a:srgbClr val="C00000"/>
                </a:solidFill>
              </a:rPr>
              <a:t>最好在输出的提示信息中告知允许的最长字符串长度</a:t>
            </a:r>
          </a:p>
        </p:txBody>
      </p:sp>
    </p:spTree>
  </p:cSld>
  <p:clrMapOvr>
    <a:masterClrMapping/>
  </p:clrMapOvr>
  <p:transition spd="med">
    <p:fade/>
  </p:transition>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549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函数</a:t>
            </a:r>
            <a:r>
              <a:rPr lang="en-US" altLang="zh-CN" sz="3733" b="1" dirty="0" err="1">
                <a:latin typeface="微软雅黑" pitchFamily="34" charset="-122"/>
              </a:rPr>
              <a:t>cin.get</a:t>
            </a:r>
            <a:r>
              <a:rPr lang="en-US" altLang="zh-CN" sz="3733" b="1" dirty="0">
                <a:latin typeface="微软雅黑" pitchFamily="34" charset="-122"/>
              </a:rPr>
              <a:t>()</a:t>
            </a:r>
            <a:r>
              <a:rPr lang="zh-CN" altLang="en-US" sz="3733" b="1" dirty="0">
                <a:latin typeface="微软雅黑" pitchFamily="34" charset="-122"/>
              </a:rPr>
              <a:t>和</a:t>
            </a:r>
            <a:r>
              <a:rPr lang="en-US" altLang="zh-CN" sz="3733" b="1" dirty="0" err="1">
                <a:latin typeface="微软雅黑" pitchFamily="34" charset="-122"/>
              </a:rPr>
              <a:t>cin.getline</a:t>
            </a:r>
            <a:r>
              <a:rPr lang="en-US" altLang="zh-CN" sz="3733" b="1" dirty="0">
                <a:latin typeface="微软雅黑" pitchFamily="34" charset="-122"/>
              </a:rPr>
              <a:t>() </a:t>
            </a:r>
          </a:p>
        </p:txBody>
      </p:sp>
      <p:sp>
        <p:nvSpPr>
          <p:cNvPr id="279555" name="Rectangle 3"/>
          <p:cNvSpPr>
            <a:spLocks noGrp="1" noChangeArrowheads="1"/>
          </p:cNvSpPr>
          <p:nvPr>
            <p:ph idx="4294967295"/>
          </p:nvPr>
        </p:nvSpPr>
        <p:spPr>
          <a:xfrm>
            <a:off x="677333" y="1349905"/>
            <a:ext cx="10363200" cy="4838700"/>
          </a:xfrm>
        </p:spPr>
        <p:txBody>
          <a:bodyPr>
            <a:normAutofit/>
          </a:bodyPr>
          <a:lstStyle/>
          <a:p>
            <a:pPr eaLnBrk="1" hangingPunct="1">
              <a:lnSpc>
                <a:spcPct val="110000"/>
              </a:lnSpc>
              <a:buNone/>
            </a:pPr>
            <a:r>
              <a:rPr lang="zh-CN" altLang="en-US" sz="2400" b="1" dirty="0"/>
              <a:t>从键盘输入一个包含任意字符的字符串</a:t>
            </a:r>
            <a:endParaRPr lang="en-US" altLang="zh-CN" sz="2400" b="1" dirty="0"/>
          </a:p>
          <a:p>
            <a:pPr>
              <a:lnSpc>
                <a:spcPct val="110000"/>
              </a:lnSpc>
              <a:spcBef>
                <a:spcPts val="2400"/>
              </a:spcBef>
              <a:buNone/>
            </a:pPr>
            <a:r>
              <a:rPr lang="zh-CN" altLang="en-US" sz="2400" b="1" dirty="0"/>
              <a:t>格式</a:t>
            </a:r>
          </a:p>
          <a:p>
            <a:pPr>
              <a:lnSpc>
                <a:spcPct val="110000"/>
              </a:lnSpc>
              <a:buNone/>
            </a:pPr>
            <a:r>
              <a:rPr lang="en-US" altLang="zh-CN" sz="1867" dirty="0" err="1"/>
              <a:t>cin.get</a:t>
            </a:r>
            <a:r>
              <a:rPr lang="zh-CN" altLang="en-US" sz="1867" dirty="0"/>
              <a:t>（字符数组，长度，结束字符）</a:t>
            </a:r>
            <a:endParaRPr lang="en-US" altLang="zh-CN" sz="1867" dirty="0"/>
          </a:p>
          <a:p>
            <a:pPr>
              <a:lnSpc>
                <a:spcPct val="110000"/>
              </a:lnSpc>
              <a:buNone/>
            </a:pPr>
            <a:r>
              <a:rPr lang="en-US" altLang="zh-CN" sz="1867" dirty="0" err="1"/>
              <a:t>cin.getline</a:t>
            </a:r>
            <a:r>
              <a:rPr lang="zh-CN" altLang="en-US" sz="1867" dirty="0"/>
              <a:t>（字符数组，长度，结束字符） </a:t>
            </a:r>
            <a:endParaRPr lang="en-US" altLang="zh-CN" sz="1867" dirty="0"/>
          </a:p>
          <a:p>
            <a:pPr>
              <a:lnSpc>
                <a:spcPct val="110000"/>
              </a:lnSpc>
              <a:buNone/>
            </a:pPr>
            <a:r>
              <a:rPr lang="zh-CN" altLang="en-US" sz="1867" dirty="0"/>
              <a:t>如：</a:t>
            </a:r>
            <a:r>
              <a:rPr lang="en-US" altLang="zh-CN" sz="1867" dirty="0" err="1"/>
              <a:t>cin.get</a:t>
            </a:r>
            <a:r>
              <a:rPr lang="zh-CN" altLang="en-US" sz="1867" dirty="0"/>
              <a:t>（</a:t>
            </a:r>
            <a:r>
              <a:rPr lang="en-US" altLang="zh-CN" sz="1867" dirty="0"/>
              <a:t>s,  80,  ‘.’</a:t>
            </a:r>
            <a:r>
              <a:rPr lang="zh-CN" altLang="en-US" sz="1867" dirty="0"/>
              <a:t>）  </a:t>
            </a:r>
          </a:p>
          <a:p>
            <a:pPr>
              <a:lnSpc>
                <a:spcPct val="110000"/>
              </a:lnSpc>
              <a:spcBef>
                <a:spcPts val="2400"/>
              </a:spcBef>
              <a:buNone/>
            </a:pPr>
            <a:r>
              <a:rPr lang="zh-CN" altLang="en-US" sz="2400" b="1" dirty="0"/>
              <a:t>区别</a:t>
            </a:r>
          </a:p>
          <a:p>
            <a:pPr>
              <a:lnSpc>
                <a:spcPct val="110000"/>
              </a:lnSpc>
              <a:buNone/>
            </a:pPr>
            <a:r>
              <a:rPr lang="en-US" altLang="zh-CN" sz="1867" dirty="0" err="1"/>
              <a:t>cin.get</a:t>
            </a:r>
            <a:r>
              <a:rPr lang="en-US" altLang="zh-CN" sz="1867" dirty="0"/>
              <a:t> </a:t>
            </a:r>
            <a:r>
              <a:rPr lang="zh-CN" altLang="en-US" sz="1867" dirty="0"/>
              <a:t>将结束字符留在输入流中，而 </a:t>
            </a:r>
            <a:r>
              <a:rPr lang="en-US" altLang="zh-CN" sz="1867" dirty="0" err="1"/>
              <a:t>cin.getline</a:t>
            </a:r>
            <a:r>
              <a:rPr lang="en-US" altLang="zh-CN" sz="1867" dirty="0"/>
              <a:t> </a:t>
            </a:r>
            <a:r>
              <a:rPr lang="zh-CN" altLang="en-US" sz="1867" dirty="0"/>
              <a:t>将结束字符从输入流中删除</a:t>
            </a: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62"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数据类型</a:t>
            </a:r>
            <a:r>
              <a:rPr lang="en-US" altLang="zh-CN" b="1" dirty="0">
                <a:latin typeface="微软雅黑" pitchFamily="34" charset="-122"/>
              </a:rPr>
              <a:t>—</a:t>
            </a:r>
            <a:r>
              <a:rPr lang="zh-CN" altLang="en-US" b="1" dirty="0">
                <a:latin typeface="微软雅黑" pitchFamily="34" charset="-122"/>
              </a:rPr>
              <a:t>整型</a:t>
            </a:r>
          </a:p>
        </p:txBody>
      </p:sp>
      <p:sp>
        <p:nvSpPr>
          <p:cNvPr id="6" name="Text Box 3"/>
          <p:cNvSpPr txBox="1">
            <a:spLocks noChangeArrowheads="1"/>
          </p:cNvSpPr>
          <p:nvPr/>
        </p:nvSpPr>
        <p:spPr bwMode="auto">
          <a:xfrm>
            <a:off x="740530" y="3988005"/>
            <a:ext cx="1121332" cy="516623"/>
          </a:xfrm>
          <a:prstGeom prst="rect">
            <a:avLst/>
          </a:prstGeom>
          <a:noFill/>
          <a:ln w="19050">
            <a:noFill/>
            <a:miter lim="800000"/>
            <a:headEnd/>
            <a:tailEnd/>
          </a:ln>
        </p:spPr>
        <p:txBody>
          <a:bodyPr vert="horz" wrap="square" lIns="0" tIns="0" rIns="0" bIns="0" numCol="1" anchor="t" anchorCtr="0" compatLnSpc="1">
            <a:prstTxWarp prst="textNoShape">
              <a:avLst/>
            </a:prstTxWarp>
          </a:bodyPr>
          <a:lstStyle/>
          <a:p>
            <a:pPr defTabSz="1219170" fontAlgn="base">
              <a:spcBef>
                <a:spcPct val="0"/>
              </a:spcBef>
              <a:spcAft>
                <a:spcPct val="0"/>
              </a:spcAft>
            </a:pPr>
            <a:r>
              <a:rPr lang="zh-CN" altLang="en-US" sz="1867" b="1" dirty="0">
                <a:latin typeface="微软雅黑" pitchFamily="34" charset="-122"/>
                <a:ea typeface="微软雅黑" pitchFamily="34" charset="-122"/>
                <a:cs typeface="宋体" pitchFamily="2" charset="-122"/>
              </a:rPr>
              <a:t>整型</a:t>
            </a:r>
          </a:p>
        </p:txBody>
      </p:sp>
      <p:sp>
        <p:nvSpPr>
          <p:cNvPr id="10" name="Text Box 7"/>
          <p:cNvSpPr txBox="1">
            <a:spLocks noChangeArrowheads="1"/>
          </p:cNvSpPr>
          <p:nvPr/>
        </p:nvSpPr>
        <p:spPr bwMode="auto">
          <a:xfrm>
            <a:off x="2341800" y="2869871"/>
            <a:ext cx="1640569" cy="415587"/>
          </a:xfrm>
          <a:prstGeom prst="rect">
            <a:avLst/>
          </a:prstGeom>
          <a:noFill/>
          <a:ln w="19050">
            <a:noFill/>
            <a:miter lim="800000"/>
            <a:headEnd/>
            <a:tailEnd/>
          </a:ln>
        </p:spPr>
        <p:txBody>
          <a:bodyPr vert="horz" wrap="square" lIns="0" tIns="0" rIns="0" bIns="0" numCol="1" anchor="t" anchorCtr="0" compatLnSpc="1">
            <a:prstTxWarp prst="textNoShape">
              <a:avLst/>
            </a:prstTxWarp>
          </a:bodyPr>
          <a:lstStyle/>
          <a:p>
            <a:pPr defTabSz="1219170" fontAlgn="base">
              <a:spcBef>
                <a:spcPct val="0"/>
              </a:spcBef>
              <a:spcAft>
                <a:spcPct val="0"/>
              </a:spcAft>
            </a:pPr>
            <a:r>
              <a:rPr lang="zh-CN" altLang="en-US" sz="1867" b="1" dirty="0">
                <a:latin typeface="微软雅黑" pitchFamily="34" charset="-122"/>
                <a:ea typeface="微软雅黑" pitchFamily="34" charset="-122"/>
                <a:cs typeface="宋体" pitchFamily="2" charset="-122"/>
              </a:rPr>
              <a:t>长整型</a:t>
            </a:r>
            <a:endParaRPr lang="en-US" altLang="zh-CN" sz="1867" b="1" dirty="0">
              <a:latin typeface="微软雅黑" pitchFamily="34" charset="-122"/>
              <a:ea typeface="微软雅黑" pitchFamily="34" charset="-122"/>
              <a:cs typeface="宋体" pitchFamily="2" charset="-122"/>
            </a:endParaRPr>
          </a:p>
          <a:p>
            <a:pPr defTabSz="1219170" fontAlgn="base">
              <a:spcBef>
                <a:spcPts val="800"/>
              </a:spcBef>
              <a:spcAft>
                <a:spcPct val="0"/>
              </a:spcAft>
            </a:pPr>
            <a:r>
              <a:rPr lang="zh-CN" altLang="en-US" sz="1867" dirty="0">
                <a:latin typeface="微软雅黑" pitchFamily="34" charset="-122"/>
                <a:ea typeface="微软雅黑" pitchFamily="34" charset="-122"/>
                <a:cs typeface="宋体" pitchFamily="2" charset="-122"/>
              </a:rPr>
              <a:t>大于等于</a:t>
            </a:r>
            <a:r>
              <a:rPr lang="en-US" altLang="zh-CN" sz="1867" dirty="0">
                <a:latin typeface="微软雅黑" pitchFamily="34" charset="-122"/>
                <a:ea typeface="微软雅黑" pitchFamily="34" charset="-122"/>
                <a:cs typeface="宋体" pitchFamily="2" charset="-122"/>
              </a:rPr>
              <a:t>32</a:t>
            </a:r>
            <a:r>
              <a:rPr lang="zh-CN" altLang="en-US" sz="1867" dirty="0">
                <a:latin typeface="微软雅黑" pitchFamily="34" charset="-122"/>
                <a:ea typeface="微软雅黑" pitchFamily="34" charset="-122"/>
                <a:cs typeface="宋体" pitchFamily="2" charset="-122"/>
              </a:rPr>
              <a:t>位</a:t>
            </a:r>
          </a:p>
        </p:txBody>
      </p:sp>
      <p:sp>
        <p:nvSpPr>
          <p:cNvPr id="11" name="Text Box 8"/>
          <p:cNvSpPr txBox="1">
            <a:spLocks noChangeArrowheads="1"/>
          </p:cNvSpPr>
          <p:nvPr/>
        </p:nvSpPr>
        <p:spPr bwMode="auto">
          <a:xfrm>
            <a:off x="2220779" y="3988005"/>
            <a:ext cx="2145335" cy="621473"/>
          </a:xfrm>
          <a:prstGeom prst="rect">
            <a:avLst/>
          </a:prstGeom>
          <a:noFill/>
          <a:ln w="19050">
            <a:noFill/>
            <a:miter lim="800000"/>
            <a:headEnd/>
            <a:tailEnd/>
          </a:ln>
        </p:spPr>
        <p:txBody>
          <a:bodyPr vert="horz" wrap="square" lIns="0" tIns="0" rIns="0" bIns="0" numCol="1" anchor="t" anchorCtr="0" compatLnSpc="1">
            <a:prstTxWarp prst="textNoShape">
              <a:avLst/>
            </a:prstTxWarp>
          </a:bodyPr>
          <a:lstStyle/>
          <a:p>
            <a:pPr defTabSz="1219170" fontAlgn="base">
              <a:spcBef>
                <a:spcPct val="0"/>
              </a:spcBef>
              <a:spcAft>
                <a:spcPct val="0"/>
              </a:spcAft>
            </a:pPr>
            <a:r>
              <a:rPr lang="zh-CN" altLang="en-US" sz="1867" b="1" dirty="0">
                <a:latin typeface="微软雅黑" pitchFamily="34" charset="-122"/>
                <a:ea typeface="微软雅黑" pitchFamily="34" charset="-122"/>
                <a:cs typeface="宋体" pitchFamily="2" charset="-122"/>
              </a:rPr>
              <a:t>标准整型</a:t>
            </a:r>
            <a:endParaRPr lang="en-US" altLang="zh-CN" sz="1867" b="1" dirty="0">
              <a:latin typeface="微软雅黑" pitchFamily="34" charset="-122"/>
              <a:ea typeface="微软雅黑" pitchFamily="34" charset="-122"/>
              <a:cs typeface="宋体" pitchFamily="2" charset="-122"/>
            </a:endParaRPr>
          </a:p>
          <a:p>
            <a:pPr>
              <a:spcBef>
                <a:spcPts val="800"/>
              </a:spcBef>
            </a:pPr>
            <a:r>
              <a:rPr lang="zh-CN" altLang="en-US" sz="1867" dirty="0">
                <a:latin typeface="微软雅黑" pitchFamily="34" charset="-122"/>
                <a:ea typeface="微软雅黑" pitchFamily="34" charset="-122"/>
                <a:cs typeface="宋体" pitchFamily="2" charset="-122"/>
              </a:rPr>
              <a:t>大于等于短整型</a:t>
            </a:r>
            <a:endParaRPr lang="zh-CN" altLang="zh-CN" sz="1867" dirty="0">
              <a:latin typeface="微软雅黑" pitchFamily="34" charset="-122"/>
              <a:ea typeface="微软雅黑" pitchFamily="34" charset="-122"/>
              <a:cs typeface="宋体" pitchFamily="2" charset="-122"/>
            </a:endParaRPr>
          </a:p>
        </p:txBody>
      </p:sp>
      <p:sp>
        <p:nvSpPr>
          <p:cNvPr id="12" name="Text Box 9"/>
          <p:cNvSpPr txBox="1">
            <a:spLocks noChangeArrowheads="1"/>
          </p:cNvSpPr>
          <p:nvPr/>
        </p:nvSpPr>
        <p:spPr bwMode="auto">
          <a:xfrm>
            <a:off x="2303695" y="5176618"/>
            <a:ext cx="1667440" cy="621473"/>
          </a:xfrm>
          <a:prstGeom prst="rect">
            <a:avLst/>
          </a:prstGeom>
          <a:noFill/>
          <a:ln w="19050">
            <a:noFill/>
            <a:miter lim="800000"/>
            <a:headEnd/>
            <a:tailEnd/>
          </a:ln>
        </p:spPr>
        <p:txBody>
          <a:bodyPr vert="horz" wrap="square" lIns="0" tIns="0" rIns="0" bIns="0" numCol="1" anchor="t" anchorCtr="0" compatLnSpc="1">
            <a:prstTxWarp prst="textNoShape">
              <a:avLst/>
            </a:prstTxWarp>
          </a:bodyPr>
          <a:lstStyle/>
          <a:p>
            <a:pPr defTabSz="1219170" fontAlgn="base">
              <a:spcBef>
                <a:spcPct val="0"/>
              </a:spcBef>
              <a:spcAft>
                <a:spcPct val="0"/>
              </a:spcAft>
            </a:pPr>
            <a:r>
              <a:rPr lang="zh-CN" altLang="en-US" sz="1867" b="1" dirty="0">
                <a:latin typeface="微软雅黑" pitchFamily="34" charset="-122"/>
                <a:ea typeface="微软雅黑" pitchFamily="34" charset="-122"/>
                <a:cs typeface="宋体" pitchFamily="2" charset="-122"/>
              </a:rPr>
              <a:t>短整型</a:t>
            </a:r>
            <a:endParaRPr lang="en-US" altLang="zh-CN" sz="1867" b="1" dirty="0">
              <a:latin typeface="微软雅黑" pitchFamily="34" charset="-122"/>
              <a:ea typeface="微软雅黑" pitchFamily="34" charset="-122"/>
              <a:cs typeface="宋体" pitchFamily="2" charset="-122"/>
            </a:endParaRPr>
          </a:p>
          <a:p>
            <a:pPr defTabSz="1219170" fontAlgn="base">
              <a:spcBef>
                <a:spcPts val="800"/>
              </a:spcBef>
              <a:spcAft>
                <a:spcPct val="0"/>
              </a:spcAft>
            </a:pPr>
            <a:r>
              <a:rPr lang="zh-CN" altLang="en-US" sz="1867" dirty="0">
                <a:latin typeface="微软雅黑" pitchFamily="34" charset="-122"/>
                <a:ea typeface="微软雅黑" pitchFamily="34" charset="-122"/>
                <a:cs typeface="宋体" pitchFamily="2" charset="-122"/>
              </a:rPr>
              <a:t>大于等于</a:t>
            </a:r>
            <a:r>
              <a:rPr lang="en-US" altLang="zh-CN" sz="1867" dirty="0">
                <a:latin typeface="微软雅黑" pitchFamily="34" charset="-122"/>
                <a:ea typeface="微软雅黑" pitchFamily="34" charset="-122"/>
                <a:cs typeface="宋体" pitchFamily="2" charset="-122"/>
              </a:rPr>
              <a:t>16</a:t>
            </a:r>
            <a:r>
              <a:rPr lang="zh-CN" altLang="en-US" sz="1867" dirty="0">
                <a:latin typeface="微软雅黑" pitchFamily="34" charset="-122"/>
                <a:ea typeface="微软雅黑" pitchFamily="34" charset="-122"/>
                <a:cs typeface="宋体" pitchFamily="2" charset="-122"/>
              </a:rPr>
              <a:t>位</a:t>
            </a:r>
          </a:p>
        </p:txBody>
      </p:sp>
      <p:sp>
        <p:nvSpPr>
          <p:cNvPr id="13" name="Text Box 10"/>
          <p:cNvSpPr txBox="1">
            <a:spLocks noChangeArrowheads="1"/>
          </p:cNvSpPr>
          <p:nvPr/>
        </p:nvSpPr>
        <p:spPr bwMode="auto">
          <a:xfrm>
            <a:off x="4986653" y="2795575"/>
            <a:ext cx="4649587" cy="489883"/>
          </a:xfrm>
          <a:prstGeom prst="rect">
            <a:avLst/>
          </a:prstGeom>
          <a:noFill/>
          <a:ln w="19050">
            <a:noFill/>
            <a:miter lim="800000"/>
            <a:headEnd/>
            <a:tailEnd/>
          </a:ln>
        </p:spPr>
        <p:txBody>
          <a:bodyPr vert="horz" wrap="square" lIns="0" tIns="0" rIns="0" bIns="0" numCol="1" anchor="t" anchorCtr="0" compatLnSpc="1">
            <a:prstTxWarp prst="textNoShape">
              <a:avLst/>
            </a:prstTxWarp>
          </a:bodyPr>
          <a:lstStyle/>
          <a:p>
            <a:pPr defTabSz="1219170" fontAlgn="base">
              <a:spcBef>
                <a:spcPct val="0"/>
              </a:spcBef>
              <a:spcAft>
                <a:spcPct val="0"/>
              </a:spcAft>
            </a:pPr>
            <a:r>
              <a:rPr lang="zh-CN" altLang="en-US" sz="1867" b="1" dirty="0">
                <a:latin typeface="微软雅黑" pitchFamily="34" charset="-122"/>
                <a:ea typeface="微软雅黑" pitchFamily="34" charset="-122"/>
                <a:cs typeface="宋体" pitchFamily="2" charset="-122"/>
              </a:rPr>
              <a:t>无符号长整型</a:t>
            </a:r>
            <a:r>
              <a:rPr lang="en-US" altLang="zh-CN" sz="1867" b="1" dirty="0">
                <a:latin typeface="微软雅黑" pitchFamily="34" charset="-122"/>
                <a:ea typeface="微软雅黑" pitchFamily="34" charset="-122"/>
                <a:cs typeface="宋体" pitchFamily="2" charset="-122"/>
              </a:rPr>
              <a:t>unsigned long</a:t>
            </a:r>
            <a:endParaRPr lang="zh-CN" altLang="zh-CN" sz="1867" b="1" dirty="0">
              <a:latin typeface="微软雅黑" pitchFamily="34" charset="-122"/>
              <a:ea typeface="微软雅黑" pitchFamily="34" charset="-122"/>
              <a:cs typeface="宋体" pitchFamily="2" charset="-122"/>
            </a:endParaRPr>
          </a:p>
        </p:txBody>
      </p:sp>
      <p:sp>
        <p:nvSpPr>
          <p:cNvPr id="14" name="Text Box 11"/>
          <p:cNvSpPr txBox="1">
            <a:spLocks noChangeArrowheads="1"/>
          </p:cNvSpPr>
          <p:nvPr/>
        </p:nvSpPr>
        <p:spPr bwMode="auto">
          <a:xfrm>
            <a:off x="4986654" y="3285457"/>
            <a:ext cx="4030060" cy="413680"/>
          </a:xfrm>
          <a:prstGeom prst="rect">
            <a:avLst/>
          </a:prstGeom>
          <a:noFill/>
          <a:ln w="19050">
            <a:noFill/>
            <a:miter lim="800000"/>
            <a:headEnd/>
            <a:tailEnd/>
          </a:ln>
        </p:spPr>
        <p:txBody>
          <a:bodyPr vert="horz" wrap="square" lIns="0" tIns="0" rIns="0" bIns="0" numCol="1" anchor="t" anchorCtr="0" compatLnSpc="1">
            <a:prstTxWarp prst="textNoShape">
              <a:avLst/>
            </a:prstTxWarp>
          </a:bodyPr>
          <a:lstStyle/>
          <a:p>
            <a:pPr defTabSz="1219170" fontAlgn="base">
              <a:spcBef>
                <a:spcPct val="0"/>
              </a:spcBef>
              <a:spcAft>
                <a:spcPct val="0"/>
              </a:spcAft>
            </a:pPr>
            <a:r>
              <a:rPr lang="zh-CN" altLang="en-US" sz="1867" b="1" dirty="0">
                <a:latin typeface="微软雅黑" pitchFamily="34" charset="-122"/>
                <a:ea typeface="微软雅黑" pitchFamily="34" charset="-122"/>
                <a:cs typeface="宋体" pitchFamily="2" charset="-122"/>
              </a:rPr>
              <a:t>有符号长整型</a:t>
            </a:r>
            <a:r>
              <a:rPr lang="en-US" altLang="zh-CN" sz="1867" b="1" dirty="0">
                <a:latin typeface="微软雅黑" pitchFamily="34" charset="-122"/>
                <a:ea typeface="微软雅黑" pitchFamily="34" charset="-122"/>
                <a:cs typeface="宋体" pitchFamily="2" charset="-122"/>
              </a:rPr>
              <a:t>long </a:t>
            </a:r>
            <a:r>
              <a:rPr lang="en-US" altLang="zh-CN" sz="1867" b="1" dirty="0" err="1">
                <a:latin typeface="微软雅黑" pitchFamily="34" charset="-122"/>
                <a:ea typeface="微软雅黑" pitchFamily="34" charset="-122"/>
                <a:cs typeface="宋体" pitchFamily="2" charset="-122"/>
              </a:rPr>
              <a:t>int</a:t>
            </a:r>
            <a:r>
              <a:rPr lang="en-US" altLang="zh-CN" sz="1867" b="1" dirty="0">
                <a:latin typeface="微软雅黑" pitchFamily="34" charset="-122"/>
                <a:ea typeface="微软雅黑" pitchFamily="34" charset="-122"/>
                <a:cs typeface="宋体" pitchFamily="2" charset="-122"/>
              </a:rPr>
              <a:t>/long</a:t>
            </a:r>
            <a:endParaRPr lang="zh-CN" altLang="zh-CN" sz="1867" b="1" dirty="0">
              <a:latin typeface="微软雅黑" pitchFamily="34" charset="-122"/>
              <a:ea typeface="微软雅黑" pitchFamily="34" charset="-122"/>
              <a:cs typeface="宋体" pitchFamily="2" charset="-122"/>
            </a:endParaRPr>
          </a:p>
        </p:txBody>
      </p:sp>
      <p:sp>
        <p:nvSpPr>
          <p:cNvPr id="15" name="Text Box 12"/>
          <p:cNvSpPr txBox="1">
            <a:spLocks noChangeArrowheads="1"/>
          </p:cNvSpPr>
          <p:nvPr/>
        </p:nvSpPr>
        <p:spPr bwMode="auto">
          <a:xfrm>
            <a:off x="5081904" y="4526397"/>
            <a:ext cx="4649587" cy="496761"/>
          </a:xfrm>
          <a:prstGeom prst="rect">
            <a:avLst/>
          </a:prstGeom>
          <a:noFill/>
          <a:ln w="19050">
            <a:noFill/>
            <a:miter lim="800000"/>
            <a:headEnd/>
            <a:tailEnd/>
          </a:ln>
        </p:spPr>
        <p:txBody>
          <a:bodyPr vert="horz" wrap="square" lIns="0" tIns="0" rIns="0" bIns="0" numCol="1" anchor="t" anchorCtr="0" compatLnSpc="1">
            <a:prstTxWarp prst="textNoShape">
              <a:avLst/>
            </a:prstTxWarp>
          </a:bodyPr>
          <a:lstStyle/>
          <a:p>
            <a:pPr defTabSz="1219170" fontAlgn="base">
              <a:spcBef>
                <a:spcPct val="0"/>
              </a:spcBef>
              <a:spcAft>
                <a:spcPct val="0"/>
              </a:spcAft>
            </a:pPr>
            <a:r>
              <a:rPr lang="zh-CN" altLang="en-US" sz="1867" b="1" dirty="0">
                <a:latin typeface="微软雅黑" pitchFamily="34" charset="-122"/>
                <a:ea typeface="微软雅黑" pitchFamily="34" charset="-122"/>
                <a:cs typeface="宋体" pitchFamily="2" charset="-122"/>
              </a:rPr>
              <a:t>有符号标准整型</a:t>
            </a:r>
            <a:r>
              <a:rPr lang="en-US" altLang="zh-CN" sz="1867" b="1" dirty="0" err="1">
                <a:latin typeface="微软雅黑" pitchFamily="34" charset="-122"/>
                <a:ea typeface="微软雅黑" pitchFamily="34" charset="-122"/>
                <a:cs typeface="宋体" pitchFamily="2" charset="-122"/>
              </a:rPr>
              <a:t>int</a:t>
            </a:r>
            <a:endParaRPr lang="zh-CN" altLang="zh-CN" sz="1867" b="1" dirty="0">
              <a:latin typeface="微软雅黑" pitchFamily="34" charset="-122"/>
              <a:ea typeface="微软雅黑" pitchFamily="34" charset="-122"/>
              <a:cs typeface="宋体" pitchFamily="2" charset="-122"/>
            </a:endParaRPr>
          </a:p>
        </p:txBody>
      </p:sp>
      <p:sp>
        <p:nvSpPr>
          <p:cNvPr id="16" name="Text Box 13"/>
          <p:cNvSpPr txBox="1">
            <a:spLocks noChangeArrowheads="1"/>
          </p:cNvSpPr>
          <p:nvPr/>
        </p:nvSpPr>
        <p:spPr bwMode="auto">
          <a:xfrm>
            <a:off x="5081905" y="3988004"/>
            <a:ext cx="4649587" cy="413680"/>
          </a:xfrm>
          <a:prstGeom prst="rect">
            <a:avLst/>
          </a:prstGeom>
          <a:noFill/>
          <a:ln w="19050">
            <a:noFill/>
            <a:miter lim="800000"/>
            <a:headEnd/>
            <a:tailEnd/>
          </a:ln>
        </p:spPr>
        <p:txBody>
          <a:bodyPr vert="horz" wrap="square" lIns="0" tIns="0" rIns="0" bIns="0" numCol="1" anchor="t" anchorCtr="0" compatLnSpc="1">
            <a:prstTxWarp prst="textNoShape">
              <a:avLst/>
            </a:prstTxWarp>
          </a:bodyPr>
          <a:lstStyle/>
          <a:p>
            <a:pPr defTabSz="1219170" fontAlgn="base">
              <a:spcBef>
                <a:spcPct val="0"/>
              </a:spcBef>
              <a:spcAft>
                <a:spcPct val="0"/>
              </a:spcAft>
            </a:pPr>
            <a:r>
              <a:rPr lang="zh-CN" altLang="en-US" sz="1867" b="1" dirty="0">
                <a:latin typeface="微软雅黑" pitchFamily="34" charset="-122"/>
                <a:ea typeface="微软雅黑" pitchFamily="34" charset="-122"/>
                <a:cs typeface="宋体" pitchFamily="2" charset="-122"/>
              </a:rPr>
              <a:t>无符号标准整型</a:t>
            </a:r>
            <a:r>
              <a:rPr lang="en-US" altLang="zh-CN" sz="1867" b="1" dirty="0">
                <a:latin typeface="微软雅黑" pitchFamily="34" charset="-122"/>
                <a:ea typeface="微软雅黑" pitchFamily="34" charset="-122"/>
                <a:cs typeface="宋体" pitchFamily="2" charset="-122"/>
              </a:rPr>
              <a:t>unsigned </a:t>
            </a:r>
            <a:r>
              <a:rPr lang="en-US" altLang="zh-CN" sz="1867" b="1" dirty="0" err="1">
                <a:latin typeface="微软雅黑" pitchFamily="34" charset="-122"/>
                <a:ea typeface="微软雅黑" pitchFamily="34" charset="-122"/>
                <a:cs typeface="宋体" pitchFamily="2" charset="-122"/>
              </a:rPr>
              <a:t>int</a:t>
            </a:r>
            <a:endParaRPr lang="zh-CN" altLang="zh-CN" sz="1867" b="1" dirty="0">
              <a:latin typeface="微软雅黑" pitchFamily="34" charset="-122"/>
              <a:ea typeface="微软雅黑" pitchFamily="34" charset="-122"/>
              <a:cs typeface="宋体" pitchFamily="2" charset="-122"/>
            </a:endParaRPr>
          </a:p>
        </p:txBody>
      </p:sp>
      <p:sp>
        <p:nvSpPr>
          <p:cNvPr id="17" name="Text Box 14"/>
          <p:cNvSpPr txBox="1">
            <a:spLocks noChangeArrowheads="1"/>
          </p:cNvSpPr>
          <p:nvPr/>
        </p:nvSpPr>
        <p:spPr bwMode="auto">
          <a:xfrm>
            <a:off x="5043803" y="5073675"/>
            <a:ext cx="4116189" cy="413680"/>
          </a:xfrm>
          <a:prstGeom prst="rect">
            <a:avLst/>
          </a:prstGeom>
          <a:noFill/>
          <a:ln w="19050">
            <a:noFill/>
            <a:miter lim="800000"/>
            <a:headEnd/>
            <a:tailEnd/>
          </a:ln>
        </p:spPr>
        <p:txBody>
          <a:bodyPr vert="horz" wrap="square" lIns="0" tIns="0" rIns="0" bIns="0" numCol="1" anchor="t" anchorCtr="0" compatLnSpc="1">
            <a:prstTxWarp prst="textNoShape">
              <a:avLst/>
            </a:prstTxWarp>
          </a:bodyPr>
          <a:lstStyle/>
          <a:p>
            <a:pPr defTabSz="1219170" fontAlgn="base">
              <a:spcBef>
                <a:spcPct val="0"/>
              </a:spcBef>
              <a:spcAft>
                <a:spcPct val="0"/>
              </a:spcAft>
            </a:pPr>
            <a:r>
              <a:rPr lang="zh-CN" altLang="en-US" sz="1867" b="1" dirty="0">
                <a:latin typeface="微软雅黑" pitchFamily="34" charset="-122"/>
                <a:ea typeface="微软雅黑" pitchFamily="34" charset="-122"/>
                <a:cs typeface="宋体" pitchFamily="2" charset="-122"/>
              </a:rPr>
              <a:t>无符号短整型</a:t>
            </a:r>
            <a:r>
              <a:rPr lang="en-US" altLang="zh-CN" sz="1867" b="1" dirty="0">
                <a:latin typeface="微软雅黑" pitchFamily="34" charset="-122"/>
                <a:ea typeface="微软雅黑" pitchFamily="34" charset="-122"/>
                <a:cs typeface="宋体" pitchFamily="2" charset="-122"/>
              </a:rPr>
              <a:t>unsigned short</a:t>
            </a:r>
            <a:endParaRPr lang="zh-CN" altLang="zh-CN" sz="1867" b="1" dirty="0">
              <a:latin typeface="微软雅黑" pitchFamily="34" charset="-122"/>
              <a:ea typeface="微软雅黑" pitchFamily="34" charset="-122"/>
              <a:cs typeface="宋体" pitchFamily="2" charset="-122"/>
            </a:endParaRPr>
          </a:p>
        </p:txBody>
      </p:sp>
      <p:sp>
        <p:nvSpPr>
          <p:cNvPr id="18" name="Text Box 15"/>
          <p:cNvSpPr txBox="1">
            <a:spLocks noChangeArrowheads="1"/>
          </p:cNvSpPr>
          <p:nvPr/>
        </p:nvSpPr>
        <p:spPr bwMode="auto">
          <a:xfrm>
            <a:off x="5043803" y="5695149"/>
            <a:ext cx="4265567" cy="415588"/>
          </a:xfrm>
          <a:prstGeom prst="rect">
            <a:avLst/>
          </a:prstGeom>
          <a:noFill/>
          <a:ln w="19050">
            <a:noFill/>
            <a:miter lim="800000"/>
            <a:headEnd/>
            <a:tailEnd/>
          </a:ln>
        </p:spPr>
        <p:txBody>
          <a:bodyPr vert="horz" wrap="square" lIns="0" tIns="0" rIns="0" bIns="0" numCol="1" anchor="t" anchorCtr="0" compatLnSpc="1">
            <a:prstTxWarp prst="textNoShape">
              <a:avLst/>
            </a:prstTxWarp>
          </a:bodyPr>
          <a:lstStyle/>
          <a:p>
            <a:pPr defTabSz="1219170" fontAlgn="base">
              <a:spcBef>
                <a:spcPct val="0"/>
              </a:spcBef>
              <a:spcAft>
                <a:spcPct val="0"/>
              </a:spcAft>
            </a:pPr>
            <a:r>
              <a:rPr lang="zh-CN" altLang="en-US" sz="1867" b="1" dirty="0">
                <a:latin typeface="微软雅黑" pitchFamily="34" charset="-122"/>
                <a:ea typeface="微软雅黑" pitchFamily="34" charset="-122"/>
                <a:cs typeface="宋体" pitchFamily="2" charset="-122"/>
              </a:rPr>
              <a:t>有符号短整型</a:t>
            </a:r>
            <a:r>
              <a:rPr lang="en-US" altLang="zh-CN" sz="1867" b="1" dirty="0">
                <a:latin typeface="微软雅黑" pitchFamily="34" charset="-122"/>
                <a:ea typeface="微软雅黑" pitchFamily="34" charset="-122"/>
                <a:cs typeface="宋体" pitchFamily="2" charset="-122"/>
              </a:rPr>
              <a:t>short </a:t>
            </a:r>
            <a:r>
              <a:rPr lang="en-US" altLang="zh-CN" sz="1867" b="1" dirty="0" err="1">
                <a:latin typeface="微软雅黑" pitchFamily="34" charset="-122"/>
                <a:ea typeface="微软雅黑" pitchFamily="34" charset="-122"/>
                <a:cs typeface="宋体" pitchFamily="2" charset="-122"/>
              </a:rPr>
              <a:t>int</a:t>
            </a:r>
            <a:r>
              <a:rPr lang="en-US" altLang="zh-CN" sz="1867" b="1" dirty="0">
                <a:latin typeface="微软雅黑" pitchFamily="34" charset="-122"/>
                <a:ea typeface="微软雅黑" pitchFamily="34" charset="-122"/>
                <a:cs typeface="宋体" pitchFamily="2" charset="-122"/>
              </a:rPr>
              <a:t>/short</a:t>
            </a:r>
            <a:endParaRPr lang="zh-CN" altLang="zh-CN" sz="1867" b="1" dirty="0">
              <a:latin typeface="微软雅黑" pitchFamily="34" charset="-122"/>
              <a:ea typeface="微软雅黑" pitchFamily="34" charset="-122"/>
              <a:cs typeface="宋体" pitchFamily="2" charset="-122"/>
            </a:endParaRPr>
          </a:p>
        </p:txBody>
      </p:sp>
      <p:sp>
        <p:nvSpPr>
          <p:cNvPr id="21" name="AutoShape 18"/>
          <p:cNvSpPr>
            <a:spLocks/>
          </p:cNvSpPr>
          <p:nvPr/>
        </p:nvSpPr>
        <p:spPr bwMode="auto">
          <a:xfrm>
            <a:off x="1682404" y="2002820"/>
            <a:ext cx="358915" cy="3692328"/>
          </a:xfrm>
          <a:prstGeom prst="leftBrace">
            <a:avLst>
              <a:gd name="adj1" fmla="val 82386"/>
              <a:gd name="adj2" fmla="val 50000"/>
            </a:avLst>
          </a:prstGeom>
          <a:noFill/>
          <a:ln w="19050">
            <a:solidFill>
              <a:schemeClr val="tx1"/>
            </a:solidFill>
            <a:round/>
            <a:headEnd/>
            <a:tailEnd/>
          </a:ln>
        </p:spPr>
        <p:txBody>
          <a:bodyPr vert="horz" wrap="square" lIns="121920" tIns="60960" rIns="121920" bIns="60960" numCol="1" anchor="t" anchorCtr="0" compatLnSpc="1">
            <a:prstTxWarp prst="textNoShape">
              <a:avLst/>
            </a:prstTxWarp>
          </a:bodyPr>
          <a:lstStyle/>
          <a:p>
            <a:endParaRPr lang="zh-CN" altLang="en-US" sz="1867" b="1">
              <a:latin typeface="微软雅黑" pitchFamily="34" charset="-122"/>
              <a:ea typeface="微软雅黑" pitchFamily="34" charset="-122"/>
            </a:endParaRPr>
          </a:p>
        </p:txBody>
      </p:sp>
      <p:sp>
        <p:nvSpPr>
          <p:cNvPr id="23" name="AutoShape 20"/>
          <p:cNvSpPr>
            <a:spLocks/>
          </p:cNvSpPr>
          <p:nvPr/>
        </p:nvSpPr>
        <p:spPr bwMode="auto">
          <a:xfrm>
            <a:off x="4366114" y="2795575"/>
            <a:ext cx="356876" cy="829267"/>
          </a:xfrm>
          <a:prstGeom prst="leftBrace">
            <a:avLst>
              <a:gd name="adj1" fmla="val 20714"/>
              <a:gd name="adj2" fmla="val 50000"/>
            </a:avLst>
          </a:prstGeom>
          <a:noFill/>
          <a:ln w="19050">
            <a:solidFill>
              <a:schemeClr val="tx1"/>
            </a:solidFill>
            <a:round/>
            <a:headEnd/>
            <a:tailEnd/>
          </a:ln>
        </p:spPr>
        <p:txBody>
          <a:bodyPr vert="horz" wrap="square" lIns="121920" tIns="60960" rIns="121920" bIns="60960" numCol="1" anchor="t" anchorCtr="0" compatLnSpc="1">
            <a:prstTxWarp prst="textNoShape">
              <a:avLst/>
            </a:prstTxWarp>
          </a:bodyPr>
          <a:lstStyle/>
          <a:p>
            <a:endParaRPr lang="zh-CN" altLang="en-US" sz="1867" b="1" dirty="0">
              <a:latin typeface="微软雅黑" pitchFamily="34" charset="-122"/>
              <a:ea typeface="微软雅黑" pitchFamily="34" charset="-122"/>
            </a:endParaRPr>
          </a:p>
        </p:txBody>
      </p:sp>
      <p:sp>
        <p:nvSpPr>
          <p:cNvPr id="24" name="AutoShape 21"/>
          <p:cNvSpPr>
            <a:spLocks/>
          </p:cNvSpPr>
          <p:nvPr/>
        </p:nvSpPr>
        <p:spPr bwMode="auto">
          <a:xfrm>
            <a:off x="4366113" y="3988004"/>
            <a:ext cx="356876" cy="829267"/>
          </a:xfrm>
          <a:prstGeom prst="leftBrace">
            <a:avLst>
              <a:gd name="adj1" fmla="val 20714"/>
              <a:gd name="adj2" fmla="val 50000"/>
            </a:avLst>
          </a:prstGeom>
          <a:noFill/>
          <a:ln w="19050">
            <a:solidFill>
              <a:schemeClr val="tx1"/>
            </a:solidFill>
            <a:round/>
            <a:headEnd/>
            <a:tailEnd/>
          </a:ln>
        </p:spPr>
        <p:txBody>
          <a:bodyPr vert="horz" wrap="square" lIns="121920" tIns="60960" rIns="121920" bIns="60960" numCol="1" anchor="t" anchorCtr="0" compatLnSpc="1">
            <a:prstTxWarp prst="textNoShape">
              <a:avLst/>
            </a:prstTxWarp>
          </a:bodyPr>
          <a:lstStyle/>
          <a:p>
            <a:endParaRPr lang="zh-CN" altLang="en-US" sz="1867" b="1">
              <a:latin typeface="微软雅黑" pitchFamily="34" charset="-122"/>
              <a:ea typeface="微软雅黑" pitchFamily="34" charset="-122"/>
            </a:endParaRPr>
          </a:p>
        </p:txBody>
      </p:sp>
      <p:sp>
        <p:nvSpPr>
          <p:cNvPr id="25" name="AutoShape 22"/>
          <p:cNvSpPr>
            <a:spLocks/>
          </p:cNvSpPr>
          <p:nvPr/>
        </p:nvSpPr>
        <p:spPr bwMode="auto">
          <a:xfrm>
            <a:off x="4328010" y="5073675"/>
            <a:ext cx="356876" cy="829267"/>
          </a:xfrm>
          <a:prstGeom prst="leftBrace">
            <a:avLst>
              <a:gd name="adj1" fmla="val 20714"/>
              <a:gd name="adj2" fmla="val 50000"/>
            </a:avLst>
          </a:prstGeom>
          <a:noFill/>
          <a:ln w="19050">
            <a:solidFill>
              <a:schemeClr val="tx1"/>
            </a:solidFill>
            <a:round/>
            <a:headEnd/>
            <a:tailEnd/>
          </a:ln>
        </p:spPr>
        <p:txBody>
          <a:bodyPr vert="horz" wrap="square" lIns="121920" tIns="60960" rIns="121920" bIns="60960" numCol="1" anchor="t" anchorCtr="0" compatLnSpc="1">
            <a:prstTxWarp prst="textNoShape">
              <a:avLst/>
            </a:prstTxWarp>
          </a:bodyPr>
          <a:lstStyle/>
          <a:p>
            <a:endParaRPr lang="zh-CN" altLang="en-US" sz="1867" b="1">
              <a:latin typeface="微软雅黑" pitchFamily="34" charset="-122"/>
              <a:ea typeface="微软雅黑" pitchFamily="34" charset="-122"/>
            </a:endParaRPr>
          </a:p>
        </p:txBody>
      </p:sp>
      <p:sp>
        <p:nvSpPr>
          <p:cNvPr id="30" name="Text Box 7"/>
          <p:cNvSpPr txBox="1">
            <a:spLocks noChangeArrowheads="1"/>
          </p:cNvSpPr>
          <p:nvPr/>
        </p:nvSpPr>
        <p:spPr bwMode="auto">
          <a:xfrm>
            <a:off x="2277929" y="1834717"/>
            <a:ext cx="1978393" cy="415587"/>
          </a:xfrm>
          <a:prstGeom prst="rect">
            <a:avLst/>
          </a:prstGeom>
          <a:noFill/>
          <a:ln w="19050">
            <a:noFill/>
            <a:miter lim="800000"/>
            <a:headEnd/>
            <a:tailEnd/>
          </a:ln>
        </p:spPr>
        <p:txBody>
          <a:bodyPr vert="horz" wrap="square" lIns="0" tIns="0" rIns="0" bIns="0" numCol="1" anchor="t" anchorCtr="0" compatLnSpc="1">
            <a:prstTxWarp prst="textNoShape">
              <a:avLst/>
            </a:prstTxWarp>
          </a:bodyPr>
          <a:lstStyle/>
          <a:p>
            <a:pPr defTabSz="1219170" fontAlgn="base">
              <a:spcBef>
                <a:spcPct val="0"/>
              </a:spcBef>
              <a:spcAft>
                <a:spcPct val="0"/>
              </a:spcAft>
            </a:pPr>
            <a:r>
              <a:rPr lang="zh-CN" altLang="en-US" sz="1867" b="1" dirty="0">
                <a:latin typeface="微软雅黑" pitchFamily="34" charset="-122"/>
                <a:ea typeface="微软雅黑" pitchFamily="34" charset="-122"/>
                <a:cs typeface="宋体" pitchFamily="2" charset="-122"/>
              </a:rPr>
              <a:t>长长整型</a:t>
            </a:r>
            <a:r>
              <a:rPr lang="en-US" altLang="zh-CN" sz="1867" b="1" dirty="0">
                <a:latin typeface="微软雅黑" pitchFamily="34" charset="-122"/>
                <a:ea typeface="微软雅黑" pitchFamily="34" charset="-122"/>
                <a:cs typeface="宋体" pitchFamily="2" charset="-122"/>
              </a:rPr>
              <a:t>(C++11)</a:t>
            </a:r>
          </a:p>
          <a:p>
            <a:pPr defTabSz="1219170" fontAlgn="base">
              <a:spcBef>
                <a:spcPts val="800"/>
              </a:spcBef>
              <a:spcAft>
                <a:spcPct val="0"/>
              </a:spcAft>
            </a:pPr>
            <a:r>
              <a:rPr lang="zh-CN" altLang="en-US" sz="1867" dirty="0">
                <a:latin typeface="微软雅黑" pitchFamily="34" charset="-122"/>
                <a:ea typeface="微软雅黑" pitchFamily="34" charset="-122"/>
                <a:cs typeface="宋体" pitchFamily="2" charset="-122"/>
              </a:rPr>
              <a:t>大于等于</a:t>
            </a:r>
            <a:r>
              <a:rPr lang="en-US" altLang="zh-CN" sz="1867" dirty="0">
                <a:latin typeface="微软雅黑" pitchFamily="34" charset="-122"/>
                <a:ea typeface="微软雅黑" pitchFamily="34" charset="-122"/>
                <a:cs typeface="宋体" pitchFamily="2" charset="-122"/>
              </a:rPr>
              <a:t>64</a:t>
            </a:r>
            <a:r>
              <a:rPr lang="zh-CN" altLang="en-US" sz="1867" dirty="0">
                <a:latin typeface="微软雅黑" pitchFamily="34" charset="-122"/>
                <a:ea typeface="微软雅黑" pitchFamily="34" charset="-122"/>
                <a:cs typeface="宋体" pitchFamily="2" charset="-122"/>
              </a:rPr>
              <a:t>位</a:t>
            </a:r>
          </a:p>
        </p:txBody>
      </p:sp>
      <p:sp>
        <p:nvSpPr>
          <p:cNvPr id="31" name="Text Box 10"/>
          <p:cNvSpPr txBox="1">
            <a:spLocks noChangeArrowheads="1"/>
          </p:cNvSpPr>
          <p:nvPr/>
        </p:nvSpPr>
        <p:spPr bwMode="auto">
          <a:xfrm>
            <a:off x="4934013" y="1628831"/>
            <a:ext cx="4649587" cy="489883"/>
          </a:xfrm>
          <a:prstGeom prst="rect">
            <a:avLst/>
          </a:prstGeom>
          <a:noFill/>
          <a:ln w="19050">
            <a:noFill/>
            <a:miter lim="800000"/>
            <a:headEnd/>
            <a:tailEnd/>
          </a:ln>
        </p:spPr>
        <p:txBody>
          <a:bodyPr vert="horz" wrap="square" lIns="0" tIns="0" rIns="0" bIns="0" numCol="1" anchor="t" anchorCtr="0" compatLnSpc="1">
            <a:prstTxWarp prst="textNoShape">
              <a:avLst/>
            </a:prstTxWarp>
          </a:bodyPr>
          <a:lstStyle/>
          <a:p>
            <a:pPr defTabSz="1219170" fontAlgn="base">
              <a:spcBef>
                <a:spcPct val="0"/>
              </a:spcBef>
              <a:spcAft>
                <a:spcPct val="0"/>
              </a:spcAft>
            </a:pPr>
            <a:r>
              <a:rPr lang="zh-CN" altLang="en-US" sz="1867" b="1" dirty="0">
                <a:latin typeface="微软雅黑" pitchFamily="34" charset="-122"/>
                <a:ea typeface="微软雅黑" pitchFamily="34" charset="-122"/>
                <a:cs typeface="宋体" pitchFamily="2" charset="-122"/>
              </a:rPr>
              <a:t>无符号长长整型</a:t>
            </a:r>
            <a:r>
              <a:rPr lang="en-US" altLang="zh-CN" sz="1867" b="1" dirty="0">
                <a:latin typeface="微软雅黑" pitchFamily="34" charset="-122"/>
                <a:ea typeface="微软雅黑" pitchFamily="34" charset="-122"/>
                <a:cs typeface="宋体" pitchFamily="2" charset="-122"/>
              </a:rPr>
              <a:t>unsigned long  </a:t>
            </a:r>
            <a:r>
              <a:rPr lang="en-US" altLang="zh-CN" sz="1867" b="1" dirty="0" err="1">
                <a:latin typeface="微软雅黑" pitchFamily="34" charset="-122"/>
                <a:ea typeface="微软雅黑" pitchFamily="34" charset="-122"/>
                <a:cs typeface="宋体" pitchFamily="2" charset="-122"/>
              </a:rPr>
              <a:t>long</a:t>
            </a:r>
            <a:endParaRPr lang="zh-CN" altLang="zh-CN" sz="1867" b="1" dirty="0">
              <a:latin typeface="微软雅黑" pitchFamily="34" charset="-122"/>
              <a:ea typeface="微软雅黑" pitchFamily="34" charset="-122"/>
              <a:cs typeface="宋体" pitchFamily="2" charset="-122"/>
            </a:endParaRPr>
          </a:p>
        </p:txBody>
      </p:sp>
      <p:sp>
        <p:nvSpPr>
          <p:cNvPr id="32" name="Text Box 11"/>
          <p:cNvSpPr txBox="1">
            <a:spLocks noChangeArrowheads="1"/>
          </p:cNvSpPr>
          <p:nvPr/>
        </p:nvSpPr>
        <p:spPr bwMode="auto">
          <a:xfrm>
            <a:off x="4934013" y="2118713"/>
            <a:ext cx="4797481" cy="413680"/>
          </a:xfrm>
          <a:prstGeom prst="rect">
            <a:avLst/>
          </a:prstGeom>
          <a:noFill/>
          <a:ln w="19050">
            <a:noFill/>
            <a:miter lim="800000"/>
            <a:headEnd/>
            <a:tailEnd/>
          </a:ln>
        </p:spPr>
        <p:txBody>
          <a:bodyPr vert="horz" wrap="square" lIns="0" tIns="0" rIns="0" bIns="0" numCol="1" anchor="t" anchorCtr="0" compatLnSpc="1">
            <a:prstTxWarp prst="textNoShape">
              <a:avLst/>
            </a:prstTxWarp>
          </a:bodyPr>
          <a:lstStyle/>
          <a:p>
            <a:pPr defTabSz="1219170" fontAlgn="base">
              <a:spcBef>
                <a:spcPct val="0"/>
              </a:spcBef>
              <a:spcAft>
                <a:spcPct val="0"/>
              </a:spcAft>
            </a:pPr>
            <a:r>
              <a:rPr lang="zh-CN" altLang="en-US" sz="1867" b="1" dirty="0">
                <a:latin typeface="微软雅黑" pitchFamily="34" charset="-122"/>
                <a:ea typeface="微软雅黑" pitchFamily="34" charset="-122"/>
                <a:cs typeface="宋体" pitchFamily="2" charset="-122"/>
              </a:rPr>
              <a:t>有符号长长整型</a:t>
            </a:r>
            <a:r>
              <a:rPr lang="en-US" altLang="zh-CN" sz="1867" b="1" dirty="0">
                <a:latin typeface="微软雅黑" pitchFamily="34" charset="-122"/>
                <a:ea typeface="微软雅黑" pitchFamily="34" charset="-122"/>
                <a:cs typeface="宋体" pitchFamily="2" charset="-122"/>
              </a:rPr>
              <a:t>long </a:t>
            </a:r>
            <a:r>
              <a:rPr lang="en-US" altLang="zh-CN" sz="1867" b="1" dirty="0" err="1">
                <a:latin typeface="微软雅黑" pitchFamily="34" charset="-122"/>
                <a:ea typeface="微软雅黑" pitchFamily="34" charset="-122"/>
                <a:cs typeface="宋体" pitchFamily="2" charset="-122"/>
              </a:rPr>
              <a:t>long</a:t>
            </a:r>
            <a:r>
              <a:rPr lang="en-US" altLang="zh-CN" sz="1867" b="1" dirty="0">
                <a:latin typeface="微软雅黑" pitchFamily="34" charset="-122"/>
                <a:ea typeface="微软雅黑" pitchFamily="34" charset="-122"/>
                <a:cs typeface="宋体" pitchFamily="2" charset="-122"/>
              </a:rPr>
              <a:t> </a:t>
            </a:r>
            <a:r>
              <a:rPr lang="en-US" altLang="zh-CN" sz="1867" b="1" dirty="0" err="1">
                <a:latin typeface="微软雅黑" pitchFamily="34" charset="-122"/>
                <a:ea typeface="微软雅黑" pitchFamily="34" charset="-122"/>
                <a:cs typeface="宋体" pitchFamily="2" charset="-122"/>
              </a:rPr>
              <a:t>int</a:t>
            </a:r>
            <a:r>
              <a:rPr lang="en-US" altLang="zh-CN" sz="1867" b="1" dirty="0">
                <a:latin typeface="微软雅黑" pitchFamily="34" charset="-122"/>
                <a:ea typeface="微软雅黑" pitchFamily="34" charset="-122"/>
                <a:cs typeface="宋体" pitchFamily="2" charset="-122"/>
              </a:rPr>
              <a:t>/long </a:t>
            </a:r>
            <a:r>
              <a:rPr lang="en-US" altLang="zh-CN" sz="1867" b="1" dirty="0" err="1">
                <a:latin typeface="微软雅黑" pitchFamily="34" charset="-122"/>
                <a:ea typeface="微软雅黑" pitchFamily="34" charset="-122"/>
                <a:cs typeface="宋体" pitchFamily="2" charset="-122"/>
              </a:rPr>
              <a:t>long</a:t>
            </a:r>
            <a:r>
              <a:rPr lang="en-US" altLang="zh-CN" sz="1867" b="1" dirty="0">
                <a:latin typeface="微软雅黑" pitchFamily="34" charset="-122"/>
                <a:ea typeface="微软雅黑" pitchFamily="34" charset="-122"/>
                <a:cs typeface="宋体" pitchFamily="2" charset="-122"/>
              </a:rPr>
              <a:t> </a:t>
            </a:r>
            <a:endParaRPr lang="zh-CN" altLang="zh-CN" sz="1867" b="1" dirty="0">
              <a:latin typeface="微软雅黑" pitchFamily="34" charset="-122"/>
              <a:ea typeface="微软雅黑" pitchFamily="34" charset="-122"/>
              <a:cs typeface="宋体" pitchFamily="2" charset="-122"/>
            </a:endParaRPr>
          </a:p>
        </p:txBody>
      </p:sp>
      <p:sp>
        <p:nvSpPr>
          <p:cNvPr id="33" name="AutoShape 20"/>
          <p:cNvSpPr>
            <a:spLocks/>
          </p:cNvSpPr>
          <p:nvPr/>
        </p:nvSpPr>
        <p:spPr bwMode="auto">
          <a:xfrm>
            <a:off x="4256322" y="1628831"/>
            <a:ext cx="356876" cy="829267"/>
          </a:xfrm>
          <a:prstGeom prst="leftBrace">
            <a:avLst>
              <a:gd name="adj1" fmla="val 20714"/>
              <a:gd name="adj2" fmla="val 50000"/>
            </a:avLst>
          </a:prstGeom>
          <a:noFill/>
          <a:ln w="19050">
            <a:solidFill>
              <a:schemeClr val="tx1"/>
            </a:solidFill>
            <a:round/>
            <a:headEnd/>
            <a:tailEnd/>
          </a:ln>
        </p:spPr>
        <p:txBody>
          <a:bodyPr vert="horz" wrap="square" lIns="121920" tIns="60960" rIns="121920" bIns="60960" numCol="1" anchor="t" anchorCtr="0" compatLnSpc="1">
            <a:prstTxWarp prst="textNoShape">
              <a:avLst/>
            </a:prstTxWarp>
          </a:bodyPr>
          <a:lstStyle/>
          <a:p>
            <a:endParaRPr lang="zh-CN" altLang="en-US" sz="1867" b="1"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blinds(horizontal)">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
                                            <p:txEl>
                                              <p:pRg st="1" end="1"/>
                                            </p:txEl>
                                          </p:spTgt>
                                        </p:tgtEl>
                                        <p:attrNameLst>
                                          <p:attrName>style.visibility</p:attrName>
                                        </p:attrNameLst>
                                      </p:cBhvr>
                                      <p:to>
                                        <p:strVal val="visible"/>
                                      </p:to>
                                    </p:set>
                                    <p:animEffect transition="in" filter="blinds(horizontal)">
                                      <p:cBhvr>
                                        <p:cTn id="22" dur="500"/>
                                        <p:tgtEl>
                                          <p:spTgt spid="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651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字符串处理函数 </a:t>
            </a:r>
          </a:p>
        </p:txBody>
      </p:sp>
      <p:sp>
        <p:nvSpPr>
          <p:cNvPr id="281603" name="Rectangle 184"/>
          <p:cNvSpPr>
            <a:spLocks noGrp="1" noChangeArrowheads="1"/>
          </p:cNvSpPr>
          <p:nvPr>
            <p:ph idx="4294967295"/>
          </p:nvPr>
        </p:nvSpPr>
        <p:spPr>
          <a:xfrm>
            <a:off x="778934" y="1422400"/>
            <a:ext cx="9956800" cy="4287838"/>
          </a:xfrm>
        </p:spPr>
        <p:txBody>
          <a:bodyPr>
            <a:normAutofit/>
          </a:bodyPr>
          <a:lstStyle/>
          <a:p>
            <a:pPr eaLnBrk="1" hangingPunct="1">
              <a:lnSpc>
                <a:spcPct val="140000"/>
              </a:lnSpc>
              <a:buNone/>
            </a:pPr>
            <a:r>
              <a:rPr lang="zh-CN" altLang="en-US" sz="2400" dirty="0"/>
              <a:t>字符串不能直接用系统的内置运算符进行操作</a:t>
            </a:r>
          </a:p>
          <a:p>
            <a:pPr>
              <a:lnSpc>
                <a:spcPct val="140000"/>
              </a:lnSpc>
              <a:buNone/>
            </a:pPr>
            <a:r>
              <a:rPr lang="en-US" altLang="zh-CN" sz="2400" dirty="0"/>
              <a:t>C</a:t>
            </a:r>
            <a:r>
              <a:rPr lang="zh-CN" altLang="en-US" sz="2400" dirty="0"/>
              <a:t>语言设计了一个</a:t>
            </a:r>
            <a:r>
              <a:rPr lang="en-US" altLang="zh-CN" sz="2400" dirty="0" err="1"/>
              <a:t>cstring</a:t>
            </a:r>
            <a:r>
              <a:rPr lang="zh-CN" altLang="en-US" sz="2400" dirty="0"/>
              <a:t>库，提供了一些用来处理字符串的函数</a:t>
            </a:r>
            <a:endParaRPr lang="en-US" altLang="zh-CN" sz="2400" dirty="0"/>
          </a:p>
        </p:txBody>
      </p:sp>
    </p:spTree>
  </p:cSld>
  <p:clrMapOvr>
    <a:masterClrMapping/>
  </p:clrMapOvr>
  <p:transition spd="med">
    <p:fade/>
  </p:transition>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02702" name="Group 46"/>
          <p:cNvGraphicFramePr>
            <a:graphicFrameLocks noGrp="1"/>
          </p:cNvGraphicFramePr>
          <p:nvPr>
            <p:extLst>
              <p:ext uri="{D42A27DB-BD31-4B8C-83A1-F6EECF244321}">
                <p14:modId xmlns:p14="http://schemas.microsoft.com/office/powerpoint/2010/main" val="195244898"/>
              </p:ext>
            </p:extLst>
          </p:nvPr>
        </p:nvGraphicFramePr>
        <p:xfrm>
          <a:off x="423333" y="1165226"/>
          <a:ext cx="11345334" cy="5191124"/>
        </p:xfrm>
        <a:graphic>
          <a:graphicData uri="http://schemas.openxmlformats.org/drawingml/2006/table">
            <a:tbl>
              <a:tblPr/>
              <a:tblGrid>
                <a:gridCol w="2929467">
                  <a:extLst>
                    <a:ext uri="{9D8B030D-6E8A-4147-A177-3AD203B41FA5}">
                      <a16:colId xmlns:a16="http://schemas.microsoft.com/office/drawing/2014/main" val="20000"/>
                    </a:ext>
                  </a:extLst>
                </a:gridCol>
                <a:gridCol w="8415867">
                  <a:extLst>
                    <a:ext uri="{9D8B030D-6E8A-4147-A177-3AD203B41FA5}">
                      <a16:colId xmlns:a16="http://schemas.microsoft.com/office/drawing/2014/main" val="20001"/>
                    </a:ext>
                  </a:extLst>
                </a:gridCol>
              </a:tblGrid>
              <a:tr h="426720">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函数</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作用</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26720">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strcpy(dst, src)</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将字符从 </a:t>
                      </a:r>
                      <a:r>
                        <a:rPr kumimoji="1" lang="en-US" altLang="zh-CN" sz="19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src</a:t>
                      </a: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拷贝到</a:t>
                      </a:r>
                      <a:r>
                        <a:rPr kumimoji="1" lang="en-US" altLang="zh-CN" sz="19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dst</a:t>
                      </a: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。函数的返回值是</a:t>
                      </a:r>
                      <a:r>
                        <a:rPr kumimoji="1" lang="en-US" altLang="zh-CN" sz="19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dst</a:t>
                      </a: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的地址</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99109">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strncpy(dst, src, n)</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至多从 </a:t>
                      </a: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src </a:t>
                      </a: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拷贝</a:t>
                      </a: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n</a:t>
                      </a: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个字符到</a:t>
                      </a: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dst</a:t>
                      </a: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。函数的返回值是</a:t>
                      </a: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dst</a:t>
                      </a: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的地址</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26720">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en-US" altLang="zh-CN" sz="19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strcat</a:t>
                      </a: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a:t>
                      </a:r>
                      <a:r>
                        <a:rPr kumimoji="1" lang="en-US" altLang="zh-CN" sz="19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dst</a:t>
                      </a: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a:t>
                      </a:r>
                      <a:r>
                        <a:rPr kumimoji="1" lang="en-US" altLang="zh-CN" sz="19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src</a:t>
                      </a: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将 </a:t>
                      </a: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src </a:t>
                      </a: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接到 </a:t>
                      </a: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dst </a:t>
                      </a: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后。函数的返回值是</a:t>
                      </a: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dst</a:t>
                      </a: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的地址</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16255">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strncat(dst, src, n)</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从 </a:t>
                      </a: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src </a:t>
                      </a: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至多取 </a:t>
                      </a: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n </a:t>
                      </a: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个字符接到 </a:t>
                      </a: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dst </a:t>
                      </a: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后。函数的返回值是</a:t>
                      </a: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dst</a:t>
                      </a: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的地址</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26720">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strlen(s)</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返回</a:t>
                      </a: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s</a:t>
                      </a: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的长度</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762000">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strcmp(s1, s2)</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比较 </a:t>
                      </a: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s1 </a:t>
                      </a: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和 </a:t>
                      </a: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s2</a:t>
                      </a: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。如 </a:t>
                      </a: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s1 &gt; s2 </a:t>
                      </a: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返回值为正数，</a:t>
                      </a: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s1=s1</a:t>
                      </a: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返回值为</a:t>
                      </a: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0</a:t>
                      </a: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a:t>
                      </a: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s1&lt;s2</a:t>
                      </a: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返回值为负数</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26720">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strncmp(s1, s2, n)</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如 </a:t>
                      </a: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strcmp</a:t>
                      </a: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，但至多比较</a:t>
                      </a: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n</a:t>
                      </a: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个字符</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426720">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strchr(s, ch)</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返回一个指向</a:t>
                      </a: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s</a:t>
                      </a: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中第一次出现</a:t>
                      </a: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ch</a:t>
                      </a: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的地址</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426720">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strrchr(s, ch)</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返回一个指向</a:t>
                      </a: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s</a:t>
                      </a: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中最后一次出现</a:t>
                      </a: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ch</a:t>
                      </a: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的地址</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r h="426720">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strstr(s1, s2)</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返回一个指向</a:t>
                      </a: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s1</a:t>
                      </a: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中第一次出现</a:t>
                      </a: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s2</a:t>
                      </a: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的地址</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bl>
          </a:graphicData>
        </a:graphic>
      </p:graphicFrame>
      <p:sp>
        <p:nvSpPr>
          <p:cNvPr id="4" name="标题 3">
            <a:extLst>
              <a:ext uri="{FF2B5EF4-FFF2-40B4-BE49-F238E27FC236}">
                <a16:creationId xmlns:a16="http://schemas.microsoft.com/office/drawing/2014/main" id="{771939E7-9B75-19BB-B7E3-B8645E539E18}"/>
              </a:ext>
            </a:extLst>
          </p:cNvPr>
          <p:cNvSpPr>
            <a:spLocks noGrp="1"/>
          </p:cNvSpPr>
          <p:nvPr>
            <p:ph type="title"/>
          </p:nvPr>
        </p:nvSpPr>
        <p:spPr/>
        <p:txBody>
          <a:bodyPr/>
          <a:lstStyle/>
          <a:p>
            <a:endParaRPr lang="zh-CN" altLang="en-US"/>
          </a:p>
        </p:txBody>
      </p:sp>
    </p:spTree>
  </p:cSld>
  <p:clrMapOvr>
    <a:masterClrMapping/>
  </p:clrMapOvr>
  <p:transition spd="med">
    <p:fade/>
  </p:transition>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4706" name="Rectangle 2"/>
          <p:cNvSpPr>
            <a:spLocks noGrp="1" noChangeArrowheads="1"/>
          </p:cNvSpPr>
          <p:nvPr>
            <p:ph type="title"/>
          </p:nvPr>
        </p:nvSpPr>
        <p:spPr/>
        <p:txBody>
          <a:bodyPr>
            <a:normAutofit fontScale="90000"/>
          </a:bodyPr>
          <a:lstStyle/>
          <a:p>
            <a:pPr marL="1117572" indent="-1117572">
              <a:defRPr/>
            </a:pPr>
            <a:r>
              <a:rPr lang="zh-CN" altLang="en-US" sz="3733" b="1" dirty="0">
                <a:latin typeface="微软雅黑" pitchFamily="34" charset="-122"/>
              </a:rPr>
              <a:t>字符串应用实例</a:t>
            </a:r>
          </a:p>
        </p:txBody>
      </p:sp>
      <p:sp>
        <p:nvSpPr>
          <p:cNvPr id="284675" name="Rectangle 3"/>
          <p:cNvSpPr>
            <a:spLocks noGrp="1" noChangeArrowheads="1"/>
          </p:cNvSpPr>
          <p:nvPr>
            <p:ph idx="4294967295"/>
          </p:nvPr>
        </p:nvSpPr>
        <p:spPr>
          <a:xfrm>
            <a:off x="866986" y="1571413"/>
            <a:ext cx="10634663" cy="4481513"/>
          </a:xfrm>
        </p:spPr>
        <p:txBody>
          <a:bodyPr>
            <a:normAutofit/>
          </a:bodyPr>
          <a:lstStyle/>
          <a:p>
            <a:pPr marL="0" indent="0">
              <a:lnSpc>
                <a:spcPct val="150000"/>
              </a:lnSpc>
              <a:spcBef>
                <a:spcPts val="0"/>
              </a:spcBef>
              <a:buNone/>
            </a:pPr>
            <a:r>
              <a:rPr lang="zh-CN" altLang="zh-CN" sz="2000" dirty="0"/>
              <a:t>统计一组输入整数的和。输入时，整数之间用空格分开。这组整数可以是以八进制、十进制或十六进制表示。八进制以</a:t>
            </a:r>
            <a:r>
              <a:rPr lang="en-US" altLang="zh-CN" sz="2000" dirty="0"/>
              <a:t>0</a:t>
            </a:r>
            <a:r>
              <a:rPr lang="zh-CN" altLang="zh-CN" sz="2000" dirty="0"/>
              <a:t>开头，如</a:t>
            </a:r>
            <a:r>
              <a:rPr lang="en-US" altLang="zh-CN" sz="2000" dirty="0"/>
              <a:t>075</a:t>
            </a:r>
            <a:r>
              <a:rPr lang="zh-CN" altLang="zh-CN" sz="2000" dirty="0"/>
              <a:t>。十六进制以</a:t>
            </a:r>
            <a:r>
              <a:rPr lang="en-US" altLang="zh-CN" sz="2000" dirty="0"/>
              <a:t>0x</a:t>
            </a:r>
            <a:r>
              <a:rPr lang="zh-CN" altLang="zh-CN" sz="2000" dirty="0"/>
              <a:t>或</a:t>
            </a:r>
            <a:r>
              <a:rPr lang="en-US" altLang="zh-CN" sz="2000" dirty="0"/>
              <a:t>0X</a:t>
            </a:r>
            <a:r>
              <a:rPr lang="zh-CN" altLang="zh-CN" sz="2000" dirty="0"/>
              <a:t>开头，如</a:t>
            </a:r>
            <a:r>
              <a:rPr lang="en-US" altLang="zh-CN" sz="2000" dirty="0"/>
              <a:t>0x1F9</a:t>
            </a:r>
            <a:r>
              <a:rPr lang="zh-CN" altLang="zh-CN" sz="2000" dirty="0"/>
              <a:t>。其他均为十进制。输入以回车作为结束符。例如输入为：</a:t>
            </a:r>
            <a:r>
              <a:rPr lang="en-US" altLang="zh-CN" sz="2000" dirty="0"/>
              <a:t>123 021 0x2F 30</a:t>
            </a:r>
            <a:r>
              <a:rPr lang="zh-CN" altLang="zh-CN" sz="2000" dirty="0"/>
              <a:t>，输出为</a:t>
            </a:r>
            <a:r>
              <a:rPr lang="en-US" altLang="zh-CN" sz="2000" dirty="0"/>
              <a:t>237</a:t>
            </a:r>
            <a:r>
              <a:rPr lang="zh-CN" altLang="zh-CN" sz="2000" dirty="0"/>
              <a:t>，即</a:t>
            </a:r>
            <a:r>
              <a:rPr lang="en-US" altLang="zh-CN" sz="2000" dirty="0"/>
              <a:t>123 + 17 +47 + 30</a:t>
            </a:r>
            <a:r>
              <a:rPr lang="zh-CN" altLang="zh-CN" sz="2000" dirty="0"/>
              <a:t>。</a:t>
            </a:r>
          </a:p>
          <a:p>
            <a:pPr>
              <a:lnSpc>
                <a:spcPct val="120000"/>
              </a:lnSpc>
              <a:spcBef>
                <a:spcPts val="2400"/>
              </a:spcBef>
              <a:buNone/>
            </a:pPr>
            <a:r>
              <a:rPr lang="zh-CN" altLang="en-US" sz="2400" b="1" dirty="0"/>
              <a:t>关键问题</a:t>
            </a:r>
            <a:endParaRPr lang="en-US" altLang="zh-CN" sz="2400" b="1" dirty="0"/>
          </a:p>
          <a:p>
            <a:pPr>
              <a:lnSpc>
                <a:spcPct val="120000"/>
              </a:lnSpc>
              <a:spcBef>
                <a:spcPts val="800"/>
              </a:spcBef>
              <a:buNone/>
            </a:pPr>
            <a:r>
              <a:rPr lang="zh-CN" altLang="en-US" sz="2000" dirty="0"/>
              <a:t>如何输入整数</a:t>
            </a:r>
            <a:endParaRPr lang="en-US" altLang="zh-CN" sz="2000" dirty="0"/>
          </a:p>
          <a:p>
            <a:pPr>
              <a:lnSpc>
                <a:spcPct val="120000"/>
              </a:lnSpc>
              <a:spcBef>
                <a:spcPts val="800"/>
              </a:spcBef>
              <a:buNone/>
            </a:pPr>
            <a:r>
              <a:rPr lang="zh-CN" altLang="en-US" sz="2000" dirty="0"/>
              <a:t>如何区分一个个数字</a:t>
            </a:r>
            <a:endParaRPr lang="en-US" altLang="zh-CN" sz="2000" dirty="0"/>
          </a:p>
          <a:p>
            <a:pPr>
              <a:lnSpc>
                <a:spcPct val="120000"/>
              </a:lnSpc>
              <a:spcBef>
                <a:spcPts val="800"/>
              </a:spcBef>
              <a:buNone/>
            </a:pPr>
            <a:r>
              <a:rPr lang="zh-CN" altLang="en-US" sz="2000" dirty="0"/>
              <a:t>如何将字符串表示的不同数制的整数转换成十进制数</a:t>
            </a:r>
          </a:p>
        </p:txBody>
      </p:sp>
      <p:sp>
        <p:nvSpPr>
          <p:cNvPr id="4" name="TextBox 3"/>
          <p:cNvSpPr txBox="1"/>
          <p:nvPr/>
        </p:nvSpPr>
        <p:spPr>
          <a:xfrm>
            <a:off x="3405699" y="4245673"/>
            <a:ext cx="1856598" cy="379656"/>
          </a:xfrm>
          <a:prstGeom prst="rect">
            <a:avLst/>
          </a:prstGeom>
          <a:noFill/>
        </p:spPr>
        <p:txBody>
          <a:bodyPr wrap="none" rtlCol="0">
            <a:spAutoFit/>
          </a:bodyPr>
          <a:lstStyle/>
          <a:p>
            <a:r>
              <a:rPr lang="zh-CN" altLang="en-US" sz="1867" dirty="0">
                <a:latin typeface="微软雅黑" pitchFamily="34" charset="-122"/>
                <a:ea typeface="微软雅黑" pitchFamily="34" charset="-122"/>
              </a:rPr>
              <a:t>当做字符串输入</a:t>
            </a:r>
          </a:p>
        </p:txBody>
      </p:sp>
      <p:sp>
        <p:nvSpPr>
          <p:cNvPr id="5" name="TextBox 4"/>
          <p:cNvSpPr txBox="1"/>
          <p:nvPr/>
        </p:nvSpPr>
        <p:spPr>
          <a:xfrm>
            <a:off x="3608899" y="4706423"/>
            <a:ext cx="1140056" cy="379656"/>
          </a:xfrm>
          <a:prstGeom prst="rect">
            <a:avLst/>
          </a:prstGeom>
          <a:noFill/>
        </p:spPr>
        <p:txBody>
          <a:bodyPr wrap="none" rtlCol="0">
            <a:spAutoFit/>
          </a:bodyPr>
          <a:lstStyle/>
          <a:p>
            <a:r>
              <a:rPr lang="zh-CN" altLang="en-US" sz="1867" dirty="0">
                <a:latin typeface="微软雅黑" pitchFamily="34" charset="-122"/>
                <a:ea typeface="微软雅黑" pitchFamily="34" charset="-122"/>
              </a:rPr>
              <a:t>检查空格</a:t>
            </a:r>
          </a:p>
        </p:txBody>
      </p:sp>
      <p:sp>
        <p:nvSpPr>
          <p:cNvPr id="6" name="TextBox 5"/>
          <p:cNvSpPr txBox="1"/>
          <p:nvPr/>
        </p:nvSpPr>
        <p:spPr>
          <a:xfrm>
            <a:off x="7218749" y="5116792"/>
            <a:ext cx="901209" cy="379656"/>
          </a:xfrm>
          <a:prstGeom prst="rect">
            <a:avLst/>
          </a:prstGeom>
          <a:noFill/>
        </p:spPr>
        <p:txBody>
          <a:bodyPr wrap="none" rtlCol="0">
            <a:spAutoFit/>
          </a:bodyPr>
          <a:lstStyle/>
          <a:p>
            <a:r>
              <a:rPr lang="zh-CN" altLang="en-US" sz="1867" dirty="0">
                <a:latin typeface="微软雅黑" pitchFamily="34" charset="-122"/>
                <a:ea typeface="微软雅黑" pitchFamily="34" charset="-122"/>
              </a:rPr>
              <a:t>用循环</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4675">
                                            <p:txEl>
                                              <p:pRg st="1" end="1"/>
                                            </p:txEl>
                                          </p:spTgt>
                                        </p:tgtEl>
                                        <p:attrNameLst>
                                          <p:attrName>style.visibility</p:attrName>
                                        </p:attrNameLst>
                                      </p:cBhvr>
                                      <p:to>
                                        <p:strVal val="visible"/>
                                      </p:to>
                                    </p:set>
                                    <p:animEffect transition="in" filter="blinds(horizontal)">
                                      <p:cBhvr>
                                        <p:cTn id="7" dur="500"/>
                                        <p:tgtEl>
                                          <p:spTgt spid="2846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4675">
                                            <p:txEl>
                                              <p:pRg st="2" end="2"/>
                                            </p:txEl>
                                          </p:spTgt>
                                        </p:tgtEl>
                                        <p:attrNameLst>
                                          <p:attrName>style.visibility</p:attrName>
                                        </p:attrNameLst>
                                      </p:cBhvr>
                                      <p:to>
                                        <p:strVal val="visible"/>
                                      </p:to>
                                    </p:set>
                                    <p:animEffect transition="in" filter="blinds(horizontal)">
                                      <p:cBhvr>
                                        <p:cTn id="12" dur="500"/>
                                        <p:tgtEl>
                                          <p:spTgt spid="28467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84675">
                                            <p:txEl>
                                              <p:pRg st="3" end="3"/>
                                            </p:txEl>
                                          </p:spTgt>
                                        </p:tgtEl>
                                        <p:attrNameLst>
                                          <p:attrName>style.visibility</p:attrName>
                                        </p:attrNameLst>
                                      </p:cBhvr>
                                      <p:to>
                                        <p:strVal val="visible"/>
                                      </p:to>
                                    </p:set>
                                    <p:animEffect transition="in" filter="blinds(horizontal)">
                                      <p:cBhvr>
                                        <p:cTn id="22" dur="500"/>
                                        <p:tgtEl>
                                          <p:spTgt spid="284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84675">
                                            <p:txEl>
                                              <p:pRg st="4" end="4"/>
                                            </p:txEl>
                                          </p:spTgt>
                                        </p:tgtEl>
                                        <p:attrNameLst>
                                          <p:attrName>style.visibility</p:attrName>
                                        </p:attrNameLst>
                                      </p:cBhvr>
                                      <p:to>
                                        <p:strVal val="visible"/>
                                      </p:to>
                                    </p:set>
                                    <p:animEffect transition="in" filter="blinds(horizontal)">
                                      <p:cBhvr>
                                        <p:cTn id="32" dur="500"/>
                                        <p:tgtEl>
                                          <p:spTgt spid="28467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4706" name="Rectangle 2"/>
          <p:cNvSpPr>
            <a:spLocks noGrp="1" noChangeArrowheads="1"/>
          </p:cNvSpPr>
          <p:nvPr>
            <p:ph type="title"/>
          </p:nvPr>
        </p:nvSpPr>
        <p:spPr/>
        <p:txBody>
          <a:bodyPr>
            <a:normAutofit fontScale="90000"/>
          </a:bodyPr>
          <a:lstStyle/>
          <a:p>
            <a:pPr marL="1117572" indent="-1117572">
              <a:defRPr/>
            </a:pPr>
            <a:r>
              <a:rPr lang="zh-CN" altLang="en-US" sz="3733" b="1" dirty="0">
                <a:latin typeface="微软雅黑" pitchFamily="34" charset="-122"/>
              </a:rPr>
              <a:t>基本处理过程</a:t>
            </a:r>
          </a:p>
        </p:txBody>
      </p:sp>
      <p:sp>
        <p:nvSpPr>
          <p:cNvPr id="2413569" name="Rectangle 1"/>
          <p:cNvSpPr>
            <a:spLocks noChangeArrowheads="1"/>
          </p:cNvSpPr>
          <p:nvPr/>
        </p:nvSpPr>
        <p:spPr bwMode="auto">
          <a:xfrm>
            <a:off x="908999" y="635246"/>
            <a:ext cx="7037689" cy="5973687"/>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spAutoFit/>
          </a:bodyPr>
          <a:lstStyle/>
          <a:p>
            <a:pPr defTabSz="1219170" fontAlgn="base">
              <a:lnSpc>
                <a:spcPct val="150000"/>
              </a:lnSpc>
              <a:spcBef>
                <a:spcPct val="0"/>
              </a:spcBef>
              <a:spcAft>
                <a:spcPct val="0"/>
              </a:spcAft>
              <a:tabLst>
                <a:tab pos="533387" algn="l"/>
                <a:tab pos="711182" algn="l"/>
                <a:tab pos="888978" algn="l"/>
                <a:tab pos="1066773" algn="l"/>
                <a:tab pos="1244569" algn="l"/>
              </a:tabLst>
            </a:pPr>
            <a:r>
              <a:rPr lang="zh-CN" altLang="en-US" sz="2133" dirty="0">
                <a:latin typeface="微软雅黑" pitchFamily="34" charset="-122"/>
                <a:ea typeface="微软雅黑" pitchFamily="34" charset="-122"/>
                <a:cs typeface="Courier New" pitchFamily="49" charset="0"/>
              </a:rPr>
              <a:t>输入</a:t>
            </a:r>
            <a:r>
              <a:rPr lang="en-US" altLang="zh-CN" sz="2133" dirty="0" err="1">
                <a:latin typeface="微软雅黑" pitchFamily="34" charset="-122"/>
                <a:ea typeface="微软雅黑" pitchFamily="34" charset="-122"/>
                <a:cs typeface="Courier New" pitchFamily="49" charset="0"/>
              </a:rPr>
              <a:t>str</a:t>
            </a:r>
            <a:endParaRPr lang="en-US" altLang="zh-CN" sz="2133" dirty="0">
              <a:latin typeface="微软雅黑" pitchFamily="34" charset="-122"/>
              <a:ea typeface="微软雅黑" pitchFamily="34" charset="-122"/>
              <a:cs typeface="Courier New" pitchFamily="49" charset="0"/>
            </a:endParaRPr>
          </a:p>
          <a:p>
            <a:pPr defTabSz="1219170" fontAlgn="base">
              <a:lnSpc>
                <a:spcPct val="150000"/>
              </a:lnSpc>
              <a:spcBef>
                <a:spcPct val="0"/>
              </a:spcBef>
              <a:spcAft>
                <a:spcPct val="0"/>
              </a:spcAft>
              <a:tabLst>
                <a:tab pos="533387" algn="l"/>
                <a:tab pos="711182" algn="l"/>
                <a:tab pos="888978" algn="l"/>
                <a:tab pos="1066773" algn="l"/>
                <a:tab pos="1244569" algn="l"/>
              </a:tabLst>
            </a:pPr>
            <a:r>
              <a:rPr lang="zh-CN" altLang="en-US" sz="2133" dirty="0">
                <a:latin typeface="微软雅黑" pitchFamily="34" charset="-122"/>
                <a:ea typeface="微软雅黑" pitchFamily="34" charset="-122"/>
                <a:cs typeface="Courier New" pitchFamily="49" charset="0"/>
              </a:rPr>
              <a:t>跳过字符串开头的空格</a:t>
            </a:r>
            <a:endParaRPr lang="en-US" altLang="zh-CN" sz="2133" dirty="0">
              <a:latin typeface="微软雅黑" pitchFamily="34" charset="-122"/>
              <a:ea typeface="微软雅黑" pitchFamily="34" charset="-122"/>
              <a:cs typeface="Courier New" pitchFamily="49" charset="0"/>
            </a:endParaRPr>
          </a:p>
          <a:p>
            <a:pPr defTabSz="1219170" fontAlgn="base">
              <a:lnSpc>
                <a:spcPct val="150000"/>
              </a:lnSpc>
              <a:spcBef>
                <a:spcPct val="0"/>
              </a:spcBef>
              <a:spcAft>
                <a:spcPct val="0"/>
              </a:spcAft>
              <a:tabLst>
                <a:tab pos="533387" algn="l"/>
                <a:tab pos="711182" algn="l"/>
                <a:tab pos="888978" algn="l"/>
                <a:tab pos="1066773" algn="l"/>
                <a:tab pos="1244569" algn="l"/>
              </a:tabLst>
            </a:pPr>
            <a:r>
              <a:rPr lang="en-US" altLang="zh-CN" sz="2133" dirty="0">
                <a:latin typeface="微软雅黑" pitchFamily="34" charset="-122"/>
                <a:ea typeface="微软雅黑" pitchFamily="34" charset="-122"/>
                <a:cs typeface="Courier New" pitchFamily="49" charset="0"/>
              </a:rPr>
              <a:t>while (</a:t>
            </a:r>
            <a:r>
              <a:rPr lang="en-US" altLang="zh-CN" sz="2133" dirty="0" err="1">
                <a:latin typeface="微软雅黑" pitchFamily="34" charset="-122"/>
                <a:ea typeface="微软雅黑" pitchFamily="34" charset="-122"/>
                <a:cs typeface="Courier New" pitchFamily="49" charset="0"/>
              </a:rPr>
              <a:t>str</a:t>
            </a:r>
            <a:r>
              <a:rPr lang="en-US" altLang="zh-CN" sz="2133" dirty="0">
                <a:latin typeface="微软雅黑" pitchFamily="34" charset="-122"/>
                <a:ea typeface="微软雅黑" pitchFamily="34" charset="-122"/>
                <a:cs typeface="Courier New" pitchFamily="49" charset="0"/>
              </a:rPr>
              <a:t>[</a:t>
            </a:r>
            <a:r>
              <a:rPr lang="en-US" altLang="zh-CN" sz="2133" dirty="0" err="1">
                <a:latin typeface="微软雅黑" pitchFamily="34" charset="-122"/>
                <a:ea typeface="微软雅黑" pitchFamily="34" charset="-122"/>
                <a:cs typeface="Courier New" pitchFamily="49" charset="0"/>
              </a:rPr>
              <a:t>i</a:t>
            </a:r>
            <a:r>
              <a:rPr lang="en-US" altLang="zh-CN" sz="2133" dirty="0">
                <a:latin typeface="微软雅黑" pitchFamily="34" charset="-122"/>
                <a:ea typeface="微软雅黑" pitchFamily="34" charset="-122"/>
                <a:cs typeface="Courier New" pitchFamily="49" charset="0"/>
              </a:rPr>
              <a:t>] != '\0') {              </a:t>
            </a:r>
            <a:endParaRPr lang="zh-CN" altLang="en-US" sz="2133" dirty="0">
              <a:latin typeface="微软雅黑" pitchFamily="34" charset="-122"/>
              <a:ea typeface="微软雅黑" pitchFamily="34" charset="-122"/>
              <a:cs typeface="宋体" pitchFamily="2" charset="-122"/>
            </a:endParaRPr>
          </a:p>
          <a:p>
            <a:pPr defTabSz="1219170" eaLnBrk="0" fontAlgn="base" hangingPunct="0">
              <a:lnSpc>
                <a:spcPct val="150000"/>
              </a:lnSpc>
              <a:spcBef>
                <a:spcPct val="0"/>
              </a:spcBef>
              <a:spcAft>
                <a:spcPct val="0"/>
              </a:spcAft>
              <a:tabLst>
                <a:tab pos="533387" algn="l"/>
                <a:tab pos="711182" algn="l"/>
                <a:tab pos="888978" algn="l"/>
                <a:tab pos="1066773" algn="l"/>
                <a:tab pos="1244569" algn="l"/>
              </a:tabLst>
            </a:pPr>
            <a:r>
              <a:rPr lang="zh-CN" altLang="en-US" sz="2133" dirty="0">
                <a:latin typeface="微软雅黑" pitchFamily="34" charset="-122"/>
                <a:ea typeface="微软雅黑" pitchFamily="34" charset="-122"/>
                <a:cs typeface="Courier New" pitchFamily="49" charset="0"/>
              </a:rPr>
              <a:t>     区分基数，存入</a:t>
            </a:r>
            <a:r>
              <a:rPr lang="en-US" altLang="zh-CN" sz="2133" dirty="0">
                <a:latin typeface="微软雅黑" pitchFamily="34" charset="-122"/>
                <a:ea typeface="微软雅黑" pitchFamily="34" charset="-122"/>
                <a:cs typeface="Courier New" pitchFamily="49" charset="0"/>
              </a:rPr>
              <a:t>flag </a:t>
            </a:r>
          </a:p>
          <a:p>
            <a:pPr defTabSz="1219170" eaLnBrk="0" fontAlgn="base" hangingPunct="0">
              <a:lnSpc>
                <a:spcPct val="150000"/>
              </a:lnSpc>
              <a:spcBef>
                <a:spcPct val="0"/>
              </a:spcBef>
              <a:spcAft>
                <a:spcPct val="0"/>
              </a:spcAft>
              <a:tabLst>
                <a:tab pos="533387" algn="l"/>
                <a:tab pos="711182" algn="l"/>
                <a:tab pos="888978" algn="l"/>
                <a:tab pos="1066773" algn="l"/>
                <a:tab pos="1244569" algn="l"/>
              </a:tabLst>
            </a:pPr>
            <a:r>
              <a:rPr lang="en-US" altLang="zh-CN" sz="2133" dirty="0">
                <a:latin typeface="微软雅黑" pitchFamily="34" charset="-122"/>
                <a:ea typeface="微软雅黑" pitchFamily="34" charset="-122"/>
                <a:cs typeface="Courier New" pitchFamily="49" charset="0"/>
              </a:rPr>
              <a:t>    switch (flag) {</a:t>
            </a:r>
            <a:endParaRPr lang="en-US" altLang="zh-CN" sz="2133" dirty="0">
              <a:latin typeface="微软雅黑" pitchFamily="34" charset="-122"/>
              <a:ea typeface="微软雅黑" pitchFamily="34" charset="-122"/>
              <a:cs typeface="宋体" pitchFamily="2" charset="-122"/>
            </a:endParaRPr>
          </a:p>
          <a:p>
            <a:pPr defTabSz="1219170" eaLnBrk="0" fontAlgn="base" hangingPunct="0">
              <a:lnSpc>
                <a:spcPct val="150000"/>
              </a:lnSpc>
              <a:spcBef>
                <a:spcPct val="0"/>
              </a:spcBef>
              <a:spcAft>
                <a:spcPct val="0"/>
              </a:spcAft>
              <a:tabLst>
                <a:tab pos="533387" algn="l"/>
                <a:tab pos="711182" algn="l"/>
                <a:tab pos="888978" algn="l"/>
                <a:tab pos="1066773" algn="l"/>
                <a:tab pos="1244569" algn="l"/>
              </a:tabLst>
            </a:pPr>
            <a:r>
              <a:rPr lang="en-US" altLang="zh-CN" sz="2133" dirty="0">
                <a:latin typeface="微软雅黑" pitchFamily="34" charset="-122"/>
                <a:ea typeface="微软雅黑" pitchFamily="34" charset="-122"/>
                <a:cs typeface="Courier New" pitchFamily="49" charset="0"/>
              </a:rPr>
              <a:t>		case 10: </a:t>
            </a:r>
            <a:r>
              <a:rPr lang="zh-CN" altLang="en-US" sz="2133" dirty="0">
                <a:latin typeface="微软雅黑" pitchFamily="34" charset="-122"/>
                <a:ea typeface="微软雅黑" pitchFamily="34" charset="-122"/>
                <a:cs typeface="Courier New" pitchFamily="49" charset="0"/>
              </a:rPr>
              <a:t>转换十进制数，存入</a:t>
            </a:r>
            <a:r>
              <a:rPr lang="en-US" altLang="zh-CN" sz="2133" dirty="0">
                <a:latin typeface="微软雅黑" pitchFamily="34" charset="-122"/>
                <a:ea typeface="微软雅黑" pitchFamily="34" charset="-122"/>
                <a:cs typeface="Courier New" pitchFamily="49" charset="0"/>
              </a:rPr>
              <a:t>data</a:t>
            </a:r>
            <a:r>
              <a:rPr lang="zh-CN" altLang="en-US" sz="2133" dirty="0">
                <a:latin typeface="微软雅黑" pitchFamily="34" charset="-122"/>
                <a:ea typeface="微软雅黑" pitchFamily="34" charset="-122"/>
                <a:cs typeface="Courier New" pitchFamily="49" charset="0"/>
              </a:rPr>
              <a:t>；</a:t>
            </a:r>
            <a:r>
              <a:rPr lang="en-US" altLang="zh-CN" sz="2133" dirty="0">
                <a:latin typeface="微软雅黑" pitchFamily="34" charset="-122"/>
                <a:ea typeface="微软雅黑" pitchFamily="34" charset="-122"/>
                <a:cs typeface="Courier New" pitchFamily="49" charset="0"/>
              </a:rPr>
              <a:t>       break;</a:t>
            </a:r>
            <a:endParaRPr lang="en-US" altLang="zh-CN" sz="2133" dirty="0">
              <a:latin typeface="微软雅黑" pitchFamily="34" charset="-122"/>
              <a:ea typeface="微软雅黑" pitchFamily="34" charset="-122"/>
              <a:cs typeface="宋体" pitchFamily="2" charset="-122"/>
            </a:endParaRPr>
          </a:p>
          <a:p>
            <a:pPr eaLnBrk="0" hangingPunct="0">
              <a:lnSpc>
                <a:spcPct val="150000"/>
              </a:lnSpc>
              <a:tabLst>
                <a:tab pos="533387" algn="l"/>
                <a:tab pos="711182" algn="l"/>
                <a:tab pos="888978" algn="l"/>
                <a:tab pos="1066773" algn="l"/>
                <a:tab pos="1244569" algn="l"/>
              </a:tabLst>
            </a:pPr>
            <a:r>
              <a:rPr lang="en-US" altLang="zh-CN" sz="2133" dirty="0">
                <a:latin typeface="微软雅黑" pitchFamily="34" charset="-122"/>
                <a:ea typeface="微软雅黑" pitchFamily="34" charset="-122"/>
                <a:cs typeface="Courier New" pitchFamily="49" charset="0"/>
              </a:rPr>
              <a:t>		case 8:   </a:t>
            </a:r>
            <a:r>
              <a:rPr lang="zh-CN" altLang="en-US" sz="2133" dirty="0">
                <a:latin typeface="微软雅黑" pitchFamily="34" charset="-122"/>
                <a:ea typeface="微软雅黑" pitchFamily="34" charset="-122"/>
                <a:cs typeface="Courier New" pitchFamily="49" charset="0"/>
              </a:rPr>
              <a:t>转换八进制数，存入</a:t>
            </a:r>
            <a:r>
              <a:rPr lang="en-US" altLang="zh-CN" sz="2133" dirty="0">
                <a:latin typeface="微软雅黑" pitchFamily="34" charset="-122"/>
                <a:ea typeface="微软雅黑" pitchFamily="34" charset="-122"/>
                <a:cs typeface="Courier New" pitchFamily="49" charset="0"/>
              </a:rPr>
              <a:t>data </a:t>
            </a:r>
            <a:r>
              <a:rPr lang="zh-CN" altLang="en-US" sz="2133" dirty="0">
                <a:latin typeface="微软雅黑" pitchFamily="34" charset="-122"/>
                <a:ea typeface="微软雅黑" pitchFamily="34" charset="-122"/>
                <a:cs typeface="Courier New" pitchFamily="49" charset="0"/>
              </a:rPr>
              <a:t>；</a:t>
            </a:r>
            <a:r>
              <a:rPr lang="en-US" altLang="zh-CN" sz="2133" dirty="0">
                <a:latin typeface="微软雅黑" pitchFamily="34" charset="-122"/>
                <a:ea typeface="微软雅黑" pitchFamily="34" charset="-122"/>
                <a:cs typeface="Courier New" pitchFamily="49" charset="0"/>
              </a:rPr>
              <a:t>        break;</a:t>
            </a:r>
            <a:endParaRPr lang="en-US" altLang="zh-CN" sz="2133" dirty="0">
              <a:latin typeface="微软雅黑" pitchFamily="34" charset="-122"/>
              <a:ea typeface="微软雅黑" pitchFamily="34" charset="-122"/>
              <a:cs typeface="宋体" pitchFamily="2" charset="-122"/>
            </a:endParaRPr>
          </a:p>
          <a:p>
            <a:pPr eaLnBrk="0" hangingPunct="0">
              <a:lnSpc>
                <a:spcPct val="150000"/>
              </a:lnSpc>
              <a:tabLst>
                <a:tab pos="533387" algn="l"/>
                <a:tab pos="711182" algn="l"/>
                <a:tab pos="888978" algn="l"/>
                <a:tab pos="1066773" algn="l"/>
                <a:tab pos="1244569" algn="l"/>
              </a:tabLst>
            </a:pPr>
            <a:r>
              <a:rPr lang="en-US" altLang="zh-CN" sz="2133" dirty="0">
                <a:latin typeface="微软雅黑" pitchFamily="34" charset="-122"/>
                <a:ea typeface="微软雅黑" pitchFamily="34" charset="-122"/>
                <a:cs typeface="Courier New" pitchFamily="49" charset="0"/>
              </a:rPr>
              <a:t>		case 16: </a:t>
            </a:r>
            <a:r>
              <a:rPr lang="zh-CN" altLang="en-US" sz="2133" dirty="0">
                <a:latin typeface="微软雅黑" pitchFamily="34" charset="-122"/>
                <a:ea typeface="微软雅黑" pitchFamily="34" charset="-122"/>
                <a:cs typeface="Courier New" pitchFamily="49" charset="0"/>
              </a:rPr>
              <a:t>转换十六进制数，存入</a:t>
            </a:r>
            <a:r>
              <a:rPr lang="en-US" altLang="zh-CN" sz="2133" dirty="0">
                <a:latin typeface="微软雅黑" pitchFamily="34" charset="-122"/>
                <a:ea typeface="微软雅黑" pitchFamily="34" charset="-122"/>
                <a:cs typeface="Courier New" pitchFamily="49" charset="0"/>
              </a:rPr>
              <a:t>data </a:t>
            </a:r>
            <a:r>
              <a:rPr lang="zh-CN" altLang="en-US" sz="2133" dirty="0">
                <a:latin typeface="微软雅黑" pitchFamily="34" charset="-122"/>
                <a:ea typeface="微软雅黑" pitchFamily="34" charset="-122"/>
                <a:cs typeface="Courier New" pitchFamily="49" charset="0"/>
              </a:rPr>
              <a:t>；</a:t>
            </a:r>
            <a:endParaRPr lang="en-US" altLang="zh-CN" sz="2133" dirty="0">
              <a:latin typeface="微软雅黑" pitchFamily="34" charset="-122"/>
              <a:ea typeface="微软雅黑" pitchFamily="34" charset="-122"/>
              <a:cs typeface="宋体" pitchFamily="2" charset="-122"/>
            </a:endParaRPr>
          </a:p>
          <a:p>
            <a:pPr defTabSz="1219170" eaLnBrk="0" fontAlgn="base" hangingPunct="0">
              <a:lnSpc>
                <a:spcPct val="150000"/>
              </a:lnSpc>
              <a:spcBef>
                <a:spcPct val="0"/>
              </a:spcBef>
              <a:spcAft>
                <a:spcPct val="0"/>
              </a:spcAft>
              <a:tabLst>
                <a:tab pos="533387" algn="l"/>
                <a:tab pos="711182" algn="l"/>
                <a:tab pos="888978" algn="l"/>
                <a:tab pos="1066773" algn="l"/>
                <a:tab pos="1244569" algn="l"/>
              </a:tabLst>
            </a:pPr>
            <a:r>
              <a:rPr lang="en-US" altLang="zh-CN" sz="2133" dirty="0">
                <a:latin typeface="微软雅黑" pitchFamily="34" charset="-122"/>
                <a:ea typeface="微软雅黑" pitchFamily="34" charset="-122"/>
                <a:cs typeface="Courier New" pitchFamily="49" charset="0"/>
              </a:rPr>
              <a:t>     }</a:t>
            </a:r>
            <a:endParaRPr lang="en-US" altLang="zh-CN" sz="2133" dirty="0">
              <a:latin typeface="微软雅黑" pitchFamily="34" charset="-122"/>
              <a:ea typeface="微软雅黑" pitchFamily="34" charset="-122"/>
              <a:cs typeface="宋体" pitchFamily="2" charset="-122"/>
            </a:endParaRPr>
          </a:p>
          <a:p>
            <a:pPr defTabSz="1219170" eaLnBrk="0" fontAlgn="base" hangingPunct="0">
              <a:lnSpc>
                <a:spcPct val="150000"/>
              </a:lnSpc>
              <a:spcBef>
                <a:spcPct val="0"/>
              </a:spcBef>
              <a:spcAft>
                <a:spcPct val="0"/>
              </a:spcAft>
              <a:tabLst>
                <a:tab pos="533387" algn="l"/>
                <a:tab pos="711182" algn="l"/>
                <a:tab pos="888978" algn="l"/>
                <a:tab pos="1066773" algn="l"/>
                <a:tab pos="1244569" algn="l"/>
              </a:tabLst>
            </a:pPr>
            <a:r>
              <a:rPr lang="en-US" altLang="zh-CN" sz="2133" dirty="0">
                <a:latin typeface="微软雅黑" pitchFamily="34" charset="-122"/>
                <a:ea typeface="微软雅黑" pitchFamily="34" charset="-122"/>
                <a:cs typeface="Courier New" pitchFamily="49" charset="0"/>
              </a:rPr>
              <a:t>    sum += data;</a:t>
            </a:r>
            <a:endParaRPr lang="en-US" altLang="zh-CN" sz="2133" dirty="0">
              <a:latin typeface="微软雅黑" pitchFamily="34" charset="-122"/>
              <a:ea typeface="微软雅黑" pitchFamily="34" charset="-122"/>
              <a:cs typeface="宋体" pitchFamily="2" charset="-122"/>
            </a:endParaRPr>
          </a:p>
          <a:p>
            <a:pPr defTabSz="1219170" eaLnBrk="0" fontAlgn="base" hangingPunct="0">
              <a:lnSpc>
                <a:spcPct val="150000"/>
              </a:lnSpc>
              <a:spcBef>
                <a:spcPct val="0"/>
              </a:spcBef>
              <a:spcAft>
                <a:spcPct val="0"/>
              </a:spcAft>
              <a:tabLst>
                <a:tab pos="533387" algn="l"/>
                <a:tab pos="711182" algn="l"/>
                <a:tab pos="888978" algn="l"/>
                <a:tab pos="1066773" algn="l"/>
                <a:tab pos="1244569" algn="l"/>
              </a:tabLst>
            </a:pPr>
            <a:r>
              <a:rPr lang="en-US" altLang="zh-CN" sz="2133" dirty="0">
                <a:latin typeface="微软雅黑" pitchFamily="34" charset="-122"/>
                <a:ea typeface="微软雅黑" pitchFamily="34" charset="-122"/>
                <a:cs typeface="Courier New" pitchFamily="49" charset="0"/>
              </a:rPr>
              <a:t>    while (</a:t>
            </a:r>
            <a:r>
              <a:rPr lang="en-US" altLang="zh-CN" sz="2133" dirty="0" err="1">
                <a:latin typeface="微软雅黑" pitchFamily="34" charset="-122"/>
                <a:ea typeface="微软雅黑" pitchFamily="34" charset="-122"/>
                <a:cs typeface="Courier New" pitchFamily="49" charset="0"/>
              </a:rPr>
              <a:t>str</a:t>
            </a:r>
            <a:r>
              <a:rPr lang="en-US" altLang="zh-CN" sz="2133" dirty="0">
                <a:latin typeface="微软雅黑" pitchFamily="34" charset="-122"/>
                <a:ea typeface="微软雅黑" pitchFamily="34" charset="-122"/>
                <a:cs typeface="Courier New" pitchFamily="49" charset="0"/>
              </a:rPr>
              <a:t>[</a:t>
            </a:r>
            <a:r>
              <a:rPr lang="en-US" altLang="zh-CN" sz="2133" dirty="0" err="1">
                <a:latin typeface="微软雅黑" pitchFamily="34" charset="-122"/>
                <a:ea typeface="微软雅黑" pitchFamily="34" charset="-122"/>
                <a:cs typeface="Courier New" pitchFamily="49" charset="0"/>
              </a:rPr>
              <a:t>i</a:t>
            </a:r>
            <a:r>
              <a:rPr lang="en-US" altLang="zh-CN" sz="2133" dirty="0">
                <a:latin typeface="微软雅黑" pitchFamily="34" charset="-122"/>
                <a:ea typeface="微软雅黑" pitchFamily="34" charset="-122"/>
                <a:cs typeface="Courier New" pitchFamily="49" charset="0"/>
              </a:rPr>
              <a:t>] == ‘ ’) ++</a:t>
            </a:r>
            <a:r>
              <a:rPr lang="en-US" altLang="zh-CN" sz="2133" dirty="0" err="1">
                <a:latin typeface="微软雅黑" pitchFamily="34" charset="-122"/>
                <a:ea typeface="微软雅黑" pitchFamily="34" charset="-122"/>
                <a:cs typeface="Courier New" pitchFamily="49" charset="0"/>
              </a:rPr>
              <a:t>i</a:t>
            </a:r>
            <a:r>
              <a:rPr lang="en-US" altLang="zh-CN" sz="2133" dirty="0">
                <a:latin typeface="微软雅黑" pitchFamily="34" charset="-122"/>
                <a:ea typeface="微软雅黑" pitchFamily="34" charset="-122"/>
                <a:cs typeface="Courier New" pitchFamily="49" charset="0"/>
              </a:rPr>
              <a:t>;           // </a:t>
            </a:r>
            <a:r>
              <a:rPr lang="zh-CN" altLang="en-US" sz="2133" dirty="0">
                <a:latin typeface="微软雅黑" pitchFamily="34" charset="-122"/>
                <a:ea typeface="微软雅黑" pitchFamily="34" charset="-122"/>
                <a:cs typeface="Courier New" pitchFamily="49" charset="0"/>
              </a:rPr>
              <a:t>跳过空格</a:t>
            </a:r>
            <a:endParaRPr lang="zh-CN" altLang="en-US" sz="2133" dirty="0">
              <a:latin typeface="微软雅黑" pitchFamily="34" charset="-122"/>
              <a:ea typeface="微软雅黑" pitchFamily="34" charset="-122"/>
              <a:cs typeface="宋体" pitchFamily="2" charset="-122"/>
            </a:endParaRPr>
          </a:p>
          <a:p>
            <a:pPr defTabSz="1219170" eaLnBrk="0" fontAlgn="base" hangingPunct="0">
              <a:lnSpc>
                <a:spcPct val="150000"/>
              </a:lnSpc>
              <a:spcBef>
                <a:spcPct val="0"/>
              </a:spcBef>
              <a:spcAft>
                <a:spcPct val="0"/>
              </a:spcAft>
              <a:tabLst>
                <a:tab pos="533387" algn="l"/>
                <a:tab pos="711182" algn="l"/>
                <a:tab pos="888978" algn="l"/>
                <a:tab pos="1066773" algn="l"/>
                <a:tab pos="1244569" algn="l"/>
              </a:tabLst>
            </a:pPr>
            <a:r>
              <a:rPr lang="en-US" altLang="zh-CN" sz="2133" dirty="0">
                <a:latin typeface="微软雅黑" pitchFamily="34" charset="-122"/>
                <a:ea typeface="微软雅黑" pitchFamily="34" charset="-122"/>
                <a:cs typeface="Courier New" pitchFamily="49" charset="0"/>
              </a:rPr>
              <a:t>}</a:t>
            </a:r>
            <a:endParaRPr lang="en-US" altLang="zh-CN" sz="2133" dirty="0">
              <a:latin typeface="微软雅黑" pitchFamily="34" charset="-122"/>
              <a:ea typeface="微软雅黑" pitchFamily="34" charset="-122"/>
              <a:cs typeface="宋体" pitchFamily="2" charset="-122"/>
            </a:endParaRPr>
          </a:p>
        </p:txBody>
      </p:sp>
    </p:spTree>
  </p:cSld>
  <p:clrMapOvr>
    <a:masterClrMapping/>
  </p:clrMapOvr>
  <p:transition spd="med">
    <p:fade/>
  </p:transition>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4706" name="Rectangle 2"/>
          <p:cNvSpPr>
            <a:spLocks noGrp="1" noChangeArrowheads="1"/>
          </p:cNvSpPr>
          <p:nvPr>
            <p:ph type="title"/>
          </p:nvPr>
        </p:nvSpPr>
        <p:spPr/>
        <p:txBody>
          <a:bodyPr>
            <a:normAutofit fontScale="90000"/>
          </a:bodyPr>
          <a:lstStyle/>
          <a:p>
            <a:pPr marL="1117572" indent="-1117572">
              <a:defRPr/>
            </a:pPr>
            <a:r>
              <a:rPr lang="zh-CN" altLang="en-US" sz="3733" b="1" dirty="0">
                <a:latin typeface="微软雅黑" pitchFamily="34" charset="-122"/>
              </a:rPr>
              <a:t>完整程序</a:t>
            </a:r>
          </a:p>
        </p:txBody>
      </p:sp>
      <p:sp>
        <p:nvSpPr>
          <p:cNvPr id="2413569" name="Rectangle 1"/>
          <p:cNvSpPr>
            <a:spLocks noChangeArrowheads="1"/>
          </p:cNvSpPr>
          <p:nvPr/>
        </p:nvSpPr>
        <p:spPr bwMode="auto">
          <a:xfrm>
            <a:off x="660401" y="1218655"/>
            <a:ext cx="10090727" cy="5007589"/>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spAutoFit/>
          </a:bodyPr>
          <a:lstStyle/>
          <a:p>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iostream</a:t>
            </a:r>
            <a:r>
              <a:rPr lang="en-US" altLang="zh-CN" sz="1867" dirty="0">
                <a:latin typeface="微软雅黑" pitchFamily="34" charset="-122"/>
                <a:ea typeface="微软雅黑" pitchFamily="34" charset="-122"/>
              </a:rPr>
              <a:t>&gt;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using namespace std;</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char </a:t>
            </a:r>
            <a:r>
              <a:rPr lang="en-US" altLang="zh-CN" sz="1867" dirty="0" err="1">
                <a:latin typeface="微软雅黑" pitchFamily="34" charset="-122"/>
                <a:ea typeface="微软雅黑" pitchFamily="34" charset="-122"/>
              </a:rPr>
              <a:t>str</a:t>
            </a:r>
            <a:r>
              <a:rPr lang="en-US" altLang="zh-CN" sz="1867" dirty="0">
                <a:latin typeface="微软雅黑" pitchFamily="34" charset="-122"/>
                <a:ea typeface="微软雅黑" pitchFamily="34" charset="-122"/>
              </a:rPr>
              <a:t>[81];</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sum = 0, data,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0, flag;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cin.getline</a:t>
            </a:r>
            <a:r>
              <a:rPr lang="en-US" altLang="zh-CN" sz="1867" dirty="0">
                <a:latin typeface="微软雅黑" pitchFamily="34" charset="-122"/>
                <a:ea typeface="微软雅黑" pitchFamily="34" charset="-122"/>
              </a:rPr>
              <a:t>(str,81);</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while (</a:t>
            </a:r>
            <a:r>
              <a:rPr lang="en-US" altLang="zh-CN" sz="1867" dirty="0" err="1">
                <a:latin typeface="微软雅黑" pitchFamily="34" charset="-122"/>
                <a:ea typeface="微软雅黑" pitchFamily="34" charset="-122"/>
              </a:rPr>
              <a:t>str</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 ‘)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while (</a:t>
            </a:r>
            <a:r>
              <a:rPr lang="en-US" altLang="zh-CN" sz="1867" dirty="0" err="1">
                <a:latin typeface="微软雅黑" pitchFamily="34" charset="-122"/>
                <a:ea typeface="微软雅黑" pitchFamily="34" charset="-122"/>
              </a:rPr>
              <a:t>str</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'\0') {</a:t>
            </a:r>
          </a:p>
          <a:p>
            <a:r>
              <a:rPr lang="en-US" altLang="zh-CN" sz="1867" dirty="0">
                <a:latin typeface="微软雅黑" pitchFamily="34" charset="-122"/>
                <a:ea typeface="微软雅黑" pitchFamily="34" charset="-122"/>
              </a:rPr>
              <a:t>          if (</a:t>
            </a:r>
            <a:r>
              <a:rPr lang="en-US" altLang="zh-CN" sz="1867" dirty="0" err="1">
                <a:latin typeface="微软雅黑" pitchFamily="34" charset="-122"/>
                <a:ea typeface="微软雅黑" pitchFamily="34" charset="-122"/>
              </a:rPr>
              <a:t>str</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‘0’) flag = 10;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else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if (</a:t>
            </a:r>
            <a:r>
              <a:rPr lang="en-US" altLang="zh-CN" sz="1867" dirty="0" err="1">
                <a:latin typeface="微软雅黑" pitchFamily="34" charset="-122"/>
                <a:ea typeface="微软雅黑" pitchFamily="34" charset="-122"/>
              </a:rPr>
              <a:t>str</a:t>
            </a:r>
            <a:r>
              <a:rPr lang="en-US" altLang="zh-CN" sz="1867" dirty="0">
                <a:latin typeface="微软雅黑" pitchFamily="34" charset="-122"/>
                <a:ea typeface="微软雅黑" pitchFamily="34" charset="-122"/>
              </a:rPr>
              <a:t>[i+1] == 'x' || </a:t>
            </a:r>
            <a:r>
              <a:rPr lang="en-US" altLang="zh-CN" sz="1867" dirty="0" err="1">
                <a:latin typeface="微软雅黑" pitchFamily="34" charset="-122"/>
                <a:ea typeface="微软雅黑" pitchFamily="34" charset="-122"/>
              </a:rPr>
              <a:t>str</a:t>
            </a:r>
            <a:r>
              <a:rPr lang="en-US" altLang="zh-CN" sz="1867" dirty="0">
                <a:latin typeface="微软雅黑" pitchFamily="34" charset="-122"/>
                <a:ea typeface="微软雅黑" pitchFamily="34" charset="-122"/>
              </a:rPr>
              <a:t>[i+1] == 'X') {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flag = 16;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2;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else {  flag = 8;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p:txBody>
      </p:sp>
    </p:spTree>
  </p:cSld>
  <p:clrMapOvr>
    <a:masterClrMapping/>
  </p:clrMapOvr>
  <p:transition spd="med">
    <p:fade/>
  </p:transition>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4706" name="Rectangle 2"/>
          <p:cNvSpPr>
            <a:spLocks noGrp="1" noChangeArrowheads="1"/>
          </p:cNvSpPr>
          <p:nvPr>
            <p:ph type="title"/>
          </p:nvPr>
        </p:nvSpPr>
        <p:spPr/>
        <p:txBody>
          <a:bodyPr>
            <a:normAutofit fontScale="90000"/>
          </a:bodyPr>
          <a:lstStyle/>
          <a:p>
            <a:pPr marL="1117572" indent="-1117572">
              <a:defRPr/>
            </a:pPr>
            <a:r>
              <a:rPr lang="zh-CN" altLang="en-US" sz="3733" b="1" dirty="0">
                <a:latin typeface="微软雅黑" pitchFamily="34" charset="-122"/>
              </a:rPr>
              <a:t>完整程序</a:t>
            </a:r>
          </a:p>
        </p:txBody>
      </p:sp>
      <p:sp>
        <p:nvSpPr>
          <p:cNvPr id="2413569" name="Rectangle 1"/>
          <p:cNvSpPr>
            <a:spLocks noChangeArrowheads="1"/>
          </p:cNvSpPr>
          <p:nvPr/>
        </p:nvSpPr>
        <p:spPr bwMode="auto">
          <a:xfrm>
            <a:off x="660400" y="1218590"/>
            <a:ext cx="10866581" cy="5582234"/>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spAutoFit/>
          </a:bodyPr>
          <a:lstStyle/>
          <a:p>
            <a:r>
              <a:rPr lang="en-US" altLang="zh-CN" sz="1867" dirty="0">
                <a:latin typeface="微软雅黑" pitchFamily="34" charset="-122"/>
                <a:ea typeface="微软雅黑" pitchFamily="34" charset="-122"/>
              </a:rPr>
              <a:t>            data = 0;</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switch (flag)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case 10: while (</a:t>
            </a:r>
            <a:r>
              <a:rPr lang="en-US" altLang="zh-CN" sz="1867" dirty="0" err="1">
                <a:latin typeface="微软雅黑" pitchFamily="34" charset="-122"/>
                <a:ea typeface="微软雅黑" pitchFamily="34" charset="-122"/>
              </a:rPr>
              <a:t>str</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 ' &amp;&amp; </a:t>
            </a:r>
            <a:r>
              <a:rPr lang="en-US" altLang="zh-CN" sz="1867" dirty="0" err="1">
                <a:latin typeface="微软雅黑" pitchFamily="34" charset="-122"/>
                <a:ea typeface="微软雅黑" pitchFamily="34" charset="-122"/>
              </a:rPr>
              <a:t>str</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'\0‘)    data = data * 10 + </a:t>
            </a:r>
            <a:r>
              <a:rPr lang="en-US" altLang="zh-CN" sz="1867" dirty="0" err="1">
                <a:latin typeface="微软雅黑" pitchFamily="34" charset="-122"/>
                <a:ea typeface="微软雅黑" pitchFamily="34" charset="-122"/>
              </a:rPr>
              <a:t>str</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-'0';</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break;</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case  8:  while (</a:t>
            </a:r>
            <a:r>
              <a:rPr lang="en-US" altLang="zh-CN" sz="1867" dirty="0" err="1">
                <a:latin typeface="微软雅黑" pitchFamily="34" charset="-122"/>
                <a:ea typeface="微软雅黑" pitchFamily="34" charset="-122"/>
              </a:rPr>
              <a:t>str</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 ’ &amp;&amp; </a:t>
            </a:r>
            <a:r>
              <a:rPr lang="en-US" altLang="zh-CN" sz="1867" dirty="0" err="1">
                <a:latin typeface="微软雅黑" pitchFamily="34" charset="-122"/>
                <a:ea typeface="微软雅黑" pitchFamily="34" charset="-122"/>
              </a:rPr>
              <a:t>str</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‘\0‘)    data = data * 8 + </a:t>
            </a:r>
            <a:r>
              <a:rPr lang="en-US" altLang="zh-CN" sz="1867" dirty="0" err="1">
                <a:latin typeface="微软雅黑" pitchFamily="34" charset="-122"/>
                <a:ea typeface="微软雅黑" pitchFamily="34" charset="-122"/>
              </a:rPr>
              <a:t>str</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-’0’;</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break;</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case 16: while (</a:t>
            </a:r>
            <a:r>
              <a:rPr lang="en-US" altLang="zh-CN" sz="1867" dirty="0" err="1">
                <a:latin typeface="微软雅黑" pitchFamily="34" charset="-122"/>
                <a:ea typeface="微软雅黑" pitchFamily="34" charset="-122"/>
              </a:rPr>
              <a:t>str</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 ' &amp;&amp; </a:t>
            </a:r>
            <a:r>
              <a:rPr lang="en-US" altLang="zh-CN" sz="1867" dirty="0" err="1">
                <a:latin typeface="微软雅黑" pitchFamily="34" charset="-122"/>
                <a:ea typeface="微软雅黑" pitchFamily="34" charset="-122"/>
              </a:rPr>
              <a:t>str</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'\0')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data = data * 16;</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if (</a:t>
            </a:r>
            <a:r>
              <a:rPr lang="en-US" altLang="zh-CN" sz="1867" dirty="0" err="1">
                <a:latin typeface="微软雅黑" pitchFamily="34" charset="-122"/>
                <a:ea typeface="微软雅黑" pitchFamily="34" charset="-122"/>
              </a:rPr>
              <a:t>str</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&gt;='A' &amp;&amp; </a:t>
            </a:r>
            <a:r>
              <a:rPr lang="en-US" altLang="zh-CN" sz="1867" dirty="0" err="1">
                <a:latin typeface="微软雅黑" pitchFamily="34" charset="-122"/>
                <a:ea typeface="微软雅黑" pitchFamily="34" charset="-122"/>
              </a:rPr>
              <a:t>str</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&lt;= 'F') data += </a:t>
            </a:r>
            <a:r>
              <a:rPr lang="en-US" altLang="zh-CN" sz="1867" dirty="0" err="1">
                <a:latin typeface="微软雅黑" pitchFamily="34" charset="-122"/>
                <a:ea typeface="微软雅黑" pitchFamily="34" charset="-122"/>
              </a:rPr>
              <a:t>str</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 + 10;</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else   if (</a:t>
            </a:r>
            <a:r>
              <a:rPr lang="en-US" altLang="zh-CN" sz="1867" dirty="0" err="1">
                <a:latin typeface="微软雅黑" pitchFamily="34" charset="-122"/>
                <a:ea typeface="微软雅黑" pitchFamily="34" charset="-122"/>
              </a:rPr>
              <a:t>str</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&gt;='a' &amp;&amp; </a:t>
            </a:r>
            <a:r>
              <a:rPr lang="en-US" altLang="zh-CN" sz="1867" dirty="0" err="1">
                <a:latin typeface="微软雅黑" pitchFamily="34" charset="-122"/>
                <a:ea typeface="微软雅黑" pitchFamily="34" charset="-122"/>
              </a:rPr>
              <a:t>str</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&lt;= 'f') data += </a:t>
            </a:r>
            <a:r>
              <a:rPr lang="en-US" altLang="zh-CN" sz="1867" dirty="0" err="1">
                <a:latin typeface="微软雅黑" pitchFamily="34" charset="-122"/>
                <a:ea typeface="微软雅黑" pitchFamily="34" charset="-122"/>
              </a:rPr>
              <a:t>str</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 + 10;</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else data += </a:t>
            </a:r>
            <a:r>
              <a:rPr lang="en-US" altLang="zh-CN" sz="1867" dirty="0" err="1">
                <a:latin typeface="微软雅黑" pitchFamily="34" charset="-122"/>
                <a:ea typeface="微软雅黑" pitchFamily="34" charset="-122"/>
              </a:rPr>
              <a:t>str</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-'0';</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sum += data;</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while (</a:t>
            </a:r>
            <a:r>
              <a:rPr lang="en-US" altLang="zh-CN" sz="1867" dirty="0" err="1">
                <a:latin typeface="微软雅黑" pitchFamily="34" charset="-122"/>
                <a:ea typeface="微软雅黑" pitchFamily="34" charset="-122"/>
              </a:rPr>
              <a:t>str</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 ')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sum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return 0;</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p:txBody>
      </p:sp>
    </p:spTree>
  </p:cSld>
  <p:clrMapOvr>
    <a:masterClrMapping/>
  </p:clrMapOvr>
  <p:transition spd="med">
    <p:fade/>
  </p:transition>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4706" name="Rectangle 2"/>
          <p:cNvSpPr>
            <a:spLocks noGrp="1" noChangeArrowheads="1"/>
          </p:cNvSpPr>
          <p:nvPr>
            <p:ph type="title"/>
          </p:nvPr>
        </p:nvSpPr>
        <p:spPr/>
        <p:txBody>
          <a:bodyPr>
            <a:normAutofit fontScale="90000"/>
          </a:bodyPr>
          <a:lstStyle/>
          <a:p>
            <a:pPr marL="1117572" indent="-1117572">
              <a:defRPr/>
            </a:pPr>
            <a:r>
              <a:rPr lang="zh-CN" altLang="en-US" sz="3733" b="1" dirty="0">
                <a:latin typeface="微软雅黑" pitchFamily="34" charset="-122"/>
              </a:rPr>
              <a:t>字符串传递</a:t>
            </a:r>
          </a:p>
        </p:txBody>
      </p:sp>
      <p:sp>
        <p:nvSpPr>
          <p:cNvPr id="284675" name="Rectangle 3"/>
          <p:cNvSpPr>
            <a:spLocks noGrp="1" noChangeArrowheads="1"/>
          </p:cNvSpPr>
          <p:nvPr>
            <p:ph idx="4294967295"/>
          </p:nvPr>
        </p:nvSpPr>
        <p:spPr>
          <a:xfrm>
            <a:off x="467360" y="1158240"/>
            <a:ext cx="10856913" cy="5130800"/>
          </a:xfrm>
        </p:spPr>
        <p:txBody>
          <a:bodyPr>
            <a:normAutofit fontScale="92500" lnSpcReduction="10000"/>
          </a:bodyPr>
          <a:lstStyle/>
          <a:p>
            <a:pPr>
              <a:lnSpc>
                <a:spcPct val="120000"/>
              </a:lnSpc>
              <a:spcBef>
                <a:spcPts val="2400"/>
              </a:spcBef>
              <a:buNone/>
            </a:pPr>
            <a:r>
              <a:rPr lang="zh-CN" altLang="en-US" sz="2400" b="1" dirty="0"/>
              <a:t>设计一函数，统计字符串中的单词数。单词和单词之间用空格分开 </a:t>
            </a:r>
            <a:endParaRPr lang="en-US" altLang="zh-CN" sz="2400" b="1" dirty="0"/>
          </a:p>
          <a:p>
            <a:pPr>
              <a:lnSpc>
                <a:spcPct val="120000"/>
              </a:lnSpc>
              <a:spcBef>
                <a:spcPts val="2400"/>
              </a:spcBef>
              <a:buNone/>
            </a:pPr>
            <a:r>
              <a:rPr lang="zh-CN" altLang="en-US" sz="2400" b="1" dirty="0"/>
              <a:t>函数原型</a:t>
            </a:r>
            <a:endParaRPr lang="en-US" altLang="zh-CN" sz="2400" b="1" dirty="0"/>
          </a:p>
          <a:p>
            <a:pPr>
              <a:lnSpc>
                <a:spcPct val="110000"/>
              </a:lnSpc>
              <a:spcBef>
                <a:spcPts val="800"/>
              </a:spcBef>
              <a:buNone/>
            </a:pPr>
            <a:r>
              <a:rPr lang="zh-CN" altLang="en-US" sz="2000" dirty="0"/>
              <a:t>参数：字符数组，但不需要传长度</a:t>
            </a:r>
            <a:endParaRPr lang="en-US" altLang="zh-CN" sz="2000" dirty="0"/>
          </a:p>
          <a:p>
            <a:pPr>
              <a:lnSpc>
                <a:spcPct val="110000"/>
              </a:lnSpc>
              <a:spcBef>
                <a:spcPts val="800"/>
              </a:spcBef>
              <a:buNone/>
            </a:pPr>
            <a:r>
              <a:rPr lang="zh-CN" altLang="en-US" sz="2000" dirty="0"/>
              <a:t>返回值：整型</a:t>
            </a:r>
            <a:endParaRPr lang="en-US" altLang="zh-CN" sz="2000" dirty="0"/>
          </a:p>
          <a:p>
            <a:pPr>
              <a:lnSpc>
                <a:spcPct val="120000"/>
              </a:lnSpc>
              <a:spcBef>
                <a:spcPts val="2400"/>
              </a:spcBef>
              <a:buNone/>
            </a:pPr>
            <a:r>
              <a:rPr lang="zh-CN" altLang="en-US" sz="2400" b="1" dirty="0"/>
              <a:t>解题关键</a:t>
            </a:r>
            <a:endParaRPr lang="en-US" altLang="zh-CN" sz="2400" b="1" dirty="0"/>
          </a:p>
          <a:p>
            <a:pPr>
              <a:lnSpc>
                <a:spcPct val="120000"/>
              </a:lnSpc>
              <a:spcBef>
                <a:spcPts val="800"/>
              </a:spcBef>
              <a:buNone/>
            </a:pPr>
            <a:r>
              <a:rPr lang="zh-CN" altLang="en-US" sz="2000" dirty="0"/>
              <a:t>单词的数目可以由单词间的空格决定 </a:t>
            </a:r>
          </a:p>
          <a:p>
            <a:pPr>
              <a:lnSpc>
                <a:spcPct val="120000"/>
              </a:lnSpc>
              <a:spcBef>
                <a:spcPts val="2400"/>
              </a:spcBef>
              <a:buNone/>
            </a:pPr>
            <a:r>
              <a:rPr lang="zh-CN" altLang="en-US" sz="2400" b="1" dirty="0"/>
              <a:t>解题思路</a:t>
            </a:r>
          </a:p>
          <a:p>
            <a:pPr marL="0" indent="0">
              <a:lnSpc>
                <a:spcPct val="120000"/>
              </a:lnSpc>
              <a:spcBef>
                <a:spcPts val="800"/>
              </a:spcBef>
              <a:buNone/>
            </a:pPr>
            <a:r>
              <a:rPr lang="zh-CN" altLang="en-US" sz="1867" dirty="0"/>
              <a:t>设置一个计数器</a:t>
            </a:r>
            <a:r>
              <a:rPr lang="en-US" altLang="zh-CN" sz="1867" dirty="0"/>
              <a:t>num</a:t>
            </a:r>
            <a:r>
              <a:rPr lang="zh-CN" altLang="en-US" sz="1867" dirty="0"/>
              <a:t>表示单词个数。开始时，</a:t>
            </a:r>
            <a:r>
              <a:rPr lang="en-US" altLang="zh-CN" sz="1867" dirty="0"/>
              <a:t>num=0</a:t>
            </a:r>
            <a:r>
              <a:rPr lang="zh-CN" altLang="en-US" sz="1867" dirty="0"/>
              <a:t>。</a:t>
            </a:r>
          </a:p>
          <a:p>
            <a:pPr marL="0" indent="0">
              <a:lnSpc>
                <a:spcPct val="120000"/>
              </a:lnSpc>
              <a:spcBef>
                <a:spcPts val="800"/>
              </a:spcBef>
              <a:buNone/>
            </a:pPr>
            <a:r>
              <a:rPr lang="zh-CN" altLang="en-US" sz="1867" dirty="0"/>
              <a:t>从头到尾扫描字符串。当发现当前字符为非空格，而当前字符以前的字符是空格，则表示找到了一个新的单词，</a:t>
            </a:r>
            <a:r>
              <a:rPr lang="en-US" altLang="zh-CN" sz="1867" dirty="0"/>
              <a:t>num</a:t>
            </a:r>
            <a:r>
              <a:rPr lang="zh-CN" altLang="en-US" sz="1867" dirty="0"/>
              <a:t>加</a:t>
            </a:r>
            <a:r>
              <a:rPr lang="en-US" altLang="zh-CN" sz="1867" dirty="0"/>
              <a:t>1</a:t>
            </a:r>
            <a:r>
              <a:rPr lang="zh-CN" altLang="en-US" sz="1867" dirty="0"/>
              <a:t>。</a:t>
            </a:r>
          </a:p>
          <a:p>
            <a:pPr marL="0" indent="0">
              <a:lnSpc>
                <a:spcPct val="120000"/>
              </a:lnSpc>
              <a:spcBef>
                <a:spcPts val="800"/>
              </a:spcBef>
              <a:buNone/>
            </a:pPr>
            <a:r>
              <a:rPr lang="zh-CN" altLang="en-US" sz="1867" dirty="0"/>
              <a:t>当整个字符串扫描结束后，</a:t>
            </a:r>
            <a:r>
              <a:rPr lang="en-US" altLang="zh-CN" sz="1867" dirty="0"/>
              <a:t>num</a:t>
            </a:r>
            <a:r>
              <a:rPr lang="zh-CN" altLang="en-US" sz="1867" dirty="0"/>
              <a:t>中的值就是单词数。 </a:t>
            </a:r>
          </a:p>
        </p:txBody>
      </p:sp>
    </p:spTree>
  </p:cSld>
  <p:clrMapOvr>
    <a:masterClrMapping/>
  </p:clrMapOvr>
  <p:transition spd="med">
    <p:fade/>
  </p:transition>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4706" name="Rectangle 2"/>
          <p:cNvSpPr>
            <a:spLocks noGrp="1" noChangeArrowheads="1"/>
          </p:cNvSpPr>
          <p:nvPr>
            <p:ph type="title"/>
          </p:nvPr>
        </p:nvSpPr>
        <p:spPr/>
        <p:txBody>
          <a:bodyPr>
            <a:normAutofit fontScale="90000"/>
          </a:bodyPr>
          <a:lstStyle/>
          <a:p>
            <a:pPr marL="1117572" indent="-1117572">
              <a:defRPr/>
            </a:pPr>
            <a:r>
              <a:rPr lang="zh-CN" altLang="en-US" sz="3733" b="1" dirty="0">
                <a:latin typeface="微软雅黑" pitchFamily="34" charset="-122"/>
              </a:rPr>
              <a:t>字符串作为函数参数</a:t>
            </a:r>
          </a:p>
        </p:txBody>
      </p:sp>
      <p:sp>
        <p:nvSpPr>
          <p:cNvPr id="2311169" name="Rectangle 1"/>
          <p:cNvSpPr>
            <a:spLocks noChangeArrowheads="1"/>
          </p:cNvSpPr>
          <p:nvPr/>
        </p:nvSpPr>
        <p:spPr bwMode="auto">
          <a:xfrm>
            <a:off x="660400" y="1652086"/>
            <a:ext cx="7972323" cy="4699492"/>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spAutoFit/>
          </a:bodyPr>
          <a:lstStyle/>
          <a:p>
            <a:pPr defTabSz="1219170" fontAlgn="base">
              <a:spcBef>
                <a:spcPts val="800"/>
              </a:spcBef>
              <a:spcAft>
                <a:spcPct val="0"/>
              </a:spcAft>
              <a:tabLst>
                <a:tab pos="533387" algn="l"/>
                <a:tab pos="711182" algn="l"/>
                <a:tab pos="888978" algn="l"/>
                <a:tab pos="1066773" algn="l"/>
                <a:tab pos="1244569" algn="l"/>
              </a:tabLst>
            </a:pP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count( char  sentence[ ] )</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num = 0;</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char </a:t>
            </a:r>
            <a:r>
              <a:rPr lang="en-US" altLang="zh-CN" sz="1867" dirty="0" err="1">
                <a:latin typeface="微软雅黑" pitchFamily="34" charset="-122"/>
                <a:ea typeface="微软雅黑" pitchFamily="34" charset="-122"/>
                <a:cs typeface="Courier New" pitchFamily="49" charset="0"/>
              </a:rPr>
              <a:t>prev</a:t>
            </a:r>
            <a:r>
              <a:rPr lang="en-US" altLang="zh-CN" sz="1867" dirty="0">
                <a:latin typeface="微软雅黑" pitchFamily="34" charset="-122"/>
                <a:ea typeface="微软雅黑" pitchFamily="34" charset="-122"/>
                <a:cs typeface="Courier New" pitchFamily="49" charset="0"/>
              </a:rPr>
              <a:t> = ‘ ‘;</a:t>
            </a:r>
          </a:p>
          <a:p>
            <a:pPr defTabSz="1219170" eaLnBrk="0" fontAlgn="base" hangingPunct="0">
              <a:spcBef>
                <a:spcPts val="800"/>
              </a:spcBef>
              <a:spcAft>
                <a:spcPct val="0"/>
              </a:spcAft>
              <a:tabLst>
                <a:tab pos="533387" algn="l"/>
                <a:tab pos="711182" algn="l"/>
                <a:tab pos="888978" algn="l"/>
                <a:tab pos="1066773" algn="l"/>
                <a:tab pos="1244569" algn="l"/>
              </a:tabLst>
            </a:pP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for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 0; sentence[</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 '\0';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if ( </a:t>
            </a:r>
            <a:r>
              <a:rPr lang="en-US" altLang="zh-CN" sz="1867" dirty="0" err="1">
                <a:latin typeface="微软雅黑" pitchFamily="34" charset="-122"/>
                <a:ea typeface="微软雅黑" pitchFamily="34" charset="-122"/>
                <a:cs typeface="Courier New" pitchFamily="49" charset="0"/>
              </a:rPr>
              <a:t>prev</a:t>
            </a:r>
            <a:r>
              <a:rPr lang="en-US" altLang="zh-CN" sz="1867" dirty="0">
                <a:latin typeface="微软雅黑" pitchFamily="34" charset="-122"/>
                <a:ea typeface="微软雅黑" pitchFamily="34" charset="-122"/>
                <a:cs typeface="Courier New" pitchFamily="49" charset="0"/>
              </a:rPr>
              <a:t> == ' ' &amp;&amp; sentence[</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 </a:t>
            </a:r>
            <a:r>
              <a:rPr lang="pt-BR" altLang="zh-CN" sz="1867" dirty="0">
                <a:latin typeface="微软雅黑" pitchFamily="34" charset="-122"/>
                <a:ea typeface="微软雅黑" pitchFamily="34" charset="-122"/>
                <a:cs typeface="Courier New" pitchFamily="49" charset="0"/>
              </a:rPr>
              <a:t>‘‘ )  ++num;</a:t>
            </a:r>
            <a:endParaRPr lang="pt-BR"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tabLst>
                <a:tab pos="533387" algn="l"/>
                <a:tab pos="711182" algn="l"/>
                <a:tab pos="888978" algn="l"/>
                <a:tab pos="1066773" algn="l"/>
                <a:tab pos="1244569" algn="l"/>
              </a:tabLst>
            </a:pPr>
            <a:r>
              <a:rPr lang="pt-BR" altLang="zh-CN" sz="1867" dirty="0">
                <a:latin typeface="微软雅黑" pitchFamily="34" charset="-122"/>
                <a:ea typeface="微软雅黑" pitchFamily="34" charset="-122"/>
                <a:cs typeface="Courier New" pitchFamily="49" charset="0"/>
              </a:rPr>
              <a:t>	       prev = sentence[i];</a:t>
            </a:r>
            <a:endParaRPr lang="pt-BR"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tabLst>
                <a:tab pos="533387" algn="l"/>
                <a:tab pos="711182" algn="l"/>
                <a:tab pos="888978" algn="l"/>
                <a:tab pos="1066773" algn="l"/>
                <a:tab pos="1244569" algn="l"/>
              </a:tabLst>
            </a:pPr>
            <a:r>
              <a:rPr lang="pt-BR" altLang="zh-CN" sz="1867" dirty="0">
                <a:latin typeface="微软雅黑" pitchFamily="34" charset="-122"/>
                <a:ea typeface="微软雅黑" pitchFamily="34" charset="-122"/>
                <a:cs typeface="Courier New" pitchFamily="49" charset="0"/>
              </a:rPr>
              <a:t>     }</a:t>
            </a:r>
            <a:endParaRPr lang="pt-BR"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tabLst>
                <a:tab pos="533387" algn="l"/>
                <a:tab pos="711182" algn="l"/>
                <a:tab pos="888978" algn="l"/>
                <a:tab pos="1066773" algn="l"/>
                <a:tab pos="1244569" algn="l"/>
              </a:tabLst>
            </a:pPr>
            <a:r>
              <a:rPr lang="pt-BR" altLang="zh-CN" sz="1867" dirty="0">
                <a:latin typeface="微软雅黑" pitchFamily="34" charset="-122"/>
                <a:ea typeface="微软雅黑" pitchFamily="34" charset="-122"/>
                <a:cs typeface="Courier New" pitchFamily="49" charset="0"/>
              </a:rPr>
              <a:t>	    </a:t>
            </a:r>
            <a:endParaRPr lang="pt-BR"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tabLst>
                <a:tab pos="533387" algn="l"/>
                <a:tab pos="711182" algn="l"/>
                <a:tab pos="888978" algn="l"/>
                <a:tab pos="1066773" algn="l"/>
                <a:tab pos="1244569" algn="l"/>
              </a:tabLst>
            </a:pPr>
            <a:r>
              <a:rPr lang="pt-BR" altLang="zh-CN" sz="1867" dirty="0">
                <a:latin typeface="微软雅黑" pitchFamily="34" charset="-122"/>
                <a:ea typeface="微软雅黑" pitchFamily="34" charset="-122"/>
                <a:cs typeface="Courier New" pitchFamily="49" charset="0"/>
              </a:rPr>
              <a:t>      return num;</a:t>
            </a:r>
            <a:endParaRPr lang="pt-BR"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tabLst>
                <a:tab pos="533387" algn="l"/>
                <a:tab pos="711182" algn="l"/>
                <a:tab pos="888978" algn="l"/>
                <a:tab pos="1066773" algn="l"/>
                <a:tab pos="1244569" algn="l"/>
              </a:tabLst>
            </a:pPr>
            <a:r>
              <a:rPr lang="pt-BR" altLang="zh-CN" sz="1867" dirty="0">
                <a:latin typeface="微软雅黑" pitchFamily="34" charset="-122"/>
                <a:ea typeface="微软雅黑" pitchFamily="34" charset="-122"/>
                <a:cs typeface="Courier New" pitchFamily="49" charset="0"/>
              </a:rPr>
              <a:t> }</a:t>
            </a:r>
            <a:endParaRPr lang="pt-BR" altLang="zh-CN" sz="1867" dirty="0">
              <a:latin typeface="微软雅黑" pitchFamily="34" charset="-122"/>
              <a:ea typeface="微软雅黑" pitchFamily="34" charset="-122"/>
              <a:cs typeface="宋体" pitchFamily="2" charset="-122"/>
            </a:endParaRPr>
          </a:p>
        </p:txBody>
      </p:sp>
      <p:sp>
        <p:nvSpPr>
          <p:cNvPr id="5" name="TextBox 4"/>
          <p:cNvSpPr txBox="1"/>
          <p:nvPr/>
        </p:nvSpPr>
        <p:spPr>
          <a:xfrm>
            <a:off x="7645271" y="2861594"/>
            <a:ext cx="1974903" cy="1200329"/>
          </a:xfrm>
          <a:prstGeom prst="rect">
            <a:avLst/>
          </a:prstGeom>
          <a:noFill/>
        </p:spPr>
        <p:txBody>
          <a:bodyPr wrap="square" rtlCol="0">
            <a:spAutoFit/>
          </a:bodyPr>
          <a:lstStyle/>
          <a:p>
            <a:r>
              <a:rPr lang="zh-CN" altLang="en-US" sz="2400" b="1" dirty="0"/>
              <a:t>有没有其他的解决方案？？？</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6" presetClass="emph" presetSubtype="0" fill="hold" grpId="1" nodeType="afterEffect">
                                  <p:stCondLst>
                                    <p:cond delay="0"/>
                                  </p:stCondLst>
                                  <p:childTnLst>
                                    <p:animScale>
                                      <p:cBhvr>
                                        <p:cTn id="10"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4706" name="Rectangle 2"/>
          <p:cNvSpPr>
            <a:spLocks noGrp="1" noChangeArrowheads="1"/>
          </p:cNvSpPr>
          <p:nvPr>
            <p:ph type="title"/>
          </p:nvPr>
        </p:nvSpPr>
        <p:spPr/>
        <p:txBody>
          <a:bodyPr>
            <a:normAutofit fontScale="90000"/>
          </a:bodyPr>
          <a:lstStyle/>
          <a:p>
            <a:pPr marL="1117572" indent="-1117572">
              <a:defRPr/>
            </a:pPr>
            <a:r>
              <a:rPr lang="en-US" altLang="zh-CN" sz="3733" b="1" dirty="0">
                <a:latin typeface="微软雅黑" pitchFamily="34" charset="-122"/>
              </a:rPr>
              <a:t>string</a:t>
            </a:r>
            <a:r>
              <a:rPr lang="zh-CN" altLang="en-US" sz="3733" b="1" dirty="0">
                <a:latin typeface="微软雅黑" pitchFamily="34" charset="-122"/>
              </a:rPr>
              <a:t>类</a:t>
            </a:r>
          </a:p>
        </p:txBody>
      </p:sp>
      <p:sp>
        <p:nvSpPr>
          <p:cNvPr id="284675" name="Rectangle 3"/>
          <p:cNvSpPr>
            <a:spLocks noGrp="1" noChangeArrowheads="1"/>
          </p:cNvSpPr>
          <p:nvPr>
            <p:ph idx="4294967295"/>
          </p:nvPr>
        </p:nvSpPr>
        <p:spPr>
          <a:xfrm>
            <a:off x="660400" y="1362075"/>
            <a:ext cx="11531600" cy="609600"/>
          </a:xfrm>
        </p:spPr>
        <p:txBody>
          <a:bodyPr>
            <a:normAutofit/>
          </a:bodyPr>
          <a:lstStyle/>
          <a:p>
            <a:pPr>
              <a:lnSpc>
                <a:spcPct val="120000"/>
              </a:lnSpc>
              <a:spcBef>
                <a:spcPts val="2400"/>
              </a:spcBef>
              <a:buNone/>
            </a:pPr>
            <a:r>
              <a:rPr lang="pt-BR" altLang="zh-CN" sz="2400" dirty="0"/>
              <a:t>C++</a:t>
            </a:r>
            <a:r>
              <a:rPr lang="zh-CN" altLang="zh-CN" sz="2400" dirty="0"/>
              <a:t>专门处理字符串的库。可以将字符串变量定义为</a:t>
            </a:r>
            <a:r>
              <a:rPr lang="pt-BR" altLang="zh-CN" sz="2400" dirty="0"/>
              <a:t>string </a:t>
            </a:r>
            <a:r>
              <a:rPr lang="zh-CN" altLang="zh-CN" sz="2400" dirty="0"/>
              <a:t>类型</a:t>
            </a:r>
            <a:endParaRPr lang="en-US" altLang="zh-CN" sz="2400" dirty="0"/>
          </a:p>
        </p:txBody>
      </p:sp>
      <p:sp>
        <p:nvSpPr>
          <p:cNvPr id="2311169" name="Rectangle 1"/>
          <p:cNvSpPr>
            <a:spLocks noChangeArrowheads="1"/>
          </p:cNvSpPr>
          <p:nvPr/>
        </p:nvSpPr>
        <p:spPr bwMode="auto">
          <a:xfrm>
            <a:off x="823977" y="2952279"/>
            <a:ext cx="7972323" cy="492443"/>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spAutoFit/>
          </a:bodyPr>
          <a:lstStyle/>
          <a:p>
            <a:pPr defTabSz="1219170" fontAlgn="base">
              <a:spcBef>
                <a:spcPts val="800"/>
              </a:spcBef>
              <a:spcAft>
                <a:spcPct val="0"/>
              </a:spcAft>
              <a:tabLst>
                <a:tab pos="533387" algn="l"/>
                <a:tab pos="711182" algn="l"/>
                <a:tab pos="888978" algn="l"/>
                <a:tab pos="1066773" algn="l"/>
                <a:tab pos="1244569" algn="l"/>
              </a:tabLst>
            </a:pPr>
            <a:r>
              <a:rPr lang="zh-CN" altLang="en-US" sz="2400" dirty="0">
                <a:latin typeface="微软雅黑" pitchFamily="34" charset="-122"/>
                <a:ea typeface="微软雅黑" pitchFamily="34" charset="-122"/>
                <a:cs typeface="宋体" pitchFamily="2" charset="-122"/>
              </a:rPr>
              <a:t>可以用运算符实现字符串的操作</a:t>
            </a:r>
            <a:endParaRPr lang="pt-BR" altLang="zh-CN" sz="2400" dirty="0">
              <a:latin typeface="微软雅黑" pitchFamily="34" charset="-122"/>
              <a:ea typeface="微软雅黑" pitchFamily="34" charset="-122"/>
              <a:cs typeface="宋体" pitchFamily="2" charset="-122"/>
            </a:endParaRPr>
          </a:p>
        </p:txBody>
      </p:sp>
      <p:sp>
        <p:nvSpPr>
          <p:cNvPr id="5" name="Rectangle 1"/>
          <p:cNvSpPr>
            <a:spLocks noChangeArrowheads="1"/>
          </p:cNvSpPr>
          <p:nvPr/>
        </p:nvSpPr>
        <p:spPr bwMode="auto">
          <a:xfrm>
            <a:off x="694669" y="2277185"/>
            <a:ext cx="1763883" cy="492443"/>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spAutoFit/>
          </a:bodyPr>
          <a:lstStyle/>
          <a:p>
            <a:pPr defTabSz="1219170" fontAlgn="base">
              <a:spcBef>
                <a:spcPts val="800"/>
              </a:spcBef>
              <a:spcAft>
                <a:spcPct val="0"/>
              </a:spcAft>
              <a:tabLst>
                <a:tab pos="533387" algn="l"/>
                <a:tab pos="711182" algn="l"/>
                <a:tab pos="888978" algn="l"/>
                <a:tab pos="1066773" algn="l"/>
                <a:tab pos="1244569" algn="l"/>
              </a:tabLst>
            </a:pPr>
            <a:r>
              <a:rPr lang="zh-CN" altLang="en-US" sz="2400" b="1" dirty="0">
                <a:latin typeface="微软雅黑" pitchFamily="34" charset="-122"/>
                <a:ea typeface="微软雅黑" pitchFamily="34" charset="-122"/>
                <a:cs typeface="宋体" pitchFamily="2" charset="-122"/>
              </a:rPr>
              <a:t>优点</a:t>
            </a:r>
            <a:endParaRPr lang="pt-BR" altLang="zh-CN" sz="2400" b="1" dirty="0">
              <a:latin typeface="微软雅黑" pitchFamily="34" charset="-122"/>
              <a:ea typeface="微软雅黑" pitchFamily="34" charset="-122"/>
              <a:cs typeface="宋体" pitchFamily="2" charset="-122"/>
            </a:endParaRPr>
          </a:p>
        </p:txBody>
      </p:sp>
      <p:sp>
        <p:nvSpPr>
          <p:cNvPr id="6" name="Rectangle 1"/>
          <p:cNvSpPr>
            <a:spLocks noChangeArrowheads="1"/>
          </p:cNvSpPr>
          <p:nvPr/>
        </p:nvSpPr>
        <p:spPr bwMode="auto">
          <a:xfrm>
            <a:off x="823977" y="3647921"/>
            <a:ext cx="6622211" cy="492443"/>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spAutoFit/>
          </a:bodyPr>
          <a:lstStyle/>
          <a:p>
            <a:pPr defTabSz="1219170" fontAlgn="base">
              <a:spcBef>
                <a:spcPts val="800"/>
              </a:spcBef>
              <a:spcAft>
                <a:spcPct val="0"/>
              </a:spcAft>
              <a:tabLst>
                <a:tab pos="533387" algn="l"/>
                <a:tab pos="711182" algn="l"/>
                <a:tab pos="888978" algn="l"/>
                <a:tab pos="1066773" algn="l"/>
                <a:tab pos="1244569" algn="l"/>
              </a:tabLst>
            </a:pPr>
            <a:r>
              <a:rPr lang="zh-CN" altLang="en-US" sz="2400" dirty="0">
                <a:latin typeface="微软雅黑" pitchFamily="34" charset="-122"/>
                <a:ea typeface="微软雅黑" pitchFamily="34" charset="-122"/>
                <a:cs typeface="宋体" pitchFamily="2" charset="-122"/>
              </a:rPr>
              <a:t>不需要关心存储空间的问题</a:t>
            </a:r>
            <a:endParaRPr lang="pt-BR" altLang="zh-CN" sz="2400" dirty="0">
              <a:latin typeface="微软雅黑" pitchFamily="34" charset="-122"/>
              <a:ea typeface="微软雅黑" pitchFamily="34" charset="-122"/>
              <a:cs typeface="宋体" pitchFamily="2" charset="-122"/>
            </a:endParaRPr>
          </a:p>
        </p:txBody>
      </p:sp>
    </p:spTree>
  </p:cSld>
  <p:clrMapOvr>
    <a:masterClrMapping/>
  </p:clrMapOvr>
  <p:transition spd="med">
    <p:fade/>
  </p:transition>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4706" name="Rectangle 2"/>
          <p:cNvSpPr>
            <a:spLocks noGrp="1" noChangeArrowheads="1"/>
          </p:cNvSpPr>
          <p:nvPr>
            <p:ph type="title"/>
          </p:nvPr>
        </p:nvSpPr>
        <p:spPr/>
        <p:txBody>
          <a:bodyPr>
            <a:normAutofit fontScale="90000"/>
          </a:bodyPr>
          <a:lstStyle/>
          <a:p>
            <a:pPr marL="1117572" indent="-1117572">
              <a:defRPr/>
            </a:pPr>
            <a:r>
              <a:rPr lang="en-US" altLang="zh-CN" sz="3733" b="1" dirty="0">
                <a:latin typeface="微软雅黑" pitchFamily="34" charset="-122"/>
              </a:rPr>
              <a:t>string</a:t>
            </a:r>
            <a:r>
              <a:rPr lang="zh-CN" altLang="en-US" sz="3733" b="1" dirty="0">
                <a:latin typeface="微软雅黑" pitchFamily="34" charset="-122"/>
              </a:rPr>
              <a:t>类与字符数组的相同处</a:t>
            </a:r>
          </a:p>
        </p:txBody>
      </p:sp>
      <p:sp>
        <p:nvSpPr>
          <p:cNvPr id="2312193" name="Rectangle 1"/>
          <p:cNvSpPr>
            <a:spLocks noChangeArrowheads="1"/>
          </p:cNvSpPr>
          <p:nvPr/>
        </p:nvSpPr>
        <p:spPr bwMode="auto">
          <a:xfrm>
            <a:off x="352425" y="1391517"/>
            <a:ext cx="10963275" cy="5330626"/>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spAutoFit/>
          </a:bodyPr>
          <a:lstStyle/>
          <a:p>
            <a:pPr indent="270927" defTabSz="1219170" fontAlgn="base">
              <a:spcBef>
                <a:spcPts val="533"/>
              </a:spcBef>
              <a:spcAft>
                <a:spcPct val="0"/>
              </a:spcAft>
            </a:pPr>
            <a:r>
              <a:rPr lang="en-US" altLang="zh-CN" sz="1867" dirty="0">
                <a:latin typeface="微软雅黑" pitchFamily="34" charset="-122"/>
                <a:ea typeface="微软雅黑" pitchFamily="34" charset="-122"/>
                <a:cs typeface="Courier New" pitchFamily="49" charset="0"/>
              </a:rPr>
              <a:t>#include &lt;</a:t>
            </a:r>
            <a:r>
              <a:rPr lang="en-US" altLang="zh-CN" sz="1867" dirty="0" err="1">
                <a:latin typeface="微软雅黑" pitchFamily="34" charset="-122"/>
                <a:ea typeface="微软雅黑" pitchFamily="34" charset="-122"/>
                <a:cs typeface="Courier New" pitchFamily="49" charset="0"/>
              </a:rPr>
              <a:t>iostream</a:t>
            </a:r>
            <a:r>
              <a:rPr lang="en-US" altLang="zh-CN" sz="1867" dirty="0">
                <a:latin typeface="微软雅黑" pitchFamily="34" charset="-122"/>
                <a:ea typeface="微软雅黑" pitchFamily="34" charset="-122"/>
                <a:cs typeface="Courier New" pitchFamily="49" charset="0"/>
              </a:rPr>
              <a:t>&gt;</a:t>
            </a:r>
            <a:endParaRPr lang="en-US" altLang="zh-CN" sz="1867" dirty="0">
              <a:latin typeface="微软雅黑" pitchFamily="34" charset="-122"/>
              <a:ea typeface="微软雅黑" pitchFamily="34" charset="-122"/>
              <a:cs typeface="宋体" pitchFamily="2" charset="-122"/>
            </a:endParaRPr>
          </a:p>
          <a:p>
            <a:pPr indent="270927" defTabSz="1219170" eaLnBrk="0" fontAlgn="base" hangingPunct="0">
              <a:spcBef>
                <a:spcPts val="533"/>
              </a:spcBef>
              <a:spcAft>
                <a:spcPct val="0"/>
              </a:spcAft>
            </a:pPr>
            <a:r>
              <a:rPr lang="en-US" altLang="zh-CN" sz="1867" dirty="0">
                <a:latin typeface="微软雅黑" pitchFamily="34" charset="-122"/>
                <a:ea typeface="微软雅黑" pitchFamily="34" charset="-122"/>
                <a:cs typeface="Courier New" pitchFamily="49" charset="0"/>
              </a:rPr>
              <a:t>#include &lt;string&gt;  </a:t>
            </a:r>
            <a:endParaRPr lang="en-US" altLang="zh-CN" sz="1867" dirty="0">
              <a:latin typeface="微软雅黑" pitchFamily="34" charset="-122"/>
              <a:ea typeface="微软雅黑" pitchFamily="34" charset="-122"/>
              <a:cs typeface="宋体" pitchFamily="2" charset="-122"/>
            </a:endParaRPr>
          </a:p>
          <a:p>
            <a:pPr indent="270927" defTabSz="1219170" eaLnBrk="0" fontAlgn="base" hangingPunct="0">
              <a:spcBef>
                <a:spcPts val="533"/>
              </a:spcBef>
              <a:spcAft>
                <a:spcPct val="0"/>
              </a:spcAft>
            </a:pPr>
            <a:r>
              <a:rPr lang="en-US" altLang="zh-CN" sz="1867" dirty="0">
                <a:latin typeface="微软雅黑" pitchFamily="34" charset="-122"/>
                <a:ea typeface="微软雅黑" pitchFamily="34" charset="-122"/>
                <a:cs typeface="Courier New" pitchFamily="49" charset="0"/>
              </a:rPr>
              <a:t>using namespace std;             </a:t>
            </a:r>
            <a:endParaRPr lang="en-US" altLang="zh-CN" sz="1867" dirty="0">
              <a:latin typeface="微软雅黑" pitchFamily="34" charset="-122"/>
              <a:ea typeface="微软雅黑" pitchFamily="34" charset="-122"/>
              <a:cs typeface="宋体" pitchFamily="2" charset="-122"/>
            </a:endParaRPr>
          </a:p>
          <a:p>
            <a:pPr indent="270927" defTabSz="1219170" eaLnBrk="0" fontAlgn="base" hangingPunct="0">
              <a:spcBef>
                <a:spcPts val="533"/>
              </a:spcBef>
              <a:spcAft>
                <a:spcPct val="0"/>
              </a:spcAft>
            </a:pP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main()</a:t>
            </a:r>
            <a:endParaRPr lang="en-US" altLang="zh-CN" sz="1867" dirty="0">
              <a:latin typeface="微软雅黑" pitchFamily="34" charset="-122"/>
              <a:ea typeface="微软雅黑" pitchFamily="34" charset="-122"/>
              <a:cs typeface="宋体" pitchFamily="2" charset="-122"/>
            </a:endParaRPr>
          </a:p>
          <a:p>
            <a:pPr indent="270927" defTabSz="1219170" eaLnBrk="0" fontAlgn="base" hangingPunct="0">
              <a:spcBef>
                <a:spcPts val="533"/>
              </a:spcBef>
              <a:spcAft>
                <a:spcPct val="0"/>
              </a:spcAft>
            </a:pP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indent="270927" defTabSz="1219170" eaLnBrk="0" fontAlgn="base" hangingPunct="0">
              <a:spcBef>
                <a:spcPts val="533"/>
              </a:spcBef>
              <a:spcAft>
                <a:spcPct val="0"/>
              </a:spcAft>
            </a:pPr>
            <a:r>
              <a:rPr lang="en-US" altLang="zh-CN" sz="1867" dirty="0">
                <a:latin typeface="微软雅黑" pitchFamily="34" charset="-122"/>
                <a:ea typeface="微软雅黑" pitchFamily="34" charset="-122"/>
                <a:cs typeface="Courier New" pitchFamily="49" charset="0"/>
              </a:rPr>
              <a:t>    char charr1[20]</a:t>
            </a:r>
            <a:r>
              <a:rPr lang="zh-CN" altLang="en-US" sz="1867" dirty="0">
                <a:latin typeface="微软雅黑" pitchFamily="34" charset="-122"/>
                <a:ea typeface="微软雅黑" pitchFamily="34" charset="-122"/>
                <a:cs typeface="Courier New" pitchFamily="49" charset="0"/>
              </a:rPr>
              <a:t>，</a:t>
            </a:r>
            <a:r>
              <a:rPr lang="en-US" altLang="zh-CN" sz="1867" dirty="0">
                <a:latin typeface="微软雅黑" pitchFamily="34" charset="-122"/>
                <a:ea typeface="微软雅黑" pitchFamily="34" charset="-122"/>
                <a:cs typeface="Courier New" pitchFamily="49" charset="0"/>
              </a:rPr>
              <a:t> charr2[20] = "C language"; </a:t>
            </a:r>
            <a:endParaRPr lang="zh-CN" altLang="en-US" sz="1867" dirty="0">
              <a:latin typeface="微软雅黑" pitchFamily="34" charset="-122"/>
              <a:ea typeface="微软雅黑" pitchFamily="34" charset="-122"/>
              <a:cs typeface="宋体" pitchFamily="2" charset="-122"/>
            </a:endParaRPr>
          </a:p>
          <a:p>
            <a:pPr indent="270927" defTabSz="1219170" eaLnBrk="0" fontAlgn="base" hangingPunct="0">
              <a:spcBef>
                <a:spcPts val="533"/>
              </a:spcBef>
              <a:spcAft>
                <a:spcPct val="0"/>
              </a:spcAft>
            </a:pPr>
            <a:r>
              <a:rPr lang="zh-CN" altLang="en-US" sz="1867" dirty="0">
                <a:latin typeface="微软雅黑" pitchFamily="34" charset="-122"/>
                <a:ea typeface="微软雅黑" pitchFamily="34" charset="-122"/>
                <a:cs typeface="Courier New" pitchFamily="49" charset="0"/>
              </a:rPr>
              <a:t>    </a:t>
            </a:r>
            <a:r>
              <a:rPr lang="en-US" altLang="zh-CN" sz="1867" dirty="0">
                <a:latin typeface="微软雅黑" pitchFamily="34" charset="-122"/>
                <a:ea typeface="微软雅黑" pitchFamily="34" charset="-122"/>
                <a:cs typeface="Courier New" pitchFamily="49" charset="0"/>
              </a:rPr>
              <a:t>string str1</a:t>
            </a:r>
            <a:r>
              <a:rPr lang="zh-CN" altLang="en-US" sz="1867" dirty="0">
                <a:latin typeface="微软雅黑" pitchFamily="34" charset="-122"/>
                <a:ea typeface="微软雅黑" pitchFamily="34" charset="-122"/>
                <a:cs typeface="Courier New" pitchFamily="49" charset="0"/>
              </a:rPr>
              <a:t>，</a:t>
            </a:r>
            <a:r>
              <a:rPr lang="en-US" altLang="zh-CN" sz="1867" dirty="0">
                <a:latin typeface="微软雅黑" pitchFamily="34" charset="-122"/>
                <a:ea typeface="微软雅黑" pitchFamily="34" charset="-122"/>
                <a:cs typeface="Courier New" pitchFamily="49" charset="0"/>
              </a:rPr>
              <a:t>str2 = "C++ language";    </a:t>
            </a:r>
            <a:endParaRPr lang="zh-CN" altLang="en-US" sz="1867" dirty="0">
              <a:latin typeface="微软雅黑" pitchFamily="34" charset="-122"/>
              <a:ea typeface="微软雅黑" pitchFamily="34" charset="-122"/>
              <a:cs typeface="宋体" pitchFamily="2" charset="-122"/>
            </a:endParaRPr>
          </a:p>
          <a:p>
            <a:pPr indent="270927" defTabSz="1219170" eaLnBrk="0" fontAlgn="base" hangingPunct="0">
              <a:spcBef>
                <a:spcPts val="533"/>
              </a:spcBef>
              <a:spcAft>
                <a:spcPct val="0"/>
              </a:spcAft>
            </a:pPr>
            <a:r>
              <a:rPr lang="zh-CN" altLang="en-US"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a:t>
            </a:r>
            <a:r>
              <a:rPr lang="zh-CN" altLang="en-US" sz="1867" dirty="0">
                <a:latin typeface="微软雅黑" pitchFamily="34" charset="-122"/>
                <a:ea typeface="微软雅黑" pitchFamily="34" charset="-122"/>
                <a:cs typeface="Courier New" pitchFamily="49" charset="0"/>
              </a:rPr>
              <a:t>输入</a:t>
            </a:r>
            <a:r>
              <a:rPr lang="en-US" altLang="zh-CN" sz="1867" dirty="0">
                <a:latin typeface="微软雅黑" pitchFamily="34" charset="-122"/>
                <a:ea typeface="微软雅黑" pitchFamily="34" charset="-122"/>
                <a:cs typeface="Courier New" pitchFamily="49" charset="0"/>
              </a:rPr>
              <a:t>C</a:t>
            </a:r>
            <a:r>
              <a:rPr lang="zh-CN" altLang="en-US" sz="1867" dirty="0">
                <a:latin typeface="微软雅黑" pitchFamily="34" charset="-122"/>
                <a:ea typeface="微软雅黑" pitchFamily="34" charset="-122"/>
                <a:cs typeface="Courier New" pitchFamily="49" charset="0"/>
              </a:rPr>
              <a:t>风格字符串</a:t>
            </a:r>
            <a:r>
              <a:rPr lang="en-US" altLang="zh-CN" sz="1867" dirty="0">
                <a:latin typeface="微软雅黑" pitchFamily="34" charset="-122"/>
                <a:ea typeface="微软雅黑" pitchFamily="34" charset="-122"/>
                <a:cs typeface="Courier New" pitchFamily="49" charset="0"/>
              </a:rPr>
              <a:t>: “;   </a:t>
            </a:r>
            <a:r>
              <a:rPr lang="en-US" altLang="zh-CN" sz="1867" dirty="0" err="1">
                <a:latin typeface="微软雅黑" pitchFamily="34" charset="-122"/>
                <a:ea typeface="微软雅黑" pitchFamily="34" charset="-122"/>
                <a:cs typeface="Courier New" pitchFamily="49" charset="0"/>
              </a:rPr>
              <a:t>cin</a:t>
            </a:r>
            <a:r>
              <a:rPr lang="en-US" altLang="zh-CN" sz="1867" dirty="0">
                <a:latin typeface="微软雅黑" pitchFamily="34" charset="-122"/>
                <a:ea typeface="微软雅黑" pitchFamily="34" charset="-122"/>
                <a:cs typeface="Courier New" pitchFamily="49" charset="0"/>
              </a:rPr>
              <a:t> &gt;&gt; charr1;</a:t>
            </a:r>
            <a:endParaRPr lang="en-US" altLang="zh-CN" sz="1867" dirty="0">
              <a:latin typeface="微软雅黑" pitchFamily="34" charset="-122"/>
              <a:ea typeface="微软雅黑" pitchFamily="34" charset="-122"/>
              <a:cs typeface="宋体" pitchFamily="2" charset="-122"/>
            </a:endParaRPr>
          </a:p>
          <a:p>
            <a:pPr indent="270927" defTabSz="1219170" eaLnBrk="0" fontAlgn="base" hangingPunct="0">
              <a:spcBef>
                <a:spcPts val="533"/>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a:t>
            </a:r>
            <a:r>
              <a:rPr lang="zh-CN" altLang="en-US" sz="1867" dirty="0">
                <a:latin typeface="微软雅黑" pitchFamily="34" charset="-122"/>
                <a:ea typeface="微软雅黑" pitchFamily="34" charset="-122"/>
                <a:cs typeface="Courier New" pitchFamily="49" charset="0"/>
              </a:rPr>
              <a:t>输入</a:t>
            </a:r>
            <a:r>
              <a:rPr lang="en-US" altLang="zh-CN" sz="1867" dirty="0">
                <a:latin typeface="微软雅黑" pitchFamily="34" charset="-122"/>
                <a:ea typeface="微软雅黑" pitchFamily="34" charset="-122"/>
                <a:cs typeface="Courier New" pitchFamily="49" charset="0"/>
              </a:rPr>
              <a:t>C++</a:t>
            </a:r>
            <a:r>
              <a:rPr lang="zh-CN" altLang="en-US" sz="1867" dirty="0">
                <a:latin typeface="微软雅黑" pitchFamily="34" charset="-122"/>
                <a:ea typeface="微软雅黑" pitchFamily="34" charset="-122"/>
                <a:cs typeface="Courier New" pitchFamily="49" charset="0"/>
              </a:rPr>
              <a:t>风格字符串</a:t>
            </a:r>
            <a:r>
              <a:rPr lang="en-US" altLang="zh-CN" sz="1867" dirty="0">
                <a:latin typeface="微软雅黑" pitchFamily="34" charset="-122"/>
                <a:ea typeface="微软雅黑" pitchFamily="34" charset="-122"/>
                <a:cs typeface="Courier New" pitchFamily="49" charset="0"/>
              </a:rPr>
              <a:t>: “;   </a:t>
            </a:r>
            <a:r>
              <a:rPr lang="en-US" altLang="zh-CN" sz="1867" dirty="0" err="1">
                <a:latin typeface="微软雅黑" pitchFamily="34" charset="-122"/>
                <a:ea typeface="微软雅黑" pitchFamily="34" charset="-122"/>
                <a:cs typeface="Courier New" pitchFamily="49" charset="0"/>
              </a:rPr>
              <a:t>cin</a:t>
            </a:r>
            <a:r>
              <a:rPr lang="en-US" altLang="zh-CN" sz="1867" dirty="0">
                <a:latin typeface="微软雅黑" pitchFamily="34" charset="-122"/>
                <a:ea typeface="微软雅黑" pitchFamily="34" charset="-122"/>
                <a:cs typeface="Courier New" pitchFamily="49" charset="0"/>
              </a:rPr>
              <a:t> &gt;&gt; str1;                           </a:t>
            </a:r>
            <a:endParaRPr lang="zh-CN" altLang="en-US" sz="1867" dirty="0">
              <a:latin typeface="微软雅黑" pitchFamily="34" charset="-122"/>
              <a:ea typeface="微软雅黑" pitchFamily="34" charset="-122"/>
              <a:cs typeface="宋体" pitchFamily="2" charset="-122"/>
            </a:endParaRPr>
          </a:p>
          <a:p>
            <a:pPr indent="270927" defTabSz="1219170" eaLnBrk="0" fontAlgn="base" hangingPunct="0">
              <a:spcBef>
                <a:spcPts val="533"/>
              </a:spcBef>
              <a:spcAft>
                <a:spcPct val="0"/>
              </a:spcAft>
            </a:pPr>
            <a:r>
              <a:rPr lang="zh-CN" altLang="en-US"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a:t>
            </a:r>
            <a:r>
              <a:rPr lang="zh-CN" altLang="en-US" sz="1867" dirty="0">
                <a:latin typeface="微软雅黑" pitchFamily="34" charset="-122"/>
                <a:ea typeface="微软雅黑" pitchFamily="34" charset="-122"/>
                <a:cs typeface="Courier New" pitchFamily="49" charset="0"/>
              </a:rPr>
              <a:t>输出两个字符串</a:t>
            </a:r>
            <a:r>
              <a:rPr lang="en-US" altLang="zh-CN" sz="1867" dirty="0">
                <a:latin typeface="微软雅黑" pitchFamily="34" charset="-122"/>
                <a:ea typeface="微软雅黑" pitchFamily="34" charset="-122"/>
                <a:cs typeface="Courier New" pitchFamily="49" charset="0"/>
              </a:rPr>
              <a:t>:\n";</a:t>
            </a:r>
            <a:endParaRPr lang="en-US" altLang="zh-CN" sz="1867" dirty="0">
              <a:latin typeface="微软雅黑" pitchFamily="34" charset="-122"/>
              <a:ea typeface="微软雅黑" pitchFamily="34" charset="-122"/>
              <a:cs typeface="宋体" pitchFamily="2" charset="-122"/>
            </a:endParaRPr>
          </a:p>
          <a:p>
            <a:pPr indent="270927" defTabSz="1219170" eaLnBrk="0" fontAlgn="base" hangingPunct="0">
              <a:spcBef>
                <a:spcPts val="533"/>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charr1 &lt;&lt; " " &lt;&lt; charr2 &lt;&lt; " “  &lt;&lt; str1 &lt;&lt; " " &lt;&lt; str2 &lt;&lt; </a:t>
            </a:r>
            <a:r>
              <a:rPr lang="en-US" altLang="zh-CN" sz="1867" dirty="0" err="1">
                <a:latin typeface="微软雅黑" pitchFamily="34" charset="-122"/>
                <a:ea typeface="微软雅黑" pitchFamily="34" charset="-122"/>
                <a:cs typeface="Courier New" pitchFamily="49" charset="0"/>
              </a:rPr>
              <a:t>endl</a:t>
            </a:r>
            <a:r>
              <a:rPr lang="en-US" altLang="zh-CN" sz="1867" dirty="0">
                <a:latin typeface="微软雅黑" pitchFamily="34" charset="-122"/>
                <a:ea typeface="微软雅黑" pitchFamily="34" charset="-122"/>
                <a:cs typeface="Courier New" pitchFamily="49" charset="0"/>
              </a:rPr>
              <a:t>;   </a:t>
            </a:r>
            <a:endParaRPr lang="zh-CN" altLang="en-US" sz="1867" dirty="0">
              <a:latin typeface="微软雅黑" pitchFamily="34" charset="-122"/>
              <a:ea typeface="微软雅黑" pitchFamily="34" charset="-122"/>
              <a:cs typeface="宋体" pitchFamily="2" charset="-122"/>
            </a:endParaRPr>
          </a:p>
          <a:p>
            <a:pPr indent="270927" defTabSz="1219170" eaLnBrk="0" fontAlgn="base" hangingPunct="0">
              <a:spcBef>
                <a:spcPts val="533"/>
              </a:spcBef>
              <a:spcAft>
                <a:spcPct val="0"/>
              </a:spcAft>
            </a:pPr>
            <a:r>
              <a:rPr lang="zh-CN" altLang="en-US"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charr2 &lt;&lt; "</a:t>
            </a:r>
            <a:r>
              <a:rPr lang="zh-CN" altLang="en-US" sz="1867" dirty="0">
                <a:latin typeface="微软雅黑" pitchFamily="34" charset="-122"/>
                <a:ea typeface="微软雅黑" pitchFamily="34" charset="-122"/>
                <a:cs typeface="Courier New" pitchFamily="49" charset="0"/>
              </a:rPr>
              <a:t>中第</a:t>
            </a:r>
            <a:r>
              <a:rPr lang="en-US" altLang="zh-CN" sz="1867" dirty="0">
                <a:latin typeface="微软雅黑" pitchFamily="34" charset="-122"/>
                <a:ea typeface="微软雅黑" pitchFamily="34" charset="-122"/>
                <a:cs typeface="Courier New" pitchFamily="49" charset="0"/>
              </a:rPr>
              <a:t>3</a:t>
            </a:r>
            <a:r>
              <a:rPr lang="zh-CN" altLang="en-US" sz="1867" dirty="0">
                <a:latin typeface="微软雅黑" pitchFamily="34" charset="-122"/>
                <a:ea typeface="微软雅黑" pitchFamily="34" charset="-122"/>
                <a:cs typeface="Courier New" pitchFamily="49" charset="0"/>
              </a:rPr>
              <a:t>个字符是 </a:t>
            </a:r>
            <a:r>
              <a:rPr lang="en-US" altLang="zh-CN" sz="1867" dirty="0">
                <a:latin typeface="微软雅黑" pitchFamily="34" charset="-122"/>
                <a:ea typeface="微软雅黑" pitchFamily="34" charset="-122"/>
                <a:cs typeface="Courier New" pitchFamily="49" charset="0"/>
              </a:rPr>
              <a:t>"  &lt;&lt; charr2[2] &lt;&lt; </a:t>
            </a:r>
            <a:r>
              <a:rPr lang="en-US" altLang="zh-CN" sz="1867" dirty="0" err="1">
                <a:latin typeface="微软雅黑" pitchFamily="34" charset="-122"/>
                <a:ea typeface="微软雅黑" pitchFamily="34" charset="-122"/>
                <a:cs typeface="Courier New" pitchFamily="49" charset="0"/>
              </a:rPr>
              <a:t>endl</a:t>
            </a: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indent="270927" defTabSz="1219170" eaLnBrk="0" fontAlgn="base" hangingPunct="0">
              <a:spcBef>
                <a:spcPts val="533"/>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str2 &lt;&lt; "</a:t>
            </a:r>
            <a:r>
              <a:rPr lang="zh-CN" altLang="en-US" sz="1867" dirty="0">
                <a:latin typeface="微软雅黑" pitchFamily="34" charset="-122"/>
                <a:ea typeface="微软雅黑" pitchFamily="34" charset="-122"/>
                <a:cs typeface="Courier New" pitchFamily="49" charset="0"/>
              </a:rPr>
              <a:t>的第</a:t>
            </a:r>
            <a:r>
              <a:rPr lang="en-US" altLang="zh-CN" sz="1867" dirty="0">
                <a:latin typeface="微软雅黑" pitchFamily="34" charset="-122"/>
                <a:ea typeface="微软雅黑" pitchFamily="34" charset="-122"/>
                <a:cs typeface="Courier New" pitchFamily="49" charset="0"/>
              </a:rPr>
              <a:t>3</a:t>
            </a:r>
            <a:r>
              <a:rPr lang="zh-CN" altLang="en-US" sz="1867" dirty="0">
                <a:latin typeface="微软雅黑" pitchFamily="34" charset="-122"/>
                <a:ea typeface="微软雅黑" pitchFamily="34" charset="-122"/>
                <a:cs typeface="Courier New" pitchFamily="49" charset="0"/>
              </a:rPr>
              <a:t>个字符是 </a:t>
            </a:r>
            <a:r>
              <a:rPr lang="en-US" altLang="zh-CN" sz="1867" dirty="0">
                <a:latin typeface="微软雅黑" pitchFamily="34" charset="-122"/>
                <a:ea typeface="微软雅黑" pitchFamily="34" charset="-122"/>
                <a:cs typeface="Courier New" pitchFamily="49" charset="0"/>
              </a:rPr>
              <a:t>" &lt;&lt; str2[2] &lt;&lt; </a:t>
            </a:r>
            <a:r>
              <a:rPr lang="en-US" altLang="zh-CN" sz="1867" dirty="0" err="1">
                <a:latin typeface="微软雅黑" pitchFamily="34" charset="-122"/>
                <a:ea typeface="微软雅黑" pitchFamily="34" charset="-122"/>
                <a:cs typeface="Courier New" pitchFamily="49" charset="0"/>
              </a:rPr>
              <a:t>endl</a:t>
            </a:r>
            <a:r>
              <a:rPr lang="en-US" altLang="zh-CN" sz="1867" dirty="0">
                <a:latin typeface="微软雅黑" pitchFamily="34" charset="-122"/>
                <a:ea typeface="微软雅黑" pitchFamily="34" charset="-122"/>
                <a:cs typeface="Courier New" pitchFamily="49" charset="0"/>
              </a:rPr>
              <a:t>;    </a:t>
            </a:r>
            <a:endParaRPr lang="zh-CN" altLang="en-US" sz="1867" dirty="0">
              <a:latin typeface="微软雅黑" pitchFamily="34" charset="-122"/>
              <a:ea typeface="微软雅黑" pitchFamily="34" charset="-122"/>
              <a:cs typeface="宋体" pitchFamily="2" charset="-122"/>
            </a:endParaRPr>
          </a:p>
          <a:p>
            <a:pPr indent="270927" defTabSz="1219170" eaLnBrk="0" fontAlgn="base" hangingPunct="0">
              <a:spcBef>
                <a:spcPts val="533"/>
              </a:spcBef>
              <a:spcAft>
                <a:spcPct val="0"/>
              </a:spcAft>
            </a:pPr>
            <a:r>
              <a:rPr lang="zh-CN" altLang="en-US" sz="1867" dirty="0">
                <a:latin typeface="微软雅黑" pitchFamily="34" charset="-122"/>
                <a:ea typeface="微软雅黑" pitchFamily="34" charset="-122"/>
                <a:cs typeface="Courier New" pitchFamily="49" charset="0"/>
              </a:rPr>
              <a:t>    </a:t>
            </a:r>
            <a:r>
              <a:rPr lang="en-US" altLang="zh-CN" sz="1867" dirty="0">
                <a:latin typeface="微软雅黑" pitchFamily="34" charset="-122"/>
                <a:ea typeface="微软雅黑" pitchFamily="34" charset="-122"/>
                <a:cs typeface="Courier New" pitchFamily="49" charset="0"/>
              </a:rPr>
              <a:t>return 0; </a:t>
            </a:r>
            <a:endParaRPr lang="en-US" altLang="zh-CN" sz="1867" dirty="0">
              <a:latin typeface="微软雅黑" pitchFamily="34" charset="-122"/>
              <a:ea typeface="微软雅黑" pitchFamily="34" charset="-122"/>
              <a:cs typeface="宋体" pitchFamily="2" charset="-122"/>
            </a:endParaRPr>
          </a:p>
          <a:p>
            <a:pPr indent="270927" defTabSz="1219170" eaLnBrk="0" fontAlgn="base" hangingPunct="0">
              <a:spcBef>
                <a:spcPts val="533"/>
              </a:spcBef>
              <a:spcAft>
                <a:spcPct val="0"/>
              </a:spcAft>
            </a:pP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62" name="Rectangle 2"/>
          <p:cNvSpPr>
            <a:spLocks noGrp="1" noChangeArrowheads="1"/>
          </p:cNvSpPr>
          <p:nvPr>
            <p:ph type="title"/>
          </p:nvPr>
        </p:nvSpPr>
        <p:spPr/>
        <p:txBody>
          <a:bodyPr>
            <a:normAutofit/>
          </a:bodyPr>
          <a:lstStyle/>
          <a:p>
            <a:pPr>
              <a:defRPr/>
            </a:pPr>
            <a:r>
              <a:rPr lang="en-US" altLang="zh-CN" b="1" dirty="0">
                <a:latin typeface="微软雅黑" pitchFamily="34" charset="-122"/>
              </a:rPr>
              <a:t>VS</a:t>
            </a:r>
            <a:r>
              <a:rPr lang="zh-CN" altLang="en-US" b="1" dirty="0">
                <a:latin typeface="微软雅黑" pitchFamily="34" charset="-122"/>
              </a:rPr>
              <a:t>中占用的空间大小</a:t>
            </a:r>
          </a:p>
        </p:txBody>
      </p:sp>
      <p:sp>
        <p:nvSpPr>
          <p:cNvPr id="60419" name="Rectangle 3"/>
          <p:cNvSpPr>
            <a:spLocks noGrp="1" noChangeArrowheads="1"/>
          </p:cNvSpPr>
          <p:nvPr>
            <p:ph type="body" sz="half" idx="4294967295"/>
          </p:nvPr>
        </p:nvSpPr>
        <p:spPr>
          <a:xfrm>
            <a:off x="474133" y="1431504"/>
            <a:ext cx="5181600" cy="4384675"/>
          </a:xfrm>
        </p:spPr>
        <p:txBody>
          <a:bodyPr>
            <a:normAutofit/>
          </a:bodyPr>
          <a:lstStyle/>
          <a:p>
            <a:pPr>
              <a:lnSpc>
                <a:spcPct val="130000"/>
              </a:lnSpc>
              <a:buNone/>
            </a:pPr>
            <a:r>
              <a:rPr lang="zh-CN" altLang="en-US" sz="2400" b="1" dirty="0"/>
              <a:t>基本型 </a:t>
            </a:r>
            <a:r>
              <a:rPr lang="en-US" altLang="zh-CN" sz="2400" b="1" dirty="0" err="1"/>
              <a:t>int</a:t>
            </a:r>
            <a:endParaRPr lang="en-US" altLang="zh-CN" sz="2400" b="1" dirty="0"/>
          </a:p>
          <a:p>
            <a:pPr>
              <a:lnSpc>
                <a:spcPct val="130000"/>
              </a:lnSpc>
              <a:buNone/>
            </a:pPr>
            <a:r>
              <a:rPr lang="zh-CN" altLang="en-US" sz="1867" dirty="0"/>
              <a:t> </a:t>
            </a:r>
            <a:r>
              <a:rPr lang="en-US" altLang="zh-CN" sz="1867" dirty="0"/>
              <a:t>4 byte  </a:t>
            </a:r>
          </a:p>
          <a:p>
            <a:pPr>
              <a:lnSpc>
                <a:spcPct val="130000"/>
              </a:lnSpc>
              <a:buNone/>
            </a:pPr>
            <a:r>
              <a:rPr lang="zh-CN" altLang="en-US" sz="1867" dirty="0"/>
              <a:t>表示范围  </a:t>
            </a:r>
            <a:r>
              <a:rPr lang="en-US" altLang="zh-CN" sz="1867" dirty="0"/>
              <a:t> –2</a:t>
            </a:r>
            <a:r>
              <a:rPr lang="en-US" altLang="zh-CN" sz="1867" baseline="30000" dirty="0"/>
              <a:t>31</a:t>
            </a:r>
            <a:r>
              <a:rPr lang="zh-CN" altLang="en-US" sz="1867" dirty="0"/>
              <a:t>～（</a:t>
            </a:r>
            <a:r>
              <a:rPr lang="en-US" altLang="zh-CN" sz="1867" dirty="0"/>
              <a:t>2</a:t>
            </a:r>
            <a:r>
              <a:rPr lang="en-US" altLang="zh-CN" sz="1867" baseline="30000" dirty="0"/>
              <a:t>31</a:t>
            </a:r>
            <a:r>
              <a:rPr lang="zh-CN" altLang="en-US" sz="1867" dirty="0"/>
              <a:t>－</a:t>
            </a:r>
            <a:r>
              <a:rPr lang="en-US" altLang="zh-CN" sz="1867" dirty="0"/>
              <a:t>1</a:t>
            </a:r>
            <a:r>
              <a:rPr lang="zh-CN" altLang="en-US" sz="1867" dirty="0"/>
              <a:t>） </a:t>
            </a:r>
          </a:p>
          <a:p>
            <a:pPr>
              <a:lnSpc>
                <a:spcPct val="130000"/>
              </a:lnSpc>
              <a:spcBef>
                <a:spcPts val="1600"/>
              </a:spcBef>
              <a:buNone/>
            </a:pPr>
            <a:endParaRPr lang="en-US" altLang="zh-CN" sz="2400" b="1" dirty="0"/>
          </a:p>
          <a:p>
            <a:pPr>
              <a:lnSpc>
                <a:spcPct val="130000"/>
              </a:lnSpc>
              <a:spcBef>
                <a:spcPts val="1600"/>
              </a:spcBef>
              <a:buNone/>
            </a:pPr>
            <a:r>
              <a:rPr lang="zh-CN" altLang="en-US" sz="2400" b="1" dirty="0"/>
              <a:t>短整型 </a:t>
            </a:r>
            <a:r>
              <a:rPr lang="en-US" altLang="zh-CN" sz="2400" b="1" dirty="0"/>
              <a:t>short </a:t>
            </a:r>
          </a:p>
          <a:p>
            <a:pPr>
              <a:lnSpc>
                <a:spcPct val="130000"/>
              </a:lnSpc>
              <a:buNone/>
            </a:pPr>
            <a:r>
              <a:rPr lang="en-US" altLang="zh-CN" sz="1867" dirty="0"/>
              <a:t>2 byte </a:t>
            </a:r>
          </a:p>
          <a:p>
            <a:pPr>
              <a:lnSpc>
                <a:spcPct val="130000"/>
              </a:lnSpc>
              <a:buNone/>
            </a:pPr>
            <a:r>
              <a:rPr lang="zh-CN" altLang="en-US" sz="1867" dirty="0"/>
              <a:t>表示范围</a:t>
            </a:r>
            <a:r>
              <a:rPr lang="en-US" altLang="zh-CN" sz="1867" dirty="0"/>
              <a:t>     -2</a:t>
            </a:r>
            <a:r>
              <a:rPr lang="en-US" altLang="zh-CN" sz="1867" baseline="30000" dirty="0"/>
              <a:t>15</a:t>
            </a:r>
            <a:r>
              <a:rPr lang="zh-CN" altLang="en-US" sz="1867" dirty="0"/>
              <a:t>～（</a:t>
            </a:r>
            <a:r>
              <a:rPr lang="en-US" altLang="zh-CN" sz="1867" dirty="0"/>
              <a:t>2</a:t>
            </a:r>
            <a:r>
              <a:rPr lang="en-US" altLang="zh-CN" sz="1867" baseline="30000" dirty="0"/>
              <a:t>15</a:t>
            </a:r>
            <a:r>
              <a:rPr lang="zh-CN" altLang="en-US" sz="1867" dirty="0"/>
              <a:t>－</a:t>
            </a:r>
            <a:r>
              <a:rPr lang="en-US" altLang="zh-CN" sz="1867" dirty="0"/>
              <a:t>1)</a:t>
            </a:r>
          </a:p>
        </p:txBody>
      </p:sp>
      <p:sp>
        <p:nvSpPr>
          <p:cNvPr id="4" name="Rectangle 3"/>
          <p:cNvSpPr txBox="1">
            <a:spLocks noChangeArrowheads="1"/>
          </p:cNvSpPr>
          <p:nvPr/>
        </p:nvSpPr>
        <p:spPr>
          <a:xfrm>
            <a:off x="5524501" y="1714500"/>
            <a:ext cx="5756276" cy="3746709"/>
          </a:xfrm>
          <a:prstGeom prst="rect">
            <a:avLst/>
          </a:prstGeom>
        </p:spPr>
        <p:txBody>
          <a:bodyPr vert="horz">
            <a:normAutofit fontScale="92500" lnSpcReduction="10000"/>
          </a:bodyPr>
          <a:lstStyle/>
          <a:p>
            <a:pPr marL="560818" indent="-512051" defTabSz="1219170">
              <a:lnSpc>
                <a:spcPct val="130000"/>
              </a:lnSpc>
              <a:spcBef>
                <a:spcPts val="1600"/>
              </a:spcBef>
              <a:buClr>
                <a:schemeClr val="accent1"/>
              </a:buClr>
              <a:buSzPct val="80000"/>
              <a:defRPr/>
            </a:pPr>
            <a:r>
              <a:rPr lang="zh-CN" altLang="en-US" sz="2400" b="1" dirty="0">
                <a:latin typeface="微软雅黑" pitchFamily="34" charset="-122"/>
                <a:ea typeface="微软雅黑" pitchFamily="34" charset="-122"/>
              </a:rPr>
              <a:t>长整型</a:t>
            </a:r>
            <a:r>
              <a:rPr lang="en-US" altLang="zh-CN" sz="2400" b="1" dirty="0">
                <a:latin typeface="微软雅黑" pitchFamily="34" charset="-122"/>
                <a:ea typeface="微软雅黑" pitchFamily="34" charset="-122"/>
              </a:rPr>
              <a:t>long / long </a:t>
            </a:r>
            <a:r>
              <a:rPr lang="en-US" altLang="zh-CN" sz="2400" b="1" dirty="0" err="1">
                <a:latin typeface="微软雅黑" pitchFamily="34" charset="-122"/>
                <a:ea typeface="微软雅黑" pitchFamily="34" charset="-122"/>
              </a:rPr>
              <a:t>int</a:t>
            </a:r>
            <a:r>
              <a:rPr lang="en-US" altLang="zh-CN" sz="2400" b="1" dirty="0">
                <a:latin typeface="微软雅黑" pitchFamily="34" charset="-122"/>
                <a:ea typeface="微软雅黑" pitchFamily="34" charset="-122"/>
              </a:rPr>
              <a:t> </a:t>
            </a:r>
          </a:p>
          <a:p>
            <a:pPr marL="560818" indent="-512051" defTabSz="1219170">
              <a:lnSpc>
                <a:spcPct val="130000"/>
              </a:lnSpc>
              <a:spcBef>
                <a:spcPct val="20000"/>
              </a:spcBef>
              <a:buClr>
                <a:schemeClr val="accent1"/>
              </a:buClr>
              <a:buSzPct val="80000"/>
              <a:defRPr/>
            </a:pPr>
            <a:r>
              <a:rPr lang="en-US" altLang="zh-CN" sz="1867" dirty="0">
                <a:latin typeface="微软雅黑" pitchFamily="34" charset="-122"/>
                <a:ea typeface="微软雅黑" pitchFamily="34" charset="-122"/>
              </a:rPr>
              <a:t> 4 byte </a:t>
            </a:r>
          </a:p>
          <a:p>
            <a:pPr marL="560818" indent="-512051" defTabSz="1219170">
              <a:lnSpc>
                <a:spcPct val="130000"/>
              </a:lnSpc>
              <a:spcBef>
                <a:spcPct val="20000"/>
              </a:spcBef>
              <a:buClr>
                <a:schemeClr val="accent1"/>
              </a:buClr>
              <a:buSzPct val="80000"/>
              <a:defRPr/>
            </a:pPr>
            <a:r>
              <a:rPr lang="zh-CN" altLang="en-US" sz="1867" dirty="0">
                <a:latin typeface="微软雅黑" pitchFamily="34" charset="-122"/>
                <a:ea typeface="微软雅黑" pitchFamily="34" charset="-122"/>
              </a:rPr>
              <a:t>表示范围    </a:t>
            </a:r>
            <a:r>
              <a:rPr lang="en-US" altLang="zh-CN" sz="1867" dirty="0">
                <a:latin typeface="微软雅黑" pitchFamily="34" charset="-122"/>
                <a:ea typeface="微软雅黑" pitchFamily="34" charset="-122"/>
              </a:rPr>
              <a:t> –2</a:t>
            </a:r>
            <a:r>
              <a:rPr lang="en-US" altLang="zh-CN" sz="1867" baseline="30000" dirty="0">
                <a:latin typeface="微软雅黑" pitchFamily="34" charset="-122"/>
                <a:ea typeface="微软雅黑" pitchFamily="34" charset="-122"/>
              </a:rPr>
              <a:t>31</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2</a:t>
            </a:r>
            <a:r>
              <a:rPr lang="en-US" altLang="zh-CN" sz="1867" baseline="30000" dirty="0">
                <a:latin typeface="微软雅黑" pitchFamily="34" charset="-122"/>
                <a:ea typeface="微软雅黑" pitchFamily="34" charset="-122"/>
              </a:rPr>
              <a:t>31</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1</a:t>
            </a:r>
            <a:r>
              <a:rPr lang="zh-CN" altLang="en-US" sz="1867" dirty="0">
                <a:latin typeface="微软雅黑" pitchFamily="34" charset="-122"/>
                <a:ea typeface="微软雅黑" pitchFamily="34" charset="-122"/>
              </a:rPr>
              <a:t>）</a:t>
            </a:r>
            <a:endParaRPr lang="en-US" altLang="zh-CN" sz="1867" dirty="0">
              <a:latin typeface="微软雅黑" pitchFamily="34" charset="-122"/>
              <a:ea typeface="微软雅黑" pitchFamily="34" charset="-122"/>
            </a:endParaRPr>
          </a:p>
          <a:p>
            <a:pPr marL="560818" indent="-512051" defTabSz="1219170">
              <a:lnSpc>
                <a:spcPct val="130000"/>
              </a:lnSpc>
              <a:spcBef>
                <a:spcPct val="20000"/>
              </a:spcBef>
              <a:buClr>
                <a:schemeClr val="accent1"/>
              </a:buClr>
              <a:buSzPct val="80000"/>
              <a:defRPr/>
            </a:pPr>
            <a:endParaRPr lang="en-US" altLang="zh-CN" sz="1867" dirty="0">
              <a:latin typeface="微软雅黑" pitchFamily="34" charset="-122"/>
              <a:ea typeface="微软雅黑" pitchFamily="34" charset="-122"/>
            </a:endParaRPr>
          </a:p>
          <a:p>
            <a:pPr marL="560818" indent="-512051" defTabSz="1219170">
              <a:lnSpc>
                <a:spcPct val="130000"/>
              </a:lnSpc>
              <a:spcBef>
                <a:spcPct val="20000"/>
              </a:spcBef>
              <a:buClr>
                <a:schemeClr val="accent1"/>
              </a:buClr>
              <a:buSzPct val="80000"/>
              <a:defRPr/>
            </a:pPr>
            <a:endParaRPr lang="en-US" altLang="zh-CN" sz="1867" dirty="0">
              <a:latin typeface="微软雅黑" pitchFamily="34" charset="-122"/>
              <a:ea typeface="微软雅黑" pitchFamily="34" charset="-122"/>
            </a:endParaRPr>
          </a:p>
          <a:p>
            <a:pPr marL="560818" indent="-512051">
              <a:lnSpc>
                <a:spcPct val="130000"/>
              </a:lnSpc>
              <a:spcBef>
                <a:spcPts val="1600"/>
              </a:spcBef>
              <a:buClr>
                <a:schemeClr val="accent1"/>
              </a:buClr>
              <a:buSzPct val="80000"/>
              <a:defRPr/>
            </a:pPr>
            <a:r>
              <a:rPr lang="zh-CN" altLang="en-US" sz="2400" b="1" dirty="0">
                <a:latin typeface="微软雅黑" pitchFamily="34" charset="-122"/>
                <a:ea typeface="微软雅黑" pitchFamily="34" charset="-122"/>
              </a:rPr>
              <a:t>长长整型</a:t>
            </a:r>
            <a:r>
              <a:rPr lang="en-US" altLang="zh-CN" sz="2400" b="1" dirty="0">
                <a:latin typeface="微软雅黑" pitchFamily="34" charset="-122"/>
                <a:ea typeface="微软雅黑" pitchFamily="34" charset="-122"/>
              </a:rPr>
              <a:t>long  </a:t>
            </a:r>
            <a:r>
              <a:rPr lang="en-US" altLang="zh-CN" sz="2400" b="1" dirty="0" err="1">
                <a:latin typeface="微软雅黑" pitchFamily="34" charset="-122"/>
                <a:ea typeface="微软雅黑" pitchFamily="34" charset="-122"/>
              </a:rPr>
              <a:t>long</a:t>
            </a:r>
            <a:r>
              <a:rPr lang="en-US" altLang="zh-CN" sz="2400" b="1" dirty="0">
                <a:latin typeface="微软雅黑" pitchFamily="34" charset="-122"/>
                <a:ea typeface="微软雅黑" pitchFamily="34" charset="-122"/>
              </a:rPr>
              <a:t>/ long </a:t>
            </a:r>
            <a:r>
              <a:rPr lang="en-US" altLang="zh-CN" sz="2400" b="1" dirty="0" err="1">
                <a:latin typeface="微软雅黑" pitchFamily="34" charset="-122"/>
                <a:ea typeface="微软雅黑" pitchFamily="34" charset="-122"/>
              </a:rPr>
              <a:t>long</a:t>
            </a:r>
            <a:r>
              <a:rPr lang="en-US" altLang="zh-CN" sz="2400" b="1" dirty="0">
                <a:latin typeface="微软雅黑" pitchFamily="34" charset="-122"/>
                <a:ea typeface="微软雅黑" pitchFamily="34" charset="-122"/>
              </a:rPr>
              <a:t>  </a:t>
            </a:r>
            <a:r>
              <a:rPr lang="en-US" altLang="zh-CN" sz="2400" b="1" dirty="0" err="1">
                <a:latin typeface="微软雅黑" pitchFamily="34" charset="-122"/>
                <a:ea typeface="微软雅黑" pitchFamily="34" charset="-122"/>
              </a:rPr>
              <a:t>int</a:t>
            </a:r>
            <a:r>
              <a:rPr lang="en-US" altLang="zh-CN" sz="2400" b="1" dirty="0">
                <a:latin typeface="微软雅黑" pitchFamily="34" charset="-122"/>
                <a:ea typeface="微软雅黑" pitchFamily="34" charset="-122"/>
              </a:rPr>
              <a:t> </a:t>
            </a:r>
          </a:p>
          <a:p>
            <a:pPr marL="560818" indent="-512051">
              <a:lnSpc>
                <a:spcPct val="130000"/>
              </a:lnSpc>
              <a:spcBef>
                <a:spcPct val="20000"/>
              </a:spcBef>
              <a:buClr>
                <a:schemeClr val="accent1"/>
              </a:buClr>
              <a:buSzPct val="80000"/>
              <a:defRPr/>
            </a:pPr>
            <a:r>
              <a:rPr lang="en-US" altLang="zh-CN" sz="1867" dirty="0">
                <a:latin typeface="微软雅黑" pitchFamily="34" charset="-122"/>
                <a:ea typeface="微软雅黑" pitchFamily="34" charset="-122"/>
              </a:rPr>
              <a:t> 8 byte </a:t>
            </a:r>
          </a:p>
          <a:p>
            <a:pPr marL="560818" indent="-512051">
              <a:lnSpc>
                <a:spcPct val="130000"/>
              </a:lnSpc>
              <a:spcBef>
                <a:spcPct val="20000"/>
              </a:spcBef>
              <a:buClr>
                <a:schemeClr val="accent1"/>
              </a:buClr>
              <a:buSzPct val="80000"/>
              <a:defRPr/>
            </a:pPr>
            <a:r>
              <a:rPr lang="zh-CN" altLang="en-US" sz="1867" dirty="0">
                <a:latin typeface="微软雅黑" pitchFamily="34" charset="-122"/>
                <a:ea typeface="微软雅黑" pitchFamily="34" charset="-122"/>
              </a:rPr>
              <a:t>表示范围    </a:t>
            </a:r>
            <a:r>
              <a:rPr lang="en-US" altLang="zh-CN" sz="1867" dirty="0">
                <a:latin typeface="微软雅黑" pitchFamily="34" charset="-122"/>
                <a:ea typeface="微软雅黑" pitchFamily="34" charset="-122"/>
              </a:rPr>
              <a:t> –2</a:t>
            </a:r>
            <a:r>
              <a:rPr lang="en-US" altLang="zh-CN" sz="1867" baseline="30000" dirty="0">
                <a:latin typeface="微软雅黑" pitchFamily="34" charset="-122"/>
                <a:ea typeface="微软雅黑" pitchFamily="34" charset="-122"/>
              </a:rPr>
              <a:t>63</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2</a:t>
            </a:r>
            <a:r>
              <a:rPr lang="en-US" altLang="zh-CN" sz="1867" baseline="30000" dirty="0">
                <a:latin typeface="微软雅黑" pitchFamily="34" charset="-122"/>
                <a:ea typeface="微软雅黑" pitchFamily="34" charset="-122"/>
              </a:rPr>
              <a:t>63</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1</a:t>
            </a:r>
            <a:r>
              <a:rPr lang="zh-CN" altLang="en-US" sz="1867" dirty="0">
                <a:latin typeface="微软雅黑" pitchFamily="34" charset="-122"/>
                <a:ea typeface="微软雅黑" pitchFamily="34" charset="-122"/>
              </a:rPr>
              <a:t>） </a:t>
            </a:r>
          </a:p>
          <a:p>
            <a:pPr marL="560818" indent="-512051" defTabSz="1219170">
              <a:lnSpc>
                <a:spcPct val="130000"/>
              </a:lnSpc>
              <a:spcBef>
                <a:spcPct val="20000"/>
              </a:spcBef>
              <a:buClr>
                <a:schemeClr val="accent1"/>
              </a:buClr>
              <a:buSzPct val="80000"/>
              <a:defRPr/>
            </a:pPr>
            <a:r>
              <a:rPr lang="zh-CN" altLang="en-US" sz="1867" dirty="0">
                <a:latin typeface="微软雅黑" pitchFamily="34" charset="-122"/>
                <a:ea typeface="微软雅黑" pitchFamily="34" charset="-122"/>
              </a:rPr>
              <a:t> </a:t>
            </a:r>
          </a:p>
        </p:txBody>
      </p:sp>
    </p:spTree>
  </p:cSld>
  <p:clrMapOvr>
    <a:masterClrMapping/>
  </p:clrMapOvr>
  <p:transition spd="med">
    <p:fade/>
  </p:transition>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4706" name="Rectangle 2"/>
          <p:cNvSpPr>
            <a:spLocks noGrp="1" noChangeArrowheads="1"/>
          </p:cNvSpPr>
          <p:nvPr>
            <p:ph type="title"/>
          </p:nvPr>
        </p:nvSpPr>
        <p:spPr/>
        <p:txBody>
          <a:bodyPr>
            <a:normAutofit fontScale="90000"/>
          </a:bodyPr>
          <a:lstStyle/>
          <a:p>
            <a:pPr marL="1117572" indent="-1117572">
              <a:defRPr/>
            </a:pPr>
            <a:r>
              <a:rPr lang="zh-CN" altLang="en-US" sz="3733" b="1" dirty="0">
                <a:latin typeface="微软雅黑" pitchFamily="34" charset="-122"/>
              </a:rPr>
              <a:t>用运算符操作</a:t>
            </a:r>
            <a:r>
              <a:rPr lang="en-US" altLang="zh-CN" sz="3733" b="1" dirty="0">
                <a:latin typeface="微软雅黑" pitchFamily="34" charset="-122"/>
              </a:rPr>
              <a:t>string</a:t>
            </a:r>
            <a:r>
              <a:rPr lang="zh-CN" altLang="en-US" sz="3733" b="1" dirty="0">
                <a:latin typeface="微软雅黑" pitchFamily="34" charset="-122"/>
              </a:rPr>
              <a:t>类对象</a:t>
            </a:r>
          </a:p>
        </p:txBody>
      </p:sp>
      <p:sp>
        <p:nvSpPr>
          <p:cNvPr id="2312193" name="Rectangle 1"/>
          <p:cNvSpPr>
            <a:spLocks noChangeArrowheads="1"/>
          </p:cNvSpPr>
          <p:nvPr/>
        </p:nvSpPr>
        <p:spPr bwMode="auto">
          <a:xfrm>
            <a:off x="352426" y="1276376"/>
            <a:ext cx="11182348" cy="5582234"/>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spAutoFit/>
          </a:bodyPr>
          <a:lstStyle/>
          <a:p>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iostream</a:t>
            </a:r>
            <a:r>
              <a:rPr lang="en-US" altLang="zh-CN" sz="1867" dirty="0">
                <a:latin typeface="微软雅黑" pitchFamily="34" charset="-122"/>
                <a:ea typeface="微软雅黑" pitchFamily="34" charset="-122"/>
              </a:rPr>
              <a:t>&gt;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#include &lt;string&gt;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using namespace std;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string str1, str3</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str2 = "str2";</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str1 = str2;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str1 &lt;&lt; "   " &lt;&lt; str1.size()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(str1 == str2 ? "true" : "false")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str1;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getline</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str2);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str1  &lt;&lt; “  ”  &lt;&lt; str1.size()&lt;&lt;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 &lt;&lt; str2  &lt;&lt; “  ”  &lt;&lt; str2.size()&lt;&lt;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str1 += str2;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str1  &lt;&lt; "  "  &lt;&lt; str1.size()&lt;&lt;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str3 = str1 + str2;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str3  &lt;&lt; "  "  &lt;&lt; str3.size()&lt;&lt;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return 0;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a:t>
            </a:r>
            <a:endParaRPr lang="en-US" altLang="zh-CN" sz="1867" dirty="0">
              <a:latin typeface="微软雅黑" pitchFamily="34" charset="-122"/>
              <a:ea typeface="微软雅黑" pitchFamily="34" charset="-122"/>
              <a:cs typeface="宋体" pitchFamily="2" charset="-122"/>
            </a:endParaRPr>
          </a:p>
        </p:txBody>
      </p:sp>
      <p:sp>
        <p:nvSpPr>
          <p:cNvPr id="2314241" name="Rectangle 1"/>
          <p:cNvSpPr>
            <a:spLocks noChangeArrowheads="1"/>
          </p:cNvSpPr>
          <p:nvPr/>
        </p:nvSpPr>
        <p:spPr bwMode="auto">
          <a:xfrm>
            <a:off x="7409285" y="1002747"/>
            <a:ext cx="4120680" cy="3139834"/>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pPr defTabSz="1219170" fontAlgn="base">
              <a:spcBef>
                <a:spcPts val="800"/>
              </a:spcBef>
              <a:spcAft>
                <a:spcPct val="0"/>
              </a:spcAft>
            </a:pPr>
            <a:r>
              <a:rPr lang="zh-CN" altLang="en-US" sz="1867" b="1" dirty="0">
                <a:latin typeface="微软雅黑" pitchFamily="34" charset="-122"/>
                <a:ea typeface="微软雅黑" pitchFamily="34" charset="-122"/>
                <a:cs typeface="Courier New" pitchFamily="49" charset="0"/>
              </a:rPr>
              <a:t>某次执行结果</a:t>
            </a:r>
            <a:endParaRPr lang="en-US" altLang="zh-CN" sz="1867" b="1" dirty="0">
              <a:latin typeface="微软雅黑" pitchFamily="34" charset="-122"/>
              <a:ea typeface="微软雅黑" pitchFamily="34" charset="-122"/>
              <a:cs typeface="Courier New" pitchFamily="49" charset="0"/>
            </a:endParaRPr>
          </a:p>
          <a:p>
            <a:pPr defTabSz="1219170" fontAlgn="base">
              <a:spcBef>
                <a:spcPts val="800"/>
              </a:spcBef>
              <a:spcAft>
                <a:spcPct val="0"/>
              </a:spcAft>
            </a:pPr>
            <a:r>
              <a:rPr lang="en-US" altLang="zh-CN" sz="1867" dirty="0">
                <a:latin typeface="微软雅黑" pitchFamily="34" charset="-122"/>
                <a:ea typeface="微软雅黑" pitchFamily="34" charset="-122"/>
                <a:cs typeface="Courier New" pitchFamily="49" charset="0"/>
              </a:rPr>
              <a:t>str2   4</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pPr>
            <a:r>
              <a:rPr lang="en-US" altLang="zh-CN" sz="1867" dirty="0">
                <a:latin typeface="微软雅黑" pitchFamily="34" charset="-122"/>
                <a:ea typeface="微软雅黑" pitchFamily="34" charset="-122"/>
                <a:cs typeface="Courier New" pitchFamily="49" charset="0"/>
              </a:rPr>
              <a:t>true</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pPr>
            <a:r>
              <a:rPr lang="en-US" altLang="zh-CN" sz="1867" dirty="0" err="1">
                <a:latin typeface="微软雅黑" pitchFamily="34" charset="-122"/>
                <a:ea typeface="微软雅黑" pitchFamily="34" charset="-122"/>
                <a:cs typeface="Courier New" pitchFamily="49" charset="0"/>
              </a:rPr>
              <a:t>aaa</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bbb</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ccc</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ddd</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pPr>
            <a:r>
              <a:rPr lang="en-US" altLang="zh-CN" sz="1867" dirty="0" err="1">
                <a:latin typeface="微软雅黑" pitchFamily="34" charset="-122"/>
                <a:ea typeface="微软雅黑" pitchFamily="34" charset="-122"/>
                <a:cs typeface="Courier New" pitchFamily="49" charset="0"/>
              </a:rPr>
              <a:t>aaa</a:t>
            </a:r>
            <a:r>
              <a:rPr lang="en-US" altLang="zh-CN" sz="1867" dirty="0">
                <a:latin typeface="微软雅黑" pitchFamily="34" charset="-122"/>
                <a:ea typeface="微软雅黑" pitchFamily="34" charset="-122"/>
                <a:cs typeface="Courier New" pitchFamily="49" charset="0"/>
              </a:rPr>
              <a:t>   3</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bbb</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ccc</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ddd</a:t>
            </a:r>
            <a:r>
              <a:rPr lang="en-US" altLang="zh-CN" sz="1867" dirty="0">
                <a:latin typeface="微软雅黑" pitchFamily="34" charset="-122"/>
                <a:ea typeface="微软雅黑" pitchFamily="34" charset="-122"/>
                <a:cs typeface="Courier New" pitchFamily="49" charset="0"/>
              </a:rPr>
              <a:t>   12</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pPr>
            <a:r>
              <a:rPr lang="en-US" altLang="zh-CN" sz="1867" dirty="0" err="1">
                <a:latin typeface="微软雅黑" pitchFamily="34" charset="-122"/>
                <a:ea typeface="微软雅黑" pitchFamily="34" charset="-122"/>
                <a:cs typeface="Courier New" pitchFamily="49" charset="0"/>
              </a:rPr>
              <a:t>aaa</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bbb</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ccc</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ddd</a:t>
            </a:r>
            <a:r>
              <a:rPr lang="en-US" altLang="zh-CN" sz="1867" dirty="0">
                <a:latin typeface="微软雅黑" pitchFamily="34" charset="-122"/>
                <a:ea typeface="微软雅黑" pitchFamily="34" charset="-122"/>
                <a:cs typeface="Courier New" pitchFamily="49" charset="0"/>
              </a:rPr>
              <a:t>    15</a:t>
            </a:r>
            <a:endParaRPr lang="en-US" altLang="zh-CN" sz="1867" dirty="0">
              <a:latin typeface="微软雅黑" pitchFamily="34" charset="-122"/>
              <a:ea typeface="微软雅黑" pitchFamily="34" charset="-122"/>
              <a:cs typeface="宋体" pitchFamily="2" charset="-122"/>
            </a:endParaRPr>
          </a:p>
          <a:p>
            <a:pPr defTabSz="1219170" eaLnBrk="0" fontAlgn="base" hangingPunct="0">
              <a:spcBef>
                <a:spcPts val="800"/>
              </a:spcBef>
              <a:spcAft>
                <a:spcPct val="0"/>
              </a:spcAft>
            </a:pPr>
            <a:r>
              <a:rPr lang="en-US" altLang="zh-CN" sz="1867" dirty="0" err="1">
                <a:latin typeface="微软雅黑" pitchFamily="34" charset="-122"/>
                <a:ea typeface="微软雅黑" pitchFamily="34" charset="-122"/>
                <a:cs typeface="Courier New" pitchFamily="49" charset="0"/>
              </a:rPr>
              <a:t>aaa</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bbb</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ccc</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ddd</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bbb</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ccc</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ddd</a:t>
            </a:r>
            <a:r>
              <a:rPr lang="en-US" altLang="zh-CN" sz="1867" dirty="0">
                <a:latin typeface="微软雅黑" pitchFamily="34" charset="-122"/>
                <a:ea typeface="微软雅黑" pitchFamily="34" charset="-122"/>
                <a:cs typeface="Courier New" pitchFamily="49" charset="0"/>
              </a:rPr>
              <a:t>   27</a:t>
            </a:r>
            <a:endParaRPr lang="en-US" altLang="zh-CN" sz="1867" dirty="0">
              <a:latin typeface="微软雅黑" pitchFamily="34" charset="-122"/>
              <a:ea typeface="微软雅黑" pitchFamily="34" charset="-122"/>
              <a:cs typeface="宋体"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14241">
                                            <p:txEl>
                                              <p:pRg st="0" end="0"/>
                                            </p:txEl>
                                          </p:spTgt>
                                        </p:tgtEl>
                                        <p:attrNameLst>
                                          <p:attrName>style.visibility</p:attrName>
                                        </p:attrNameLst>
                                      </p:cBhvr>
                                      <p:to>
                                        <p:strVal val="visible"/>
                                      </p:to>
                                    </p:set>
                                    <p:animEffect transition="in" filter="blinds(horizontal)">
                                      <p:cBhvr>
                                        <p:cTn id="7" dur="500"/>
                                        <p:tgtEl>
                                          <p:spTgt spid="23142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9858" name="Rectangle 2"/>
          <p:cNvSpPr>
            <a:spLocks noGrp="1" noChangeArrowheads="1"/>
          </p:cNvSpPr>
          <p:nvPr>
            <p:ph type="title"/>
          </p:nvPr>
        </p:nvSpPr>
        <p:spPr/>
        <p:txBody>
          <a:bodyPr>
            <a:normAutofit fontScale="90000"/>
          </a:bodyPr>
          <a:lstStyle/>
          <a:p>
            <a:pPr eaLnBrk="1" hangingPunct="1">
              <a:defRPr/>
            </a:pPr>
            <a:r>
              <a:rPr lang="zh-CN" altLang="en-US" sz="3733" b="1">
                <a:latin typeface="微软雅黑" pitchFamily="34" charset="-122"/>
              </a:rPr>
              <a:t>通用算法</a:t>
            </a:r>
            <a:endParaRPr lang="zh-CN" altLang="en-US" sz="3733" b="1" dirty="0">
              <a:latin typeface="微软雅黑" pitchFamily="34" charset="-122"/>
            </a:endParaRPr>
          </a:p>
        </p:txBody>
      </p:sp>
      <p:sp>
        <p:nvSpPr>
          <p:cNvPr id="396291" name="Rectangle 3"/>
          <p:cNvSpPr>
            <a:spLocks noGrp="1" noChangeArrowheads="1"/>
          </p:cNvSpPr>
          <p:nvPr>
            <p:ph idx="4294967295"/>
          </p:nvPr>
        </p:nvSpPr>
        <p:spPr>
          <a:xfrm>
            <a:off x="1162314" y="1559984"/>
            <a:ext cx="3573463" cy="3937000"/>
          </a:xfrm>
        </p:spPr>
        <p:txBody>
          <a:bodyPr>
            <a:normAutofit/>
          </a:bodyPr>
          <a:lstStyle/>
          <a:p>
            <a:pPr eaLnBrk="1" hangingPunct="1">
              <a:lnSpc>
                <a:spcPct val="120000"/>
              </a:lnSpc>
              <a:buNone/>
            </a:pPr>
            <a:r>
              <a:rPr lang="zh-CN" altLang="en-US" sz="2400" b="1" dirty="0"/>
              <a:t>回溯法 </a:t>
            </a:r>
          </a:p>
          <a:p>
            <a:pPr eaLnBrk="1" hangingPunct="1">
              <a:lnSpc>
                <a:spcPct val="120000"/>
              </a:lnSpc>
              <a:buNone/>
            </a:pPr>
            <a:r>
              <a:rPr lang="zh-CN" altLang="en-US" sz="2400" b="1" dirty="0"/>
              <a:t>分治法 </a:t>
            </a:r>
          </a:p>
          <a:p>
            <a:pPr eaLnBrk="1" hangingPunct="1">
              <a:lnSpc>
                <a:spcPct val="120000"/>
              </a:lnSpc>
              <a:buNone/>
            </a:pPr>
            <a:r>
              <a:rPr lang="zh-CN" altLang="en-US" sz="2400" b="1" dirty="0"/>
              <a:t>动态规划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96291">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190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回溯法 </a:t>
            </a:r>
          </a:p>
        </p:txBody>
      </p:sp>
      <p:sp>
        <p:nvSpPr>
          <p:cNvPr id="393219" name="Rectangle 3"/>
          <p:cNvSpPr>
            <a:spLocks noGrp="1" noChangeArrowheads="1"/>
          </p:cNvSpPr>
          <p:nvPr>
            <p:ph idx="4294967295"/>
          </p:nvPr>
        </p:nvSpPr>
        <p:spPr>
          <a:xfrm>
            <a:off x="927946" y="1136227"/>
            <a:ext cx="11074400" cy="5410200"/>
          </a:xfrm>
        </p:spPr>
        <p:txBody>
          <a:bodyPr>
            <a:normAutofit lnSpcReduction="10000"/>
          </a:bodyPr>
          <a:lstStyle/>
          <a:p>
            <a:pPr algn="just" eaLnBrk="1" hangingPunct="1">
              <a:buNone/>
            </a:pPr>
            <a:r>
              <a:rPr lang="zh-CN" altLang="en-US" sz="2400" b="1" dirty="0"/>
              <a:t>用途</a:t>
            </a:r>
            <a:endParaRPr lang="en-US" altLang="zh-CN" sz="2400" b="1" dirty="0"/>
          </a:p>
          <a:p>
            <a:pPr algn="just" eaLnBrk="1" hangingPunct="1">
              <a:buNone/>
            </a:pPr>
            <a:r>
              <a:rPr lang="zh-CN" altLang="en-US" sz="1867" dirty="0"/>
              <a:t>找某一问题的可行解</a:t>
            </a:r>
            <a:endParaRPr lang="en-US" altLang="zh-CN" sz="1867" dirty="0"/>
          </a:p>
          <a:p>
            <a:pPr algn="just" eaLnBrk="1" hangingPunct="1">
              <a:buNone/>
            </a:pPr>
            <a:endParaRPr lang="en-US" altLang="zh-CN" sz="2400" b="1" dirty="0"/>
          </a:p>
          <a:p>
            <a:pPr algn="just" eaLnBrk="1" hangingPunct="1">
              <a:buNone/>
            </a:pPr>
            <a:r>
              <a:rPr lang="zh-CN" altLang="en-US" sz="2400" b="1" dirty="0"/>
              <a:t>算法思想</a:t>
            </a:r>
            <a:endParaRPr lang="en-US" altLang="zh-CN" sz="2400" b="1" dirty="0"/>
          </a:p>
          <a:p>
            <a:pPr algn="just">
              <a:spcBef>
                <a:spcPts val="800"/>
              </a:spcBef>
              <a:buNone/>
            </a:pPr>
            <a:r>
              <a:rPr lang="zh-CN" altLang="en-US" sz="1867" dirty="0"/>
              <a:t>首先暂时放弃问题规模大小的限制，先从最小规模开始</a:t>
            </a:r>
            <a:endParaRPr lang="en-US" altLang="zh-CN" sz="1867" dirty="0"/>
          </a:p>
          <a:p>
            <a:pPr algn="just">
              <a:spcBef>
                <a:spcPts val="800"/>
              </a:spcBef>
              <a:buNone/>
            </a:pPr>
            <a:r>
              <a:rPr lang="zh-CN" altLang="en-US" sz="1867" dirty="0"/>
              <a:t>将问题的候选解按某种顺序逐一枚举和检验，选择一个可行解，如果找不到可行解，则回到前一规模</a:t>
            </a:r>
            <a:endParaRPr lang="en-US" altLang="zh-CN" sz="1867" dirty="0"/>
          </a:p>
          <a:p>
            <a:pPr algn="just">
              <a:spcBef>
                <a:spcPts val="800"/>
              </a:spcBef>
              <a:buNone/>
            </a:pPr>
            <a:r>
              <a:rPr lang="zh-CN" altLang="en-US" sz="1867" dirty="0"/>
              <a:t>如果没有达到规模要求，继续扩大当前候选解的规模，并继续试探</a:t>
            </a:r>
            <a:endParaRPr lang="en-US" altLang="zh-CN" sz="1867" dirty="0"/>
          </a:p>
          <a:p>
            <a:pPr algn="just">
              <a:spcBef>
                <a:spcPts val="800"/>
              </a:spcBef>
              <a:buNone/>
            </a:pPr>
            <a:r>
              <a:rPr lang="zh-CN" altLang="en-US" sz="1867" dirty="0"/>
              <a:t>如果当前的候选解满足包括问题规模在内的所有要求时，该候选解就是问题的一个解</a:t>
            </a:r>
          </a:p>
          <a:p>
            <a:pPr algn="just" eaLnBrk="1" hangingPunct="1">
              <a:buNone/>
            </a:pPr>
            <a:endParaRPr lang="en-US" altLang="zh-CN" sz="1867" dirty="0"/>
          </a:p>
          <a:p>
            <a:pPr algn="just" eaLnBrk="1" hangingPunct="1">
              <a:buNone/>
            </a:pPr>
            <a:r>
              <a:rPr lang="zh-CN" altLang="en-US" sz="2400" b="1" dirty="0"/>
              <a:t>回溯</a:t>
            </a:r>
            <a:endParaRPr lang="en-US" altLang="zh-CN" sz="2400" b="1" dirty="0"/>
          </a:p>
          <a:p>
            <a:pPr algn="just">
              <a:buNone/>
            </a:pPr>
            <a:r>
              <a:rPr lang="zh-CN" altLang="en-US" sz="1867" dirty="0"/>
              <a:t>找不到可行解，则回到前一规模</a:t>
            </a:r>
            <a:endParaRPr lang="en-US" altLang="zh-CN" sz="1867" dirty="0"/>
          </a:p>
          <a:p>
            <a:pPr algn="just">
              <a:buNone/>
            </a:pPr>
            <a:endParaRPr lang="en-US" altLang="zh-CN" sz="1867" dirty="0"/>
          </a:p>
          <a:p>
            <a:pPr algn="just">
              <a:buNone/>
            </a:pPr>
            <a:r>
              <a:rPr lang="zh-CN" altLang="en-US" sz="2400" b="1" dirty="0"/>
              <a:t>向前探测</a:t>
            </a:r>
            <a:endParaRPr lang="en-US" altLang="zh-CN" sz="2400" b="1" dirty="0"/>
          </a:p>
          <a:p>
            <a:pPr algn="just">
              <a:buNone/>
            </a:pPr>
            <a:r>
              <a:rPr lang="zh-CN" altLang="en-US" sz="1867" dirty="0"/>
              <a:t>扩大当前候选解的规模，并继续试探的</a:t>
            </a:r>
          </a:p>
        </p:txBody>
      </p:sp>
    </p:spTree>
  </p:cSld>
  <p:clrMapOvr>
    <a:masterClrMapping/>
  </p:clrMapOvr>
  <p:transition spd="med">
    <p:fade/>
  </p:transition>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293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分书问题</a:t>
            </a:r>
          </a:p>
        </p:txBody>
      </p:sp>
      <p:sp>
        <p:nvSpPr>
          <p:cNvPr id="398339" name="Rectangle 3"/>
          <p:cNvSpPr>
            <a:spLocks noGrp="1" noChangeArrowheads="1"/>
          </p:cNvSpPr>
          <p:nvPr>
            <p:ph type="body" sz="half" idx="4294967295"/>
          </p:nvPr>
        </p:nvSpPr>
        <p:spPr>
          <a:xfrm>
            <a:off x="1076960" y="1242060"/>
            <a:ext cx="5414963" cy="5297488"/>
          </a:xfrm>
        </p:spPr>
        <p:txBody>
          <a:bodyPr>
            <a:normAutofit/>
          </a:bodyPr>
          <a:lstStyle/>
          <a:p>
            <a:pPr eaLnBrk="1" hangingPunct="1">
              <a:lnSpc>
                <a:spcPct val="115000"/>
              </a:lnSpc>
              <a:buNone/>
            </a:pPr>
            <a:r>
              <a:rPr lang="zh-CN" altLang="en-US" sz="2400" b="1" dirty="0"/>
              <a:t>问题</a:t>
            </a:r>
            <a:endParaRPr lang="en-US" altLang="zh-CN" sz="2400" b="1" dirty="0"/>
          </a:p>
          <a:p>
            <a:pPr eaLnBrk="1" hangingPunct="1">
              <a:lnSpc>
                <a:spcPct val="115000"/>
              </a:lnSpc>
              <a:buNone/>
            </a:pPr>
            <a:r>
              <a:rPr lang="zh-CN" altLang="en-US" sz="1867" dirty="0"/>
              <a:t>有编号为</a:t>
            </a:r>
            <a:r>
              <a:rPr lang="en-US" altLang="zh-CN" sz="1867" dirty="0"/>
              <a:t>0</a:t>
            </a:r>
            <a:r>
              <a:rPr lang="zh-CN" altLang="en-US" sz="1867" dirty="0"/>
              <a:t>，</a:t>
            </a:r>
            <a:r>
              <a:rPr lang="en-US" altLang="zh-CN" sz="1867" dirty="0"/>
              <a:t>1</a:t>
            </a:r>
            <a:r>
              <a:rPr lang="zh-CN" altLang="en-US" sz="1867" dirty="0"/>
              <a:t>，</a:t>
            </a:r>
            <a:r>
              <a:rPr lang="en-US" altLang="zh-CN" sz="1867" dirty="0"/>
              <a:t>2</a:t>
            </a:r>
            <a:r>
              <a:rPr lang="zh-CN" altLang="en-US" sz="1867" dirty="0"/>
              <a:t>，</a:t>
            </a:r>
            <a:r>
              <a:rPr lang="en-US" altLang="zh-CN" sz="1867" dirty="0"/>
              <a:t>3</a:t>
            </a:r>
            <a:r>
              <a:rPr lang="zh-CN" altLang="en-US" sz="1867" dirty="0"/>
              <a:t>，</a:t>
            </a:r>
            <a:r>
              <a:rPr lang="en-US" altLang="zh-CN" sz="1867" dirty="0"/>
              <a:t>4</a:t>
            </a:r>
            <a:r>
              <a:rPr lang="zh-CN" altLang="en-US" sz="1867" dirty="0"/>
              <a:t>的</a:t>
            </a:r>
            <a:r>
              <a:rPr lang="en-US" altLang="zh-CN" sz="1867" dirty="0"/>
              <a:t>5</a:t>
            </a:r>
            <a:r>
              <a:rPr lang="zh-CN" altLang="en-US" sz="1867" dirty="0"/>
              <a:t>本书，</a:t>
            </a:r>
            <a:endParaRPr lang="en-US" altLang="zh-CN" sz="1867" dirty="0"/>
          </a:p>
          <a:p>
            <a:pPr eaLnBrk="1" hangingPunct="1">
              <a:lnSpc>
                <a:spcPct val="115000"/>
              </a:lnSpc>
              <a:buNone/>
            </a:pPr>
            <a:r>
              <a:rPr lang="zh-CN" altLang="en-US" sz="1867" dirty="0"/>
              <a:t>准备分给</a:t>
            </a:r>
            <a:r>
              <a:rPr lang="en-US" altLang="zh-CN" sz="1867" dirty="0"/>
              <a:t>5</a:t>
            </a:r>
            <a:r>
              <a:rPr lang="zh-CN" altLang="en-US" sz="1867" dirty="0"/>
              <a:t>个人</a:t>
            </a:r>
            <a:r>
              <a:rPr lang="en-US" altLang="zh-CN" sz="1867" dirty="0"/>
              <a:t>A</a:t>
            </a:r>
            <a:r>
              <a:rPr lang="zh-CN" altLang="en-US" sz="1867" dirty="0"/>
              <a:t>，</a:t>
            </a:r>
            <a:r>
              <a:rPr lang="en-US" altLang="zh-CN" sz="1867" dirty="0"/>
              <a:t>B</a:t>
            </a:r>
            <a:r>
              <a:rPr lang="zh-CN" altLang="en-US" sz="1867" dirty="0"/>
              <a:t>，</a:t>
            </a:r>
            <a:r>
              <a:rPr lang="en-US" altLang="zh-CN" sz="1867" dirty="0"/>
              <a:t>C</a:t>
            </a:r>
            <a:r>
              <a:rPr lang="zh-CN" altLang="en-US" sz="1867" dirty="0"/>
              <a:t>，</a:t>
            </a:r>
            <a:r>
              <a:rPr lang="en-US" altLang="zh-CN" sz="1867" dirty="0"/>
              <a:t>D</a:t>
            </a:r>
            <a:r>
              <a:rPr lang="zh-CN" altLang="en-US" sz="1867" dirty="0"/>
              <a:t>，</a:t>
            </a:r>
            <a:r>
              <a:rPr lang="en-US" altLang="zh-CN" sz="1867" dirty="0"/>
              <a:t>E</a:t>
            </a:r>
            <a:r>
              <a:rPr lang="zh-CN" altLang="en-US" sz="1867" dirty="0"/>
              <a:t>，</a:t>
            </a:r>
            <a:endParaRPr lang="en-US" altLang="zh-CN" sz="1867" dirty="0"/>
          </a:p>
          <a:p>
            <a:pPr eaLnBrk="1" hangingPunct="1">
              <a:lnSpc>
                <a:spcPct val="115000"/>
              </a:lnSpc>
              <a:buNone/>
            </a:pPr>
            <a:r>
              <a:rPr lang="zh-CN" altLang="en-US" sz="1867" dirty="0"/>
              <a:t>每个人的阅读兴趣用一个二维数组描述：</a:t>
            </a:r>
          </a:p>
          <a:p>
            <a:pPr>
              <a:lnSpc>
                <a:spcPct val="115000"/>
              </a:lnSpc>
              <a:buNone/>
            </a:pPr>
            <a:r>
              <a:rPr lang="zh-CN" altLang="en-US" sz="1867" dirty="0"/>
              <a:t>     </a:t>
            </a:r>
            <a:r>
              <a:rPr lang="en-US" altLang="zh-CN" sz="1867" dirty="0"/>
              <a:t>Like[</a:t>
            </a:r>
            <a:r>
              <a:rPr lang="en-US" altLang="zh-CN" sz="1867" dirty="0" err="1"/>
              <a:t>i</a:t>
            </a:r>
            <a:r>
              <a:rPr lang="en-US" altLang="zh-CN" sz="1867" dirty="0"/>
              <a:t>][j] = true  </a:t>
            </a:r>
            <a:r>
              <a:rPr lang="en-US" altLang="zh-CN" sz="1867" dirty="0" err="1"/>
              <a:t>i</a:t>
            </a:r>
            <a:r>
              <a:rPr lang="en-US" altLang="zh-CN" sz="1867" dirty="0"/>
              <a:t> </a:t>
            </a:r>
            <a:r>
              <a:rPr lang="zh-CN" altLang="en-US" sz="1867" dirty="0"/>
              <a:t>喜欢书 </a:t>
            </a:r>
            <a:r>
              <a:rPr lang="en-US" altLang="zh-CN" sz="1867" dirty="0"/>
              <a:t>j</a:t>
            </a:r>
          </a:p>
          <a:p>
            <a:pPr>
              <a:lnSpc>
                <a:spcPct val="115000"/>
              </a:lnSpc>
              <a:buNone/>
            </a:pPr>
            <a:r>
              <a:rPr lang="en-US" altLang="zh-CN" sz="1867" dirty="0"/>
              <a:t>     Like[</a:t>
            </a:r>
            <a:r>
              <a:rPr lang="en-US" altLang="zh-CN" sz="1867" dirty="0" err="1"/>
              <a:t>i</a:t>
            </a:r>
            <a:r>
              <a:rPr lang="en-US" altLang="zh-CN" sz="1867" dirty="0"/>
              <a:t>][j] = false  </a:t>
            </a:r>
            <a:r>
              <a:rPr lang="en-US" altLang="zh-CN" sz="1867" dirty="0" err="1"/>
              <a:t>i</a:t>
            </a:r>
            <a:r>
              <a:rPr lang="en-US" altLang="zh-CN" sz="1867" dirty="0"/>
              <a:t> </a:t>
            </a:r>
            <a:r>
              <a:rPr lang="zh-CN" altLang="en-US" sz="1867" dirty="0"/>
              <a:t>不喜欢书 </a:t>
            </a:r>
            <a:r>
              <a:rPr lang="en-US" altLang="zh-CN" sz="1867" dirty="0"/>
              <a:t>j</a:t>
            </a:r>
          </a:p>
          <a:p>
            <a:pPr>
              <a:lnSpc>
                <a:spcPct val="115000"/>
              </a:lnSpc>
              <a:buNone/>
            </a:pPr>
            <a:r>
              <a:rPr lang="en-US" altLang="zh-CN" sz="1867" dirty="0"/>
              <a:t> </a:t>
            </a:r>
            <a:r>
              <a:rPr lang="zh-CN" altLang="en-US" sz="1867" dirty="0"/>
              <a:t>写一个程序，输出一个皆大欢喜的分书方案</a:t>
            </a:r>
          </a:p>
        </p:txBody>
      </p:sp>
      <p:graphicFrame>
        <p:nvGraphicFramePr>
          <p:cNvPr id="2812932" name="Group 4"/>
          <p:cNvGraphicFramePr>
            <a:graphicFrameLocks noGrp="1"/>
          </p:cNvGraphicFramePr>
          <p:nvPr>
            <p:ph sz="half" idx="4294967295"/>
            <p:extLst>
              <p:ext uri="{D42A27DB-BD31-4B8C-83A1-F6EECF244321}">
                <p14:modId xmlns:p14="http://schemas.microsoft.com/office/powerpoint/2010/main" val="387261630"/>
              </p:ext>
            </p:extLst>
          </p:nvPr>
        </p:nvGraphicFramePr>
        <p:xfrm>
          <a:off x="6739785" y="2619216"/>
          <a:ext cx="2824695" cy="2543175"/>
        </p:xfrm>
        <a:graphic>
          <a:graphicData uri="http://schemas.openxmlformats.org/drawingml/2006/table">
            <a:tbl>
              <a:tblPr/>
              <a:tblGrid>
                <a:gridCol w="564939">
                  <a:extLst>
                    <a:ext uri="{9D8B030D-6E8A-4147-A177-3AD203B41FA5}">
                      <a16:colId xmlns:a16="http://schemas.microsoft.com/office/drawing/2014/main" val="20000"/>
                    </a:ext>
                  </a:extLst>
                </a:gridCol>
                <a:gridCol w="564939">
                  <a:extLst>
                    <a:ext uri="{9D8B030D-6E8A-4147-A177-3AD203B41FA5}">
                      <a16:colId xmlns:a16="http://schemas.microsoft.com/office/drawing/2014/main" val="20001"/>
                    </a:ext>
                  </a:extLst>
                </a:gridCol>
                <a:gridCol w="564939">
                  <a:extLst>
                    <a:ext uri="{9D8B030D-6E8A-4147-A177-3AD203B41FA5}">
                      <a16:colId xmlns:a16="http://schemas.microsoft.com/office/drawing/2014/main" val="20002"/>
                    </a:ext>
                  </a:extLst>
                </a:gridCol>
                <a:gridCol w="564939">
                  <a:extLst>
                    <a:ext uri="{9D8B030D-6E8A-4147-A177-3AD203B41FA5}">
                      <a16:colId xmlns:a16="http://schemas.microsoft.com/office/drawing/2014/main" val="20003"/>
                    </a:ext>
                  </a:extLst>
                </a:gridCol>
                <a:gridCol w="564939">
                  <a:extLst>
                    <a:ext uri="{9D8B030D-6E8A-4147-A177-3AD203B41FA5}">
                      <a16:colId xmlns:a16="http://schemas.microsoft.com/office/drawing/2014/main" val="20004"/>
                    </a:ext>
                  </a:extLst>
                </a:gridCol>
              </a:tblGrid>
              <a:tr h="50863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1" i="0" u="none" strike="noStrike" cap="none" normalizeH="0" baseline="0" dirty="0">
                          <a:ln>
                            <a:noFill/>
                          </a:ln>
                          <a:solidFill>
                            <a:schemeClr val="tx1"/>
                          </a:solidFill>
                          <a:effectLst/>
                          <a:latin typeface="Times New Roman" pitchFamily="18" charset="0"/>
                          <a:ea typeface="楷体_GB2312" pitchFamily="49" charset="-122"/>
                        </a:rPr>
                        <a:t>0</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1" i="0" u="none" strike="noStrike" cap="none" normalizeH="0" baseline="0" dirty="0">
                          <a:ln>
                            <a:noFill/>
                          </a:ln>
                          <a:solidFill>
                            <a:schemeClr val="tx1"/>
                          </a:solidFill>
                          <a:effectLst/>
                          <a:latin typeface="Times New Roman" pitchFamily="18" charset="0"/>
                          <a:ea typeface="楷体_GB2312" pitchFamily="49" charset="-122"/>
                        </a:rPr>
                        <a:t>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1" i="0" u="none" strike="noStrike" cap="none" normalizeH="0" baseline="0" dirty="0">
                          <a:ln>
                            <a:noFill/>
                          </a:ln>
                          <a:solidFill>
                            <a:schemeClr val="tx1"/>
                          </a:solidFill>
                          <a:effectLst/>
                          <a:latin typeface="Times New Roman" pitchFamily="18" charset="0"/>
                          <a:ea typeface="楷体_GB2312" pitchFamily="49" charset="-122"/>
                        </a:rPr>
                        <a:t>1</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1" i="0" u="none" strike="noStrike" cap="none" normalizeH="0" baseline="0" dirty="0">
                          <a:ln>
                            <a:noFill/>
                          </a:ln>
                          <a:solidFill>
                            <a:schemeClr val="tx1"/>
                          </a:solidFill>
                          <a:effectLst/>
                          <a:latin typeface="Times New Roman" pitchFamily="18" charset="0"/>
                          <a:ea typeface="楷体_GB2312" pitchFamily="49" charset="-122"/>
                        </a:rPr>
                        <a:t>1</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1" i="0" u="none" strike="noStrike" cap="none" normalizeH="0" baseline="0">
                          <a:ln>
                            <a:noFill/>
                          </a:ln>
                          <a:solidFill>
                            <a:schemeClr val="tx1"/>
                          </a:solidFill>
                          <a:effectLst/>
                          <a:latin typeface="Times New Roman" pitchFamily="18" charset="0"/>
                          <a:ea typeface="楷体_GB2312" pitchFamily="49" charset="-122"/>
                        </a:rPr>
                        <a:t>0</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0863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1" i="0" u="none" strike="noStrike" cap="none" normalizeH="0" baseline="0">
                          <a:ln>
                            <a:noFill/>
                          </a:ln>
                          <a:solidFill>
                            <a:schemeClr val="tx1"/>
                          </a:solidFill>
                          <a:effectLst/>
                          <a:latin typeface="Times New Roman" pitchFamily="18" charset="0"/>
                          <a:ea typeface="楷体_GB2312" pitchFamily="49" charset="-122"/>
                        </a:rPr>
                        <a:t>1</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1" i="0" u="none" strike="noStrike" cap="none" normalizeH="0" baseline="0">
                          <a:ln>
                            <a:noFill/>
                          </a:ln>
                          <a:solidFill>
                            <a:schemeClr val="tx1"/>
                          </a:solidFill>
                          <a:effectLst/>
                          <a:latin typeface="Times New Roman" pitchFamily="18" charset="0"/>
                          <a:ea typeface="楷体_GB2312" pitchFamily="49" charset="-122"/>
                        </a:rPr>
                        <a:t>1</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1" i="0" u="none" strike="noStrike" cap="none" normalizeH="0" baseline="0">
                          <a:ln>
                            <a:noFill/>
                          </a:ln>
                          <a:solidFill>
                            <a:schemeClr val="tx1"/>
                          </a:solidFill>
                          <a:effectLst/>
                          <a:latin typeface="Times New Roman" pitchFamily="18" charset="0"/>
                          <a:ea typeface="楷体_GB2312" pitchFamily="49" charset="-122"/>
                        </a:rPr>
                        <a:t>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1" i="0" u="none" strike="noStrike" cap="none" normalizeH="0" baseline="0">
                          <a:ln>
                            <a:noFill/>
                          </a:ln>
                          <a:solidFill>
                            <a:schemeClr val="tx1"/>
                          </a:solidFill>
                          <a:effectLst/>
                          <a:latin typeface="Times New Roman" pitchFamily="18" charset="0"/>
                          <a:ea typeface="楷体_GB2312" pitchFamily="49" charset="-122"/>
                        </a:rPr>
                        <a:t>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1" i="0" u="none" strike="noStrike" cap="none" normalizeH="0" baseline="0" dirty="0">
                          <a:ln>
                            <a:noFill/>
                          </a:ln>
                          <a:solidFill>
                            <a:schemeClr val="tx1"/>
                          </a:solidFill>
                          <a:effectLst/>
                          <a:latin typeface="Times New Roman" pitchFamily="18" charset="0"/>
                          <a:ea typeface="楷体_GB2312" pitchFamily="49" charset="-122"/>
                        </a:rPr>
                        <a:t>1</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0863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1" i="0" u="none" strike="noStrike" cap="none" normalizeH="0" baseline="0" dirty="0">
                          <a:ln>
                            <a:noFill/>
                          </a:ln>
                          <a:solidFill>
                            <a:schemeClr val="tx1"/>
                          </a:solidFill>
                          <a:effectLst/>
                          <a:latin typeface="Times New Roman" pitchFamily="18" charset="0"/>
                          <a:ea typeface="楷体_GB2312" pitchFamily="49" charset="-122"/>
                        </a:rPr>
                        <a:t>0</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1" i="0" u="none" strike="noStrike" cap="none" normalizeH="0" baseline="0">
                          <a:ln>
                            <a:noFill/>
                          </a:ln>
                          <a:solidFill>
                            <a:schemeClr val="tx1"/>
                          </a:solidFill>
                          <a:effectLst/>
                          <a:latin typeface="Times New Roman" pitchFamily="18" charset="0"/>
                          <a:ea typeface="楷体_GB2312" pitchFamily="49" charset="-122"/>
                        </a:rPr>
                        <a:t>1</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1" i="0" u="none" strike="noStrike" cap="none" normalizeH="0" baseline="0">
                          <a:ln>
                            <a:noFill/>
                          </a:ln>
                          <a:solidFill>
                            <a:schemeClr val="tx1"/>
                          </a:solidFill>
                          <a:effectLst/>
                          <a:latin typeface="Times New Roman" pitchFamily="18" charset="0"/>
                          <a:ea typeface="楷体_GB2312" pitchFamily="49" charset="-122"/>
                        </a:rPr>
                        <a:t>1</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1" i="0" u="none" strike="noStrike" cap="none" normalizeH="0" baseline="0">
                          <a:ln>
                            <a:noFill/>
                          </a:ln>
                          <a:solidFill>
                            <a:schemeClr val="tx1"/>
                          </a:solidFill>
                          <a:effectLst/>
                          <a:latin typeface="Times New Roman" pitchFamily="18" charset="0"/>
                          <a:ea typeface="楷体_GB2312" pitchFamily="49" charset="-122"/>
                        </a:rPr>
                        <a:t>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1" i="0" u="none" strike="noStrike" cap="none" normalizeH="0" baseline="0" dirty="0">
                          <a:ln>
                            <a:noFill/>
                          </a:ln>
                          <a:solidFill>
                            <a:schemeClr val="tx1"/>
                          </a:solidFill>
                          <a:effectLst/>
                          <a:latin typeface="Times New Roman" pitchFamily="18" charset="0"/>
                          <a:ea typeface="楷体_GB2312" pitchFamily="49" charset="-122"/>
                        </a:rPr>
                        <a:t>1</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0863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1" i="0" u="none" strike="noStrike" cap="none" normalizeH="0" baseline="0">
                          <a:ln>
                            <a:noFill/>
                          </a:ln>
                          <a:solidFill>
                            <a:schemeClr val="tx1"/>
                          </a:solidFill>
                          <a:effectLst/>
                          <a:latin typeface="Times New Roman" pitchFamily="18" charset="0"/>
                          <a:ea typeface="楷体_GB2312" pitchFamily="49" charset="-122"/>
                        </a:rPr>
                        <a:t>0</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1" i="0" u="none" strike="noStrike" cap="none" normalizeH="0" baseline="0">
                          <a:ln>
                            <a:noFill/>
                          </a:ln>
                          <a:solidFill>
                            <a:schemeClr val="tx1"/>
                          </a:solidFill>
                          <a:effectLst/>
                          <a:latin typeface="Times New Roman" pitchFamily="18" charset="0"/>
                          <a:ea typeface="楷体_GB2312" pitchFamily="49" charset="-122"/>
                        </a:rPr>
                        <a:t>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1" i="0" u="none" strike="noStrike" cap="none" normalizeH="0" baseline="0">
                          <a:ln>
                            <a:noFill/>
                          </a:ln>
                          <a:solidFill>
                            <a:schemeClr val="tx1"/>
                          </a:solidFill>
                          <a:effectLst/>
                          <a:latin typeface="Times New Roman" pitchFamily="18" charset="0"/>
                          <a:ea typeface="楷体_GB2312" pitchFamily="49" charset="-122"/>
                        </a:rPr>
                        <a:t>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1" i="0" u="none" strike="noStrike" cap="none" normalizeH="0" baseline="0">
                          <a:ln>
                            <a:noFill/>
                          </a:ln>
                          <a:solidFill>
                            <a:schemeClr val="tx1"/>
                          </a:solidFill>
                          <a:effectLst/>
                          <a:latin typeface="Times New Roman" pitchFamily="18" charset="0"/>
                          <a:ea typeface="楷体_GB2312" pitchFamily="49" charset="-122"/>
                        </a:rPr>
                        <a:t>1</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1" i="0" u="none" strike="noStrike" cap="none" normalizeH="0" baseline="0" dirty="0">
                          <a:ln>
                            <a:noFill/>
                          </a:ln>
                          <a:solidFill>
                            <a:schemeClr val="tx1"/>
                          </a:solidFill>
                          <a:effectLst/>
                          <a:latin typeface="Times New Roman" pitchFamily="18" charset="0"/>
                          <a:ea typeface="楷体_GB2312" pitchFamily="49" charset="-122"/>
                        </a:rPr>
                        <a:t>0</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0863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1" i="0" u="none" strike="noStrike" cap="none" normalizeH="0" baseline="0">
                          <a:ln>
                            <a:noFill/>
                          </a:ln>
                          <a:solidFill>
                            <a:schemeClr val="tx1"/>
                          </a:solidFill>
                          <a:effectLst/>
                          <a:latin typeface="Times New Roman" pitchFamily="18" charset="0"/>
                          <a:ea typeface="楷体_GB2312" pitchFamily="49" charset="-122"/>
                        </a:rPr>
                        <a:t>0</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1" i="0" u="none" strike="noStrike" cap="none" normalizeH="0" baseline="0">
                          <a:ln>
                            <a:noFill/>
                          </a:ln>
                          <a:solidFill>
                            <a:schemeClr val="tx1"/>
                          </a:solidFill>
                          <a:effectLst/>
                          <a:latin typeface="Times New Roman" pitchFamily="18" charset="0"/>
                          <a:ea typeface="楷体_GB2312" pitchFamily="49" charset="-122"/>
                        </a:rPr>
                        <a:t>1</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1" i="0" u="none" strike="noStrike" cap="none" normalizeH="0" baseline="0">
                          <a:ln>
                            <a:noFill/>
                          </a:ln>
                          <a:solidFill>
                            <a:schemeClr val="tx1"/>
                          </a:solidFill>
                          <a:effectLst/>
                          <a:latin typeface="Times New Roman" pitchFamily="18" charset="0"/>
                          <a:ea typeface="楷体_GB2312" pitchFamily="49" charset="-122"/>
                        </a:rPr>
                        <a:t>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1" i="0" u="none" strike="noStrike" cap="none" normalizeH="0" baseline="0">
                          <a:ln>
                            <a:noFill/>
                          </a:ln>
                          <a:solidFill>
                            <a:schemeClr val="tx1"/>
                          </a:solidFill>
                          <a:effectLst/>
                          <a:latin typeface="Times New Roman" pitchFamily="18" charset="0"/>
                          <a:ea typeface="楷体_GB2312" pitchFamily="49" charset="-122"/>
                        </a:rPr>
                        <a:t>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1" i="0" u="none" strike="noStrike" cap="none" normalizeH="0" baseline="0" dirty="0">
                          <a:ln>
                            <a:noFill/>
                          </a:ln>
                          <a:solidFill>
                            <a:schemeClr val="tx1"/>
                          </a:solidFill>
                          <a:effectLst/>
                          <a:latin typeface="Times New Roman" pitchFamily="18" charset="0"/>
                          <a:ea typeface="楷体_GB2312" pitchFamily="49" charset="-122"/>
                        </a:rPr>
                        <a:t>1</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TextBox 4"/>
          <p:cNvSpPr txBox="1"/>
          <p:nvPr/>
        </p:nvSpPr>
        <p:spPr>
          <a:xfrm>
            <a:off x="6681258" y="1752601"/>
            <a:ext cx="2300817" cy="461665"/>
          </a:xfrm>
          <a:prstGeom prst="rect">
            <a:avLst/>
          </a:prstGeom>
          <a:noFill/>
        </p:spPr>
        <p:txBody>
          <a:bodyPr wrap="square" rtlCol="0">
            <a:spAutoFit/>
          </a:bodyPr>
          <a:lstStyle/>
          <a:p>
            <a:r>
              <a:rPr lang="en-US" altLang="zh-CN" sz="2400" b="1" dirty="0">
                <a:latin typeface="微软雅黑" pitchFamily="34" charset="-122"/>
                <a:ea typeface="微软雅黑" pitchFamily="34" charset="-122"/>
              </a:rPr>
              <a:t>like</a:t>
            </a:r>
            <a:r>
              <a:rPr lang="zh-CN" altLang="en-US" sz="2400" b="1" dirty="0">
                <a:latin typeface="微软雅黑" pitchFamily="34" charset="-122"/>
                <a:ea typeface="微软雅黑" pitchFamily="34" charset="-122"/>
              </a:rPr>
              <a:t>矩阵</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12932"/>
                                        </p:tgtEl>
                                        <p:attrNameLst>
                                          <p:attrName>style.visibility</p:attrName>
                                        </p:attrNameLst>
                                      </p:cBhvr>
                                      <p:to>
                                        <p:strVal val="visible"/>
                                      </p:to>
                                    </p:set>
                                    <p:animEffect transition="in" filter="blinds(horizontal)">
                                      <p:cBhvr>
                                        <p:cTn id="7" dur="500"/>
                                        <p:tgtEl>
                                          <p:spTgt spid="281293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395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存储设计</a:t>
            </a:r>
          </a:p>
        </p:txBody>
      </p:sp>
      <p:sp>
        <p:nvSpPr>
          <p:cNvPr id="399363" name="Rectangle 3"/>
          <p:cNvSpPr>
            <a:spLocks noGrp="1" noChangeArrowheads="1"/>
          </p:cNvSpPr>
          <p:nvPr>
            <p:ph idx="4294967295"/>
          </p:nvPr>
        </p:nvSpPr>
        <p:spPr>
          <a:xfrm>
            <a:off x="1206500" y="1600200"/>
            <a:ext cx="10985500" cy="4772025"/>
          </a:xfrm>
        </p:spPr>
        <p:txBody>
          <a:bodyPr>
            <a:normAutofit/>
          </a:bodyPr>
          <a:lstStyle/>
          <a:p>
            <a:pPr eaLnBrk="1" hangingPunct="1">
              <a:lnSpc>
                <a:spcPct val="125000"/>
              </a:lnSpc>
              <a:buNone/>
            </a:pPr>
            <a:r>
              <a:rPr lang="zh-CN" altLang="en-US" sz="2400" b="1" dirty="0"/>
              <a:t>阅读兴趣</a:t>
            </a:r>
            <a:endParaRPr lang="en-US" altLang="zh-CN" sz="2400" b="1" dirty="0"/>
          </a:p>
          <a:p>
            <a:pPr eaLnBrk="1" hangingPunct="1">
              <a:lnSpc>
                <a:spcPct val="125000"/>
              </a:lnSpc>
              <a:buNone/>
            </a:pPr>
            <a:r>
              <a:rPr lang="zh-CN" altLang="en-US" sz="1867" dirty="0"/>
              <a:t>用一个二维数组 </a:t>
            </a:r>
            <a:r>
              <a:rPr lang="en-US" altLang="zh-CN" sz="1867" dirty="0"/>
              <a:t>like </a:t>
            </a:r>
            <a:r>
              <a:rPr lang="zh-CN" altLang="en-US" sz="1867" dirty="0"/>
              <a:t>存储</a:t>
            </a:r>
          </a:p>
          <a:p>
            <a:pPr>
              <a:lnSpc>
                <a:spcPct val="125000"/>
              </a:lnSpc>
              <a:buNone/>
            </a:pPr>
            <a:endParaRPr lang="en-US" altLang="zh-CN" sz="1867" dirty="0"/>
          </a:p>
          <a:p>
            <a:pPr>
              <a:lnSpc>
                <a:spcPct val="125000"/>
              </a:lnSpc>
              <a:buNone/>
            </a:pPr>
            <a:r>
              <a:rPr lang="zh-CN" altLang="en-US" sz="2400" b="1" dirty="0"/>
              <a:t>分配方案</a:t>
            </a:r>
            <a:endParaRPr lang="en-US" altLang="zh-CN" sz="2400" b="1" dirty="0"/>
          </a:p>
          <a:p>
            <a:pPr>
              <a:lnSpc>
                <a:spcPct val="125000"/>
              </a:lnSpc>
              <a:buNone/>
            </a:pPr>
            <a:r>
              <a:rPr lang="zh-CN" altLang="en-US" sz="1867" dirty="0"/>
              <a:t>用一个一维数组 </a:t>
            </a:r>
            <a:r>
              <a:rPr lang="en-US" altLang="zh-CN" sz="1867" dirty="0"/>
              <a:t>take</a:t>
            </a:r>
          </a:p>
          <a:p>
            <a:pPr>
              <a:lnSpc>
                <a:spcPct val="125000"/>
              </a:lnSpc>
              <a:buNone/>
            </a:pPr>
            <a:r>
              <a:rPr lang="en-US" altLang="zh-CN" sz="1867" dirty="0"/>
              <a:t>take[ </a:t>
            </a:r>
            <a:r>
              <a:rPr lang="en-US" altLang="zh-CN" sz="1867" dirty="0" err="1"/>
              <a:t>i</a:t>
            </a:r>
            <a:r>
              <a:rPr lang="en-US" altLang="zh-CN" sz="1867" dirty="0"/>
              <a:t> ] =  j  </a:t>
            </a:r>
            <a:r>
              <a:rPr lang="zh-CN" altLang="en-US" sz="1867" dirty="0"/>
              <a:t>表示第 </a:t>
            </a:r>
            <a:r>
              <a:rPr lang="en-US" altLang="zh-CN" sz="1867" dirty="0" err="1"/>
              <a:t>i</a:t>
            </a:r>
            <a:r>
              <a:rPr lang="en-US" altLang="zh-CN" sz="1867" dirty="0"/>
              <a:t> </a:t>
            </a:r>
            <a:r>
              <a:rPr lang="zh-CN" altLang="en-US" sz="1867" dirty="0"/>
              <a:t>本书分给了第  </a:t>
            </a:r>
            <a:r>
              <a:rPr lang="en-US" altLang="zh-CN" sz="1867" dirty="0"/>
              <a:t>j </a:t>
            </a:r>
            <a:r>
              <a:rPr lang="zh-CN" altLang="en-US" sz="1867" dirty="0"/>
              <a:t>个人</a:t>
            </a:r>
            <a:endParaRPr lang="en-US" altLang="zh-CN" sz="1867" dirty="0"/>
          </a:p>
          <a:p>
            <a:pPr>
              <a:lnSpc>
                <a:spcPct val="125000"/>
              </a:lnSpc>
              <a:buNone/>
            </a:pPr>
            <a:r>
              <a:rPr lang="zh-CN" altLang="en-US" sz="1867" dirty="0"/>
              <a:t>如果第</a:t>
            </a:r>
            <a:r>
              <a:rPr lang="en-US" altLang="zh-CN" sz="1867" dirty="0" err="1"/>
              <a:t>i</a:t>
            </a:r>
            <a:r>
              <a:rPr lang="zh-CN" altLang="en-US" sz="1867" dirty="0"/>
              <a:t>本书尚未被分配，给</a:t>
            </a:r>
            <a:r>
              <a:rPr lang="en-US" altLang="zh-CN" sz="1867" dirty="0"/>
              <a:t>take[ </a:t>
            </a:r>
            <a:r>
              <a:rPr lang="en-US" altLang="zh-CN" sz="1867" dirty="0" err="1"/>
              <a:t>i</a:t>
            </a:r>
            <a:r>
              <a:rPr lang="en-US" altLang="zh-CN" sz="1867" dirty="0"/>
              <a:t> ]</a:t>
            </a:r>
            <a:r>
              <a:rPr lang="zh-CN" altLang="en-US" sz="1867" dirty="0"/>
              <a:t>一个特殊值，如</a:t>
            </a:r>
            <a:r>
              <a:rPr lang="en-US" altLang="zh-CN" sz="1867" dirty="0"/>
              <a:t>- 1</a:t>
            </a:r>
            <a:endParaRPr lang="zh-CN" altLang="en-US" sz="1867" dirty="0"/>
          </a:p>
        </p:txBody>
      </p:sp>
    </p:spTree>
  </p:cSld>
  <p:clrMapOvr>
    <a:masterClrMapping/>
  </p:clrMapOvr>
  <p:transition spd="med">
    <p:fade/>
  </p:transition>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497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解题思路</a:t>
            </a:r>
          </a:p>
        </p:txBody>
      </p:sp>
      <p:sp>
        <p:nvSpPr>
          <p:cNvPr id="400387" name="Rectangle 3"/>
          <p:cNvSpPr>
            <a:spLocks noGrp="1" noChangeArrowheads="1"/>
          </p:cNvSpPr>
          <p:nvPr>
            <p:ph idx="4294967295"/>
          </p:nvPr>
        </p:nvSpPr>
        <p:spPr>
          <a:xfrm>
            <a:off x="1055688" y="2001838"/>
            <a:ext cx="11136312" cy="4708525"/>
          </a:xfrm>
        </p:spPr>
        <p:txBody>
          <a:bodyPr>
            <a:normAutofit fontScale="85000" lnSpcReduction="10000"/>
          </a:bodyPr>
          <a:lstStyle/>
          <a:p>
            <a:pPr>
              <a:lnSpc>
                <a:spcPct val="150000"/>
              </a:lnSpc>
              <a:buNone/>
            </a:pPr>
            <a:r>
              <a:rPr lang="zh-CN" altLang="en-US" sz="2267" dirty="0"/>
              <a:t>依次尝试把书 </a:t>
            </a:r>
            <a:r>
              <a:rPr lang="en-US" altLang="zh-CN" sz="2267" dirty="0"/>
              <a:t>j </a:t>
            </a:r>
            <a:r>
              <a:rPr lang="zh-CN" altLang="en-US" sz="2267" dirty="0"/>
              <a:t>分给人 </a:t>
            </a:r>
            <a:r>
              <a:rPr lang="en-US" altLang="zh-CN" sz="2267" dirty="0" err="1"/>
              <a:t>i</a:t>
            </a:r>
            <a:endParaRPr lang="zh-CN" altLang="en-US" sz="2267" dirty="0"/>
          </a:p>
          <a:p>
            <a:pPr lvl="1">
              <a:lnSpc>
                <a:spcPct val="150000"/>
              </a:lnSpc>
              <a:buSzPct val="70000"/>
              <a:buNone/>
            </a:pPr>
            <a:r>
              <a:rPr lang="zh-CN" altLang="en-US" sz="2000" dirty="0"/>
              <a:t>如果第 </a:t>
            </a:r>
            <a:r>
              <a:rPr lang="en-US" altLang="zh-CN" sz="2000" dirty="0" err="1"/>
              <a:t>i</a:t>
            </a:r>
            <a:r>
              <a:rPr lang="en-US" altLang="zh-CN" sz="2000" dirty="0"/>
              <a:t> </a:t>
            </a:r>
            <a:r>
              <a:rPr lang="zh-CN" altLang="en-US" sz="2000" dirty="0"/>
              <a:t>个人不喜欢第 </a:t>
            </a:r>
            <a:r>
              <a:rPr lang="en-US" altLang="zh-CN" sz="2000" dirty="0"/>
              <a:t>j </a:t>
            </a:r>
            <a:r>
              <a:rPr lang="zh-CN" altLang="en-US" sz="2000" dirty="0"/>
              <a:t>本书，则尝试下一本书，</a:t>
            </a:r>
            <a:endParaRPr lang="en-US" altLang="zh-CN" sz="2000" dirty="0"/>
          </a:p>
          <a:p>
            <a:pPr lvl="1">
              <a:lnSpc>
                <a:spcPct val="150000"/>
              </a:lnSpc>
              <a:buSzPct val="70000"/>
              <a:buNone/>
            </a:pPr>
            <a:r>
              <a:rPr lang="zh-CN" altLang="en-US" sz="2000" dirty="0"/>
              <a:t>如果喜欢，并且第 </a:t>
            </a:r>
            <a:r>
              <a:rPr lang="en-US" altLang="zh-CN" sz="2000" dirty="0"/>
              <a:t>j </a:t>
            </a:r>
            <a:r>
              <a:rPr lang="zh-CN" altLang="en-US" sz="2000" dirty="0"/>
              <a:t>本书尚未分配，则把书 </a:t>
            </a:r>
            <a:r>
              <a:rPr lang="en-US" altLang="zh-CN" sz="2000" dirty="0"/>
              <a:t>j </a:t>
            </a:r>
            <a:r>
              <a:rPr lang="zh-CN" altLang="en-US" sz="2000" dirty="0"/>
              <a:t>分配给 </a:t>
            </a:r>
            <a:r>
              <a:rPr lang="en-US" altLang="zh-CN" sz="2000" dirty="0" err="1"/>
              <a:t>i</a:t>
            </a:r>
            <a:endParaRPr lang="zh-CN" altLang="en-US" sz="2000" dirty="0"/>
          </a:p>
          <a:p>
            <a:pPr lvl="1">
              <a:lnSpc>
                <a:spcPct val="150000"/>
              </a:lnSpc>
              <a:buSzPct val="70000"/>
              <a:buNone/>
            </a:pPr>
            <a:r>
              <a:rPr lang="zh-CN" altLang="en-US" sz="2000" dirty="0"/>
              <a:t>如果 </a:t>
            </a:r>
            <a:r>
              <a:rPr lang="en-US" altLang="zh-CN" sz="2000" dirty="0" err="1"/>
              <a:t>i</a:t>
            </a:r>
            <a:r>
              <a:rPr lang="en-US" altLang="zh-CN" sz="2000" dirty="0"/>
              <a:t> </a:t>
            </a:r>
            <a:r>
              <a:rPr lang="zh-CN" altLang="en-US" sz="2000" dirty="0"/>
              <a:t>是最后一个人，则方案数加</a:t>
            </a:r>
            <a:r>
              <a:rPr lang="en-US" altLang="zh-CN" sz="2000" dirty="0"/>
              <a:t>1</a:t>
            </a:r>
            <a:r>
              <a:rPr lang="zh-CN" altLang="en-US" sz="2000" dirty="0"/>
              <a:t>，输出该方案，返回</a:t>
            </a:r>
            <a:r>
              <a:rPr lang="en-US" altLang="zh-CN" sz="2000" dirty="0"/>
              <a:t>true</a:t>
            </a:r>
          </a:p>
          <a:p>
            <a:pPr lvl="1">
              <a:lnSpc>
                <a:spcPct val="150000"/>
              </a:lnSpc>
              <a:buSzPct val="70000"/>
              <a:buNone/>
            </a:pPr>
            <a:r>
              <a:rPr lang="zh-CN" altLang="en-US" sz="2000" dirty="0"/>
              <a:t>否则调用 </a:t>
            </a:r>
            <a:r>
              <a:rPr lang="en-US" altLang="zh-CN" sz="2000" dirty="0" err="1"/>
              <a:t>trynext</a:t>
            </a:r>
            <a:r>
              <a:rPr lang="zh-CN" altLang="en-US" sz="2000" dirty="0"/>
              <a:t>（</a:t>
            </a:r>
            <a:r>
              <a:rPr lang="en-US" altLang="zh-CN" sz="2000" dirty="0"/>
              <a:t>i+1 )</a:t>
            </a:r>
            <a:r>
              <a:rPr lang="zh-CN" altLang="en-US" sz="2000" dirty="0"/>
              <a:t>为第 </a:t>
            </a:r>
            <a:r>
              <a:rPr lang="en-US" altLang="zh-CN" sz="2000" dirty="0" err="1"/>
              <a:t>i</a:t>
            </a:r>
            <a:r>
              <a:rPr lang="en-US" altLang="zh-CN" sz="2000" dirty="0"/>
              <a:t> +1 </a:t>
            </a:r>
            <a:r>
              <a:rPr lang="zh-CN" altLang="en-US" sz="2000" dirty="0"/>
              <a:t>个人分书</a:t>
            </a:r>
            <a:endParaRPr lang="en-US" altLang="zh-CN" sz="2000" dirty="0"/>
          </a:p>
          <a:p>
            <a:pPr lvl="1">
              <a:lnSpc>
                <a:spcPct val="150000"/>
              </a:lnSpc>
              <a:buSzPct val="70000"/>
              <a:buNone/>
            </a:pPr>
            <a:r>
              <a:rPr lang="zh-CN" altLang="en-US" sz="2000" dirty="0"/>
              <a:t>如果</a:t>
            </a:r>
            <a:r>
              <a:rPr lang="en-US" altLang="zh-CN" sz="2000" dirty="0" err="1"/>
              <a:t>trynext</a:t>
            </a:r>
            <a:r>
              <a:rPr lang="zh-CN" altLang="en-US" sz="2000" dirty="0"/>
              <a:t>（</a:t>
            </a:r>
            <a:r>
              <a:rPr lang="en-US" altLang="zh-CN" sz="2000" dirty="0"/>
              <a:t>i+1 )</a:t>
            </a:r>
            <a:r>
              <a:rPr lang="zh-CN" altLang="en-US" sz="2000" dirty="0"/>
              <a:t>成功，返回</a:t>
            </a:r>
            <a:r>
              <a:rPr lang="en-US" altLang="zh-CN" sz="2000" dirty="0"/>
              <a:t>true</a:t>
            </a:r>
            <a:endParaRPr lang="zh-CN" altLang="en-US" sz="2000" dirty="0"/>
          </a:p>
          <a:p>
            <a:pPr lvl="1">
              <a:lnSpc>
                <a:spcPct val="150000"/>
              </a:lnSpc>
              <a:buSzPct val="70000"/>
              <a:buNone/>
            </a:pPr>
            <a:r>
              <a:rPr lang="zh-CN" altLang="en-US" sz="2000" dirty="0"/>
              <a:t>如果</a:t>
            </a:r>
            <a:r>
              <a:rPr lang="en-US" altLang="zh-CN" sz="2000" dirty="0" err="1"/>
              <a:t>trynext</a:t>
            </a:r>
            <a:r>
              <a:rPr lang="zh-CN" altLang="en-US" sz="2000" dirty="0"/>
              <a:t>（</a:t>
            </a:r>
            <a:r>
              <a:rPr lang="en-US" altLang="zh-CN" sz="2000" dirty="0"/>
              <a:t>i+1 ) </a:t>
            </a:r>
            <a:r>
              <a:rPr lang="zh-CN" altLang="en-US" sz="2000" dirty="0"/>
              <a:t>失败，让第 </a:t>
            </a:r>
            <a:r>
              <a:rPr lang="en-US" altLang="zh-CN" sz="2000" dirty="0" err="1"/>
              <a:t>i</a:t>
            </a:r>
            <a:r>
              <a:rPr lang="en-US" altLang="zh-CN" sz="2000" dirty="0"/>
              <a:t> </a:t>
            </a:r>
            <a:r>
              <a:rPr lang="zh-CN" altLang="en-US" sz="2000" dirty="0"/>
              <a:t>个人退回书 </a:t>
            </a:r>
            <a:r>
              <a:rPr lang="en-US" altLang="zh-CN" sz="2000" dirty="0"/>
              <a:t>j</a:t>
            </a:r>
            <a:r>
              <a:rPr lang="zh-CN" altLang="en-US" sz="2000" dirty="0"/>
              <a:t>，尝试下一个 </a:t>
            </a:r>
            <a:r>
              <a:rPr lang="en-US" altLang="zh-CN" sz="2000" dirty="0"/>
              <a:t>j</a:t>
            </a:r>
            <a:r>
              <a:rPr lang="zh-CN" altLang="en-US" sz="2000" dirty="0"/>
              <a:t>，即寻找下一个可行的方案</a:t>
            </a:r>
            <a:endParaRPr lang="en-US" altLang="zh-CN" sz="2000" dirty="0"/>
          </a:p>
          <a:p>
            <a:pPr>
              <a:lnSpc>
                <a:spcPct val="150000"/>
              </a:lnSpc>
              <a:buSzPct val="70000"/>
              <a:buNone/>
            </a:pPr>
            <a:r>
              <a:rPr lang="zh-CN" altLang="en-US" sz="2267" dirty="0"/>
              <a:t>返回</a:t>
            </a:r>
            <a:r>
              <a:rPr lang="en-US" altLang="zh-CN" sz="2267" dirty="0"/>
              <a:t>false</a:t>
            </a:r>
            <a:endParaRPr lang="zh-CN" altLang="en-US" sz="2267" dirty="0"/>
          </a:p>
          <a:p>
            <a:pPr>
              <a:buSzPct val="70000"/>
              <a:buNone/>
            </a:pPr>
            <a:endParaRPr lang="zh-CN" altLang="en-US" sz="1867" dirty="0"/>
          </a:p>
          <a:p>
            <a:pPr eaLnBrk="1" hangingPunct="1">
              <a:buSzPct val="70000"/>
              <a:buNone/>
            </a:pPr>
            <a:endParaRPr lang="en-US" altLang="zh-CN" sz="2400" dirty="0"/>
          </a:p>
          <a:p>
            <a:pPr eaLnBrk="1" hangingPunct="1">
              <a:buSzPct val="70000"/>
              <a:buNone/>
            </a:pPr>
            <a:r>
              <a:rPr lang="zh-CN" altLang="en-US" sz="2400" b="1" dirty="0"/>
              <a:t>将</a:t>
            </a:r>
            <a:r>
              <a:rPr lang="en-US" altLang="zh-CN" sz="2400" b="1" dirty="0"/>
              <a:t>like</a:t>
            </a:r>
            <a:r>
              <a:rPr lang="zh-CN" altLang="en-US" sz="2400" b="1" dirty="0"/>
              <a:t>，</a:t>
            </a:r>
            <a:r>
              <a:rPr lang="en-US" altLang="zh-CN" sz="2400" b="1" dirty="0"/>
              <a:t>take</a:t>
            </a:r>
            <a:r>
              <a:rPr lang="zh-CN" altLang="en-US" sz="2400" b="1" dirty="0"/>
              <a:t>作为全局变量，以免每次函数调用时都要带一大串参数</a:t>
            </a:r>
          </a:p>
        </p:txBody>
      </p:sp>
      <p:sp>
        <p:nvSpPr>
          <p:cNvPr id="400388" name="Rectangle 4"/>
          <p:cNvSpPr>
            <a:spLocks noChangeArrowheads="1"/>
          </p:cNvSpPr>
          <p:nvPr/>
        </p:nvSpPr>
        <p:spPr bwMode="auto">
          <a:xfrm>
            <a:off x="674213" y="1307692"/>
            <a:ext cx="9585252" cy="461665"/>
          </a:xfrm>
          <a:prstGeom prst="rect">
            <a:avLst/>
          </a:prstGeom>
          <a:noFill/>
          <a:ln w="12700" cap="sq" algn="ctr">
            <a:noFill/>
            <a:miter lim="800000"/>
            <a:headEnd type="none" w="sm" len="sm"/>
            <a:tailEnd type="none" w="sm" len="sm"/>
          </a:ln>
        </p:spPr>
        <p:txBody>
          <a:bodyPr wrap="none">
            <a:spAutoFit/>
          </a:bodyPr>
          <a:lstStyle/>
          <a:p>
            <a:pPr algn="ctr"/>
            <a:r>
              <a:rPr lang="zh-CN" altLang="en-US" sz="2400" dirty="0">
                <a:latin typeface="微软雅黑" pitchFamily="34" charset="-122"/>
                <a:ea typeface="微软雅黑" pitchFamily="34" charset="-122"/>
              </a:rPr>
              <a:t>函数 </a:t>
            </a:r>
            <a:r>
              <a:rPr lang="en-US" altLang="zh-CN" sz="2400" dirty="0" err="1">
                <a:latin typeface="微软雅黑" pitchFamily="34" charset="-122"/>
                <a:ea typeface="微软雅黑" pitchFamily="34" charset="-122"/>
              </a:rPr>
              <a:t>trynext</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i</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：在已经给 </a:t>
            </a:r>
            <a:r>
              <a:rPr lang="en-US" altLang="zh-CN" sz="2400" dirty="0">
                <a:latin typeface="微软雅黑" pitchFamily="34" charset="-122"/>
                <a:ea typeface="微软雅黑" pitchFamily="34" charset="-122"/>
              </a:rPr>
              <a:t>0 </a:t>
            </a:r>
            <a:r>
              <a:rPr lang="zh-CN" altLang="en-US" sz="2400" dirty="0">
                <a:latin typeface="微软雅黑" pitchFamily="34" charset="-122"/>
                <a:ea typeface="微软雅黑" pitchFamily="34" charset="-122"/>
              </a:rPr>
              <a:t>到 </a:t>
            </a:r>
            <a:r>
              <a:rPr lang="en-US" altLang="zh-CN" sz="2400" dirty="0">
                <a:latin typeface="微软雅黑" pitchFamily="34" charset="-122"/>
                <a:ea typeface="微软雅黑" pitchFamily="34" charset="-122"/>
              </a:rPr>
              <a:t>i-1 </a:t>
            </a:r>
            <a:r>
              <a:rPr lang="zh-CN" altLang="en-US" sz="2400" dirty="0">
                <a:latin typeface="微软雅黑" pitchFamily="34" charset="-122"/>
                <a:ea typeface="微软雅黑" pitchFamily="34" charset="-122"/>
              </a:rPr>
              <a:t>个人成功分数后，给第</a:t>
            </a:r>
            <a:r>
              <a:rPr lang="en-US" altLang="zh-CN" sz="2400" dirty="0" err="1">
                <a:latin typeface="微软雅黑" pitchFamily="34" charset="-122"/>
                <a:ea typeface="微软雅黑" pitchFamily="34" charset="-122"/>
              </a:rPr>
              <a:t>i</a:t>
            </a:r>
            <a:r>
              <a:rPr lang="zh-CN" altLang="en-US" sz="2400" dirty="0">
                <a:latin typeface="微软雅黑" pitchFamily="34" charset="-122"/>
                <a:ea typeface="微软雅黑" pitchFamily="34" charset="-122"/>
              </a:rPr>
              <a:t>个人分书</a:t>
            </a:r>
          </a:p>
        </p:txBody>
      </p:sp>
    </p:spTree>
  </p:cSld>
  <p:clrMapOvr>
    <a:masterClrMapping/>
  </p:clrMapOvr>
  <p:transition spd="med">
    <p:fade/>
  </p:transition>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Text Box 2"/>
          <p:cNvSpPr txBox="1">
            <a:spLocks noChangeArrowheads="1"/>
          </p:cNvSpPr>
          <p:nvPr/>
        </p:nvSpPr>
        <p:spPr bwMode="auto">
          <a:xfrm>
            <a:off x="372533" y="1276986"/>
            <a:ext cx="11819467" cy="5551456"/>
          </a:xfrm>
          <a:prstGeom prst="rect">
            <a:avLst/>
          </a:prstGeom>
          <a:noFill/>
          <a:ln w="12700" cap="sq" algn="ctr">
            <a:noFill/>
            <a:miter lim="800000"/>
            <a:headEnd type="none" w="sm" len="sm"/>
            <a:tailEnd type="none" w="sm" len="sm"/>
          </a:ln>
        </p:spPr>
        <p:txBody>
          <a:bodyPr>
            <a:spAutoFit/>
          </a:bodyPr>
          <a:lstStyle/>
          <a:p>
            <a:r>
              <a:rPr lang="en-US" altLang="zh-CN" sz="1867" dirty="0" err="1">
                <a:latin typeface="微软雅黑" pitchFamily="34" charset="-122"/>
                <a:ea typeface="微软雅黑" pitchFamily="34" charset="-122"/>
              </a:rPr>
              <a:t>bool</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trynext</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endParaRPr lang="zh-CN" altLang="en-US"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a:t>
            </a:r>
            <a:endParaRPr lang="zh-CN" altLang="en-US"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j, k;</a:t>
            </a:r>
            <a:endParaRPr lang="zh-CN" altLang="en-US"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endParaRPr lang="zh-CN" altLang="en-US"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for (j=0; j&lt;5; ++j) {</a:t>
            </a:r>
            <a:endParaRPr lang="zh-CN" altLang="en-US"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if ( like[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j ] &amp;&amp; take[ j ]== -1)   {            //  </a:t>
            </a:r>
            <a:r>
              <a:rPr lang="zh-CN" altLang="en-US" sz="1867" dirty="0">
                <a:latin typeface="微软雅黑" pitchFamily="34" charset="-122"/>
                <a:ea typeface="微软雅黑" pitchFamily="34" charset="-122"/>
              </a:rPr>
              <a:t>如果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喜欢 </a:t>
            </a:r>
            <a:r>
              <a:rPr lang="en-US" altLang="zh-CN" sz="1867" dirty="0">
                <a:latin typeface="微软雅黑" pitchFamily="34" charset="-122"/>
                <a:ea typeface="微软雅黑" pitchFamily="34" charset="-122"/>
              </a:rPr>
              <a:t>j</a:t>
            </a:r>
            <a:r>
              <a:rPr lang="zh-CN" altLang="en-US" sz="1867" dirty="0">
                <a:latin typeface="微软雅黑" pitchFamily="34" charset="-122"/>
                <a:ea typeface="微软雅黑" pitchFamily="34" charset="-122"/>
              </a:rPr>
              <a:t>，并且 </a:t>
            </a:r>
            <a:r>
              <a:rPr lang="en-US" altLang="zh-CN" sz="1867" dirty="0">
                <a:latin typeface="微软雅黑" pitchFamily="34" charset="-122"/>
                <a:ea typeface="微软雅黑" pitchFamily="34" charset="-122"/>
              </a:rPr>
              <a:t>j </a:t>
            </a:r>
            <a:r>
              <a:rPr lang="zh-CN" altLang="en-US" sz="1867" dirty="0">
                <a:latin typeface="微软雅黑" pitchFamily="34" charset="-122"/>
                <a:ea typeface="微软雅黑" pitchFamily="34" charset="-122"/>
              </a:rPr>
              <a:t>未被分配</a:t>
            </a:r>
          </a:p>
          <a:p>
            <a:r>
              <a:rPr lang="en-US" altLang="zh-CN" sz="1867" dirty="0">
                <a:latin typeface="微软雅黑" pitchFamily="34" charset="-122"/>
                <a:ea typeface="微软雅黑" pitchFamily="34" charset="-122"/>
              </a:rPr>
              <a:t>               take[ j ] =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j  </a:t>
            </a:r>
            <a:r>
              <a:rPr lang="zh-CN" altLang="en-US" sz="1867" dirty="0">
                <a:latin typeface="微软雅黑" pitchFamily="34" charset="-122"/>
                <a:ea typeface="微软雅黑" pitchFamily="34" charset="-122"/>
              </a:rPr>
              <a:t>分给 </a:t>
            </a:r>
            <a:r>
              <a:rPr lang="en-US" altLang="zh-CN" sz="1867" dirty="0" err="1">
                <a:latin typeface="微软雅黑" pitchFamily="34" charset="-122"/>
                <a:ea typeface="微软雅黑" pitchFamily="34" charset="-122"/>
              </a:rPr>
              <a:t>i</a:t>
            </a:r>
            <a:endParaRPr lang="zh-CN" altLang="en-US"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if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4)  {                                              //  </a:t>
            </a:r>
            <a:r>
              <a:rPr lang="zh-CN" altLang="en-US" sz="1867" dirty="0">
                <a:latin typeface="微软雅黑" pitchFamily="34" charset="-122"/>
                <a:ea typeface="微软雅黑" pitchFamily="34" charset="-122"/>
              </a:rPr>
              <a:t>找到一种新方案，输出此方案</a:t>
            </a:r>
          </a:p>
          <a:p>
            <a:r>
              <a:rPr lang="fr-FR" altLang="zh-CN" sz="1867" dirty="0">
                <a:latin typeface="微软雅黑" pitchFamily="34" charset="-122"/>
                <a:ea typeface="微软雅黑" pitchFamily="34" charset="-122"/>
              </a:rPr>
              <a:t>                   cout &lt;&lt; " </a:t>
            </a:r>
            <a:r>
              <a:rPr lang="zh-CN" altLang="en-US" sz="1867" dirty="0">
                <a:latin typeface="微软雅黑" pitchFamily="34" charset="-122"/>
                <a:ea typeface="微软雅黑" pitchFamily="34" charset="-122"/>
              </a:rPr>
              <a:t>书</a:t>
            </a:r>
            <a:r>
              <a:rPr lang="fr-FR" altLang="zh-CN" sz="1867" dirty="0">
                <a:latin typeface="微软雅黑" pitchFamily="34" charset="-122"/>
                <a:ea typeface="微软雅黑" pitchFamily="34" charset="-122"/>
              </a:rPr>
              <a:t>\t</a:t>
            </a:r>
            <a:r>
              <a:rPr lang="zh-CN" altLang="en-US" sz="1867" dirty="0">
                <a:latin typeface="微软雅黑" pitchFamily="34" charset="-122"/>
                <a:ea typeface="微软雅黑" pitchFamily="34" charset="-122"/>
              </a:rPr>
              <a:t>人</a:t>
            </a:r>
            <a:r>
              <a:rPr lang="fr-FR" altLang="zh-CN" sz="1867" dirty="0">
                <a:latin typeface="微软雅黑" pitchFamily="34" charset="-122"/>
                <a:ea typeface="微软雅黑" pitchFamily="34" charset="-122"/>
              </a:rPr>
              <a:t>" &lt;&lt; endl;</a:t>
            </a:r>
            <a:endParaRPr lang="zh-CN" altLang="en-US" sz="1867" dirty="0">
              <a:latin typeface="微软雅黑" pitchFamily="34" charset="-122"/>
              <a:ea typeface="微软雅黑" pitchFamily="34" charset="-122"/>
            </a:endParaRPr>
          </a:p>
          <a:p>
            <a:r>
              <a:rPr lang="fr-FR" altLang="zh-CN" sz="1867" dirty="0">
                <a:latin typeface="微软雅黑" pitchFamily="34" charset="-122"/>
                <a:ea typeface="微软雅黑" pitchFamily="34" charset="-122"/>
              </a:rPr>
              <a:t>                   for (k=0; k&lt;5; k++)  </a:t>
            </a:r>
          </a:p>
          <a:p>
            <a:r>
              <a:rPr lang="fr-FR" altLang="zh-CN" sz="1867" dirty="0">
                <a:latin typeface="微软雅黑" pitchFamily="34" charset="-122"/>
                <a:ea typeface="微软雅黑" pitchFamily="34" charset="-122"/>
              </a:rPr>
              <a:t>                        cout &lt;&lt;k &lt;&lt; '\t' &lt;&lt; char(take[k] +'A') &lt;&lt; endl;</a:t>
            </a:r>
          </a:p>
          <a:p>
            <a:r>
              <a:rPr lang="fr-FR" altLang="zh-CN"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return true;</a:t>
            </a:r>
            <a:endParaRPr lang="zh-CN" altLang="en-US" sz="1867" dirty="0">
              <a:latin typeface="微软雅黑" pitchFamily="34" charset="-122"/>
              <a:ea typeface="微软雅黑" pitchFamily="34" charset="-122"/>
            </a:endParaRPr>
          </a:p>
          <a:p>
            <a:r>
              <a:rPr lang="fr-FR" altLang="zh-CN" sz="1867" dirty="0">
                <a:latin typeface="微软雅黑" pitchFamily="34" charset="-122"/>
                <a:ea typeface="微软雅黑" pitchFamily="34" charset="-122"/>
              </a:rPr>
              <a:t>                }</a:t>
            </a:r>
            <a:endParaRPr lang="zh-CN" altLang="en-US" sz="1867" dirty="0">
              <a:latin typeface="微软雅黑" pitchFamily="34" charset="-122"/>
              <a:ea typeface="微软雅黑" pitchFamily="34" charset="-122"/>
            </a:endParaRPr>
          </a:p>
          <a:p>
            <a:r>
              <a:rPr lang="fr-FR" altLang="zh-CN" sz="1867" dirty="0">
                <a:latin typeface="微软雅黑" pitchFamily="34" charset="-122"/>
                <a:ea typeface="微软雅黑" pitchFamily="34" charset="-122"/>
              </a:rPr>
              <a:t>                else  if  ( trynext( i+1 ) )   return true ;	//  </a:t>
            </a:r>
            <a:r>
              <a:rPr lang="zh-CN" altLang="en-US" sz="1867" dirty="0">
                <a:latin typeface="微软雅黑" pitchFamily="34" charset="-122"/>
                <a:ea typeface="微软雅黑" pitchFamily="34" charset="-122"/>
              </a:rPr>
              <a:t>为下一个人分书且成功</a:t>
            </a:r>
          </a:p>
          <a:p>
            <a:r>
              <a:rPr lang="fr-FR" altLang="zh-CN"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else  </a:t>
            </a:r>
            <a:r>
              <a:rPr lang="fr-FR" altLang="zh-CN"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take[j] = -1;	                                   //   </a:t>
            </a:r>
            <a:r>
              <a:rPr lang="zh-CN" altLang="en-US" sz="1867" dirty="0">
                <a:latin typeface="微软雅黑" pitchFamily="34" charset="-122"/>
                <a:ea typeface="微软雅黑" pitchFamily="34" charset="-122"/>
              </a:rPr>
              <a:t>回溯，尝试找下一方案</a:t>
            </a:r>
          </a:p>
          <a:p>
            <a:r>
              <a:rPr lang="en-US" altLang="zh-CN" sz="1867" dirty="0">
                <a:latin typeface="微软雅黑" pitchFamily="34" charset="-122"/>
                <a:ea typeface="微软雅黑" pitchFamily="34" charset="-122"/>
              </a:rPr>
              <a:t>          }</a:t>
            </a:r>
            <a:endParaRPr lang="zh-CN" altLang="en-US"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return  false;</a:t>
            </a:r>
            <a:endParaRPr lang="zh-CN" altLang="en-US"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a:t>
            </a:r>
            <a:endParaRPr lang="zh-CN" altLang="en-US" sz="1867" dirty="0">
              <a:latin typeface="微软雅黑" pitchFamily="34" charset="-122"/>
              <a:ea typeface="微软雅黑" pitchFamily="34" charset="-122"/>
            </a:endParaRPr>
          </a:p>
        </p:txBody>
      </p:sp>
      <p:sp>
        <p:nvSpPr>
          <p:cNvPr id="3" name="TextBox 2"/>
          <p:cNvSpPr txBox="1"/>
          <p:nvPr/>
        </p:nvSpPr>
        <p:spPr>
          <a:xfrm>
            <a:off x="523877" y="314325"/>
            <a:ext cx="5648324" cy="666786"/>
          </a:xfrm>
          <a:prstGeom prst="rect">
            <a:avLst/>
          </a:prstGeom>
          <a:noFill/>
        </p:spPr>
        <p:txBody>
          <a:bodyPr wrap="square" rtlCol="0">
            <a:spAutoFit/>
          </a:bodyPr>
          <a:lstStyle/>
          <a:p>
            <a:r>
              <a:rPr lang="zh-CN" altLang="en-US" sz="3733" b="1" dirty="0">
                <a:latin typeface="微软雅黑" pitchFamily="34" charset="-122"/>
                <a:ea typeface="微软雅黑" pitchFamily="34" charset="-122"/>
              </a:rPr>
              <a:t>找一个可行方案</a:t>
            </a:r>
          </a:p>
        </p:txBody>
      </p:sp>
      <p:sp>
        <p:nvSpPr>
          <p:cNvPr id="5" name="标题 4">
            <a:extLst>
              <a:ext uri="{FF2B5EF4-FFF2-40B4-BE49-F238E27FC236}">
                <a16:creationId xmlns:a16="http://schemas.microsoft.com/office/drawing/2014/main" id="{9B5E9CC2-5FB5-C1C6-FF70-AD855584E949}"/>
              </a:ext>
            </a:extLst>
          </p:cNvPr>
          <p:cNvSpPr>
            <a:spLocks noGrp="1"/>
          </p:cNvSpPr>
          <p:nvPr>
            <p:ph type="title"/>
          </p:nvPr>
        </p:nvSpPr>
        <p:spPr/>
        <p:txBody>
          <a:bodyPr/>
          <a:lstStyle/>
          <a:p>
            <a:endParaRPr lang="zh-CN" altLang="en-US"/>
          </a:p>
        </p:txBody>
      </p:sp>
    </p:spTree>
  </p:cSld>
  <p:clrMapOvr>
    <a:masterClrMapping/>
  </p:clrMapOvr>
  <p:transition spd="med">
    <p:fade/>
  </p:transition>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Text Box 2"/>
          <p:cNvSpPr txBox="1">
            <a:spLocks noChangeArrowheads="1"/>
          </p:cNvSpPr>
          <p:nvPr/>
        </p:nvSpPr>
        <p:spPr bwMode="auto">
          <a:xfrm>
            <a:off x="372533" y="1133475"/>
            <a:ext cx="11819467" cy="5551456"/>
          </a:xfrm>
          <a:prstGeom prst="rect">
            <a:avLst/>
          </a:prstGeom>
          <a:noFill/>
          <a:ln w="12700" cap="sq" algn="ctr">
            <a:noFill/>
            <a:miter lim="800000"/>
            <a:headEnd type="none" w="sm" len="sm"/>
            <a:tailEnd type="none" w="sm" len="sm"/>
          </a:ln>
        </p:spPr>
        <p:txBody>
          <a:bodyPr>
            <a:spAutoFit/>
          </a:bodyPr>
          <a:lstStyle/>
          <a:p>
            <a:r>
              <a:rPr lang="en-US" altLang="zh-CN" sz="1867" dirty="0">
                <a:latin typeface="微软雅黑" pitchFamily="34" charset="-122"/>
                <a:ea typeface="微软雅黑" pitchFamily="34" charset="-122"/>
              </a:rPr>
              <a:t>void  </a:t>
            </a:r>
            <a:r>
              <a:rPr lang="en-US" altLang="zh-CN" sz="1867" dirty="0" err="1">
                <a:latin typeface="微软雅黑" pitchFamily="34" charset="-122"/>
                <a:ea typeface="微软雅黑" pitchFamily="34" charset="-122"/>
              </a:rPr>
              <a:t>trynext</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endParaRPr lang="zh-CN" altLang="en-US"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a:t>
            </a:r>
            <a:endParaRPr lang="zh-CN" altLang="en-US"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j, k;</a:t>
            </a:r>
            <a:endParaRPr lang="zh-CN" altLang="en-US"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endParaRPr lang="zh-CN" altLang="en-US"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for (j=0; j&lt;5; ++j) {</a:t>
            </a:r>
            <a:endParaRPr lang="zh-CN" altLang="en-US"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if ( like[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j ] &amp;&amp; take[ j ]== -1)   {            //  </a:t>
            </a:r>
            <a:r>
              <a:rPr lang="zh-CN" altLang="en-US" sz="1867" dirty="0">
                <a:latin typeface="微软雅黑" pitchFamily="34" charset="-122"/>
                <a:ea typeface="微软雅黑" pitchFamily="34" charset="-122"/>
              </a:rPr>
              <a:t>如果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喜欢 </a:t>
            </a:r>
            <a:r>
              <a:rPr lang="en-US" altLang="zh-CN" sz="1867" dirty="0">
                <a:latin typeface="微软雅黑" pitchFamily="34" charset="-122"/>
                <a:ea typeface="微软雅黑" pitchFamily="34" charset="-122"/>
              </a:rPr>
              <a:t>j</a:t>
            </a:r>
            <a:r>
              <a:rPr lang="zh-CN" altLang="en-US" sz="1867" dirty="0">
                <a:latin typeface="微软雅黑" pitchFamily="34" charset="-122"/>
                <a:ea typeface="微软雅黑" pitchFamily="34" charset="-122"/>
              </a:rPr>
              <a:t>，并且 </a:t>
            </a:r>
            <a:r>
              <a:rPr lang="en-US" altLang="zh-CN" sz="1867" dirty="0">
                <a:latin typeface="微软雅黑" pitchFamily="34" charset="-122"/>
                <a:ea typeface="微软雅黑" pitchFamily="34" charset="-122"/>
              </a:rPr>
              <a:t>j </a:t>
            </a:r>
            <a:r>
              <a:rPr lang="zh-CN" altLang="en-US" sz="1867" dirty="0">
                <a:latin typeface="微软雅黑" pitchFamily="34" charset="-122"/>
                <a:ea typeface="微软雅黑" pitchFamily="34" charset="-122"/>
              </a:rPr>
              <a:t>未被分配</a:t>
            </a:r>
          </a:p>
          <a:p>
            <a:r>
              <a:rPr lang="en-US" altLang="zh-CN" sz="1867" dirty="0">
                <a:latin typeface="微软雅黑" pitchFamily="34" charset="-122"/>
                <a:ea typeface="微软雅黑" pitchFamily="34" charset="-122"/>
              </a:rPr>
              <a:t>            take[j] =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j  </a:t>
            </a:r>
            <a:r>
              <a:rPr lang="zh-CN" altLang="en-US" sz="1867" dirty="0">
                <a:latin typeface="微软雅黑" pitchFamily="34" charset="-122"/>
                <a:ea typeface="微软雅黑" pitchFamily="34" charset="-122"/>
              </a:rPr>
              <a:t>分给 </a:t>
            </a:r>
            <a:r>
              <a:rPr lang="en-US" altLang="zh-CN" sz="1867" dirty="0" err="1">
                <a:latin typeface="微软雅黑" pitchFamily="34" charset="-122"/>
                <a:ea typeface="微软雅黑" pitchFamily="34" charset="-122"/>
              </a:rPr>
              <a:t>i</a:t>
            </a:r>
            <a:endParaRPr lang="zh-CN" altLang="en-US"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if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4)  {                                              //  </a:t>
            </a:r>
            <a:r>
              <a:rPr lang="zh-CN" altLang="en-US" sz="1867" dirty="0">
                <a:latin typeface="微软雅黑" pitchFamily="34" charset="-122"/>
                <a:ea typeface="微软雅黑" pitchFamily="34" charset="-122"/>
              </a:rPr>
              <a:t>找到一种新方案，输出此方案</a:t>
            </a:r>
          </a:p>
          <a:p>
            <a:r>
              <a:rPr lang="en-US" altLang="zh-CN" sz="1867" dirty="0">
                <a:latin typeface="微软雅黑" pitchFamily="34" charset="-122"/>
                <a:ea typeface="微软雅黑" pitchFamily="34" charset="-122"/>
              </a:rPr>
              <a:t>                  n++;</a:t>
            </a:r>
            <a:endParaRPr lang="zh-CN" altLang="en-US"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r>
              <a:rPr lang="fr-FR" altLang="zh-CN" sz="1867" dirty="0">
                <a:latin typeface="微软雅黑" pitchFamily="34" charset="-122"/>
                <a:ea typeface="微软雅黑" pitchFamily="34" charset="-122"/>
              </a:rPr>
              <a:t>cout &lt;&lt; "\n</a:t>
            </a:r>
            <a:r>
              <a:rPr lang="zh-CN" altLang="en-US" sz="1867" dirty="0">
                <a:latin typeface="微软雅黑" pitchFamily="34" charset="-122"/>
                <a:ea typeface="微软雅黑" pitchFamily="34" charset="-122"/>
              </a:rPr>
              <a:t>第</a:t>
            </a:r>
            <a:r>
              <a:rPr lang="fr-FR" altLang="zh-CN" sz="1867" dirty="0">
                <a:latin typeface="微软雅黑" pitchFamily="34" charset="-122"/>
                <a:ea typeface="微软雅黑" pitchFamily="34" charset="-122"/>
              </a:rPr>
              <a:t>" &lt;&lt; n &lt;&lt; "</a:t>
            </a:r>
            <a:r>
              <a:rPr lang="zh-CN" altLang="en-US" sz="1867" dirty="0">
                <a:latin typeface="微软雅黑" pitchFamily="34" charset="-122"/>
                <a:ea typeface="微软雅黑" pitchFamily="34" charset="-122"/>
              </a:rPr>
              <a:t>种方案</a:t>
            </a:r>
            <a:r>
              <a:rPr lang="fr-FR" altLang="zh-CN" sz="1867" dirty="0">
                <a:latin typeface="微软雅黑" pitchFamily="34" charset="-122"/>
                <a:ea typeface="微软雅黑" pitchFamily="34" charset="-122"/>
              </a:rPr>
              <a:t>: "&lt;&lt; endl;</a:t>
            </a:r>
            <a:endParaRPr lang="zh-CN" altLang="en-US" sz="1867" dirty="0">
              <a:latin typeface="微软雅黑" pitchFamily="34" charset="-122"/>
              <a:ea typeface="微软雅黑" pitchFamily="34" charset="-122"/>
            </a:endParaRPr>
          </a:p>
          <a:p>
            <a:r>
              <a:rPr lang="fr-FR" altLang="zh-CN" sz="1867" dirty="0">
                <a:latin typeface="微软雅黑" pitchFamily="34" charset="-122"/>
                <a:ea typeface="微软雅黑" pitchFamily="34" charset="-122"/>
              </a:rPr>
              <a:t>                  cout &lt;&lt; " </a:t>
            </a:r>
            <a:r>
              <a:rPr lang="zh-CN" altLang="en-US" sz="1867" dirty="0">
                <a:latin typeface="微软雅黑" pitchFamily="34" charset="-122"/>
                <a:ea typeface="微软雅黑" pitchFamily="34" charset="-122"/>
              </a:rPr>
              <a:t>书</a:t>
            </a:r>
            <a:r>
              <a:rPr lang="fr-FR" altLang="zh-CN" sz="1867" dirty="0">
                <a:latin typeface="微软雅黑" pitchFamily="34" charset="-122"/>
                <a:ea typeface="微软雅黑" pitchFamily="34" charset="-122"/>
              </a:rPr>
              <a:t>\t</a:t>
            </a:r>
            <a:r>
              <a:rPr lang="zh-CN" altLang="en-US" sz="1867" dirty="0">
                <a:latin typeface="微软雅黑" pitchFamily="34" charset="-122"/>
                <a:ea typeface="微软雅黑" pitchFamily="34" charset="-122"/>
              </a:rPr>
              <a:t>人</a:t>
            </a:r>
            <a:r>
              <a:rPr lang="fr-FR" altLang="zh-CN" sz="1867" dirty="0">
                <a:latin typeface="微软雅黑" pitchFamily="34" charset="-122"/>
                <a:ea typeface="微软雅黑" pitchFamily="34" charset="-122"/>
              </a:rPr>
              <a:t>" &lt;&lt; endl;</a:t>
            </a:r>
            <a:endParaRPr lang="zh-CN" altLang="en-US" sz="1867" dirty="0">
              <a:latin typeface="微软雅黑" pitchFamily="34" charset="-122"/>
              <a:ea typeface="微软雅黑" pitchFamily="34" charset="-122"/>
            </a:endParaRPr>
          </a:p>
          <a:p>
            <a:r>
              <a:rPr lang="fr-FR" altLang="zh-CN" sz="1867" dirty="0">
                <a:latin typeface="微软雅黑" pitchFamily="34" charset="-122"/>
                <a:ea typeface="微软雅黑" pitchFamily="34" charset="-122"/>
              </a:rPr>
              <a:t>                  for (k=0; k&lt;5; k++)  </a:t>
            </a:r>
          </a:p>
          <a:p>
            <a:r>
              <a:rPr lang="fr-FR" altLang="zh-CN" sz="1867" dirty="0">
                <a:latin typeface="微软雅黑" pitchFamily="34" charset="-122"/>
                <a:ea typeface="微软雅黑" pitchFamily="34" charset="-122"/>
              </a:rPr>
              <a:t>                        cout &lt;&lt;k &lt;&lt; '\t' &lt;&lt; char(take[k] +'A') &lt;&lt; endl;</a:t>
            </a:r>
            <a:endParaRPr lang="zh-CN" altLang="en-US" sz="1867" dirty="0">
              <a:latin typeface="微软雅黑" pitchFamily="34" charset="-122"/>
              <a:ea typeface="微软雅黑" pitchFamily="34" charset="-122"/>
            </a:endParaRPr>
          </a:p>
          <a:p>
            <a:r>
              <a:rPr lang="fr-FR" altLang="zh-CN" sz="1867" dirty="0">
                <a:latin typeface="微软雅黑" pitchFamily="34" charset="-122"/>
                <a:ea typeface="微软雅黑" pitchFamily="34" charset="-122"/>
              </a:rPr>
              <a:t>            }</a:t>
            </a:r>
            <a:endParaRPr lang="zh-CN" altLang="en-US" sz="1867" dirty="0">
              <a:latin typeface="微软雅黑" pitchFamily="34" charset="-122"/>
              <a:ea typeface="微软雅黑" pitchFamily="34" charset="-122"/>
            </a:endParaRPr>
          </a:p>
          <a:p>
            <a:r>
              <a:rPr lang="fr-FR" altLang="zh-CN" sz="1867" dirty="0">
                <a:latin typeface="微软雅黑" pitchFamily="34" charset="-122"/>
                <a:ea typeface="微软雅黑" pitchFamily="34" charset="-122"/>
              </a:rPr>
              <a:t>            else  trynext(i+1);	//</a:t>
            </a:r>
            <a:r>
              <a:rPr lang="zh-CN" altLang="en-US" sz="1867" dirty="0">
                <a:latin typeface="微软雅黑" pitchFamily="34" charset="-122"/>
                <a:ea typeface="微软雅黑" pitchFamily="34" charset="-122"/>
              </a:rPr>
              <a:t>为下一个人分书</a:t>
            </a:r>
          </a:p>
          <a:p>
            <a:r>
              <a:rPr lang="fr-FR" altLang="zh-CN"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take[j] = -1;     	//</a:t>
            </a:r>
            <a:r>
              <a:rPr lang="zh-CN" altLang="en-US" sz="1867" dirty="0">
                <a:latin typeface="微软雅黑" pitchFamily="34" charset="-122"/>
                <a:ea typeface="微软雅黑" pitchFamily="34" charset="-122"/>
              </a:rPr>
              <a:t>尝试找下一方案</a:t>
            </a:r>
          </a:p>
          <a:p>
            <a:r>
              <a:rPr lang="en-US" altLang="zh-CN" sz="1867" dirty="0">
                <a:latin typeface="微软雅黑" pitchFamily="34" charset="-122"/>
                <a:ea typeface="微软雅黑" pitchFamily="34" charset="-122"/>
              </a:rPr>
              <a:t>        }</a:t>
            </a:r>
            <a:endParaRPr lang="zh-CN" altLang="en-US"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endParaRPr lang="zh-CN" altLang="en-US"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a:t>
            </a:r>
            <a:endParaRPr lang="zh-CN" altLang="en-US" sz="1867" dirty="0">
              <a:latin typeface="微软雅黑" pitchFamily="34" charset="-122"/>
              <a:ea typeface="微软雅黑" pitchFamily="34" charset="-122"/>
            </a:endParaRPr>
          </a:p>
        </p:txBody>
      </p:sp>
      <p:sp>
        <p:nvSpPr>
          <p:cNvPr id="3" name="TextBox 2"/>
          <p:cNvSpPr txBox="1"/>
          <p:nvPr/>
        </p:nvSpPr>
        <p:spPr>
          <a:xfrm>
            <a:off x="523877" y="314325"/>
            <a:ext cx="5648324" cy="666786"/>
          </a:xfrm>
          <a:prstGeom prst="rect">
            <a:avLst/>
          </a:prstGeom>
          <a:noFill/>
        </p:spPr>
        <p:txBody>
          <a:bodyPr wrap="square" rtlCol="0">
            <a:spAutoFit/>
          </a:bodyPr>
          <a:lstStyle/>
          <a:p>
            <a:r>
              <a:rPr lang="zh-CN" altLang="en-US" sz="3733" b="1" dirty="0">
                <a:latin typeface="微软雅黑" pitchFamily="34" charset="-122"/>
                <a:ea typeface="微软雅黑" pitchFamily="34" charset="-122"/>
              </a:rPr>
              <a:t>找所有可行方案</a:t>
            </a:r>
          </a:p>
        </p:txBody>
      </p:sp>
      <p:sp>
        <p:nvSpPr>
          <p:cNvPr id="5" name="标题 4">
            <a:extLst>
              <a:ext uri="{FF2B5EF4-FFF2-40B4-BE49-F238E27FC236}">
                <a16:creationId xmlns:a16="http://schemas.microsoft.com/office/drawing/2014/main" id="{56E0F667-9394-E209-D96F-7113B96F3165}"/>
              </a:ext>
            </a:extLst>
          </p:cNvPr>
          <p:cNvSpPr>
            <a:spLocks noGrp="1"/>
          </p:cNvSpPr>
          <p:nvPr>
            <p:ph type="title"/>
          </p:nvPr>
        </p:nvSpPr>
        <p:spPr/>
        <p:txBody>
          <a:bodyPr/>
          <a:lstStyle/>
          <a:p>
            <a:endParaRPr lang="zh-CN" altLang="en-US"/>
          </a:p>
        </p:txBody>
      </p:sp>
    </p:spTree>
  </p:cSld>
  <p:clrMapOvr>
    <a:masterClrMapping/>
  </p:clrMapOvr>
  <p:transition spd="med">
    <p:fade/>
  </p:transition>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4"/>
          <p:cNvGraphicFramePr>
            <a:graphicFrameLocks noChangeAspect="1"/>
          </p:cNvGraphicFramePr>
          <p:nvPr/>
        </p:nvGraphicFramePr>
        <p:xfrm>
          <a:off x="0" y="2747964"/>
          <a:ext cx="152400" cy="219075"/>
        </p:xfrm>
        <a:graphic>
          <a:graphicData uri="http://schemas.openxmlformats.org/presentationml/2006/ole">
            <mc:AlternateContent xmlns:mc="http://schemas.openxmlformats.org/markup-compatibility/2006">
              <mc:Choice xmlns:v="urn:schemas-microsoft-com:vml" Requires="v">
                <p:oleObj name="公式" r:id="rId2" imgW="2743200" imgH="5181600" progId="Equation.3">
                  <p:embed/>
                </p:oleObj>
              </mc:Choice>
              <mc:Fallback>
                <p:oleObj name="公式" r:id="rId2" imgW="2743200" imgH="5181600" progId="Equation.3">
                  <p:embed/>
                  <p:pic>
                    <p:nvPicPr>
                      <p:cNvPr id="2048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47964"/>
                        <a:ext cx="1524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3" name="Object 3"/>
          <p:cNvGraphicFramePr>
            <a:graphicFrameLocks noChangeAspect="1"/>
          </p:cNvGraphicFramePr>
          <p:nvPr>
            <p:extLst>
              <p:ext uri="{D42A27DB-BD31-4B8C-83A1-F6EECF244321}">
                <p14:modId xmlns:p14="http://schemas.microsoft.com/office/powerpoint/2010/main" val="1916006185"/>
              </p:ext>
            </p:extLst>
          </p:nvPr>
        </p:nvGraphicFramePr>
        <p:xfrm>
          <a:off x="4622800" y="1033463"/>
          <a:ext cx="4859867" cy="1714500"/>
        </p:xfrm>
        <a:graphic>
          <a:graphicData uri="http://schemas.openxmlformats.org/presentationml/2006/ole">
            <mc:AlternateContent xmlns:mc="http://schemas.openxmlformats.org/markup-compatibility/2006">
              <mc:Choice xmlns:v="urn:schemas-microsoft-com:vml" Requires="v">
                <p:oleObj name="公式" r:id="rId4" imgW="66255840" imgH="32244840" progId="Equation.3">
                  <p:embed/>
                </p:oleObj>
              </mc:Choice>
              <mc:Fallback>
                <p:oleObj name="公式" r:id="rId4" imgW="66255840" imgH="32244840" progId="Equation.3">
                  <p:embed/>
                  <p:pic>
                    <p:nvPicPr>
                      <p:cNvPr id="2048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2800" y="1033463"/>
                        <a:ext cx="4859867" cy="1714500"/>
                      </a:xfrm>
                      <a:prstGeom prst="rect">
                        <a:avLst/>
                      </a:prstGeom>
                      <a:solidFill>
                        <a:schemeClr val="accent2"/>
                      </a:solidFill>
                    </p:spPr>
                  </p:pic>
                </p:oleObj>
              </mc:Fallback>
            </mc:AlternateContent>
          </a:graphicData>
        </a:graphic>
      </p:graphicFrame>
      <p:sp>
        <p:nvSpPr>
          <p:cNvPr id="20484" name="Rectangle 5"/>
          <p:cNvSpPr>
            <a:spLocks noChangeArrowheads="1"/>
          </p:cNvSpPr>
          <p:nvPr/>
        </p:nvSpPr>
        <p:spPr bwMode="auto">
          <a:xfrm>
            <a:off x="757768" y="1023296"/>
            <a:ext cx="2571538" cy="461665"/>
          </a:xfrm>
          <a:prstGeom prst="rect">
            <a:avLst/>
          </a:prstGeom>
          <a:noFill/>
          <a:ln w="12700" cap="sq" algn="ctr">
            <a:noFill/>
            <a:miter lim="800000"/>
            <a:headEnd type="none" w="sm" len="sm"/>
            <a:tailEnd type="none" w="sm" len="sm"/>
          </a:ln>
        </p:spPr>
        <p:txBody>
          <a:bodyPr wrap="none" anchor="ctr">
            <a:spAutoFit/>
          </a:bodyPr>
          <a:lstStyle/>
          <a:p>
            <a:r>
              <a:rPr lang="zh-CN" altLang="en-US" sz="2400" b="1" dirty="0">
                <a:latin typeface="微软雅黑" pitchFamily="34" charset="-122"/>
                <a:ea typeface="微软雅黑" pitchFamily="34" charset="-122"/>
                <a:cs typeface="Times New Roman" pitchFamily="18" charset="0"/>
              </a:rPr>
              <a:t>当</a:t>
            </a:r>
            <a:r>
              <a:rPr lang="en-US" altLang="zh-CN" sz="2400" b="1" dirty="0">
                <a:latin typeface="微软雅黑" pitchFamily="34" charset="-122"/>
                <a:ea typeface="微软雅黑" pitchFamily="34" charset="-122"/>
                <a:cs typeface="Times New Roman" pitchFamily="18" charset="0"/>
              </a:rPr>
              <a:t>like</a:t>
            </a:r>
            <a:r>
              <a:rPr lang="zh-CN" altLang="en-US" sz="2400" b="1" dirty="0">
                <a:latin typeface="微软雅黑" pitchFamily="34" charset="-122"/>
                <a:ea typeface="微软雅黑" pitchFamily="34" charset="-122"/>
                <a:cs typeface="Times New Roman" pitchFamily="18" charset="0"/>
              </a:rPr>
              <a:t>矩阵的值为</a:t>
            </a:r>
          </a:p>
        </p:txBody>
      </p:sp>
      <p:sp>
        <p:nvSpPr>
          <p:cNvPr id="20485" name="Rectangle 6"/>
          <p:cNvSpPr>
            <a:spLocks noChangeArrowheads="1"/>
          </p:cNvSpPr>
          <p:nvPr/>
        </p:nvSpPr>
        <p:spPr bwMode="auto">
          <a:xfrm>
            <a:off x="1" y="2736208"/>
            <a:ext cx="184731" cy="461665"/>
          </a:xfrm>
          <a:prstGeom prst="rect">
            <a:avLst/>
          </a:prstGeom>
          <a:noFill/>
          <a:ln w="12700" cap="sq" algn="ctr">
            <a:noFill/>
            <a:miter lim="800000"/>
            <a:headEnd type="none" w="sm" len="sm"/>
            <a:tailEnd type="none" w="sm" len="sm"/>
          </a:ln>
        </p:spPr>
        <p:txBody>
          <a:bodyPr wrap="none" anchor="ctr">
            <a:spAutoFit/>
          </a:bodyPr>
          <a:lstStyle/>
          <a:p>
            <a:endParaRPr lang="zh-CN" altLang="en-US" sz="2400"/>
          </a:p>
        </p:txBody>
      </p:sp>
      <p:sp>
        <p:nvSpPr>
          <p:cNvPr id="20486" name="Rectangle 8"/>
          <p:cNvSpPr>
            <a:spLocks noChangeArrowheads="1"/>
          </p:cNvSpPr>
          <p:nvPr/>
        </p:nvSpPr>
        <p:spPr bwMode="auto">
          <a:xfrm>
            <a:off x="883501" y="3258742"/>
            <a:ext cx="3570208" cy="461665"/>
          </a:xfrm>
          <a:prstGeom prst="rect">
            <a:avLst/>
          </a:prstGeom>
          <a:noFill/>
          <a:ln w="12700" cap="sq" algn="ctr">
            <a:noFill/>
            <a:miter lim="800000"/>
            <a:headEnd type="none" w="sm" len="sm"/>
            <a:tailEnd type="none" w="sm" len="sm"/>
          </a:ln>
        </p:spPr>
        <p:txBody>
          <a:bodyPr wrap="none">
            <a:spAutoFit/>
          </a:bodyPr>
          <a:lstStyle/>
          <a:p>
            <a:pPr algn="ctr"/>
            <a:r>
              <a:rPr lang="zh-CN" altLang="en-US" sz="2400" b="1" dirty="0">
                <a:latin typeface="微软雅黑" pitchFamily="34" charset="-122"/>
                <a:ea typeface="微软雅黑" pitchFamily="34" charset="-122"/>
              </a:rPr>
              <a:t>找一个可行方案的结果为</a:t>
            </a:r>
          </a:p>
        </p:txBody>
      </p:sp>
      <p:sp>
        <p:nvSpPr>
          <p:cNvPr id="20487" name="Rectangle 9"/>
          <p:cNvSpPr>
            <a:spLocks noChangeArrowheads="1"/>
          </p:cNvSpPr>
          <p:nvPr/>
        </p:nvSpPr>
        <p:spPr bwMode="auto">
          <a:xfrm>
            <a:off x="2670246" y="3846029"/>
            <a:ext cx="2568332" cy="2646878"/>
          </a:xfrm>
          <a:prstGeom prst="rect">
            <a:avLst/>
          </a:prstGeom>
          <a:noFill/>
          <a:ln w="12700" cap="sq" algn="ctr">
            <a:noFill/>
            <a:miter lim="800000"/>
            <a:headEnd type="none" w="sm" len="sm"/>
            <a:tailEnd type="none" w="sm" len="sm"/>
          </a:ln>
        </p:spPr>
        <p:txBody>
          <a:bodyPr wrap="none" anchor="ctr">
            <a:spAutoFit/>
          </a:bodyPr>
          <a:lstStyle/>
          <a:p>
            <a:pPr indent="368291" algn="ctr">
              <a:spcBef>
                <a:spcPts val="800"/>
              </a:spcBef>
              <a:defRPr/>
            </a:pPr>
            <a:r>
              <a:rPr lang="zh-CN" altLang="en-US" dirty="0">
                <a:latin typeface="微软雅黑" pitchFamily="34" charset="-122"/>
                <a:ea typeface="微软雅黑" pitchFamily="34" charset="-122"/>
              </a:rPr>
              <a:t>第</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种方案：</a:t>
            </a:r>
            <a:endParaRPr lang="en-US" altLang="zh-CN" dirty="0">
              <a:latin typeface="微软雅黑" pitchFamily="34" charset="-122"/>
              <a:ea typeface="微软雅黑" pitchFamily="34" charset="-122"/>
            </a:endParaRPr>
          </a:p>
          <a:p>
            <a:pPr indent="368291" algn="ctr">
              <a:spcBef>
                <a:spcPts val="800"/>
              </a:spcBef>
              <a:defRPr/>
            </a:pPr>
            <a:r>
              <a:rPr lang="zh-CN" altLang="en-US" dirty="0">
                <a:latin typeface="微软雅黑" pitchFamily="34" charset="-122"/>
                <a:ea typeface="微软雅黑" pitchFamily="34" charset="-122"/>
              </a:rPr>
              <a:t>书</a:t>
            </a:r>
            <a:r>
              <a:rPr lang="en-US" dirty="0">
                <a:latin typeface="微软雅黑" pitchFamily="34" charset="-122"/>
                <a:ea typeface="微软雅黑" pitchFamily="34" charset="-122"/>
              </a:rPr>
              <a:t>       </a:t>
            </a:r>
            <a:r>
              <a:rPr lang="zh-CN" altLang="en-US" dirty="0">
                <a:latin typeface="微软雅黑" pitchFamily="34" charset="-122"/>
                <a:ea typeface="微软雅黑" pitchFamily="34" charset="-122"/>
              </a:rPr>
              <a:t>人 </a:t>
            </a:r>
          </a:p>
          <a:p>
            <a:pPr lvl="1" algn="ctr">
              <a:spcBef>
                <a:spcPts val="800"/>
              </a:spcBef>
              <a:defRPr/>
            </a:pPr>
            <a:r>
              <a:rPr lang="en-US" dirty="0">
                <a:latin typeface="微软雅黑" pitchFamily="34" charset="-122"/>
                <a:ea typeface="微软雅黑" pitchFamily="34" charset="-122"/>
              </a:rPr>
              <a:t>    0        B        </a:t>
            </a:r>
            <a:endParaRPr lang="zh-CN" altLang="en-US" dirty="0">
              <a:latin typeface="微软雅黑" pitchFamily="34" charset="-122"/>
              <a:ea typeface="微软雅黑" pitchFamily="34" charset="-122"/>
            </a:endParaRPr>
          </a:p>
          <a:p>
            <a:pPr lvl="1" algn="ctr">
              <a:spcBef>
                <a:spcPts val="800"/>
              </a:spcBef>
              <a:defRPr/>
            </a:pPr>
            <a:r>
              <a:rPr lang="en-US" dirty="0">
                <a:latin typeface="微软雅黑" pitchFamily="34" charset="-122"/>
                <a:ea typeface="微软雅黑" pitchFamily="34" charset="-122"/>
              </a:rPr>
              <a:t>    1        C        </a:t>
            </a:r>
            <a:endParaRPr lang="zh-CN" altLang="en-US" dirty="0">
              <a:latin typeface="微软雅黑" pitchFamily="34" charset="-122"/>
              <a:ea typeface="微软雅黑" pitchFamily="34" charset="-122"/>
            </a:endParaRPr>
          </a:p>
          <a:p>
            <a:pPr marL="1219170" lvl="1" indent="-609585" algn="ctr">
              <a:spcBef>
                <a:spcPts val="800"/>
              </a:spcBef>
              <a:defRPr/>
            </a:pPr>
            <a:r>
              <a:rPr lang="en-US" dirty="0">
                <a:latin typeface="微软雅黑" pitchFamily="34" charset="-122"/>
                <a:ea typeface="微软雅黑" pitchFamily="34" charset="-122"/>
              </a:rPr>
              <a:t>  2        A        </a:t>
            </a:r>
          </a:p>
          <a:p>
            <a:pPr marL="1219170" lvl="1" indent="-609585" algn="ctr">
              <a:spcBef>
                <a:spcPts val="800"/>
              </a:spcBef>
              <a:defRPr/>
            </a:pPr>
            <a:r>
              <a:rPr lang="en-US" dirty="0">
                <a:latin typeface="微软雅黑" pitchFamily="34" charset="-122"/>
                <a:ea typeface="微软雅黑" pitchFamily="34" charset="-122"/>
              </a:rPr>
              <a:t>   3        D        </a:t>
            </a:r>
          </a:p>
          <a:p>
            <a:pPr marL="1219170" lvl="1" indent="-479988">
              <a:spcBef>
                <a:spcPts val="800"/>
              </a:spcBef>
              <a:defRPr/>
            </a:pPr>
            <a:r>
              <a:rPr lang="en-US" dirty="0">
                <a:latin typeface="微软雅黑" pitchFamily="34" charset="-122"/>
                <a:ea typeface="微软雅黑" pitchFamily="34" charset="-122"/>
              </a:rPr>
              <a:t>   4        E</a:t>
            </a:r>
            <a:endParaRPr lang="en-US" altLang="zh-CN" dirty="0">
              <a:latin typeface="微软雅黑" pitchFamily="34" charset="-122"/>
              <a:ea typeface="微软雅黑" pitchFamily="34" charset="-122"/>
            </a:endParaRPr>
          </a:p>
        </p:txBody>
      </p:sp>
      <p:sp>
        <p:nvSpPr>
          <p:cNvPr id="20488" name="Rectangle 10"/>
          <p:cNvSpPr>
            <a:spLocks noChangeArrowheads="1"/>
          </p:cNvSpPr>
          <p:nvPr/>
        </p:nvSpPr>
        <p:spPr bwMode="auto">
          <a:xfrm>
            <a:off x="6470652" y="3846028"/>
            <a:ext cx="1991251" cy="2646878"/>
          </a:xfrm>
          <a:prstGeom prst="rect">
            <a:avLst/>
          </a:prstGeom>
          <a:noFill/>
          <a:ln w="12700" cap="sq" algn="ctr">
            <a:noFill/>
            <a:miter lim="800000"/>
            <a:headEnd type="none" w="sm" len="sm"/>
            <a:tailEnd type="none" w="sm" len="sm"/>
          </a:ln>
        </p:spPr>
        <p:txBody>
          <a:bodyPr wrap="none" anchor="ctr">
            <a:spAutoFit/>
          </a:bodyPr>
          <a:lstStyle/>
          <a:p>
            <a:pPr indent="368291">
              <a:spcBef>
                <a:spcPts val="800"/>
              </a:spcBef>
            </a:pPr>
            <a:r>
              <a:rPr lang="zh-CN" altLang="en-US" dirty="0">
                <a:latin typeface="微软雅黑" pitchFamily="34" charset="-122"/>
                <a:ea typeface="微软雅黑" pitchFamily="34" charset="-122"/>
              </a:rPr>
              <a:t>第</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种方案：</a:t>
            </a:r>
            <a:endParaRPr lang="en-US" altLang="zh-CN" dirty="0">
              <a:latin typeface="微软雅黑" pitchFamily="34" charset="-122"/>
              <a:ea typeface="微软雅黑" pitchFamily="34" charset="-122"/>
            </a:endParaRPr>
          </a:p>
          <a:p>
            <a:pPr indent="368291">
              <a:spcBef>
                <a:spcPts val="800"/>
              </a:spcBef>
            </a:pPr>
            <a:r>
              <a:rPr lang="zh-CN" altLang="en-US" dirty="0">
                <a:latin typeface="微软雅黑" pitchFamily="34" charset="-122"/>
                <a:ea typeface="微软雅黑" pitchFamily="34" charset="-122"/>
              </a:rPr>
              <a:t>   书       人</a:t>
            </a:r>
          </a:p>
          <a:p>
            <a:pPr lvl="1">
              <a:spcBef>
                <a:spcPts val="800"/>
              </a:spcBef>
            </a:pPr>
            <a:r>
              <a:rPr lang="en-US" altLang="zh-CN" dirty="0">
                <a:latin typeface="微软雅黑" pitchFamily="34" charset="-122"/>
                <a:ea typeface="微软雅黑" pitchFamily="34" charset="-122"/>
              </a:rPr>
              <a:t>0        B       </a:t>
            </a:r>
            <a:endParaRPr lang="zh-CN" altLang="en-US" dirty="0">
              <a:latin typeface="微软雅黑" pitchFamily="34" charset="-122"/>
              <a:ea typeface="微软雅黑" pitchFamily="34" charset="-122"/>
            </a:endParaRPr>
          </a:p>
          <a:p>
            <a:pPr lvl="1">
              <a:spcBef>
                <a:spcPts val="800"/>
              </a:spcBef>
            </a:pPr>
            <a:r>
              <a:rPr lang="en-US" altLang="zh-CN" dirty="0">
                <a:latin typeface="微软雅黑" pitchFamily="34" charset="-122"/>
                <a:ea typeface="微软雅黑" pitchFamily="34" charset="-122"/>
              </a:rPr>
              <a:t>1        E       </a:t>
            </a:r>
            <a:endParaRPr lang="zh-CN" altLang="en-US" dirty="0">
              <a:latin typeface="微软雅黑" pitchFamily="34" charset="-122"/>
              <a:ea typeface="微软雅黑" pitchFamily="34" charset="-122"/>
            </a:endParaRPr>
          </a:p>
          <a:p>
            <a:pPr lvl="1">
              <a:spcBef>
                <a:spcPts val="800"/>
              </a:spcBef>
            </a:pPr>
            <a:r>
              <a:rPr lang="en-US" altLang="zh-CN" dirty="0">
                <a:latin typeface="微软雅黑" pitchFamily="34" charset="-122"/>
                <a:ea typeface="微软雅黑" pitchFamily="34" charset="-122"/>
              </a:rPr>
              <a:t>2        A       </a:t>
            </a:r>
            <a:endParaRPr lang="zh-CN" altLang="en-US" dirty="0">
              <a:latin typeface="微软雅黑" pitchFamily="34" charset="-122"/>
              <a:ea typeface="微软雅黑" pitchFamily="34" charset="-122"/>
            </a:endParaRPr>
          </a:p>
          <a:p>
            <a:pPr lvl="1">
              <a:spcBef>
                <a:spcPts val="800"/>
              </a:spcBef>
            </a:pPr>
            <a:r>
              <a:rPr lang="en-US" altLang="zh-CN" dirty="0">
                <a:latin typeface="微软雅黑" pitchFamily="34" charset="-122"/>
                <a:ea typeface="微软雅黑" pitchFamily="34" charset="-122"/>
              </a:rPr>
              <a:t>3        D       </a:t>
            </a:r>
            <a:endParaRPr lang="zh-CN" altLang="en-US" dirty="0">
              <a:latin typeface="微软雅黑" pitchFamily="34" charset="-122"/>
              <a:ea typeface="微软雅黑" pitchFamily="34" charset="-122"/>
            </a:endParaRPr>
          </a:p>
          <a:p>
            <a:pPr lvl="1">
              <a:spcBef>
                <a:spcPts val="800"/>
              </a:spcBef>
            </a:pPr>
            <a:r>
              <a:rPr lang="en-US" altLang="zh-CN" dirty="0">
                <a:latin typeface="微软雅黑" pitchFamily="34" charset="-122"/>
                <a:ea typeface="微软雅黑" pitchFamily="34" charset="-122"/>
              </a:rPr>
              <a:t>4        C</a:t>
            </a:r>
          </a:p>
        </p:txBody>
      </p:sp>
      <p:sp>
        <p:nvSpPr>
          <p:cNvPr id="10" name="Rectangle 8"/>
          <p:cNvSpPr>
            <a:spLocks noChangeArrowheads="1"/>
          </p:cNvSpPr>
          <p:nvPr/>
        </p:nvSpPr>
        <p:spPr bwMode="auto">
          <a:xfrm>
            <a:off x="832190" y="2906761"/>
            <a:ext cx="3570208" cy="461665"/>
          </a:xfrm>
          <a:prstGeom prst="rect">
            <a:avLst/>
          </a:prstGeom>
          <a:noFill/>
          <a:ln w="12700" cap="sq" algn="ctr">
            <a:noFill/>
            <a:miter lim="800000"/>
            <a:headEnd type="none" w="sm" len="sm"/>
            <a:tailEnd type="none" w="sm" len="sm"/>
          </a:ln>
        </p:spPr>
        <p:txBody>
          <a:bodyPr wrap="none">
            <a:spAutoFit/>
          </a:bodyPr>
          <a:lstStyle/>
          <a:p>
            <a:pPr algn="ctr"/>
            <a:r>
              <a:rPr lang="zh-CN" altLang="en-US" sz="2400" b="1" dirty="0">
                <a:latin typeface="微软雅黑" pitchFamily="34" charset="-122"/>
                <a:ea typeface="微软雅黑" pitchFamily="34" charset="-122"/>
              </a:rPr>
              <a:t>找所有可行方案的结果为</a:t>
            </a:r>
          </a:p>
        </p:txBody>
      </p:sp>
      <p:sp>
        <p:nvSpPr>
          <p:cNvPr id="3" name="标题 2">
            <a:extLst>
              <a:ext uri="{FF2B5EF4-FFF2-40B4-BE49-F238E27FC236}">
                <a16:creationId xmlns:a16="http://schemas.microsoft.com/office/drawing/2014/main" id="{9973DF52-DFC5-3A4B-695C-BD829D31B30F}"/>
              </a:ext>
            </a:extLst>
          </p:cNvPr>
          <p:cNvSpPr>
            <a:spLocks noGrp="1"/>
          </p:cNvSpPr>
          <p:nvPr>
            <p:ph type="title"/>
          </p:nvPr>
        </p:nvSpPr>
        <p:spPr/>
        <p:txBody>
          <a:bodyPr/>
          <a:lstStyle/>
          <a:p>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blinds(horizontal)">
                                      <p:cBhvr>
                                        <p:cTn id="7" dur="500"/>
                                        <p:tgtEl>
                                          <p:spTgt spid="2048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487"/>
                                        </p:tgtEl>
                                        <p:attrNameLst>
                                          <p:attrName>style.visibility</p:attrName>
                                        </p:attrNameLst>
                                      </p:cBhvr>
                                      <p:to>
                                        <p:strVal val="visible"/>
                                      </p:to>
                                    </p:set>
                                    <p:animEffect transition="in" filter="blinds(horizontal)">
                                      <p:cBhvr>
                                        <p:cTn id="11" dur="500"/>
                                        <p:tgtEl>
                                          <p:spTgt spid="2048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xit" presetSubtype="10" fill="hold" grpId="1" nodeType="clickEffect">
                                  <p:stCondLst>
                                    <p:cond delay="0"/>
                                  </p:stCondLst>
                                  <p:childTnLst>
                                    <p:animEffect transition="out" filter="blinds(horizontal)">
                                      <p:cBhvr>
                                        <p:cTn id="15" dur="500"/>
                                        <p:tgtEl>
                                          <p:spTgt spid="20486"/>
                                        </p:tgtEl>
                                      </p:cBhvr>
                                    </p:animEffect>
                                    <p:set>
                                      <p:cBhvr>
                                        <p:cTn id="16" dur="1" fill="hold">
                                          <p:stCondLst>
                                            <p:cond delay="499"/>
                                          </p:stCondLst>
                                        </p:cTn>
                                        <p:tgtEl>
                                          <p:spTgt spid="20486"/>
                                        </p:tgtEl>
                                        <p:attrNameLst>
                                          <p:attrName>style.visibility</p:attrName>
                                        </p:attrNameLst>
                                      </p:cBhvr>
                                      <p:to>
                                        <p:strVal val="hidden"/>
                                      </p:to>
                                    </p:se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par>
                          <p:cTn id="21" fill="hold">
                            <p:stCondLst>
                              <p:cond delay="1000"/>
                            </p:stCondLst>
                            <p:childTnLst>
                              <p:par>
                                <p:cTn id="22" presetID="3" presetClass="entr" presetSubtype="1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blinds(horizontal)">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p:bldP spid="20486" grpId="1"/>
      <p:bldP spid="20487" grpId="0"/>
      <p:bldP spid="20488" grpId="0"/>
      <p:bldP spid="10" grpId="0"/>
    </p:bld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907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八皇后问题 </a:t>
            </a:r>
          </a:p>
        </p:txBody>
      </p:sp>
      <p:sp>
        <p:nvSpPr>
          <p:cNvPr id="402435" name="Rectangle 3"/>
          <p:cNvSpPr>
            <a:spLocks noGrp="1" noChangeArrowheads="1"/>
          </p:cNvSpPr>
          <p:nvPr>
            <p:ph idx="4294967295"/>
          </p:nvPr>
        </p:nvSpPr>
        <p:spPr>
          <a:xfrm>
            <a:off x="609601" y="1299422"/>
            <a:ext cx="11020425" cy="1325563"/>
          </a:xfrm>
        </p:spPr>
        <p:txBody>
          <a:bodyPr>
            <a:normAutofit/>
          </a:bodyPr>
          <a:lstStyle/>
          <a:p>
            <a:pPr marL="0" indent="0">
              <a:lnSpc>
                <a:spcPct val="150000"/>
              </a:lnSpc>
              <a:buNone/>
            </a:pPr>
            <a:r>
              <a:rPr lang="zh-CN" altLang="en-US" sz="2400" b="1" dirty="0"/>
              <a:t>问题</a:t>
            </a:r>
            <a:endParaRPr lang="en-US" altLang="zh-CN" sz="2400" b="1" dirty="0"/>
          </a:p>
          <a:p>
            <a:pPr marL="0" indent="0">
              <a:lnSpc>
                <a:spcPct val="150000"/>
              </a:lnSpc>
              <a:buNone/>
            </a:pPr>
            <a:r>
              <a:rPr lang="zh-CN" altLang="en-US" sz="1867" dirty="0"/>
              <a:t>在一个</a:t>
            </a:r>
            <a:r>
              <a:rPr lang="en-US" altLang="zh-CN" sz="1867" dirty="0"/>
              <a:t>8*8</a:t>
            </a:r>
            <a:r>
              <a:rPr lang="zh-CN" altLang="en-US" sz="1867" dirty="0"/>
              <a:t>的棋盘上放</a:t>
            </a:r>
            <a:r>
              <a:rPr lang="en-US" altLang="zh-CN" sz="1867" dirty="0"/>
              <a:t>8</a:t>
            </a:r>
            <a:r>
              <a:rPr lang="zh-CN" altLang="en-US" sz="1867" dirty="0"/>
              <a:t>个皇后，使</a:t>
            </a:r>
            <a:r>
              <a:rPr lang="en-US" altLang="zh-CN" sz="1867" dirty="0"/>
              <a:t>8</a:t>
            </a:r>
            <a:r>
              <a:rPr lang="zh-CN" altLang="en-US" sz="1867" dirty="0"/>
              <a:t>个皇后中没有两个以上的皇后会在同一行、同一列或同一对角线上</a:t>
            </a:r>
          </a:p>
        </p:txBody>
      </p:sp>
      <p:sp>
        <p:nvSpPr>
          <p:cNvPr id="4" name="Rectangle 3"/>
          <p:cNvSpPr txBox="1">
            <a:spLocks noChangeArrowheads="1"/>
          </p:cNvSpPr>
          <p:nvPr/>
        </p:nvSpPr>
        <p:spPr>
          <a:xfrm>
            <a:off x="609601" y="2743200"/>
            <a:ext cx="10731500" cy="4114800"/>
          </a:xfrm>
          <a:prstGeom prst="rect">
            <a:avLst/>
          </a:prstGeom>
        </p:spPr>
        <p:txBody>
          <a:bodyPr vert="horz">
            <a:normAutofit/>
          </a:bodyPr>
          <a:lstStyle/>
          <a:p>
            <a:pPr marL="560818" indent="-512051" algn="just" defTabSz="1219170">
              <a:lnSpc>
                <a:spcPct val="125000"/>
              </a:lnSpc>
              <a:spcBef>
                <a:spcPct val="20000"/>
              </a:spcBef>
              <a:buClr>
                <a:schemeClr val="accent1"/>
              </a:buClr>
              <a:buSzPct val="80000"/>
              <a:defRPr/>
            </a:pPr>
            <a:r>
              <a:rPr lang="zh-CN" altLang="en-US" sz="2400" b="1" dirty="0">
                <a:latin typeface="微软雅黑" pitchFamily="34" charset="-122"/>
                <a:ea typeface="微软雅黑" pitchFamily="34" charset="-122"/>
              </a:rPr>
              <a:t>求解思想</a:t>
            </a:r>
            <a:endParaRPr lang="en-US" altLang="zh-CN" sz="2400" b="1" dirty="0">
              <a:latin typeface="微软雅黑" pitchFamily="34" charset="-122"/>
              <a:ea typeface="微软雅黑" pitchFamily="34" charset="-122"/>
            </a:endParaRPr>
          </a:p>
          <a:p>
            <a:pPr marL="560818" indent="-512051" algn="just" defTabSz="1219170">
              <a:lnSpc>
                <a:spcPct val="125000"/>
              </a:lnSpc>
              <a:spcBef>
                <a:spcPct val="20000"/>
              </a:spcBef>
              <a:buClr>
                <a:schemeClr val="accent1"/>
              </a:buClr>
              <a:buSzPct val="80000"/>
              <a:defRPr/>
            </a:pPr>
            <a:r>
              <a:rPr lang="zh-CN" altLang="en-US" sz="1867" dirty="0">
                <a:latin typeface="微软雅黑" pitchFamily="34" charset="-122"/>
                <a:ea typeface="微软雅黑" pitchFamily="34" charset="-122"/>
              </a:rPr>
              <a:t>设计一个函数</a:t>
            </a:r>
            <a:r>
              <a:rPr lang="en-US" altLang="zh-CN" sz="1867" dirty="0">
                <a:latin typeface="微软雅黑" pitchFamily="34" charset="-122"/>
                <a:ea typeface="微软雅黑" pitchFamily="34" charset="-122"/>
              </a:rPr>
              <a:t>queen(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，在前 </a:t>
            </a:r>
            <a:r>
              <a:rPr lang="en-US" altLang="zh-CN" sz="1867" dirty="0">
                <a:latin typeface="微软雅黑" pitchFamily="34" charset="-122"/>
                <a:ea typeface="微软雅黑" pitchFamily="34" charset="-122"/>
              </a:rPr>
              <a:t>i-1 </a:t>
            </a:r>
            <a:r>
              <a:rPr lang="zh-CN" altLang="en-US" sz="1867" dirty="0">
                <a:latin typeface="微软雅黑" pitchFamily="34" charset="-122"/>
                <a:ea typeface="微软雅黑" pitchFamily="34" charset="-122"/>
              </a:rPr>
              <a:t>列上的皇后都合理安置后安置第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列的皇后</a:t>
            </a:r>
            <a:endParaRPr lang="en-US" altLang="zh-CN" sz="1867" dirty="0">
              <a:latin typeface="微软雅黑" pitchFamily="34" charset="-122"/>
              <a:ea typeface="微软雅黑" pitchFamily="34" charset="-122"/>
            </a:endParaRPr>
          </a:p>
          <a:p>
            <a:pPr marL="560818" indent="-512051" algn="just" defTabSz="1219170">
              <a:lnSpc>
                <a:spcPct val="125000"/>
              </a:lnSpc>
              <a:spcBef>
                <a:spcPct val="20000"/>
              </a:spcBef>
              <a:buClr>
                <a:schemeClr val="accent1"/>
              </a:buClr>
              <a:buSzPct val="80000"/>
              <a:defRPr/>
            </a:pPr>
            <a:endParaRPr lang="en-US" altLang="zh-CN" sz="1867" dirty="0">
              <a:latin typeface="微软雅黑" pitchFamily="34" charset="-122"/>
              <a:ea typeface="微软雅黑" pitchFamily="34" charset="-122"/>
            </a:endParaRPr>
          </a:p>
          <a:p>
            <a:pPr marL="560818" indent="-512051" algn="just">
              <a:lnSpc>
                <a:spcPct val="125000"/>
              </a:lnSpc>
              <a:spcBef>
                <a:spcPct val="20000"/>
              </a:spcBef>
              <a:buClr>
                <a:schemeClr val="accent1"/>
              </a:buClr>
              <a:buSzPct val="80000"/>
            </a:pPr>
            <a:r>
              <a:rPr lang="zh-CN" altLang="en-US" sz="1867" dirty="0">
                <a:latin typeface="微软雅黑" pitchFamily="34" charset="-122"/>
                <a:ea typeface="微软雅黑" pitchFamily="34" charset="-122"/>
              </a:rPr>
              <a:t>依次枚举第 </a:t>
            </a:r>
            <a:r>
              <a:rPr lang="en-US" altLang="zh-CN" sz="1867" dirty="0">
                <a:latin typeface="微软雅黑" pitchFamily="34" charset="-122"/>
                <a:ea typeface="微软雅黑" pitchFamily="34" charset="-122"/>
              </a:rPr>
              <a:t>1 </a:t>
            </a:r>
            <a:r>
              <a:rPr lang="zh-CN" altLang="en-US" sz="1867" dirty="0">
                <a:latin typeface="微软雅黑" pitchFamily="34" charset="-122"/>
                <a:ea typeface="微软雅黑" pitchFamily="34" charset="-122"/>
              </a:rPr>
              <a:t>行到第 </a:t>
            </a:r>
            <a:r>
              <a:rPr lang="en-US" altLang="zh-CN" sz="1867" dirty="0">
                <a:latin typeface="微软雅黑" pitchFamily="34" charset="-122"/>
                <a:ea typeface="微软雅黑" pitchFamily="34" charset="-122"/>
              </a:rPr>
              <a:t>8 </a:t>
            </a:r>
            <a:r>
              <a:rPr lang="zh-CN" altLang="en-US" sz="1867" dirty="0">
                <a:latin typeface="微软雅黑" pitchFamily="34" charset="-122"/>
                <a:ea typeface="微软雅黑" pitchFamily="34" charset="-122"/>
              </a:rPr>
              <a:t>行，检查是否能放置皇后</a:t>
            </a:r>
            <a:endParaRPr lang="en-US" altLang="zh-CN" sz="1867" dirty="0">
              <a:latin typeface="微软雅黑" pitchFamily="34" charset="-122"/>
              <a:ea typeface="微软雅黑" pitchFamily="34" charset="-122"/>
            </a:endParaRPr>
          </a:p>
          <a:p>
            <a:pPr marL="560818" indent="-512051" algn="just">
              <a:lnSpc>
                <a:spcPct val="125000"/>
              </a:lnSpc>
              <a:spcBef>
                <a:spcPct val="20000"/>
              </a:spcBef>
              <a:buClr>
                <a:schemeClr val="accent1"/>
              </a:buClr>
              <a:buSzPct val="80000"/>
            </a:pPr>
            <a:r>
              <a:rPr lang="zh-CN" altLang="en-US" sz="1867" dirty="0">
                <a:latin typeface="微软雅黑" pitchFamily="34" charset="-122"/>
                <a:ea typeface="微软雅黑" pitchFamily="34" charset="-122"/>
              </a:rPr>
              <a:t>如果没有合适位置，返回</a:t>
            </a:r>
            <a:r>
              <a:rPr lang="en-US" altLang="zh-CN" sz="1867" dirty="0">
                <a:latin typeface="微软雅黑" pitchFamily="34" charset="-122"/>
                <a:ea typeface="微软雅黑" pitchFamily="34" charset="-122"/>
              </a:rPr>
              <a:t>false</a:t>
            </a:r>
          </a:p>
          <a:p>
            <a:pPr marL="560818" indent="-512051" algn="just">
              <a:lnSpc>
                <a:spcPct val="125000"/>
              </a:lnSpc>
              <a:spcBef>
                <a:spcPct val="20000"/>
              </a:spcBef>
              <a:buClr>
                <a:schemeClr val="accent1"/>
              </a:buClr>
              <a:buSzPct val="80000"/>
            </a:pPr>
            <a:r>
              <a:rPr lang="zh-CN" altLang="en-US" sz="1867" dirty="0">
                <a:latin typeface="微软雅黑" pitchFamily="34" charset="-122"/>
                <a:ea typeface="微软雅黑" pitchFamily="34" charset="-122"/>
              </a:rPr>
              <a:t>找到一个合适位置后递归调用</a:t>
            </a:r>
            <a:r>
              <a:rPr lang="en-US" altLang="zh-CN" sz="1867" dirty="0">
                <a:latin typeface="微软雅黑" pitchFamily="34" charset="-122"/>
                <a:ea typeface="微软雅黑" pitchFamily="34" charset="-122"/>
              </a:rPr>
              <a:t>queen( i+1 )</a:t>
            </a:r>
          </a:p>
          <a:p>
            <a:pPr marL="560818" indent="-512051" algn="just">
              <a:lnSpc>
                <a:spcPct val="125000"/>
              </a:lnSpc>
              <a:spcBef>
                <a:spcPct val="20000"/>
              </a:spcBef>
              <a:buClr>
                <a:schemeClr val="accent1"/>
              </a:buClr>
              <a:buSzPct val="80000"/>
            </a:pPr>
            <a:r>
              <a:rPr lang="zh-CN" altLang="en-US" sz="1867" dirty="0">
                <a:latin typeface="微软雅黑" pitchFamily="34" charset="-122"/>
                <a:ea typeface="微软雅黑" pitchFamily="34" charset="-122"/>
              </a:rPr>
              <a:t>如果</a:t>
            </a:r>
            <a:r>
              <a:rPr lang="en-US" altLang="zh-CN" sz="1867" dirty="0">
                <a:latin typeface="微软雅黑" pitchFamily="34" charset="-122"/>
                <a:ea typeface="微软雅黑" pitchFamily="34" charset="-122"/>
              </a:rPr>
              <a:t>queen( i+1 )</a:t>
            </a:r>
            <a:r>
              <a:rPr lang="zh-CN" altLang="en-US" sz="1867" dirty="0">
                <a:latin typeface="微软雅黑" pitchFamily="34" charset="-122"/>
                <a:ea typeface="微软雅黑" pitchFamily="34" charset="-122"/>
              </a:rPr>
              <a:t>返回</a:t>
            </a:r>
            <a:r>
              <a:rPr lang="en-US" altLang="zh-CN" sz="1867" dirty="0">
                <a:latin typeface="微软雅黑" pitchFamily="34" charset="-122"/>
                <a:ea typeface="微软雅黑" pitchFamily="34" charset="-122"/>
              </a:rPr>
              <a:t>true</a:t>
            </a:r>
            <a:r>
              <a:rPr lang="zh-CN" altLang="en-US" sz="1867" dirty="0">
                <a:latin typeface="微软雅黑" pitchFamily="34" charset="-122"/>
                <a:ea typeface="微软雅黑" pitchFamily="34" charset="-122"/>
              </a:rPr>
              <a:t>，返回</a:t>
            </a:r>
            <a:r>
              <a:rPr lang="en-US" altLang="zh-CN" sz="1867" dirty="0">
                <a:latin typeface="微软雅黑" pitchFamily="34" charset="-122"/>
                <a:ea typeface="微软雅黑" pitchFamily="34" charset="-122"/>
              </a:rPr>
              <a:t>true</a:t>
            </a:r>
            <a:r>
              <a:rPr lang="zh-CN" altLang="en-US" sz="1867" dirty="0">
                <a:latin typeface="微软雅黑" pitchFamily="34" charset="-122"/>
                <a:ea typeface="微软雅黑" pitchFamily="34" charset="-122"/>
              </a:rPr>
              <a:t>。否则将皇后从当前位置取走，继续寻找其他合适的位置</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微软雅黑" pitchFamily="34" charset="-122"/>
              </a:rPr>
              <a:t>流程图</a:t>
            </a:r>
          </a:p>
        </p:txBody>
      </p:sp>
      <p:sp>
        <p:nvSpPr>
          <p:cNvPr id="1137710" name="Rectangle 46"/>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grpSp>
        <p:nvGrpSpPr>
          <p:cNvPr id="1137666" name="Group 2"/>
          <p:cNvGrpSpPr>
            <a:grpSpLocks/>
          </p:cNvGrpSpPr>
          <p:nvPr/>
        </p:nvGrpSpPr>
        <p:grpSpPr bwMode="auto">
          <a:xfrm>
            <a:off x="1019405" y="1316172"/>
            <a:ext cx="6760179" cy="5143811"/>
            <a:chOff x="1801" y="2020"/>
            <a:chExt cx="4833" cy="5847"/>
          </a:xfrm>
        </p:grpSpPr>
        <p:sp>
          <p:nvSpPr>
            <p:cNvPr id="1137708" name="AutoShape 53"/>
            <p:cNvSpPr>
              <a:spLocks noChangeArrowheads="1"/>
            </p:cNvSpPr>
            <p:nvPr/>
          </p:nvSpPr>
          <p:spPr bwMode="auto">
            <a:xfrm>
              <a:off x="3330" y="2020"/>
              <a:ext cx="1254" cy="398"/>
            </a:xfrm>
            <a:prstGeom prst="roundRect">
              <a:avLst>
                <a:gd name="adj" fmla="val 49213"/>
              </a:avLst>
            </a:prstGeom>
            <a:noFill/>
            <a:ln w="9525">
              <a:solidFill>
                <a:schemeClr val="tx1"/>
              </a:solidFill>
              <a:round/>
              <a:headEnd/>
              <a:tailEnd/>
            </a:ln>
            <a:effectLst/>
          </p:spPr>
          <p:txBody>
            <a:bodyPr vert="horz" wrap="square" lIns="0" tIns="0" rIns="0" bIns="0" numCol="1" anchor="ctr" anchorCtr="0" compatLnSpc="1">
              <a:prstTxWarp prst="textNoShape">
                <a:avLst/>
              </a:prstTxWarp>
            </a:bodyPr>
            <a:lstStyle/>
            <a:p>
              <a:pPr indent="169329" algn="ctr" defTabSz="1219170" fontAlgn="base">
                <a:spcBef>
                  <a:spcPct val="0"/>
                </a:spcBef>
                <a:spcAft>
                  <a:spcPct val="0"/>
                </a:spcAft>
              </a:pPr>
              <a:r>
                <a:rPr lang="zh-CN" altLang="en-US" sz="1867" dirty="0">
                  <a:latin typeface="微软雅黑" pitchFamily="34" charset="-122"/>
                  <a:ea typeface="微软雅黑" pitchFamily="34" charset="-122"/>
                  <a:cs typeface="宋体" pitchFamily="2" charset="-122"/>
                </a:rPr>
                <a:t>开始</a:t>
              </a:r>
            </a:p>
          </p:txBody>
        </p:sp>
        <p:sp>
          <p:nvSpPr>
            <p:cNvPr id="1137707" name="Rectangle 54"/>
            <p:cNvSpPr>
              <a:spLocks noChangeArrowheads="1"/>
            </p:cNvSpPr>
            <p:nvPr/>
          </p:nvSpPr>
          <p:spPr bwMode="auto">
            <a:xfrm>
              <a:off x="2414" y="5616"/>
              <a:ext cx="1056" cy="396"/>
            </a:xfrm>
            <a:prstGeom prst="rect">
              <a:avLst/>
            </a:prstGeom>
            <a:noFill/>
            <a:ln w="9525">
              <a:solidFill>
                <a:schemeClr val="tx1"/>
              </a:solidFill>
              <a:miter lim="800000"/>
              <a:headEnd/>
              <a:tailEnd/>
            </a:ln>
            <a:effectLst/>
          </p:spPr>
          <p:txBody>
            <a:bodyPr vert="horz" wrap="square" lIns="0" tIns="0" rIns="0" bIns="0" numCol="1" anchor="ctr" anchorCtr="0" compatLnSpc="1">
              <a:prstTxWarp prst="textNoShape">
                <a:avLst/>
              </a:prstTxWarp>
            </a:bodyPr>
            <a:lstStyle/>
            <a:p>
              <a:pPr indent="169329" algn="ctr" defTabSz="1219170" fontAlgn="base">
                <a:spcBef>
                  <a:spcPct val="0"/>
                </a:spcBef>
                <a:spcAft>
                  <a:spcPct val="0"/>
                </a:spcAft>
              </a:pPr>
              <a:r>
                <a:rPr lang="en-US" altLang="zh-CN" sz="1867" dirty="0">
                  <a:latin typeface="微软雅黑" pitchFamily="34" charset="-122"/>
                  <a:ea typeface="微软雅黑" pitchFamily="34" charset="-122"/>
                  <a:cs typeface="宋体" pitchFamily="2" charset="-122"/>
                </a:rPr>
                <a:t>r </a:t>
              </a:r>
              <a:r>
                <a:rPr lang="zh-CN" altLang="en-US" sz="1867" dirty="0">
                  <a:latin typeface="微软雅黑" pitchFamily="34" charset="-122"/>
                  <a:ea typeface="微软雅黑" pitchFamily="34" charset="-122"/>
                  <a:cs typeface="宋体" pitchFamily="2" charset="-122"/>
                </a:rPr>
                <a:t>加</a:t>
              </a:r>
              <a:r>
                <a:rPr lang="en-US" altLang="zh-CN" sz="1867" dirty="0">
                  <a:latin typeface="微软雅黑" pitchFamily="34" charset="-122"/>
                  <a:ea typeface="微软雅黑" pitchFamily="34" charset="-122"/>
                  <a:cs typeface="宋体" pitchFamily="2" charset="-122"/>
                </a:rPr>
                <a:t>1</a:t>
              </a:r>
            </a:p>
          </p:txBody>
        </p:sp>
        <p:sp>
          <p:nvSpPr>
            <p:cNvPr id="1137706" name="AutoShape 55"/>
            <p:cNvSpPr>
              <a:spLocks noChangeArrowheads="1"/>
            </p:cNvSpPr>
            <p:nvPr/>
          </p:nvSpPr>
          <p:spPr bwMode="auto">
            <a:xfrm>
              <a:off x="2868" y="2752"/>
              <a:ext cx="2111" cy="381"/>
            </a:xfrm>
            <a:prstGeom prst="parallelogram">
              <a:avLst>
                <a:gd name="adj" fmla="val 138517"/>
              </a:avLst>
            </a:prstGeom>
            <a:noFill/>
            <a:ln w="9525">
              <a:solidFill>
                <a:schemeClr val="tx1"/>
              </a:solidFill>
              <a:miter lim="800000"/>
              <a:headEnd/>
              <a:tailEnd/>
            </a:ln>
            <a:effectLst/>
          </p:spPr>
          <p:txBody>
            <a:bodyPr vert="horz" wrap="square" lIns="0" tIns="0" rIns="0" bIns="0" numCol="1" anchor="ctr" anchorCtr="0" compatLnSpc="1">
              <a:prstTxWarp prst="textNoShape">
                <a:avLst/>
              </a:prstTxWarp>
            </a:bodyPr>
            <a:lstStyle/>
            <a:p>
              <a:pPr indent="169329" algn="ctr" defTabSz="1219170" fontAlgn="base">
                <a:spcBef>
                  <a:spcPct val="0"/>
                </a:spcBef>
                <a:spcAft>
                  <a:spcPct val="0"/>
                </a:spcAft>
              </a:pPr>
              <a:r>
                <a:rPr lang="zh-CN" altLang="en-US" sz="1867" dirty="0">
                  <a:latin typeface="微软雅黑" pitchFamily="34" charset="-122"/>
                  <a:ea typeface="微软雅黑" pitchFamily="34" charset="-122"/>
                  <a:cs typeface="宋体" pitchFamily="2" charset="-122"/>
                </a:rPr>
                <a:t>输入整数 </a:t>
              </a:r>
              <a:r>
                <a:rPr lang="en-US" altLang="zh-CN" sz="1867" dirty="0">
                  <a:latin typeface="微软雅黑" pitchFamily="34" charset="-122"/>
                  <a:ea typeface="微软雅黑" pitchFamily="34" charset="-122"/>
                  <a:cs typeface="宋体" pitchFamily="2" charset="-122"/>
                </a:rPr>
                <a:t>n</a:t>
              </a:r>
            </a:p>
          </p:txBody>
        </p:sp>
        <p:sp>
          <p:nvSpPr>
            <p:cNvPr id="1137705" name="AutoShape 56"/>
            <p:cNvSpPr>
              <a:spLocks noChangeArrowheads="1"/>
            </p:cNvSpPr>
            <p:nvPr/>
          </p:nvSpPr>
          <p:spPr bwMode="auto">
            <a:xfrm>
              <a:off x="3140" y="4167"/>
              <a:ext cx="1444" cy="637"/>
            </a:xfrm>
            <a:prstGeom prst="flowChartDecision">
              <a:avLst/>
            </a:prstGeom>
            <a:noFill/>
            <a:ln w="9525">
              <a:solidFill>
                <a:schemeClr val="tx1"/>
              </a:solidFill>
              <a:miter lim="800000"/>
              <a:headEnd/>
              <a:tailEnd/>
            </a:ln>
            <a:effectLst/>
          </p:spPr>
          <p:txBody>
            <a:bodyPr vert="horz" wrap="square" lIns="0" tIns="0" rIns="0" bIns="0" numCol="1" anchor="ctr" anchorCtr="0" compatLnSpc="1">
              <a:prstTxWarp prst="textNoShape">
                <a:avLst/>
              </a:prstTxWarp>
            </a:bodyPr>
            <a:lstStyle/>
            <a:p>
              <a:pPr indent="169329" algn="ctr" defTabSz="1219170" fontAlgn="base">
                <a:spcBef>
                  <a:spcPct val="0"/>
                </a:spcBef>
                <a:spcAft>
                  <a:spcPct val="0"/>
                </a:spcAft>
              </a:pPr>
              <a:r>
                <a:rPr lang="en-US" altLang="zh-CN" sz="1867" dirty="0" err="1">
                  <a:latin typeface="微软雅黑" pitchFamily="34" charset="-122"/>
                  <a:ea typeface="微软雅黑" pitchFamily="34" charset="-122"/>
                  <a:cs typeface="宋体" pitchFamily="2" charset="-122"/>
                </a:rPr>
                <a:t>i</a:t>
              </a:r>
              <a:r>
                <a:rPr lang="en-US" altLang="zh-CN" sz="1867" dirty="0">
                  <a:latin typeface="微软雅黑" pitchFamily="34" charset="-122"/>
                  <a:ea typeface="微软雅黑" pitchFamily="34" charset="-122"/>
                  <a:cs typeface="宋体" pitchFamily="2" charset="-122"/>
                </a:rPr>
                <a:t> ≤ n</a:t>
              </a:r>
            </a:p>
          </p:txBody>
        </p:sp>
        <p:sp>
          <p:nvSpPr>
            <p:cNvPr id="1137704" name="AutoShape 59"/>
            <p:cNvSpPr>
              <a:spLocks noChangeArrowheads="1"/>
            </p:cNvSpPr>
            <p:nvPr/>
          </p:nvSpPr>
          <p:spPr bwMode="auto">
            <a:xfrm>
              <a:off x="4429" y="7469"/>
              <a:ext cx="1254" cy="398"/>
            </a:xfrm>
            <a:prstGeom prst="roundRect">
              <a:avLst>
                <a:gd name="adj" fmla="val 49213"/>
              </a:avLst>
            </a:prstGeom>
            <a:noFill/>
            <a:ln w="9525">
              <a:solidFill>
                <a:schemeClr val="tx1"/>
              </a:solidFill>
              <a:round/>
              <a:headEnd/>
              <a:tailEnd/>
            </a:ln>
            <a:effectLst/>
          </p:spPr>
          <p:txBody>
            <a:bodyPr vert="horz" wrap="square" lIns="0" tIns="0" rIns="0" bIns="0" numCol="1" anchor="ctr" anchorCtr="0" compatLnSpc="1">
              <a:prstTxWarp prst="textNoShape">
                <a:avLst/>
              </a:prstTxWarp>
            </a:bodyPr>
            <a:lstStyle/>
            <a:p>
              <a:pPr indent="169329" algn="ctr" defTabSz="1219170" fontAlgn="base">
                <a:spcBef>
                  <a:spcPct val="0"/>
                </a:spcBef>
                <a:spcAft>
                  <a:spcPct val="0"/>
                </a:spcAft>
              </a:pPr>
              <a:r>
                <a:rPr lang="zh-CN" altLang="en-US" sz="1867" dirty="0">
                  <a:latin typeface="微软雅黑" pitchFamily="34" charset="-122"/>
                  <a:ea typeface="微软雅黑" pitchFamily="34" charset="-122"/>
                  <a:cs typeface="宋体" pitchFamily="2" charset="-122"/>
                </a:rPr>
                <a:t>结束</a:t>
              </a:r>
            </a:p>
          </p:txBody>
        </p:sp>
        <p:sp>
          <p:nvSpPr>
            <p:cNvPr id="1137703" name="AutoShape 60"/>
            <p:cNvSpPr>
              <a:spLocks noChangeArrowheads="1"/>
            </p:cNvSpPr>
            <p:nvPr/>
          </p:nvSpPr>
          <p:spPr bwMode="auto">
            <a:xfrm>
              <a:off x="3531" y="5922"/>
              <a:ext cx="1384" cy="844"/>
            </a:xfrm>
            <a:prstGeom prst="parallelogram">
              <a:avLst>
                <a:gd name="adj" fmla="val 40995"/>
              </a:avLst>
            </a:prstGeom>
            <a:noFill/>
            <a:ln w="9525">
              <a:solidFill>
                <a:schemeClr val="tx1"/>
              </a:solidFill>
              <a:miter lim="800000"/>
              <a:headEnd/>
              <a:tailEnd/>
            </a:ln>
            <a:effectLst/>
          </p:spPr>
          <p:txBody>
            <a:bodyPr vert="horz" wrap="square" lIns="0" tIns="0" rIns="0" bIns="0" numCol="1" anchor="ctr" anchorCtr="0" compatLnSpc="1">
              <a:prstTxWarp prst="textNoShape">
                <a:avLst/>
              </a:prstTxWarp>
            </a:bodyPr>
            <a:lstStyle/>
            <a:p>
              <a:pPr indent="169329" defTabSz="1219170" fontAlgn="base">
                <a:spcBef>
                  <a:spcPct val="0"/>
                </a:spcBef>
                <a:spcAft>
                  <a:spcPct val="0"/>
                </a:spcAft>
              </a:pPr>
              <a:r>
                <a:rPr lang="zh-CN" altLang="en-US" sz="1867" dirty="0">
                  <a:latin typeface="微软雅黑" pitchFamily="34" charset="-122"/>
                  <a:ea typeface="微软雅黑" pitchFamily="34" charset="-122"/>
                  <a:cs typeface="宋体" pitchFamily="2" charset="-122"/>
                </a:rPr>
                <a:t>输出“</a:t>
              </a:r>
              <a:r>
                <a:rPr lang="zh-CN" altLang="zh-CN" sz="1867" dirty="0">
                  <a:latin typeface="微软雅黑" pitchFamily="34" charset="-122"/>
                  <a:ea typeface="微软雅黑" pitchFamily="34" charset="-122"/>
                  <a:cs typeface="宋体" pitchFamily="2" charset="-122"/>
                </a:rPr>
                <a:t>n</a:t>
              </a:r>
              <a:r>
                <a:rPr lang="zh-CN" altLang="en-US" sz="1867" dirty="0">
                  <a:latin typeface="微软雅黑" pitchFamily="34" charset="-122"/>
                  <a:ea typeface="微软雅黑" pitchFamily="34" charset="-122"/>
                  <a:cs typeface="宋体" pitchFamily="2" charset="-122"/>
                </a:rPr>
                <a:t>是素数”</a:t>
              </a:r>
            </a:p>
          </p:txBody>
        </p:sp>
        <p:sp>
          <p:nvSpPr>
            <p:cNvPr id="90" name="Line 62"/>
            <p:cNvSpPr>
              <a:spLocks noChangeShapeType="1"/>
            </p:cNvSpPr>
            <p:nvPr/>
          </p:nvSpPr>
          <p:spPr bwMode="auto">
            <a:xfrm>
              <a:off x="3925" y="2415"/>
              <a:ext cx="0" cy="320"/>
            </a:xfrm>
            <a:prstGeom prst="line">
              <a:avLst/>
            </a:prstGeom>
            <a:noFill/>
            <a:ln w="9525">
              <a:solidFill>
                <a:schemeClr val="tx1"/>
              </a:solidFill>
              <a:round/>
              <a:headEnd/>
              <a:tailEnd type="triangle" w="med" len="med"/>
            </a:ln>
            <a:effectLst>
              <a:outerShdw dist="20000" dir="5400000" rotWithShape="0">
                <a:srgbClr val="000000">
                  <a:alpha val="37999"/>
                </a:srgbClr>
              </a:outerShdw>
            </a:effectLst>
          </p:spPr>
          <p:txBody>
            <a:bodyPr vert="horz" wrap="square" lIns="121920" tIns="60960" rIns="121920" bIns="60960" numCol="1" anchor="t" anchorCtr="0" compatLnSpc="1">
              <a:prstTxWarp prst="textNoShape">
                <a:avLst/>
              </a:prstTxWarp>
            </a:bodyPr>
            <a:lstStyle/>
            <a:p>
              <a:endParaRPr lang="zh-CN" altLang="en-US" sz="1867">
                <a:latin typeface="微软雅黑" pitchFamily="34" charset="-122"/>
                <a:ea typeface="微软雅黑" pitchFamily="34" charset="-122"/>
              </a:endParaRPr>
            </a:p>
          </p:txBody>
        </p:sp>
        <p:sp>
          <p:nvSpPr>
            <p:cNvPr id="91" name="Line 63"/>
            <p:cNvSpPr>
              <a:spLocks noChangeShapeType="1"/>
            </p:cNvSpPr>
            <p:nvPr/>
          </p:nvSpPr>
          <p:spPr bwMode="auto">
            <a:xfrm>
              <a:off x="3925" y="3132"/>
              <a:ext cx="0" cy="318"/>
            </a:xfrm>
            <a:prstGeom prst="line">
              <a:avLst/>
            </a:prstGeom>
            <a:noFill/>
            <a:ln w="9525">
              <a:solidFill>
                <a:schemeClr val="tx1"/>
              </a:solidFill>
              <a:round/>
              <a:headEnd/>
              <a:tailEnd type="triangle" w="med" len="med"/>
            </a:ln>
            <a:effectLst>
              <a:outerShdw dist="20000" dir="5400000" rotWithShape="0">
                <a:srgbClr val="000000">
                  <a:alpha val="37999"/>
                </a:srgbClr>
              </a:outerShdw>
            </a:effectLst>
          </p:spPr>
          <p:txBody>
            <a:bodyPr vert="horz" wrap="square" lIns="121920" tIns="60960" rIns="121920" bIns="60960" numCol="1" anchor="t" anchorCtr="0" compatLnSpc="1">
              <a:prstTxWarp prst="textNoShape">
                <a:avLst/>
              </a:prstTxWarp>
            </a:bodyPr>
            <a:lstStyle/>
            <a:p>
              <a:endParaRPr lang="zh-CN" altLang="en-US" sz="1867">
                <a:latin typeface="微软雅黑" pitchFamily="34" charset="-122"/>
                <a:ea typeface="微软雅黑" pitchFamily="34" charset="-122"/>
              </a:endParaRPr>
            </a:p>
          </p:txBody>
        </p:sp>
        <p:sp>
          <p:nvSpPr>
            <p:cNvPr id="92" name="Line 64"/>
            <p:cNvSpPr>
              <a:spLocks noChangeShapeType="1"/>
            </p:cNvSpPr>
            <p:nvPr/>
          </p:nvSpPr>
          <p:spPr bwMode="auto">
            <a:xfrm>
              <a:off x="3925" y="3848"/>
              <a:ext cx="0" cy="319"/>
            </a:xfrm>
            <a:prstGeom prst="line">
              <a:avLst/>
            </a:prstGeom>
            <a:noFill/>
            <a:ln w="9525">
              <a:solidFill>
                <a:schemeClr val="tx1"/>
              </a:solidFill>
              <a:round/>
              <a:headEnd/>
              <a:tailEnd type="triangle" w="med" len="med"/>
            </a:ln>
            <a:effectLst>
              <a:outerShdw dist="20000" dir="5400000" rotWithShape="0">
                <a:srgbClr val="000000">
                  <a:alpha val="37999"/>
                </a:srgbClr>
              </a:outerShdw>
            </a:effectLst>
          </p:spPr>
          <p:txBody>
            <a:bodyPr vert="horz" wrap="square" lIns="121920" tIns="60960" rIns="121920" bIns="60960" numCol="1" anchor="t" anchorCtr="0" compatLnSpc="1">
              <a:prstTxWarp prst="textNoShape">
                <a:avLst/>
              </a:prstTxWarp>
            </a:bodyPr>
            <a:lstStyle/>
            <a:p>
              <a:endParaRPr lang="zh-CN" altLang="en-US" sz="1867">
                <a:latin typeface="微软雅黑" pitchFamily="34" charset="-122"/>
                <a:ea typeface="微软雅黑" pitchFamily="34" charset="-122"/>
              </a:endParaRPr>
            </a:p>
          </p:txBody>
        </p:sp>
        <p:sp>
          <p:nvSpPr>
            <p:cNvPr id="93" name="Line 66"/>
            <p:cNvSpPr>
              <a:spLocks noChangeShapeType="1"/>
            </p:cNvSpPr>
            <p:nvPr/>
          </p:nvSpPr>
          <p:spPr bwMode="auto">
            <a:xfrm flipH="1">
              <a:off x="4518" y="4486"/>
              <a:ext cx="558" cy="1"/>
            </a:xfrm>
            <a:prstGeom prst="line">
              <a:avLst/>
            </a:prstGeom>
            <a:noFill/>
            <a:ln w="9525">
              <a:solidFill>
                <a:schemeClr val="tx1"/>
              </a:solidFill>
              <a:round/>
              <a:headEnd/>
              <a:tailEnd/>
            </a:ln>
            <a:effectLst/>
          </p:spPr>
          <p:txBody>
            <a:bodyPr vert="horz" wrap="square" lIns="121920" tIns="60960" rIns="121920" bIns="60960" numCol="1" anchor="t" anchorCtr="0" compatLnSpc="1">
              <a:prstTxWarp prst="textNoShape">
                <a:avLst/>
              </a:prstTxWarp>
            </a:bodyPr>
            <a:lstStyle/>
            <a:p>
              <a:endParaRPr lang="zh-CN" altLang="en-US" sz="1867">
                <a:latin typeface="微软雅黑" pitchFamily="34" charset="-122"/>
                <a:ea typeface="微软雅黑" pitchFamily="34" charset="-122"/>
              </a:endParaRPr>
            </a:p>
          </p:txBody>
        </p:sp>
        <p:sp>
          <p:nvSpPr>
            <p:cNvPr id="94" name="Line 67"/>
            <p:cNvSpPr>
              <a:spLocks noChangeShapeType="1"/>
            </p:cNvSpPr>
            <p:nvPr/>
          </p:nvSpPr>
          <p:spPr bwMode="auto">
            <a:xfrm flipH="1">
              <a:off x="2934" y="4486"/>
              <a:ext cx="330" cy="0"/>
            </a:xfrm>
            <a:prstGeom prst="line">
              <a:avLst/>
            </a:prstGeom>
            <a:noFill/>
            <a:ln w="9525">
              <a:solidFill>
                <a:schemeClr val="tx1"/>
              </a:solidFill>
              <a:round/>
              <a:headEnd/>
              <a:tailEnd/>
            </a:ln>
            <a:effectLst/>
          </p:spPr>
          <p:txBody>
            <a:bodyPr vert="horz" wrap="square" lIns="121920" tIns="60960" rIns="121920" bIns="60960" numCol="1" anchor="t" anchorCtr="0" compatLnSpc="1">
              <a:prstTxWarp prst="textNoShape">
                <a:avLst/>
              </a:prstTxWarp>
            </a:bodyPr>
            <a:lstStyle/>
            <a:p>
              <a:endParaRPr lang="zh-CN" altLang="en-US" sz="1867">
                <a:latin typeface="微软雅黑" pitchFamily="34" charset="-122"/>
                <a:ea typeface="微软雅黑" pitchFamily="34" charset="-122"/>
              </a:endParaRPr>
            </a:p>
          </p:txBody>
        </p:sp>
        <p:sp>
          <p:nvSpPr>
            <p:cNvPr id="95" name="Line 68"/>
            <p:cNvSpPr>
              <a:spLocks noChangeShapeType="1"/>
            </p:cNvSpPr>
            <p:nvPr/>
          </p:nvSpPr>
          <p:spPr bwMode="auto">
            <a:xfrm>
              <a:off x="2934" y="4486"/>
              <a:ext cx="0" cy="318"/>
            </a:xfrm>
            <a:prstGeom prst="line">
              <a:avLst/>
            </a:prstGeom>
            <a:noFill/>
            <a:ln w="9525">
              <a:solidFill>
                <a:schemeClr val="tx1"/>
              </a:solidFill>
              <a:round/>
              <a:headEnd/>
              <a:tailEnd type="triangle" w="med" len="med"/>
            </a:ln>
            <a:effectLst>
              <a:outerShdw dist="20000" dir="5400000" rotWithShape="0">
                <a:srgbClr val="000000">
                  <a:alpha val="37999"/>
                </a:srgbClr>
              </a:outerShdw>
            </a:effectLst>
          </p:spPr>
          <p:txBody>
            <a:bodyPr vert="horz" wrap="square" lIns="121920" tIns="60960" rIns="121920" bIns="60960" numCol="1" anchor="t" anchorCtr="0" compatLnSpc="1">
              <a:prstTxWarp prst="textNoShape">
                <a:avLst/>
              </a:prstTxWarp>
            </a:bodyPr>
            <a:lstStyle/>
            <a:p>
              <a:endParaRPr lang="zh-CN" altLang="en-US" sz="1867">
                <a:latin typeface="微软雅黑" pitchFamily="34" charset="-122"/>
                <a:ea typeface="微软雅黑" pitchFamily="34" charset="-122"/>
              </a:endParaRPr>
            </a:p>
          </p:txBody>
        </p:sp>
        <p:sp>
          <p:nvSpPr>
            <p:cNvPr id="96" name="Line 69"/>
            <p:cNvSpPr>
              <a:spLocks noChangeShapeType="1"/>
            </p:cNvSpPr>
            <p:nvPr/>
          </p:nvSpPr>
          <p:spPr bwMode="auto">
            <a:xfrm>
              <a:off x="5020" y="7149"/>
              <a:ext cx="1" cy="320"/>
            </a:xfrm>
            <a:prstGeom prst="line">
              <a:avLst/>
            </a:prstGeom>
            <a:noFill/>
            <a:ln w="9525">
              <a:solidFill>
                <a:schemeClr val="tx1"/>
              </a:solidFill>
              <a:round/>
              <a:headEnd/>
              <a:tailEnd type="triangle" w="med" len="med"/>
            </a:ln>
            <a:effectLst>
              <a:outerShdw dist="20000" dir="5400000" rotWithShape="0">
                <a:srgbClr val="000000">
                  <a:alpha val="37999"/>
                </a:srgbClr>
              </a:outerShdw>
            </a:effectLst>
          </p:spPr>
          <p:txBody>
            <a:bodyPr vert="horz" wrap="square" lIns="121920" tIns="60960" rIns="121920" bIns="60960" numCol="1" anchor="t" anchorCtr="0" compatLnSpc="1">
              <a:prstTxWarp prst="textNoShape">
                <a:avLst/>
              </a:prstTxWarp>
            </a:bodyPr>
            <a:lstStyle/>
            <a:p>
              <a:endParaRPr lang="zh-CN" altLang="en-US" sz="1867">
                <a:latin typeface="微软雅黑" pitchFamily="34" charset="-122"/>
                <a:ea typeface="微软雅黑" pitchFamily="34" charset="-122"/>
              </a:endParaRPr>
            </a:p>
          </p:txBody>
        </p:sp>
        <p:sp>
          <p:nvSpPr>
            <p:cNvPr id="97" name="Line 70"/>
            <p:cNvSpPr>
              <a:spLocks noChangeShapeType="1"/>
            </p:cNvSpPr>
            <p:nvPr/>
          </p:nvSpPr>
          <p:spPr bwMode="auto">
            <a:xfrm>
              <a:off x="5076" y="4487"/>
              <a:ext cx="1" cy="556"/>
            </a:xfrm>
            <a:prstGeom prst="line">
              <a:avLst/>
            </a:prstGeom>
            <a:noFill/>
            <a:ln w="9525">
              <a:solidFill>
                <a:schemeClr val="tx1"/>
              </a:solidFill>
              <a:round/>
              <a:headEnd/>
              <a:tailEnd type="triangle" w="med" len="med"/>
            </a:ln>
            <a:effectLst>
              <a:outerShdw dist="20000" dir="5400000" rotWithShape="0">
                <a:srgbClr val="000000">
                  <a:alpha val="37999"/>
                </a:srgbClr>
              </a:outerShdw>
            </a:effectLst>
          </p:spPr>
          <p:txBody>
            <a:bodyPr vert="horz" wrap="square" lIns="121920" tIns="60960" rIns="121920" bIns="60960" numCol="1" anchor="t" anchorCtr="0" compatLnSpc="1">
              <a:prstTxWarp prst="textNoShape">
                <a:avLst/>
              </a:prstTxWarp>
            </a:bodyPr>
            <a:lstStyle/>
            <a:p>
              <a:endParaRPr lang="zh-CN" altLang="en-US" sz="1867">
                <a:latin typeface="微软雅黑" pitchFamily="34" charset="-122"/>
                <a:ea typeface="微软雅黑" pitchFamily="34" charset="-122"/>
              </a:endParaRPr>
            </a:p>
          </p:txBody>
        </p:sp>
        <p:sp>
          <p:nvSpPr>
            <p:cNvPr id="98" name="Line 71"/>
            <p:cNvSpPr>
              <a:spLocks noChangeShapeType="1"/>
            </p:cNvSpPr>
            <p:nvPr/>
          </p:nvSpPr>
          <p:spPr bwMode="auto">
            <a:xfrm flipH="1">
              <a:off x="1801" y="6906"/>
              <a:ext cx="1134" cy="5"/>
            </a:xfrm>
            <a:prstGeom prst="line">
              <a:avLst/>
            </a:prstGeom>
            <a:noFill/>
            <a:ln w="9525">
              <a:solidFill>
                <a:schemeClr val="tx1"/>
              </a:solidFill>
              <a:round/>
              <a:headEnd/>
              <a:tailEnd/>
            </a:ln>
            <a:effectLst/>
          </p:spPr>
          <p:txBody>
            <a:bodyPr vert="horz" wrap="square" lIns="121920" tIns="60960" rIns="121920" bIns="60960" numCol="1" anchor="t" anchorCtr="0" compatLnSpc="1">
              <a:prstTxWarp prst="textNoShape">
                <a:avLst/>
              </a:prstTxWarp>
            </a:bodyPr>
            <a:lstStyle/>
            <a:p>
              <a:endParaRPr lang="zh-CN" altLang="en-US" sz="1867">
                <a:latin typeface="微软雅黑" pitchFamily="34" charset="-122"/>
                <a:ea typeface="微软雅黑" pitchFamily="34" charset="-122"/>
              </a:endParaRPr>
            </a:p>
          </p:txBody>
        </p:sp>
        <p:sp>
          <p:nvSpPr>
            <p:cNvPr id="99" name="Line 72"/>
            <p:cNvSpPr>
              <a:spLocks noChangeShapeType="1"/>
            </p:cNvSpPr>
            <p:nvPr/>
          </p:nvSpPr>
          <p:spPr bwMode="auto">
            <a:xfrm flipV="1">
              <a:off x="1801" y="3968"/>
              <a:ext cx="40" cy="2938"/>
            </a:xfrm>
            <a:prstGeom prst="line">
              <a:avLst/>
            </a:prstGeom>
            <a:noFill/>
            <a:ln w="9525">
              <a:solidFill>
                <a:schemeClr val="tx1"/>
              </a:solidFill>
              <a:round/>
              <a:headEnd/>
              <a:tailEnd/>
            </a:ln>
            <a:effectLst>
              <a:outerShdw dist="20000" dir="5400000" rotWithShape="0">
                <a:srgbClr val="000000">
                  <a:alpha val="37999"/>
                </a:srgbClr>
              </a:outerShdw>
            </a:effectLst>
          </p:spPr>
          <p:txBody>
            <a:bodyPr vert="horz" wrap="square" lIns="121920" tIns="60960" rIns="121920" bIns="60960" numCol="1" anchor="t" anchorCtr="0" compatLnSpc="1">
              <a:prstTxWarp prst="textNoShape">
                <a:avLst/>
              </a:prstTxWarp>
            </a:bodyPr>
            <a:lstStyle/>
            <a:p>
              <a:endParaRPr lang="zh-CN" altLang="en-US" sz="1867">
                <a:latin typeface="微软雅黑" pitchFamily="34" charset="-122"/>
                <a:ea typeface="微软雅黑" pitchFamily="34" charset="-122"/>
              </a:endParaRPr>
            </a:p>
          </p:txBody>
        </p:sp>
        <p:sp>
          <p:nvSpPr>
            <p:cNvPr id="1137692" name="Line 73"/>
            <p:cNvSpPr>
              <a:spLocks noChangeShapeType="1"/>
            </p:cNvSpPr>
            <p:nvPr/>
          </p:nvSpPr>
          <p:spPr bwMode="auto">
            <a:xfrm flipH="1" flipV="1">
              <a:off x="2934" y="6012"/>
              <a:ext cx="1" cy="224"/>
            </a:xfrm>
            <a:prstGeom prst="line">
              <a:avLst/>
            </a:prstGeom>
            <a:noFill/>
            <a:ln w="9525">
              <a:solidFill>
                <a:schemeClr val="tx1"/>
              </a:solidFill>
              <a:round/>
              <a:headEnd type="triangle" w="med" len="med"/>
              <a:tailEnd/>
            </a:ln>
            <a:effectLst>
              <a:outerShdw dist="20000" dir="5400000" rotWithShape="0">
                <a:srgbClr val="000000">
                  <a:alpha val="37999"/>
                </a:srgbClr>
              </a:outerShdw>
            </a:effectLst>
          </p:spPr>
          <p:txBody>
            <a:bodyPr vert="horz" wrap="square" lIns="121920" tIns="60960" rIns="121920" bIns="60960" numCol="1" anchor="t" anchorCtr="0" compatLnSpc="1">
              <a:prstTxWarp prst="textNoShape">
                <a:avLst/>
              </a:prstTxWarp>
            </a:bodyPr>
            <a:lstStyle/>
            <a:p>
              <a:endParaRPr lang="zh-CN" altLang="en-US" sz="1867">
                <a:latin typeface="微软雅黑" pitchFamily="34" charset="-122"/>
                <a:ea typeface="微软雅黑" pitchFamily="34" charset="-122"/>
              </a:endParaRPr>
            </a:p>
          </p:txBody>
        </p:sp>
        <p:sp>
          <p:nvSpPr>
            <p:cNvPr id="1137691" name="Line 74"/>
            <p:cNvSpPr>
              <a:spLocks noChangeShapeType="1"/>
            </p:cNvSpPr>
            <p:nvPr/>
          </p:nvSpPr>
          <p:spPr bwMode="auto">
            <a:xfrm>
              <a:off x="1841" y="3967"/>
              <a:ext cx="2022" cy="1"/>
            </a:xfrm>
            <a:prstGeom prst="line">
              <a:avLst/>
            </a:prstGeom>
            <a:noFill/>
            <a:ln w="9525">
              <a:solidFill>
                <a:schemeClr val="tx1"/>
              </a:solidFill>
              <a:round/>
              <a:headEnd/>
              <a:tailEnd type="triangle" w="med" len="med"/>
            </a:ln>
            <a:effectLst/>
          </p:spPr>
          <p:txBody>
            <a:bodyPr vert="horz" wrap="square" lIns="121920" tIns="60960" rIns="121920" bIns="60960" numCol="1" anchor="t" anchorCtr="0" compatLnSpc="1">
              <a:prstTxWarp prst="textNoShape">
                <a:avLst/>
              </a:prstTxWarp>
            </a:bodyPr>
            <a:lstStyle/>
            <a:p>
              <a:endParaRPr lang="zh-CN" altLang="en-US" sz="1867">
                <a:latin typeface="微软雅黑" pitchFamily="34" charset="-122"/>
                <a:ea typeface="微软雅黑" pitchFamily="34" charset="-122"/>
              </a:endParaRPr>
            </a:p>
          </p:txBody>
        </p:sp>
        <p:sp>
          <p:nvSpPr>
            <p:cNvPr id="1137690" name="Rectangle 78"/>
            <p:cNvSpPr>
              <a:spLocks noChangeArrowheads="1"/>
            </p:cNvSpPr>
            <p:nvPr/>
          </p:nvSpPr>
          <p:spPr bwMode="auto">
            <a:xfrm>
              <a:off x="2799" y="4195"/>
              <a:ext cx="330" cy="317"/>
            </a:xfrm>
            <a:prstGeom prst="rect">
              <a:avLst/>
            </a:prstGeom>
            <a:noFill/>
            <a:ln w="9525">
              <a:noFill/>
              <a:miter lim="800000"/>
              <a:headEnd/>
              <a:tailEnd/>
            </a:ln>
            <a:effectLst>
              <a:outerShdw dist="20000" dir="5400000" rotWithShape="0">
                <a:srgbClr val="000000">
                  <a:alpha val="37999"/>
                </a:srgbClr>
              </a:outerShdw>
            </a:effectLst>
          </p:spPr>
          <p:txBody>
            <a:bodyPr vert="horz" wrap="square" lIns="0" tIns="0" rIns="0" bIns="0" numCol="1" anchor="ctr" anchorCtr="0" compatLnSpc="1">
              <a:prstTxWarp prst="textNoShape">
                <a:avLst/>
              </a:prstTxWarp>
            </a:bodyPr>
            <a:lstStyle/>
            <a:p>
              <a:pPr indent="169329" algn="ctr" defTabSz="1219170" fontAlgn="base">
                <a:spcBef>
                  <a:spcPct val="0"/>
                </a:spcBef>
                <a:spcAft>
                  <a:spcPct val="0"/>
                </a:spcAft>
              </a:pPr>
              <a:r>
                <a:rPr lang="en-US" altLang="zh-CN" sz="1867" dirty="0">
                  <a:latin typeface="微软雅黑" pitchFamily="34" charset="-122"/>
                  <a:ea typeface="微软雅黑" pitchFamily="34" charset="-122"/>
                  <a:cs typeface="宋体" pitchFamily="2" charset="-122"/>
                </a:rPr>
                <a:t>T</a:t>
              </a:r>
            </a:p>
          </p:txBody>
        </p:sp>
        <p:sp>
          <p:nvSpPr>
            <p:cNvPr id="1137689" name="Rectangle 79"/>
            <p:cNvSpPr>
              <a:spLocks noChangeArrowheads="1"/>
            </p:cNvSpPr>
            <p:nvPr/>
          </p:nvSpPr>
          <p:spPr bwMode="auto">
            <a:xfrm>
              <a:off x="4518" y="4087"/>
              <a:ext cx="329" cy="317"/>
            </a:xfrm>
            <a:prstGeom prst="rect">
              <a:avLst/>
            </a:prstGeom>
            <a:noFill/>
            <a:ln w="9525">
              <a:noFill/>
              <a:miter lim="800000"/>
              <a:headEnd/>
              <a:tailEnd/>
            </a:ln>
            <a:effectLst>
              <a:outerShdw dist="20000" dir="5400000" rotWithShape="0">
                <a:srgbClr val="000000">
                  <a:alpha val="37999"/>
                </a:srgbClr>
              </a:outerShdw>
            </a:effectLst>
          </p:spPr>
          <p:txBody>
            <a:bodyPr vert="horz" wrap="square" lIns="0" tIns="0" rIns="0" bIns="0" numCol="1" anchor="ctr" anchorCtr="0" compatLnSpc="1">
              <a:prstTxWarp prst="textNoShape">
                <a:avLst/>
              </a:prstTxWarp>
            </a:bodyPr>
            <a:lstStyle/>
            <a:p>
              <a:pPr indent="169329" algn="ctr" defTabSz="1219170" fontAlgn="base">
                <a:spcBef>
                  <a:spcPct val="0"/>
                </a:spcBef>
                <a:spcAft>
                  <a:spcPct val="0"/>
                </a:spcAft>
              </a:pPr>
              <a:r>
                <a:rPr lang="en-US" altLang="zh-CN" sz="1867" dirty="0">
                  <a:latin typeface="微软雅黑" pitchFamily="34" charset="-122"/>
                  <a:ea typeface="微软雅黑" pitchFamily="34" charset="-122"/>
                  <a:cs typeface="宋体" pitchFamily="2" charset="-122"/>
                </a:rPr>
                <a:t>F</a:t>
              </a:r>
            </a:p>
          </p:txBody>
        </p:sp>
        <p:sp>
          <p:nvSpPr>
            <p:cNvPr id="1137688" name="Text Box 24"/>
            <p:cNvSpPr txBox="1">
              <a:spLocks noChangeArrowheads="1"/>
            </p:cNvSpPr>
            <p:nvPr/>
          </p:nvSpPr>
          <p:spPr bwMode="auto">
            <a:xfrm>
              <a:off x="3140" y="3450"/>
              <a:ext cx="1444" cy="364"/>
            </a:xfrm>
            <a:prstGeom prst="rect">
              <a:avLst/>
            </a:prstGeom>
            <a:noFill/>
            <a:ln w="9525">
              <a:solidFill>
                <a:schemeClr val="tx1"/>
              </a:solidFill>
              <a:miter lim="800000"/>
              <a:headEnd/>
              <a:tailEnd/>
            </a:ln>
          </p:spPr>
          <p:txBody>
            <a:bodyPr vert="horz" wrap="square" lIns="121920" tIns="0" rIns="121920" bIns="60960" numCol="1" anchor="t" anchorCtr="0" compatLnSpc="1">
              <a:prstTxWarp prst="textNoShape">
                <a:avLst/>
              </a:prstTxWarp>
            </a:bodyPr>
            <a:lstStyle/>
            <a:p>
              <a:pPr indent="169329" defTabSz="1219170" fontAlgn="base">
                <a:spcBef>
                  <a:spcPct val="0"/>
                </a:spcBef>
                <a:spcAft>
                  <a:spcPct val="0"/>
                </a:spcAft>
              </a:pPr>
              <a:r>
                <a:rPr lang="en-US" altLang="zh-CN" sz="1867" dirty="0">
                  <a:latin typeface="微软雅黑" pitchFamily="34" charset="-122"/>
                  <a:ea typeface="微软雅黑" pitchFamily="34" charset="-122"/>
                  <a:cs typeface="Times New Roman" pitchFamily="18" charset="0"/>
                </a:rPr>
                <a:t>r = 0 ,  </a:t>
              </a:r>
              <a:r>
                <a:rPr lang="en-US" altLang="zh-CN" sz="1867" dirty="0" err="1">
                  <a:latin typeface="微软雅黑" pitchFamily="34" charset="-122"/>
                  <a:ea typeface="微软雅黑" pitchFamily="34" charset="-122"/>
                  <a:cs typeface="Times New Roman" pitchFamily="18" charset="0"/>
                </a:rPr>
                <a:t>i</a:t>
              </a:r>
              <a:r>
                <a:rPr lang="en-US" altLang="zh-CN" sz="1867" dirty="0">
                  <a:latin typeface="微软雅黑" pitchFamily="34" charset="-122"/>
                  <a:ea typeface="微软雅黑" pitchFamily="34" charset="-122"/>
                  <a:cs typeface="Times New Roman" pitchFamily="18" charset="0"/>
                </a:rPr>
                <a:t>=1</a:t>
              </a:r>
              <a:endParaRPr lang="en-US" altLang="zh-CN" sz="1867" dirty="0">
                <a:latin typeface="微软雅黑" pitchFamily="34" charset="-122"/>
                <a:ea typeface="微软雅黑" pitchFamily="34" charset="-122"/>
                <a:cs typeface="宋体" pitchFamily="2" charset="-122"/>
              </a:endParaRPr>
            </a:p>
          </p:txBody>
        </p:sp>
        <p:sp>
          <p:nvSpPr>
            <p:cNvPr id="1137687" name="AutoShape 56"/>
            <p:cNvSpPr>
              <a:spLocks noChangeArrowheads="1"/>
            </p:cNvSpPr>
            <p:nvPr/>
          </p:nvSpPr>
          <p:spPr bwMode="auto">
            <a:xfrm>
              <a:off x="2118" y="4727"/>
              <a:ext cx="1807" cy="637"/>
            </a:xfrm>
            <a:prstGeom prst="flowChartDecision">
              <a:avLst/>
            </a:prstGeom>
            <a:noFill/>
            <a:ln w="9525">
              <a:solidFill>
                <a:schemeClr val="tx1"/>
              </a:solidFill>
              <a:miter lim="800000"/>
              <a:headEnd/>
              <a:tailEnd/>
            </a:ln>
            <a:effectLst/>
          </p:spPr>
          <p:txBody>
            <a:bodyPr vert="horz" wrap="square" lIns="0" tIns="0" rIns="0" bIns="0" numCol="1" anchor="ctr" anchorCtr="0" compatLnSpc="1">
              <a:prstTxWarp prst="textNoShape">
                <a:avLst/>
              </a:prstTxWarp>
            </a:bodyPr>
            <a:lstStyle/>
            <a:p>
              <a:pPr indent="169329" algn="ctr" defTabSz="1219170" fontAlgn="base">
                <a:spcBef>
                  <a:spcPct val="0"/>
                </a:spcBef>
                <a:spcAft>
                  <a:spcPct val="0"/>
                </a:spcAft>
              </a:pPr>
              <a:r>
                <a:rPr lang="en-US" altLang="zh-CN" sz="1867" dirty="0" err="1">
                  <a:latin typeface="微软雅黑" pitchFamily="34" charset="-122"/>
                  <a:ea typeface="微软雅黑" pitchFamily="34" charset="-122"/>
                  <a:cs typeface="宋体" pitchFamily="2" charset="-122"/>
                </a:rPr>
                <a:t>i</a:t>
              </a:r>
              <a:r>
                <a:rPr lang="en-US" altLang="zh-CN" sz="1867" dirty="0">
                  <a:latin typeface="微软雅黑" pitchFamily="34" charset="-122"/>
                  <a:ea typeface="微软雅黑" pitchFamily="34" charset="-122"/>
                  <a:cs typeface="宋体" pitchFamily="2" charset="-122"/>
                </a:rPr>
                <a:t> </a:t>
              </a:r>
              <a:r>
                <a:rPr lang="zh-CN" altLang="en-US" sz="1867" dirty="0">
                  <a:latin typeface="微软雅黑" pitchFamily="34" charset="-122"/>
                  <a:ea typeface="微软雅黑" pitchFamily="34" charset="-122"/>
                  <a:cs typeface="宋体" pitchFamily="2" charset="-122"/>
                </a:rPr>
                <a:t>整除</a:t>
              </a:r>
              <a:r>
                <a:rPr lang="en-US" altLang="zh-CN" sz="1867" dirty="0">
                  <a:latin typeface="微软雅黑" pitchFamily="34" charset="-122"/>
                  <a:ea typeface="微软雅黑" pitchFamily="34" charset="-122"/>
                  <a:cs typeface="宋体" pitchFamily="2" charset="-122"/>
                </a:rPr>
                <a:t>n</a:t>
              </a:r>
            </a:p>
          </p:txBody>
        </p:sp>
        <p:sp>
          <p:nvSpPr>
            <p:cNvPr id="1137685" name="AutoShape 21"/>
            <p:cNvSpPr>
              <a:spLocks noChangeShapeType="1"/>
            </p:cNvSpPr>
            <p:nvPr/>
          </p:nvSpPr>
          <p:spPr bwMode="auto">
            <a:xfrm flipH="1">
              <a:off x="1941" y="5042"/>
              <a:ext cx="320" cy="1"/>
            </a:xfrm>
            <a:prstGeom prst="straightConnector1">
              <a:avLst/>
            </a:prstGeom>
            <a:noFill/>
            <a:ln w="9525">
              <a:solidFill>
                <a:schemeClr val="tx1"/>
              </a:solidFill>
              <a:round/>
              <a:headEnd/>
              <a:tailEnd/>
            </a:ln>
          </p:spPr>
          <p:txBody>
            <a:bodyPr vert="horz" wrap="square" lIns="121920" tIns="60960" rIns="121920" bIns="60960" numCol="1" anchor="t" anchorCtr="0" compatLnSpc="1">
              <a:prstTxWarp prst="textNoShape">
                <a:avLst/>
              </a:prstTxWarp>
            </a:bodyPr>
            <a:lstStyle/>
            <a:p>
              <a:endParaRPr lang="zh-CN" altLang="en-US" sz="1867">
                <a:latin typeface="微软雅黑" pitchFamily="34" charset="-122"/>
                <a:ea typeface="微软雅黑" pitchFamily="34" charset="-122"/>
              </a:endParaRPr>
            </a:p>
          </p:txBody>
        </p:sp>
        <p:sp>
          <p:nvSpPr>
            <p:cNvPr id="1137683" name="AutoShape 56"/>
            <p:cNvSpPr>
              <a:spLocks noChangeArrowheads="1"/>
            </p:cNvSpPr>
            <p:nvPr/>
          </p:nvSpPr>
          <p:spPr bwMode="auto">
            <a:xfrm>
              <a:off x="4232" y="5042"/>
              <a:ext cx="1477" cy="637"/>
            </a:xfrm>
            <a:prstGeom prst="flowChartDecision">
              <a:avLst/>
            </a:prstGeom>
            <a:noFill/>
            <a:ln w="9525">
              <a:solidFill>
                <a:schemeClr val="tx1"/>
              </a:solidFill>
              <a:miter lim="800000"/>
              <a:headEnd/>
              <a:tailEnd/>
            </a:ln>
            <a:effectLst/>
          </p:spPr>
          <p:txBody>
            <a:bodyPr vert="horz" wrap="square" lIns="0" tIns="0" rIns="0" bIns="0" numCol="1" anchor="ctr" anchorCtr="0" compatLnSpc="1">
              <a:prstTxWarp prst="textNoShape">
                <a:avLst/>
              </a:prstTxWarp>
            </a:bodyPr>
            <a:lstStyle/>
            <a:p>
              <a:pPr indent="169329" algn="ctr" defTabSz="1219170" fontAlgn="base">
                <a:spcBef>
                  <a:spcPct val="0"/>
                </a:spcBef>
                <a:spcAft>
                  <a:spcPct val="0"/>
                </a:spcAft>
              </a:pPr>
              <a:r>
                <a:rPr lang="en-US" altLang="zh-CN" sz="1867" dirty="0">
                  <a:latin typeface="微软雅黑" pitchFamily="34" charset="-122"/>
                  <a:ea typeface="微软雅黑" pitchFamily="34" charset="-122"/>
                  <a:cs typeface="宋体" pitchFamily="2" charset="-122"/>
                </a:rPr>
                <a:t>r </a:t>
              </a:r>
              <a:r>
                <a:rPr lang="zh-CN" altLang="en-US" sz="1867" dirty="0">
                  <a:latin typeface="微软雅黑" pitchFamily="34" charset="-122"/>
                  <a:ea typeface="微软雅黑" pitchFamily="34" charset="-122"/>
                  <a:cs typeface="宋体" pitchFamily="2" charset="-122"/>
                </a:rPr>
                <a:t>等于</a:t>
              </a:r>
              <a:r>
                <a:rPr lang="en-US" altLang="zh-CN" sz="1867" dirty="0">
                  <a:latin typeface="微软雅黑" pitchFamily="34" charset="-122"/>
                  <a:ea typeface="微软雅黑" pitchFamily="34" charset="-122"/>
                  <a:cs typeface="宋体" pitchFamily="2" charset="-122"/>
                </a:rPr>
                <a:t>2</a:t>
              </a:r>
            </a:p>
          </p:txBody>
        </p:sp>
        <p:sp>
          <p:nvSpPr>
            <p:cNvPr id="1137682" name="AutoShape 60"/>
            <p:cNvSpPr>
              <a:spLocks noChangeArrowheads="1"/>
            </p:cNvSpPr>
            <p:nvPr/>
          </p:nvSpPr>
          <p:spPr bwMode="auto">
            <a:xfrm>
              <a:off x="5250" y="5848"/>
              <a:ext cx="1384" cy="844"/>
            </a:xfrm>
            <a:prstGeom prst="parallelogram">
              <a:avLst>
                <a:gd name="adj" fmla="val 40995"/>
              </a:avLst>
            </a:prstGeom>
            <a:noFill/>
            <a:ln w="9525">
              <a:solidFill>
                <a:schemeClr val="tx1"/>
              </a:solidFill>
              <a:miter lim="800000"/>
              <a:headEnd/>
              <a:tailEnd/>
            </a:ln>
            <a:effectLst/>
          </p:spPr>
          <p:txBody>
            <a:bodyPr vert="horz" wrap="square" lIns="0" tIns="0" rIns="0" bIns="0" numCol="1" anchor="ctr" anchorCtr="0" compatLnSpc="1">
              <a:prstTxWarp prst="textNoShape">
                <a:avLst/>
              </a:prstTxWarp>
            </a:bodyPr>
            <a:lstStyle/>
            <a:p>
              <a:pPr indent="169329" defTabSz="1219170" fontAlgn="base">
                <a:spcBef>
                  <a:spcPct val="0"/>
                </a:spcBef>
                <a:spcAft>
                  <a:spcPct val="0"/>
                </a:spcAft>
              </a:pPr>
              <a:r>
                <a:rPr lang="zh-CN" altLang="en-US" sz="1867">
                  <a:latin typeface="微软雅黑" pitchFamily="34" charset="-122"/>
                  <a:ea typeface="微软雅黑" pitchFamily="34" charset="-122"/>
                  <a:cs typeface="宋体" pitchFamily="2" charset="-122"/>
                </a:rPr>
                <a:t>输出“</a:t>
              </a:r>
              <a:r>
                <a:rPr lang="zh-CN" altLang="zh-CN" sz="1867">
                  <a:latin typeface="微软雅黑" pitchFamily="34" charset="-122"/>
                  <a:ea typeface="微软雅黑" pitchFamily="34" charset="-122"/>
                  <a:cs typeface="宋体" pitchFamily="2" charset="-122"/>
                </a:rPr>
                <a:t>n</a:t>
              </a:r>
              <a:r>
                <a:rPr lang="zh-CN" altLang="en-US" sz="1867">
                  <a:latin typeface="微软雅黑" pitchFamily="34" charset="-122"/>
                  <a:ea typeface="微软雅黑" pitchFamily="34" charset="-122"/>
                  <a:cs typeface="宋体" pitchFamily="2" charset="-122"/>
                </a:rPr>
                <a:t>不是素数”</a:t>
              </a:r>
            </a:p>
          </p:txBody>
        </p:sp>
        <p:sp>
          <p:nvSpPr>
            <p:cNvPr id="4" name="Line 67"/>
            <p:cNvSpPr>
              <a:spLocks noChangeShapeType="1"/>
            </p:cNvSpPr>
            <p:nvPr/>
          </p:nvSpPr>
          <p:spPr bwMode="auto">
            <a:xfrm flipH="1">
              <a:off x="4099" y="5364"/>
              <a:ext cx="330" cy="1"/>
            </a:xfrm>
            <a:prstGeom prst="line">
              <a:avLst/>
            </a:prstGeom>
            <a:noFill/>
            <a:ln w="9525">
              <a:solidFill>
                <a:schemeClr val="tx1"/>
              </a:solidFill>
              <a:round/>
              <a:headEnd/>
              <a:tailEnd/>
            </a:ln>
            <a:effectLst/>
          </p:spPr>
          <p:txBody>
            <a:bodyPr vert="horz" wrap="square" lIns="121920" tIns="60960" rIns="121920" bIns="60960" numCol="1" anchor="t" anchorCtr="0" compatLnSpc="1">
              <a:prstTxWarp prst="textNoShape">
                <a:avLst/>
              </a:prstTxWarp>
            </a:bodyPr>
            <a:lstStyle/>
            <a:p>
              <a:endParaRPr lang="zh-CN" altLang="en-US" sz="1867">
                <a:latin typeface="微软雅黑" pitchFamily="34" charset="-122"/>
                <a:ea typeface="微软雅黑" pitchFamily="34" charset="-122"/>
              </a:endParaRPr>
            </a:p>
          </p:txBody>
        </p:sp>
        <p:sp>
          <p:nvSpPr>
            <p:cNvPr id="5" name="Line 67"/>
            <p:cNvSpPr>
              <a:spLocks noChangeShapeType="1"/>
            </p:cNvSpPr>
            <p:nvPr/>
          </p:nvSpPr>
          <p:spPr bwMode="auto">
            <a:xfrm flipH="1">
              <a:off x="5732" y="5365"/>
              <a:ext cx="330" cy="1"/>
            </a:xfrm>
            <a:prstGeom prst="line">
              <a:avLst/>
            </a:prstGeom>
            <a:noFill/>
            <a:ln w="9525">
              <a:solidFill>
                <a:schemeClr val="tx1"/>
              </a:solidFill>
              <a:round/>
              <a:headEnd/>
              <a:tailEnd/>
            </a:ln>
            <a:effectLst/>
          </p:spPr>
          <p:txBody>
            <a:bodyPr vert="horz" wrap="square" lIns="121920" tIns="60960" rIns="121920" bIns="60960" numCol="1" anchor="t" anchorCtr="0" compatLnSpc="1">
              <a:prstTxWarp prst="textNoShape">
                <a:avLst/>
              </a:prstTxWarp>
            </a:bodyPr>
            <a:lstStyle/>
            <a:p>
              <a:endParaRPr lang="zh-CN" altLang="en-US" sz="1867">
                <a:latin typeface="微软雅黑" pitchFamily="34" charset="-122"/>
                <a:ea typeface="微软雅黑" pitchFamily="34" charset="-122"/>
              </a:endParaRPr>
            </a:p>
          </p:txBody>
        </p:sp>
        <p:sp>
          <p:nvSpPr>
            <p:cNvPr id="6" name="Line 70"/>
            <p:cNvSpPr>
              <a:spLocks noChangeShapeType="1"/>
            </p:cNvSpPr>
            <p:nvPr/>
          </p:nvSpPr>
          <p:spPr bwMode="auto">
            <a:xfrm>
              <a:off x="4099" y="5366"/>
              <a:ext cx="1" cy="556"/>
            </a:xfrm>
            <a:prstGeom prst="line">
              <a:avLst/>
            </a:prstGeom>
            <a:noFill/>
            <a:ln w="9525">
              <a:solidFill>
                <a:schemeClr val="tx1"/>
              </a:solidFill>
              <a:round/>
              <a:headEnd/>
              <a:tailEnd type="triangle" w="med" len="med"/>
            </a:ln>
            <a:effectLst>
              <a:outerShdw dist="20000" dir="5400000" rotWithShape="0">
                <a:srgbClr val="000000">
                  <a:alpha val="37999"/>
                </a:srgbClr>
              </a:outerShdw>
            </a:effectLst>
          </p:spPr>
          <p:txBody>
            <a:bodyPr vert="horz" wrap="square" lIns="121920" tIns="60960" rIns="121920" bIns="60960" numCol="1" anchor="t" anchorCtr="0" compatLnSpc="1">
              <a:prstTxWarp prst="textNoShape">
                <a:avLst/>
              </a:prstTxWarp>
            </a:bodyPr>
            <a:lstStyle/>
            <a:p>
              <a:endParaRPr lang="zh-CN" altLang="en-US" sz="1867">
                <a:latin typeface="微软雅黑" pitchFamily="34" charset="-122"/>
                <a:ea typeface="微软雅黑" pitchFamily="34" charset="-122"/>
              </a:endParaRPr>
            </a:p>
          </p:txBody>
        </p:sp>
        <p:sp>
          <p:nvSpPr>
            <p:cNvPr id="7" name="Line 70"/>
            <p:cNvSpPr>
              <a:spLocks noChangeShapeType="1"/>
            </p:cNvSpPr>
            <p:nvPr/>
          </p:nvSpPr>
          <p:spPr bwMode="auto">
            <a:xfrm>
              <a:off x="6062" y="5346"/>
              <a:ext cx="1" cy="556"/>
            </a:xfrm>
            <a:prstGeom prst="line">
              <a:avLst/>
            </a:prstGeom>
            <a:noFill/>
            <a:ln w="9525">
              <a:solidFill>
                <a:schemeClr val="tx1"/>
              </a:solidFill>
              <a:round/>
              <a:headEnd/>
              <a:tailEnd type="triangle" w="med" len="med"/>
            </a:ln>
            <a:effectLst>
              <a:outerShdw dist="20000" dir="5400000" rotWithShape="0">
                <a:srgbClr val="000000">
                  <a:alpha val="37999"/>
                </a:srgbClr>
              </a:outerShdw>
            </a:effectLst>
          </p:spPr>
          <p:txBody>
            <a:bodyPr vert="horz" wrap="square" lIns="121920" tIns="60960" rIns="121920" bIns="60960" numCol="1" anchor="t" anchorCtr="0" compatLnSpc="1">
              <a:prstTxWarp prst="textNoShape">
                <a:avLst/>
              </a:prstTxWarp>
            </a:bodyPr>
            <a:lstStyle/>
            <a:p>
              <a:endParaRPr lang="zh-CN" altLang="en-US" sz="1867">
                <a:latin typeface="微软雅黑" pitchFamily="34" charset="-122"/>
                <a:ea typeface="微软雅黑" pitchFamily="34" charset="-122"/>
              </a:endParaRPr>
            </a:p>
          </p:txBody>
        </p:sp>
        <p:sp>
          <p:nvSpPr>
            <p:cNvPr id="8" name="Line 71"/>
            <p:cNvSpPr>
              <a:spLocks noChangeShapeType="1"/>
            </p:cNvSpPr>
            <p:nvPr/>
          </p:nvSpPr>
          <p:spPr bwMode="auto">
            <a:xfrm flipH="1">
              <a:off x="4231" y="7145"/>
              <a:ext cx="1478" cy="1"/>
            </a:xfrm>
            <a:prstGeom prst="line">
              <a:avLst/>
            </a:prstGeom>
            <a:noFill/>
            <a:ln w="9525">
              <a:solidFill>
                <a:schemeClr val="tx1"/>
              </a:solidFill>
              <a:round/>
              <a:headEnd/>
              <a:tailEnd/>
            </a:ln>
            <a:effectLst/>
          </p:spPr>
          <p:txBody>
            <a:bodyPr vert="horz" wrap="square" lIns="121920" tIns="60960" rIns="121920" bIns="60960" numCol="1" anchor="t" anchorCtr="0" compatLnSpc="1">
              <a:prstTxWarp prst="textNoShape">
                <a:avLst/>
              </a:prstTxWarp>
            </a:bodyPr>
            <a:lstStyle/>
            <a:p>
              <a:endParaRPr lang="zh-CN" altLang="en-US" sz="1867">
                <a:latin typeface="微软雅黑" pitchFamily="34" charset="-122"/>
                <a:ea typeface="微软雅黑" pitchFamily="34" charset="-122"/>
              </a:endParaRPr>
            </a:p>
          </p:txBody>
        </p:sp>
        <p:sp>
          <p:nvSpPr>
            <p:cNvPr id="1137674" name="AutoShape 10"/>
            <p:cNvSpPr>
              <a:spLocks noChangeShapeType="1"/>
            </p:cNvSpPr>
            <p:nvPr/>
          </p:nvSpPr>
          <p:spPr bwMode="auto">
            <a:xfrm flipH="1">
              <a:off x="4211" y="6755"/>
              <a:ext cx="21" cy="390"/>
            </a:xfrm>
            <a:prstGeom prst="straightConnector1">
              <a:avLst/>
            </a:prstGeom>
            <a:noFill/>
            <a:ln w="9525">
              <a:solidFill>
                <a:schemeClr val="tx1"/>
              </a:solidFill>
              <a:round/>
              <a:headEnd/>
              <a:tailEnd/>
            </a:ln>
          </p:spPr>
          <p:txBody>
            <a:bodyPr vert="horz" wrap="square" lIns="121920" tIns="60960" rIns="121920" bIns="60960" numCol="1" anchor="t" anchorCtr="0" compatLnSpc="1">
              <a:prstTxWarp prst="textNoShape">
                <a:avLst/>
              </a:prstTxWarp>
            </a:bodyPr>
            <a:lstStyle/>
            <a:p>
              <a:endParaRPr lang="zh-CN" altLang="en-US" sz="1867">
                <a:latin typeface="微软雅黑" pitchFamily="34" charset="-122"/>
                <a:ea typeface="微软雅黑" pitchFamily="34" charset="-122"/>
              </a:endParaRPr>
            </a:p>
          </p:txBody>
        </p:sp>
        <p:sp>
          <p:nvSpPr>
            <p:cNvPr id="1137673" name="AutoShape 9"/>
            <p:cNvSpPr>
              <a:spLocks noChangeShapeType="1"/>
            </p:cNvSpPr>
            <p:nvPr/>
          </p:nvSpPr>
          <p:spPr bwMode="auto">
            <a:xfrm flipH="1">
              <a:off x="5690" y="6750"/>
              <a:ext cx="21" cy="390"/>
            </a:xfrm>
            <a:prstGeom prst="straightConnector1">
              <a:avLst/>
            </a:prstGeom>
            <a:noFill/>
            <a:ln w="9525">
              <a:solidFill>
                <a:schemeClr val="tx1"/>
              </a:solidFill>
              <a:round/>
              <a:headEnd/>
              <a:tailEnd/>
            </a:ln>
          </p:spPr>
          <p:txBody>
            <a:bodyPr vert="horz" wrap="square" lIns="121920" tIns="60960" rIns="121920" bIns="60960" numCol="1" anchor="t" anchorCtr="0" compatLnSpc="1">
              <a:prstTxWarp prst="textNoShape">
                <a:avLst/>
              </a:prstTxWarp>
            </a:bodyPr>
            <a:lstStyle/>
            <a:p>
              <a:endParaRPr lang="zh-CN" altLang="en-US" sz="1867">
                <a:latin typeface="微软雅黑" pitchFamily="34" charset="-122"/>
                <a:ea typeface="微软雅黑" pitchFamily="34" charset="-122"/>
              </a:endParaRPr>
            </a:p>
          </p:txBody>
        </p:sp>
        <p:sp>
          <p:nvSpPr>
            <p:cNvPr id="1137672" name="AutoShape 8"/>
            <p:cNvSpPr>
              <a:spLocks noChangeShapeType="1"/>
            </p:cNvSpPr>
            <p:nvPr/>
          </p:nvSpPr>
          <p:spPr bwMode="auto">
            <a:xfrm flipH="1">
              <a:off x="4231" y="7145"/>
              <a:ext cx="1478" cy="1"/>
            </a:xfrm>
            <a:prstGeom prst="straightConnector1">
              <a:avLst/>
            </a:prstGeom>
            <a:noFill/>
            <a:ln w="9525">
              <a:noFill/>
              <a:round/>
              <a:headEnd/>
              <a:tailEnd type="triangle" w="med" len="med"/>
            </a:ln>
          </p:spPr>
          <p:txBody>
            <a:bodyPr vert="horz" wrap="square" lIns="121920" tIns="60960" rIns="121920" bIns="60960" numCol="1" anchor="t" anchorCtr="0" compatLnSpc="1">
              <a:prstTxWarp prst="textNoShape">
                <a:avLst/>
              </a:prstTxWarp>
            </a:bodyPr>
            <a:lstStyle/>
            <a:p>
              <a:endParaRPr lang="zh-CN" altLang="en-US" sz="1867">
                <a:latin typeface="微软雅黑" pitchFamily="34" charset="-122"/>
                <a:ea typeface="微软雅黑" pitchFamily="34" charset="-122"/>
              </a:endParaRPr>
            </a:p>
          </p:txBody>
        </p:sp>
        <p:sp>
          <p:nvSpPr>
            <p:cNvPr id="9" name="Line 69"/>
            <p:cNvSpPr>
              <a:spLocks noChangeShapeType="1"/>
            </p:cNvSpPr>
            <p:nvPr/>
          </p:nvSpPr>
          <p:spPr bwMode="auto">
            <a:xfrm>
              <a:off x="2933" y="5366"/>
              <a:ext cx="1" cy="320"/>
            </a:xfrm>
            <a:prstGeom prst="line">
              <a:avLst/>
            </a:prstGeom>
            <a:noFill/>
            <a:ln w="9525">
              <a:solidFill>
                <a:schemeClr val="tx1"/>
              </a:solidFill>
              <a:round/>
              <a:headEnd/>
              <a:tailEnd type="triangle" w="med" len="med"/>
            </a:ln>
            <a:effectLst>
              <a:outerShdw dist="20000" dir="5400000" rotWithShape="0">
                <a:srgbClr val="000000">
                  <a:alpha val="37999"/>
                </a:srgbClr>
              </a:outerShdw>
            </a:effectLst>
          </p:spPr>
          <p:txBody>
            <a:bodyPr vert="horz" wrap="square" lIns="121920" tIns="60960" rIns="121920" bIns="60960" numCol="1" anchor="t" anchorCtr="0" compatLnSpc="1">
              <a:prstTxWarp prst="textNoShape">
                <a:avLst/>
              </a:prstTxWarp>
            </a:bodyPr>
            <a:lstStyle/>
            <a:p>
              <a:endParaRPr lang="zh-CN" altLang="en-US" sz="1867">
                <a:latin typeface="微软雅黑" pitchFamily="34" charset="-122"/>
                <a:ea typeface="微软雅黑" pitchFamily="34" charset="-122"/>
              </a:endParaRPr>
            </a:p>
          </p:txBody>
        </p:sp>
        <p:sp>
          <p:nvSpPr>
            <p:cNvPr id="1137670" name="Rectangle 54"/>
            <p:cNvSpPr>
              <a:spLocks noChangeArrowheads="1"/>
            </p:cNvSpPr>
            <p:nvPr/>
          </p:nvSpPr>
          <p:spPr bwMode="auto">
            <a:xfrm>
              <a:off x="2414" y="6252"/>
              <a:ext cx="1056" cy="396"/>
            </a:xfrm>
            <a:prstGeom prst="rect">
              <a:avLst/>
            </a:prstGeom>
            <a:noFill/>
            <a:ln w="9525">
              <a:solidFill>
                <a:schemeClr val="tx1"/>
              </a:solidFill>
              <a:miter lim="800000"/>
              <a:headEnd/>
              <a:tailEnd/>
            </a:ln>
            <a:effectLst/>
          </p:spPr>
          <p:txBody>
            <a:bodyPr vert="horz" wrap="square" lIns="0" tIns="0" rIns="0" bIns="0" numCol="1" anchor="ctr" anchorCtr="0" compatLnSpc="1">
              <a:prstTxWarp prst="textNoShape">
                <a:avLst/>
              </a:prstTxWarp>
            </a:bodyPr>
            <a:lstStyle/>
            <a:p>
              <a:pPr indent="169329" algn="ctr" defTabSz="1219170" fontAlgn="base">
                <a:spcBef>
                  <a:spcPct val="0"/>
                </a:spcBef>
                <a:spcAft>
                  <a:spcPct val="0"/>
                </a:spcAft>
              </a:pPr>
              <a:r>
                <a:rPr lang="en-US" altLang="zh-CN" sz="1867" dirty="0" err="1">
                  <a:latin typeface="微软雅黑" pitchFamily="34" charset="-122"/>
                  <a:ea typeface="微软雅黑" pitchFamily="34" charset="-122"/>
                  <a:cs typeface="宋体" pitchFamily="2" charset="-122"/>
                </a:rPr>
                <a:t>i</a:t>
              </a:r>
              <a:r>
                <a:rPr lang="en-US" altLang="zh-CN" sz="1867" dirty="0">
                  <a:latin typeface="微软雅黑" pitchFamily="34" charset="-122"/>
                  <a:ea typeface="微软雅黑" pitchFamily="34" charset="-122"/>
                  <a:cs typeface="宋体" pitchFamily="2" charset="-122"/>
                </a:rPr>
                <a:t> </a:t>
              </a:r>
              <a:r>
                <a:rPr lang="zh-CN" altLang="en-US" sz="1867" dirty="0">
                  <a:latin typeface="微软雅黑" pitchFamily="34" charset="-122"/>
                  <a:ea typeface="微软雅黑" pitchFamily="34" charset="-122"/>
                  <a:cs typeface="宋体" pitchFamily="2" charset="-122"/>
                </a:rPr>
                <a:t>加</a:t>
              </a:r>
              <a:r>
                <a:rPr lang="en-US" altLang="zh-CN" sz="1867" dirty="0">
                  <a:latin typeface="微软雅黑" pitchFamily="34" charset="-122"/>
                  <a:ea typeface="微软雅黑" pitchFamily="34" charset="-122"/>
                  <a:cs typeface="宋体" pitchFamily="2" charset="-122"/>
                </a:rPr>
                <a:t>1</a:t>
              </a:r>
            </a:p>
          </p:txBody>
        </p:sp>
        <p:sp>
          <p:nvSpPr>
            <p:cNvPr id="1137669" name="Line 73"/>
            <p:cNvSpPr>
              <a:spLocks noChangeShapeType="1"/>
            </p:cNvSpPr>
            <p:nvPr/>
          </p:nvSpPr>
          <p:spPr bwMode="auto">
            <a:xfrm flipH="1" flipV="1">
              <a:off x="2930" y="6648"/>
              <a:ext cx="1" cy="224"/>
            </a:xfrm>
            <a:prstGeom prst="line">
              <a:avLst/>
            </a:prstGeom>
            <a:noFill/>
            <a:ln w="9525">
              <a:solidFill>
                <a:schemeClr val="tx1"/>
              </a:solidFill>
              <a:round/>
              <a:headEnd type="triangle" w="med" len="med"/>
              <a:tailEnd/>
            </a:ln>
            <a:effectLst>
              <a:outerShdw dist="20000" dir="5400000" rotWithShape="0">
                <a:srgbClr val="000000">
                  <a:alpha val="37999"/>
                </a:srgbClr>
              </a:outerShdw>
            </a:effectLst>
          </p:spPr>
          <p:txBody>
            <a:bodyPr vert="horz" wrap="square" lIns="121920" tIns="60960" rIns="121920" bIns="60960" numCol="1" anchor="t" anchorCtr="0" compatLnSpc="1">
              <a:prstTxWarp prst="textNoShape">
                <a:avLst/>
              </a:prstTxWarp>
            </a:bodyPr>
            <a:lstStyle/>
            <a:p>
              <a:endParaRPr lang="zh-CN" altLang="en-US" sz="1867">
                <a:latin typeface="微软雅黑" pitchFamily="34" charset="-122"/>
                <a:ea typeface="微软雅黑" pitchFamily="34" charset="-122"/>
              </a:endParaRPr>
            </a:p>
          </p:txBody>
        </p:sp>
        <p:sp>
          <p:nvSpPr>
            <p:cNvPr id="1137668" name="AutoShape 4"/>
            <p:cNvSpPr>
              <a:spLocks noChangeShapeType="1"/>
            </p:cNvSpPr>
            <p:nvPr/>
          </p:nvSpPr>
          <p:spPr bwMode="auto">
            <a:xfrm>
              <a:off x="1941" y="5043"/>
              <a:ext cx="0" cy="1091"/>
            </a:xfrm>
            <a:prstGeom prst="straightConnector1">
              <a:avLst/>
            </a:prstGeom>
            <a:noFill/>
            <a:ln w="9525">
              <a:solidFill>
                <a:schemeClr val="tx1"/>
              </a:solidFill>
              <a:round/>
              <a:headEnd/>
              <a:tailEnd/>
            </a:ln>
          </p:spPr>
          <p:txBody>
            <a:bodyPr vert="horz" wrap="square" lIns="121920" tIns="60960" rIns="121920" bIns="60960" numCol="1" anchor="t" anchorCtr="0" compatLnSpc="1">
              <a:prstTxWarp prst="textNoShape">
                <a:avLst/>
              </a:prstTxWarp>
            </a:bodyPr>
            <a:lstStyle/>
            <a:p>
              <a:endParaRPr lang="zh-CN" altLang="en-US" sz="1867">
                <a:latin typeface="微软雅黑" pitchFamily="34" charset="-122"/>
                <a:ea typeface="微软雅黑" pitchFamily="34" charset="-122"/>
              </a:endParaRPr>
            </a:p>
          </p:txBody>
        </p:sp>
        <p:sp>
          <p:nvSpPr>
            <p:cNvPr id="1137667" name="AutoShape 3"/>
            <p:cNvSpPr>
              <a:spLocks noChangeShapeType="1"/>
            </p:cNvSpPr>
            <p:nvPr/>
          </p:nvSpPr>
          <p:spPr bwMode="auto">
            <a:xfrm>
              <a:off x="1941" y="6134"/>
              <a:ext cx="927" cy="0"/>
            </a:xfrm>
            <a:prstGeom prst="straightConnector1">
              <a:avLst/>
            </a:prstGeom>
            <a:noFill/>
            <a:ln w="9525">
              <a:solidFill>
                <a:schemeClr val="tx1"/>
              </a:solidFill>
              <a:round/>
              <a:headEnd/>
              <a:tailEnd type="triangle" w="med" len="med"/>
            </a:ln>
          </p:spPr>
          <p:txBody>
            <a:bodyPr vert="horz" wrap="square" lIns="121920" tIns="60960" rIns="121920" bIns="60960" numCol="1" anchor="t" anchorCtr="0" compatLnSpc="1">
              <a:prstTxWarp prst="textNoShape">
                <a:avLst/>
              </a:prstTxWarp>
            </a:bodyPr>
            <a:lstStyle/>
            <a:p>
              <a:endParaRPr lang="zh-CN" altLang="en-US" sz="1867">
                <a:latin typeface="微软雅黑" pitchFamily="34" charset="-122"/>
                <a:ea typeface="微软雅黑" pitchFamily="34" charset="-122"/>
              </a:endParaRPr>
            </a:p>
          </p:txBody>
        </p:sp>
      </p:grpSp>
      <p:sp>
        <p:nvSpPr>
          <p:cNvPr id="50" name="Rectangle 79"/>
          <p:cNvSpPr>
            <a:spLocks noChangeArrowheads="1"/>
          </p:cNvSpPr>
          <p:nvPr/>
        </p:nvSpPr>
        <p:spPr bwMode="auto">
          <a:xfrm>
            <a:off x="1125799" y="3697084"/>
            <a:ext cx="385877" cy="278876"/>
          </a:xfrm>
          <a:prstGeom prst="rect">
            <a:avLst/>
          </a:prstGeom>
          <a:noFill/>
          <a:ln w="9525">
            <a:noFill/>
            <a:miter lim="800000"/>
            <a:headEnd/>
            <a:tailEnd/>
          </a:ln>
          <a:effectLst>
            <a:outerShdw dist="20000" dir="5400000" rotWithShape="0">
              <a:srgbClr val="000000">
                <a:alpha val="37999"/>
              </a:srgbClr>
            </a:outerShdw>
          </a:effectLst>
        </p:spPr>
        <p:txBody>
          <a:bodyPr vert="horz" wrap="square" lIns="0" tIns="0" rIns="0" bIns="0" numCol="1" anchor="ctr" anchorCtr="0" compatLnSpc="1">
            <a:prstTxWarp prst="textNoShape">
              <a:avLst/>
            </a:prstTxWarp>
          </a:bodyPr>
          <a:lstStyle/>
          <a:p>
            <a:pPr indent="169329" algn="ctr" defTabSz="1219170" fontAlgn="base">
              <a:spcBef>
                <a:spcPct val="0"/>
              </a:spcBef>
              <a:spcAft>
                <a:spcPct val="0"/>
              </a:spcAft>
            </a:pPr>
            <a:r>
              <a:rPr lang="en-US" altLang="zh-CN" sz="1867" b="1" dirty="0">
                <a:latin typeface="Times New Roman" pitchFamily="18" charset="0"/>
                <a:ea typeface="宋体" pitchFamily="2" charset="-122"/>
                <a:cs typeface="宋体" pitchFamily="2" charset="-122"/>
              </a:rPr>
              <a:t>F</a:t>
            </a:r>
            <a:endParaRPr lang="en-US" altLang="zh-CN" sz="1867" dirty="0">
              <a:latin typeface="Arial" pitchFamily="34" charset="0"/>
              <a:ea typeface="宋体" pitchFamily="2" charset="-122"/>
              <a:cs typeface="宋体" pitchFamily="2" charset="-122"/>
            </a:endParaRPr>
          </a:p>
        </p:txBody>
      </p:sp>
      <p:sp>
        <p:nvSpPr>
          <p:cNvPr id="51" name="Rectangle 79"/>
          <p:cNvSpPr>
            <a:spLocks noChangeArrowheads="1"/>
          </p:cNvSpPr>
          <p:nvPr/>
        </p:nvSpPr>
        <p:spPr bwMode="auto">
          <a:xfrm>
            <a:off x="6293529" y="3980890"/>
            <a:ext cx="385877" cy="278876"/>
          </a:xfrm>
          <a:prstGeom prst="rect">
            <a:avLst/>
          </a:prstGeom>
          <a:noFill/>
          <a:ln w="9525">
            <a:noFill/>
            <a:miter lim="800000"/>
            <a:headEnd/>
            <a:tailEnd/>
          </a:ln>
          <a:effectLst>
            <a:outerShdw dist="20000" dir="5400000" rotWithShape="0">
              <a:srgbClr val="000000">
                <a:alpha val="37999"/>
              </a:srgbClr>
            </a:outerShdw>
          </a:effectLst>
        </p:spPr>
        <p:txBody>
          <a:bodyPr vert="horz" wrap="square" lIns="0" tIns="0" rIns="0" bIns="0" numCol="1" anchor="ctr" anchorCtr="0" compatLnSpc="1">
            <a:prstTxWarp prst="textNoShape">
              <a:avLst/>
            </a:prstTxWarp>
          </a:bodyPr>
          <a:lstStyle/>
          <a:p>
            <a:pPr indent="169329" algn="ctr" defTabSz="1219170" fontAlgn="base">
              <a:spcBef>
                <a:spcPct val="0"/>
              </a:spcBef>
              <a:spcAft>
                <a:spcPct val="0"/>
              </a:spcAft>
            </a:pPr>
            <a:r>
              <a:rPr lang="en-US" altLang="zh-CN" sz="1867" b="1" dirty="0">
                <a:latin typeface="Times New Roman" pitchFamily="18" charset="0"/>
                <a:ea typeface="宋体" pitchFamily="2" charset="-122"/>
                <a:cs typeface="宋体" pitchFamily="2" charset="-122"/>
              </a:rPr>
              <a:t>F</a:t>
            </a:r>
            <a:endParaRPr lang="en-US" altLang="zh-CN" sz="1867" dirty="0">
              <a:latin typeface="Arial" pitchFamily="34" charset="0"/>
              <a:ea typeface="宋体" pitchFamily="2" charset="-122"/>
              <a:cs typeface="宋体" pitchFamily="2" charset="-122"/>
            </a:endParaRPr>
          </a:p>
        </p:txBody>
      </p:sp>
      <p:sp>
        <p:nvSpPr>
          <p:cNvPr id="52" name="Rectangle 78"/>
          <p:cNvSpPr>
            <a:spLocks noChangeArrowheads="1"/>
          </p:cNvSpPr>
          <p:nvPr/>
        </p:nvSpPr>
        <p:spPr bwMode="auto">
          <a:xfrm>
            <a:off x="4233742" y="3964614"/>
            <a:ext cx="387051" cy="278876"/>
          </a:xfrm>
          <a:prstGeom prst="rect">
            <a:avLst/>
          </a:prstGeom>
          <a:noFill/>
          <a:ln w="9525">
            <a:noFill/>
            <a:miter lim="800000"/>
            <a:headEnd/>
            <a:tailEnd/>
          </a:ln>
          <a:effectLst>
            <a:outerShdw dist="20000" dir="5400000" rotWithShape="0">
              <a:srgbClr val="000000">
                <a:alpha val="37999"/>
              </a:srgbClr>
            </a:outerShdw>
          </a:effectLst>
        </p:spPr>
        <p:txBody>
          <a:bodyPr vert="horz" wrap="square" lIns="0" tIns="0" rIns="0" bIns="0" numCol="1" anchor="ctr" anchorCtr="0" compatLnSpc="1">
            <a:prstTxWarp prst="textNoShape">
              <a:avLst/>
            </a:prstTxWarp>
          </a:bodyPr>
          <a:lstStyle/>
          <a:p>
            <a:pPr indent="169329" algn="ctr" defTabSz="1219170" fontAlgn="base">
              <a:spcBef>
                <a:spcPct val="0"/>
              </a:spcBef>
              <a:spcAft>
                <a:spcPct val="0"/>
              </a:spcAft>
            </a:pPr>
            <a:r>
              <a:rPr lang="en-US" altLang="zh-CN" sz="1867" b="1" dirty="0">
                <a:latin typeface="Times New Roman" pitchFamily="18" charset="0"/>
                <a:ea typeface="宋体" pitchFamily="2" charset="-122"/>
                <a:cs typeface="宋体" pitchFamily="2" charset="-122"/>
              </a:rPr>
              <a:t>T</a:t>
            </a:r>
            <a:endParaRPr lang="en-US" altLang="zh-CN" sz="1867" b="1" dirty="0">
              <a:latin typeface="Arial" pitchFamily="34" charset="0"/>
              <a:ea typeface="宋体" pitchFamily="2" charset="-122"/>
              <a:cs typeface="宋体" pitchFamily="2" charset="-122"/>
            </a:endParaRPr>
          </a:p>
        </p:txBody>
      </p:sp>
      <p:sp>
        <p:nvSpPr>
          <p:cNvPr id="53" name="Rectangle 78"/>
          <p:cNvSpPr>
            <a:spLocks noChangeArrowheads="1"/>
          </p:cNvSpPr>
          <p:nvPr/>
        </p:nvSpPr>
        <p:spPr bwMode="auto">
          <a:xfrm>
            <a:off x="2688665" y="4321769"/>
            <a:ext cx="387051" cy="278876"/>
          </a:xfrm>
          <a:prstGeom prst="rect">
            <a:avLst/>
          </a:prstGeom>
          <a:noFill/>
          <a:ln w="9525">
            <a:noFill/>
            <a:miter lim="800000"/>
            <a:headEnd/>
            <a:tailEnd/>
          </a:ln>
          <a:effectLst>
            <a:outerShdw dist="20000" dir="5400000" rotWithShape="0">
              <a:srgbClr val="000000">
                <a:alpha val="37999"/>
              </a:srgbClr>
            </a:outerShdw>
          </a:effectLst>
        </p:spPr>
        <p:txBody>
          <a:bodyPr vert="horz" wrap="square" lIns="0" tIns="0" rIns="0" bIns="0" numCol="1" anchor="ctr" anchorCtr="0" compatLnSpc="1">
            <a:prstTxWarp prst="textNoShape">
              <a:avLst/>
            </a:prstTxWarp>
          </a:bodyPr>
          <a:lstStyle/>
          <a:p>
            <a:pPr indent="169329" algn="ctr" defTabSz="1219170" fontAlgn="base">
              <a:spcBef>
                <a:spcPct val="0"/>
              </a:spcBef>
              <a:spcAft>
                <a:spcPct val="0"/>
              </a:spcAft>
            </a:pPr>
            <a:r>
              <a:rPr lang="en-US" altLang="zh-CN" sz="1867" b="1" dirty="0">
                <a:latin typeface="Times New Roman" pitchFamily="18" charset="0"/>
                <a:ea typeface="宋体" pitchFamily="2" charset="-122"/>
                <a:cs typeface="宋体" pitchFamily="2" charset="-122"/>
              </a:rPr>
              <a:t>T</a:t>
            </a:r>
            <a:endParaRPr lang="en-US" altLang="zh-CN" sz="1867" b="1" dirty="0">
              <a:latin typeface="Arial" pitchFamily="34" charset="0"/>
              <a:ea typeface="宋体" pitchFamily="2" charset="-122"/>
              <a:cs typeface="宋体" pitchFamily="2" charset="-122"/>
            </a:endParaRPr>
          </a:p>
        </p:txBody>
      </p:sp>
      <p:sp>
        <p:nvSpPr>
          <p:cNvPr id="54" name="TextBox 53"/>
          <p:cNvSpPr txBox="1"/>
          <p:nvPr/>
        </p:nvSpPr>
        <p:spPr>
          <a:xfrm>
            <a:off x="5121931" y="1220364"/>
            <a:ext cx="3393944" cy="379656"/>
          </a:xfrm>
          <a:prstGeom prst="rect">
            <a:avLst/>
          </a:prstGeom>
          <a:noFill/>
        </p:spPr>
        <p:txBody>
          <a:bodyPr wrap="square" rtlCol="0">
            <a:spAutoFit/>
          </a:bodyPr>
          <a:lstStyle/>
          <a:p>
            <a:r>
              <a:rPr lang="zh-CN" altLang="en-US" sz="1867" b="1" dirty="0">
                <a:latin typeface="微软雅黑" pitchFamily="34" charset="-122"/>
                <a:ea typeface="微软雅黑" pitchFamily="34" charset="-122"/>
              </a:rPr>
              <a:t>检查</a:t>
            </a:r>
            <a:r>
              <a:rPr lang="en-US" altLang="zh-CN" sz="1867" b="1" dirty="0">
                <a:latin typeface="微软雅黑" pitchFamily="34" charset="-122"/>
                <a:ea typeface="微软雅黑" pitchFamily="34" charset="-122"/>
              </a:rPr>
              <a:t>n</a:t>
            </a:r>
            <a:r>
              <a:rPr lang="zh-CN" altLang="en-US" sz="1867" b="1" dirty="0">
                <a:latin typeface="微软雅黑" pitchFamily="34" charset="-122"/>
                <a:ea typeface="微软雅黑" pitchFamily="34" charset="-122"/>
              </a:rPr>
              <a:t>是否为素数</a:t>
            </a:r>
          </a:p>
        </p:txBody>
      </p:sp>
      <p:sp>
        <p:nvSpPr>
          <p:cNvPr id="55" name="TextBox 54"/>
          <p:cNvSpPr txBox="1"/>
          <p:nvPr/>
        </p:nvSpPr>
        <p:spPr>
          <a:xfrm>
            <a:off x="8515875" y="2651279"/>
            <a:ext cx="2964883" cy="1945917"/>
          </a:xfrm>
          <a:prstGeom prst="rect">
            <a:avLst/>
          </a:prstGeom>
          <a:noFill/>
        </p:spPr>
        <p:txBody>
          <a:bodyPr wrap="square" rtlCol="0">
            <a:spAutoFit/>
          </a:bodyPr>
          <a:lstStyle/>
          <a:p>
            <a:pPr>
              <a:lnSpc>
                <a:spcPct val="110000"/>
              </a:lnSpc>
            </a:pPr>
            <a:r>
              <a:rPr lang="zh-CN" altLang="en-US" sz="2400" b="1" dirty="0">
                <a:latin typeface="微软雅黑" pitchFamily="34" charset="-122"/>
                <a:ea typeface="微软雅黑" pitchFamily="34" charset="-122"/>
              </a:rPr>
              <a:t>缺点</a:t>
            </a:r>
            <a:endParaRPr lang="en-US" altLang="zh-CN" sz="2400" b="1" dirty="0">
              <a:latin typeface="微软雅黑" pitchFamily="34" charset="-122"/>
              <a:ea typeface="微软雅黑" pitchFamily="34" charset="-122"/>
            </a:endParaRPr>
          </a:p>
          <a:p>
            <a:pPr>
              <a:lnSpc>
                <a:spcPct val="110000"/>
              </a:lnSpc>
              <a:spcBef>
                <a:spcPts val="800"/>
              </a:spcBef>
            </a:pPr>
            <a:r>
              <a:rPr lang="zh-CN" altLang="zh-CN" sz="1867" dirty="0">
                <a:latin typeface="微软雅黑" pitchFamily="34" charset="-122"/>
                <a:ea typeface="微软雅黑" pitchFamily="34" charset="-122"/>
              </a:rPr>
              <a:t>流程</a:t>
            </a:r>
            <a:r>
              <a:rPr lang="zh-CN" altLang="en-US" sz="1867" dirty="0">
                <a:latin typeface="微软雅黑" pitchFamily="34" charset="-122"/>
                <a:ea typeface="微软雅黑" pitchFamily="34" charset="-122"/>
              </a:rPr>
              <a:t>可</a:t>
            </a:r>
            <a:r>
              <a:rPr lang="zh-CN" altLang="zh-CN" sz="1867" dirty="0">
                <a:latin typeface="微软雅黑" pitchFamily="34" charset="-122"/>
                <a:ea typeface="微软雅黑" pitchFamily="34" charset="-122"/>
              </a:rPr>
              <a:t>随意转来转去，使人很难理解算法的逻辑，难以保证程序的正确性</a:t>
            </a:r>
            <a:endParaRPr lang="en-US" altLang="zh-CN" sz="1867" dirty="0">
              <a:latin typeface="微软雅黑" pitchFamily="34" charset="-122"/>
              <a:ea typeface="微软雅黑" pitchFamily="34" charset="-122"/>
            </a:endParaRPr>
          </a:p>
          <a:p>
            <a:pPr>
              <a:lnSpc>
                <a:spcPct val="110000"/>
              </a:lnSpc>
              <a:spcBef>
                <a:spcPts val="800"/>
              </a:spcBef>
            </a:pPr>
            <a:r>
              <a:rPr lang="zh-CN" altLang="zh-CN" sz="1867" dirty="0">
                <a:latin typeface="微软雅黑" pitchFamily="34" charset="-122"/>
                <a:ea typeface="微软雅黑" pitchFamily="34" charset="-122"/>
              </a:rPr>
              <a:t>占用的篇幅也较大</a:t>
            </a:r>
            <a:endParaRPr lang="zh-CN" altLang="en-US" sz="1867" dirty="0">
              <a:latin typeface="微软雅黑" pitchFamily="34" charset="-122"/>
              <a:ea typeface="微软雅黑" pitchFamily="34" charset="-122"/>
            </a:endParaRPr>
          </a:p>
        </p:txBody>
      </p:sp>
      <p:sp>
        <p:nvSpPr>
          <p:cNvPr id="56" name="TextBox 55"/>
          <p:cNvSpPr txBox="1"/>
          <p:nvPr/>
        </p:nvSpPr>
        <p:spPr>
          <a:xfrm>
            <a:off x="8611121" y="5391603"/>
            <a:ext cx="2962275" cy="851580"/>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解决方法</a:t>
            </a:r>
            <a:endParaRPr lang="en-US" altLang="zh-CN" sz="2400" b="1" dirty="0">
              <a:latin typeface="微软雅黑" pitchFamily="34" charset="-122"/>
              <a:ea typeface="微软雅黑" pitchFamily="34" charset="-122"/>
            </a:endParaRPr>
          </a:p>
          <a:p>
            <a:pPr>
              <a:spcBef>
                <a:spcPts val="800"/>
              </a:spcBef>
            </a:pPr>
            <a:r>
              <a:rPr lang="zh-CN" altLang="en-US" sz="1867" dirty="0">
                <a:latin typeface="微软雅黑" pitchFamily="34" charset="-122"/>
                <a:ea typeface="微软雅黑" pitchFamily="34" charset="-122"/>
              </a:rPr>
              <a:t>结构化程序设计</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linds(horizontal)">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blinds(horizontal)">
                                      <p:cBhvr>
                                        <p:cTn id="1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4898"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整型数的表示</a:t>
            </a:r>
            <a:r>
              <a:rPr lang="en-US" altLang="zh-CN" b="1" dirty="0">
                <a:latin typeface="微软雅黑" pitchFamily="34" charset="-122"/>
              </a:rPr>
              <a:t>—</a:t>
            </a:r>
            <a:r>
              <a:rPr lang="zh-CN" altLang="en-US" b="1" dirty="0">
                <a:latin typeface="微软雅黑" pitchFamily="34" charset="-122"/>
              </a:rPr>
              <a:t>整数的编码</a:t>
            </a:r>
          </a:p>
        </p:txBody>
      </p:sp>
      <p:sp>
        <p:nvSpPr>
          <p:cNvPr id="61443" name="Rectangle 3"/>
          <p:cNvSpPr>
            <a:spLocks noGrp="1" noChangeArrowheads="1"/>
          </p:cNvSpPr>
          <p:nvPr>
            <p:ph idx="4294967295"/>
          </p:nvPr>
        </p:nvSpPr>
        <p:spPr>
          <a:xfrm>
            <a:off x="731520" y="1710478"/>
            <a:ext cx="10515600" cy="4351338"/>
          </a:xfrm>
        </p:spPr>
        <p:txBody>
          <a:bodyPr>
            <a:normAutofit/>
          </a:bodyPr>
          <a:lstStyle/>
          <a:p>
            <a:pPr>
              <a:lnSpc>
                <a:spcPct val="110000"/>
              </a:lnSpc>
              <a:spcBef>
                <a:spcPts val="2400"/>
              </a:spcBef>
              <a:buNone/>
            </a:pPr>
            <a:r>
              <a:rPr lang="zh-CN" altLang="en-US" sz="2400" b="1" dirty="0"/>
              <a:t>如何将符号位数字化</a:t>
            </a:r>
            <a:endParaRPr lang="en-US" altLang="zh-CN" sz="2400" b="1" dirty="0"/>
          </a:p>
          <a:p>
            <a:pPr>
              <a:lnSpc>
                <a:spcPct val="110000"/>
              </a:lnSpc>
              <a:spcBef>
                <a:spcPts val="2400"/>
              </a:spcBef>
              <a:buNone/>
            </a:pPr>
            <a:r>
              <a:rPr lang="zh-CN" altLang="en-US" sz="2400" b="1" dirty="0"/>
              <a:t>数字的三种编码方式为</a:t>
            </a:r>
          </a:p>
          <a:p>
            <a:pPr>
              <a:lnSpc>
                <a:spcPct val="110000"/>
              </a:lnSpc>
              <a:buNone/>
            </a:pPr>
            <a:r>
              <a:rPr lang="zh-CN" altLang="en-US" sz="1867" dirty="0"/>
              <a:t>原码</a:t>
            </a:r>
          </a:p>
          <a:p>
            <a:pPr>
              <a:lnSpc>
                <a:spcPct val="110000"/>
              </a:lnSpc>
              <a:buNone/>
            </a:pPr>
            <a:r>
              <a:rPr lang="zh-CN" altLang="en-US" sz="1867" dirty="0"/>
              <a:t>反码</a:t>
            </a:r>
          </a:p>
          <a:p>
            <a:pPr>
              <a:lnSpc>
                <a:spcPct val="110000"/>
              </a:lnSpc>
              <a:buNone/>
            </a:pPr>
            <a:r>
              <a:rPr lang="zh-CN" altLang="en-US" sz="1867" dirty="0"/>
              <a:t>补码</a:t>
            </a:r>
          </a:p>
          <a:p>
            <a:pPr>
              <a:lnSpc>
                <a:spcPct val="110000"/>
              </a:lnSpc>
              <a:buNone/>
            </a:pPr>
            <a:endParaRPr lang="en-US" altLang="zh-CN" sz="2400" dirty="0"/>
          </a:p>
        </p:txBody>
      </p:sp>
    </p:spTree>
  </p:cSld>
  <p:clrMapOvr>
    <a:masterClrMapping/>
  </p:clrMapOvr>
  <p:transition spd="med">
    <p:fade/>
  </p:transition>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1122"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算法 </a:t>
            </a:r>
          </a:p>
        </p:txBody>
      </p:sp>
      <p:sp>
        <p:nvSpPr>
          <p:cNvPr id="404483" name="Rectangle 3"/>
          <p:cNvSpPr>
            <a:spLocks noGrp="1" noChangeArrowheads="1"/>
          </p:cNvSpPr>
          <p:nvPr>
            <p:ph idx="4294967295"/>
          </p:nvPr>
        </p:nvSpPr>
        <p:spPr>
          <a:xfrm>
            <a:off x="650240" y="1250527"/>
            <a:ext cx="5915025" cy="4762500"/>
          </a:xfrm>
          <a:noFill/>
          <a:ln>
            <a:solidFill>
              <a:schemeClr val="tx1"/>
            </a:solidFill>
          </a:ln>
        </p:spPr>
        <p:txBody>
          <a:bodyPr>
            <a:normAutofit/>
          </a:bodyPr>
          <a:lstStyle/>
          <a:p>
            <a:pPr>
              <a:spcBef>
                <a:spcPts val="800"/>
              </a:spcBef>
              <a:buNone/>
            </a:pPr>
            <a:r>
              <a:rPr lang="en-US" altLang="zh-CN" sz="1867" dirty="0" err="1"/>
              <a:t>bool</a:t>
            </a:r>
            <a:r>
              <a:rPr lang="en-US" altLang="zh-CN" sz="1867" dirty="0"/>
              <a:t>  queen (k)</a:t>
            </a:r>
          </a:p>
          <a:p>
            <a:pPr>
              <a:spcBef>
                <a:spcPts val="800"/>
              </a:spcBef>
              <a:buNone/>
            </a:pPr>
            <a:r>
              <a:rPr lang="en-US" altLang="zh-CN" sz="1867" dirty="0"/>
              <a:t>{  </a:t>
            </a:r>
          </a:p>
          <a:p>
            <a:pPr>
              <a:spcBef>
                <a:spcPts val="800"/>
              </a:spcBef>
              <a:buNone/>
            </a:pPr>
            <a:r>
              <a:rPr lang="en-US" altLang="zh-CN" sz="1867" dirty="0"/>
              <a:t>      for (</a:t>
            </a:r>
            <a:r>
              <a:rPr lang="en-US" altLang="zh-CN" sz="1867" dirty="0" err="1"/>
              <a:t>i</a:t>
            </a:r>
            <a:r>
              <a:rPr lang="en-US" altLang="zh-CN" sz="1867" dirty="0"/>
              <a:t> = 1; </a:t>
            </a:r>
            <a:r>
              <a:rPr lang="en-US" altLang="zh-CN" sz="1867" dirty="0" err="1"/>
              <a:t>i</a:t>
            </a:r>
            <a:r>
              <a:rPr lang="en-US" altLang="zh-CN" sz="1867" dirty="0"/>
              <a:t> &lt;=8; ++</a:t>
            </a:r>
            <a:r>
              <a:rPr lang="en-US" altLang="zh-CN" sz="1867" dirty="0" err="1"/>
              <a:t>i</a:t>
            </a:r>
            <a:r>
              <a:rPr lang="en-US" altLang="zh-CN" sz="1867" dirty="0"/>
              <a:t>)</a:t>
            </a:r>
          </a:p>
          <a:p>
            <a:pPr>
              <a:spcBef>
                <a:spcPts val="800"/>
              </a:spcBef>
              <a:buNone/>
            </a:pPr>
            <a:r>
              <a:rPr lang="en-US" altLang="zh-CN" sz="1867" dirty="0"/>
              <a:t>            if ( </a:t>
            </a:r>
            <a:r>
              <a:rPr lang="zh-CN" altLang="en-US" sz="1867" dirty="0"/>
              <a:t>皇后放在第 </a:t>
            </a:r>
            <a:r>
              <a:rPr lang="en-US" altLang="zh-CN" sz="1867" dirty="0" err="1"/>
              <a:t>i</a:t>
            </a:r>
            <a:r>
              <a:rPr lang="en-US" altLang="zh-CN" sz="1867" dirty="0"/>
              <a:t> </a:t>
            </a:r>
            <a:r>
              <a:rPr lang="zh-CN" altLang="en-US" sz="1867" dirty="0"/>
              <a:t>行是可行的 </a:t>
            </a:r>
            <a:r>
              <a:rPr lang="en-US" altLang="zh-CN" sz="1867" dirty="0"/>
              <a:t>)  {</a:t>
            </a:r>
          </a:p>
          <a:p>
            <a:pPr>
              <a:spcBef>
                <a:spcPts val="800"/>
              </a:spcBef>
              <a:buNone/>
            </a:pPr>
            <a:r>
              <a:rPr lang="en-US" altLang="zh-CN" sz="1867" dirty="0"/>
              <a:t>                     </a:t>
            </a:r>
            <a:r>
              <a:rPr lang="zh-CN" altLang="en-US" sz="1867" dirty="0"/>
              <a:t>在第</a:t>
            </a:r>
            <a:r>
              <a:rPr lang="en-US" altLang="zh-CN" sz="1867" dirty="0" err="1"/>
              <a:t>i</a:t>
            </a:r>
            <a:r>
              <a:rPr lang="zh-CN" altLang="en-US" sz="1867" dirty="0"/>
              <a:t>行放入皇后；</a:t>
            </a:r>
          </a:p>
          <a:p>
            <a:pPr>
              <a:spcBef>
                <a:spcPts val="800"/>
              </a:spcBef>
              <a:buNone/>
            </a:pPr>
            <a:r>
              <a:rPr lang="zh-CN" altLang="en-US" sz="1867" dirty="0"/>
              <a:t>                     </a:t>
            </a:r>
            <a:r>
              <a:rPr lang="en-US" altLang="zh-CN" sz="1867" dirty="0"/>
              <a:t>if</a:t>
            </a:r>
            <a:r>
              <a:rPr lang="zh-CN" altLang="en-US" sz="1867" dirty="0"/>
              <a:t>（</a:t>
            </a:r>
            <a:r>
              <a:rPr lang="en-US" altLang="zh-CN" sz="1867" dirty="0"/>
              <a:t>k == 8</a:t>
            </a:r>
            <a:r>
              <a:rPr lang="zh-CN" altLang="en-US" sz="1867" dirty="0"/>
              <a:t>） 输出解，返回</a:t>
            </a:r>
            <a:r>
              <a:rPr lang="en-US" altLang="zh-CN" sz="1867" dirty="0"/>
              <a:t>true</a:t>
            </a:r>
            <a:r>
              <a:rPr lang="zh-CN" altLang="en-US" sz="1867" dirty="0"/>
              <a:t>；</a:t>
            </a:r>
          </a:p>
          <a:p>
            <a:pPr>
              <a:spcBef>
                <a:spcPts val="800"/>
              </a:spcBef>
              <a:buNone/>
            </a:pPr>
            <a:r>
              <a:rPr lang="zh-CN" altLang="en-US" sz="1867" dirty="0"/>
              <a:t>                     </a:t>
            </a:r>
            <a:r>
              <a:rPr lang="en-US" altLang="zh-CN" sz="1867" dirty="0"/>
              <a:t>else  if (queen (k+1)) </a:t>
            </a:r>
            <a:r>
              <a:rPr lang="zh-CN" altLang="en-US" sz="1867" dirty="0"/>
              <a:t>返回</a:t>
            </a:r>
            <a:r>
              <a:rPr lang="en-US" altLang="zh-CN" sz="1867" dirty="0"/>
              <a:t>true;</a:t>
            </a:r>
          </a:p>
          <a:p>
            <a:pPr>
              <a:spcBef>
                <a:spcPts val="800"/>
              </a:spcBef>
              <a:buNone/>
            </a:pPr>
            <a:r>
              <a:rPr lang="en-US" altLang="zh-CN" sz="1867" dirty="0"/>
              <a:t>                             else </a:t>
            </a:r>
            <a:r>
              <a:rPr lang="zh-CN" altLang="en-US" sz="1867" dirty="0"/>
              <a:t>恢复该位置为空；</a:t>
            </a:r>
            <a:endParaRPr lang="en-US" altLang="zh-CN" sz="1867" dirty="0"/>
          </a:p>
          <a:p>
            <a:pPr>
              <a:spcBef>
                <a:spcPts val="800"/>
              </a:spcBef>
              <a:buNone/>
            </a:pPr>
            <a:r>
              <a:rPr lang="en-US" altLang="zh-CN" sz="1867" dirty="0"/>
              <a:t>        }</a:t>
            </a:r>
          </a:p>
          <a:p>
            <a:pPr>
              <a:spcBef>
                <a:spcPts val="800"/>
              </a:spcBef>
              <a:buNone/>
            </a:pPr>
            <a:r>
              <a:rPr lang="en-US" altLang="zh-CN" sz="1867" dirty="0"/>
              <a:t>        </a:t>
            </a:r>
            <a:r>
              <a:rPr lang="zh-CN" altLang="en-US" sz="1867" dirty="0"/>
              <a:t>返回 </a:t>
            </a:r>
            <a:r>
              <a:rPr lang="en-US" altLang="zh-CN" sz="1867" dirty="0"/>
              <a:t>false</a:t>
            </a:r>
            <a:r>
              <a:rPr lang="zh-CN" altLang="en-US" sz="1867" dirty="0"/>
              <a:t>；</a:t>
            </a:r>
            <a:endParaRPr lang="en-US" altLang="zh-CN" sz="1867" dirty="0"/>
          </a:p>
          <a:p>
            <a:pPr>
              <a:spcBef>
                <a:spcPts val="800"/>
              </a:spcBef>
              <a:buNone/>
            </a:pPr>
            <a:r>
              <a:rPr lang="en-US" altLang="zh-CN" sz="1867" dirty="0"/>
              <a:t>}</a:t>
            </a:r>
          </a:p>
        </p:txBody>
      </p:sp>
    </p:spTree>
  </p:cSld>
  <p:clrMapOvr>
    <a:masterClrMapping/>
  </p:clrMapOvr>
  <p:transition spd="med">
    <p:fade/>
  </p:transition>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214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存储设计</a:t>
            </a:r>
          </a:p>
        </p:txBody>
      </p:sp>
      <p:sp>
        <p:nvSpPr>
          <p:cNvPr id="405507" name="Rectangle 3"/>
          <p:cNvSpPr>
            <a:spLocks noGrp="1" noChangeArrowheads="1"/>
          </p:cNvSpPr>
          <p:nvPr>
            <p:ph idx="4294967295"/>
          </p:nvPr>
        </p:nvSpPr>
        <p:spPr>
          <a:xfrm>
            <a:off x="517530" y="1264339"/>
            <a:ext cx="6632575" cy="5534025"/>
          </a:xfrm>
        </p:spPr>
        <p:txBody>
          <a:bodyPr>
            <a:normAutofit/>
          </a:bodyPr>
          <a:lstStyle/>
          <a:p>
            <a:pPr marL="0" indent="0" algn="just">
              <a:lnSpc>
                <a:spcPct val="120000"/>
              </a:lnSpc>
              <a:spcBef>
                <a:spcPts val="800"/>
              </a:spcBef>
              <a:buNone/>
            </a:pPr>
            <a:r>
              <a:rPr lang="zh-CN" altLang="en-US" sz="2400" b="1" dirty="0"/>
              <a:t>棋盘设计</a:t>
            </a:r>
            <a:endParaRPr lang="en-US" altLang="zh-CN" sz="2400" b="1" dirty="0"/>
          </a:p>
          <a:p>
            <a:pPr marL="0" indent="0" algn="just">
              <a:lnSpc>
                <a:spcPct val="120000"/>
              </a:lnSpc>
              <a:spcBef>
                <a:spcPts val="800"/>
              </a:spcBef>
              <a:buNone/>
            </a:pPr>
            <a:r>
              <a:rPr lang="zh-CN" altLang="en-US" sz="1867" dirty="0"/>
              <a:t>一维数组 </a:t>
            </a:r>
            <a:r>
              <a:rPr lang="en-US" altLang="zh-CN" sz="1867" dirty="0" err="1"/>
              <a:t>col</a:t>
            </a:r>
            <a:r>
              <a:rPr lang="en-US" altLang="zh-CN" sz="1867" dirty="0"/>
              <a:t>[ 9 ] </a:t>
            </a:r>
            <a:r>
              <a:rPr lang="zh-CN" altLang="en-US" sz="1867" dirty="0"/>
              <a:t>，值</a:t>
            </a:r>
            <a:r>
              <a:rPr lang="en-US" altLang="zh-CN" sz="1867" dirty="0" err="1"/>
              <a:t>col</a:t>
            </a:r>
            <a:r>
              <a:rPr lang="en-US" altLang="zh-CN" sz="1867" dirty="0"/>
              <a:t>[ j ]</a:t>
            </a:r>
            <a:r>
              <a:rPr lang="zh-CN" altLang="en-US" sz="1867" dirty="0"/>
              <a:t>表示在棋盘第 </a:t>
            </a:r>
            <a:r>
              <a:rPr lang="en-US" altLang="zh-CN" sz="1867" dirty="0"/>
              <a:t>j </a:t>
            </a:r>
            <a:r>
              <a:rPr lang="zh-CN" altLang="en-US" sz="1867" dirty="0"/>
              <a:t>列上的皇后位置</a:t>
            </a:r>
            <a:endParaRPr lang="en-US" altLang="zh-CN" sz="1867" dirty="0"/>
          </a:p>
          <a:p>
            <a:pPr marL="0" indent="0" algn="just">
              <a:lnSpc>
                <a:spcPct val="120000"/>
              </a:lnSpc>
              <a:spcBef>
                <a:spcPts val="800"/>
              </a:spcBef>
              <a:buNone/>
            </a:pPr>
            <a:r>
              <a:rPr lang="en-US" altLang="zh-CN" sz="1867" dirty="0" err="1"/>
              <a:t>col</a:t>
            </a:r>
            <a:r>
              <a:rPr lang="en-US" altLang="zh-CN" sz="1867" dirty="0"/>
              <a:t>[0]</a:t>
            </a:r>
            <a:r>
              <a:rPr lang="zh-CN" altLang="en-US" sz="1867" dirty="0"/>
              <a:t>的初值为</a:t>
            </a:r>
            <a:r>
              <a:rPr lang="en-US" altLang="zh-CN" sz="1867" dirty="0"/>
              <a:t>0</a:t>
            </a:r>
            <a:r>
              <a:rPr lang="zh-CN" altLang="en-US" sz="1867" dirty="0"/>
              <a:t>。当回溯到第</a:t>
            </a:r>
            <a:r>
              <a:rPr lang="en-US" altLang="zh-CN" sz="1867" dirty="0"/>
              <a:t>0</a:t>
            </a:r>
            <a:r>
              <a:rPr lang="zh-CN" altLang="en-US" sz="1867" dirty="0"/>
              <a:t>列时，说明程序已求得全部解</a:t>
            </a:r>
            <a:r>
              <a:rPr lang="en-US" altLang="zh-CN" sz="1867" dirty="0"/>
              <a:t>(</a:t>
            </a:r>
            <a:r>
              <a:rPr lang="zh-CN" altLang="en-US" sz="1867" dirty="0"/>
              <a:t>或无解</a:t>
            </a:r>
            <a:r>
              <a:rPr lang="en-US" altLang="zh-CN" sz="1867" dirty="0"/>
              <a:t>)</a:t>
            </a:r>
            <a:r>
              <a:rPr lang="zh-CN" altLang="en-US" sz="1867" dirty="0"/>
              <a:t>，结束程序执行</a:t>
            </a:r>
            <a:endParaRPr lang="en-US" altLang="zh-CN" sz="1867" dirty="0"/>
          </a:p>
          <a:p>
            <a:pPr marL="0" indent="0" algn="just">
              <a:lnSpc>
                <a:spcPct val="120000"/>
              </a:lnSpc>
              <a:spcBef>
                <a:spcPts val="800"/>
              </a:spcBef>
              <a:buNone/>
            </a:pPr>
            <a:endParaRPr lang="en-US" altLang="zh-CN" sz="1867" dirty="0"/>
          </a:p>
          <a:p>
            <a:pPr marL="0" indent="0" algn="just">
              <a:lnSpc>
                <a:spcPct val="120000"/>
              </a:lnSpc>
              <a:spcBef>
                <a:spcPts val="800"/>
              </a:spcBef>
              <a:buNone/>
            </a:pPr>
            <a:r>
              <a:rPr lang="zh-CN" altLang="en-US" sz="2400" b="1" dirty="0"/>
              <a:t>如何检查合理性</a:t>
            </a:r>
            <a:endParaRPr lang="en-US" altLang="zh-CN" sz="2400" b="1" dirty="0"/>
          </a:p>
          <a:p>
            <a:pPr marL="0" indent="0" algn="just">
              <a:lnSpc>
                <a:spcPct val="120000"/>
              </a:lnSpc>
              <a:spcBef>
                <a:spcPts val="800"/>
              </a:spcBef>
              <a:buNone/>
            </a:pPr>
            <a:r>
              <a:rPr lang="en-US" altLang="zh-CN" sz="1867" dirty="0"/>
              <a:t>row[9]</a:t>
            </a:r>
            <a:r>
              <a:rPr lang="zh-CN" altLang="en-US" sz="1867" dirty="0"/>
              <a:t>：</a:t>
            </a:r>
            <a:r>
              <a:rPr lang="en-US" altLang="zh-CN" sz="1867" dirty="0"/>
              <a:t>row[A]=true</a:t>
            </a:r>
            <a:r>
              <a:rPr lang="zh-CN" altLang="en-US" sz="1867" dirty="0"/>
              <a:t>表示第</a:t>
            </a:r>
            <a:r>
              <a:rPr lang="en-US" altLang="zh-CN" sz="1867" dirty="0"/>
              <a:t>A</a:t>
            </a:r>
            <a:r>
              <a:rPr lang="zh-CN" altLang="en-US" sz="1867" dirty="0"/>
              <a:t>行上没有皇后</a:t>
            </a:r>
          </a:p>
          <a:p>
            <a:pPr marL="0" indent="0" algn="just">
              <a:lnSpc>
                <a:spcPct val="120000"/>
              </a:lnSpc>
              <a:spcBef>
                <a:spcPts val="800"/>
              </a:spcBef>
              <a:buNone/>
            </a:pPr>
            <a:r>
              <a:rPr lang="en-US" altLang="zh-CN" sz="1867" dirty="0" err="1"/>
              <a:t>digLeft</a:t>
            </a:r>
            <a:r>
              <a:rPr lang="en-US" altLang="zh-CN" sz="1867" dirty="0"/>
              <a:t>[16]</a:t>
            </a:r>
            <a:r>
              <a:rPr lang="zh-CN" altLang="en-US" sz="1867" dirty="0"/>
              <a:t>：</a:t>
            </a:r>
            <a:r>
              <a:rPr lang="en-US" altLang="zh-CN" sz="1867" dirty="0" err="1"/>
              <a:t>digLeft</a:t>
            </a:r>
            <a:r>
              <a:rPr lang="en-US" altLang="zh-CN" sz="1867" dirty="0"/>
              <a:t>[A]=true</a:t>
            </a:r>
            <a:r>
              <a:rPr lang="zh-CN" altLang="en-US" sz="1867" dirty="0"/>
              <a:t>表示第</a:t>
            </a:r>
            <a:r>
              <a:rPr lang="en-US" altLang="zh-CN" sz="1867" dirty="0"/>
              <a:t>A</a:t>
            </a:r>
            <a:r>
              <a:rPr lang="zh-CN" altLang="en-US" sz="1867" dirty="0"/>
              <a:t>条右高左低斜线上没有皇后；从左上角依次编到右下角</a:t>
            </a:r>
            <a:r>
              <a:rPr lang="en-US" altLang="zh-CN" sz="1867" dirty="0"/>
              <a:t>(1-15)</a:t>
            </a:r>
            <a:endParaRPr lang="zh-CN" altLang="en-US" sz="1867" dirty="0"/>
          </a:p>
          <a:p>
            <a:pPr marL="0" indent="0" algn="just">
              <a:lnSpc>
                <a:spcPct val="120000"/>
              </a:lnSpc>
              <a:spcBef>
                <a:spcPts val="800"/>
              </a:spcBef>
              <a:buNone/>
            </a:pPr>
            <a:r>
              <a:rPr lang="en-US" altLang="zh-CN" sz="1867" dirty="0" err="1"/>
              <a:t>digRight</a:t>
            </a:r>
            <a:r>
              <a:rPr lang="en-US" altLang="zh-CN" sz="1867" dirty="0"/>
              <a:t>[16]</a:t>
            </a:r>
            <a:r>
              <a:rPr lang="zh-CN" altLang="en-US" sz="1867" dirty="0"/>
              <a:t>：</a:t>
            </a:r>
            <a:r>
              <a:rPr lang="en-US" altLang="zh-CN" sz="1867" dirty="0" err="1"/>
              <a:t>digRight</a:t>
            </a:r>
            <a:r>
              <a:rPr lang="en-US" altLang="zh-CN" sz="1867" dirty="0"/>
              <a:t>[A]=true</a:t>
            </a:r>
            <a:r>
              <a:rPr lang="zh-CN" altLang="en-US" sz="1867" dirty="0"/>
              <a:t>表示第</a:t>
            </a:r>
            <a:r>
              <a:rPr lang="en-US" altLang="zh-CN" sz="1867" dirty="0"/>
              <a:t>A</a:t>
            </a:r>
            <a:r>
              <a:rPr lang="zh-CN" altLang="en-US" sz="1867" dirty="0"/>
              <a:t>条左高右低斜线上没有皇后。从左下角依次编到右上角</a:t>
            </a:r>
            <a:r>
              <a:rPr lang="en-US" altLang="zh-CN" sz="1867" dirty="0"/>
              <a:t>(1-15)</a:t>
            </a:r>
            <a:endParaRPr lang="zh-CN" altLang="en-US" sz="1867" dirty="0"/>
          </a:p>
          <a:p>
            <a:pPr marL="0" indent="0" algn="just">
              <a:lnSpc>
                <a:spcPct val="120000"/>
              </a:lnSpc>
              <a:spcBef>
                <a:spcPts val="800"/>
              </a:spcBef>
              <a:buNone/>
            </a:pPr>
            <a:endParaRPr lang="en-US" altLang="zh-CN" sz="1867" dirty="0"/>
          </a:p>
          <a:p>
            <a:pPr marL="0" indent="0" algn="just">
              <a:lnSpc>
                <a:spcPct val="120000"/>
              </a:lnSpc>
              <a:spcBef>
                <a:spcPts val="800"/>
              </a:spcBef>
              <a:buNone/>
            </a:pPr>
            <a:endParaRPr lang="zh-CN" altLang="en-US" sz="1867" dirty="0"/>
          </a:p>
        </p:txBody>
      </p:sp>
      <p:graphicFrame>
        <p:nvGraphicFramePr>
          <p:cNvPr id="4" name="表格 3"/>
          <p:cNvGraphicFramePr>
            <a:graphicFrameLocks noGrp="1"/>
          </p:cNvGraphicFramePr>
          <p:nvPr/>
        </p:nvGraphicFramePr>
        <p:xfrm>
          <a:off x="7918455" y="1268863"/>
          <a:ext cx="3930656" cy="3901440"/>
        </p:xfrm>
        <a:graphic>
          <a:graphicData uri="http://schemas.openxmlformats.org/drawingml/2006/table">
            <a:tbl>
              <a:tblPr firstRow="1" bandRow="1">
                <a:tableStyleId>{5C22544A-7EE6-4342-B048-85BDC9FD1C3A}</a:tableStyleId>
              </a:tblPr>
              <a:tblGrid>
                <a:gridCol w="491332">
                  <a:extLst>
                    <a:ext uri="{9D8B030D-6E8A-4147-A177-3AD203B41FA5}">
                      <a16:colId xmlns:a16="http://schemas.microsoft.com/office/drawing/2014/main" val="20000"/>
                    </a:ext>
                  </a:extLst>
                </a:gridCol>
                <a:gridCol w="491332">
                  <a:extLst>
                    <a:ext uri="{9D8B030D-6E8A-4147-A177-3AD203B41FA5}">
                      <a16:colId xmlns:a16="http://schemas.microsoft.com/office/drawing/2014/main" val="20001"/>
                    </a:ext>
                  </a:extLst>
                </a:gridCol>
                <a:gridCol w="491332">
                  <a:extLst>
                    <a:ext uri="{9D8B030D-6E8A-4147-A177-3AD203B41FA5}">
                      <a16:colId xmlns:a16="http://schemas.microsoft.com/office/drawing/2014/main" val="20002"/>
                    </a:ext>
                  </a:extLst>
                </a:gridCol>
                <a:gridCol w="491332">
                  <a:extLst>
                    <a:ext uri="{9D8B030D-6E8A-4147-A177-3AD203B41FA5}">
                      <a16:colId xmlns:a16="http://schemas.microsoft.com/office/drawing/2014/main" val="20003"/>
                    </a:ext>
                  </a:extLst>
                </a:gridCol>
                <a:gridCol w="491332">
                  <a:extLst>
                    <a:ext uri="{9D8B030D-6E8A-4147-A177-3AD203B41FA5}">
                      <a16:colId xmlns:a16="http://schemas.microsoft.com/office/drawing/2014/main" val="20004"/>
                    </a:ext>
                  </a:extLst>
                </a:gridCol>
                <a:gridCol w="491332">
                  <a:extLst>
                    <a:ext uri="{9D8B030D-6E8A-4147-A177-3AD203B41FA5}">
                      <a16:colId xmlns:a16="http://schemas.microsoft.com/office/drawing/2014/main" val="20005"/>
                    </a:ext>
                  </a:extLst>
                </a:gridCol>
                <a:gridCol w="491332">
                  <a:extLst>
                    <a:ext uri="{9D8B030D-6E8A-4147-A177-3AD203B41FA5}">
                      <a16:colId xmlns:a16="http://schemas.microsoft.com/office/drawing/2014/main" val="20006"/>
                    </a:ext>
                  </a:extLst>
                </a:gridCol>
                <a:gridCol w="491332">
                  <a:extLst>
                    <a:ext uri="{9D8B030D-6E8A-4147-A177-3AD203B41FA5}">
                      <a16:colId xmlns:a16="http://schemas.microsoft.com/office/drawing/2014/main" val="20007"/>
                    </a:ext>
                  </a:extLst>
                </a:gridCol>
              </a:tblGrid>
              <a:tr h="487680">
                <a:tc>
                  <a:txBody>
                    <a:bodyPr/>
                    <a:lstStyle/>
                    <a:p>
                      <a:endParaRPr lang="zh-CN" altLang="en-US" sz="2400" dirty="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extLst>
                  <a:ext uri="{0D108BD9-81ED-4DB2-BD59-A6C34878D82A}">
                    <a16:rowId xmlns:a16="http://schemas.microsoft.com/office/drawing/2014/main" val="10000"/>
                  </a:ext>
                </a:extLst>
              </a:tr>
              <a:tr h="487680">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extLst>
                  <a:ext uri="{0D108BD9-81ED-4DB2-BD59-A6C34878D82A}">
                    <a16:rowId xmlns:a16="http://schemas.microsoft.com/office/drawing/2014/main" val="10001"/>
                  </a:ext>
                </a:extLst>
              </a:tr>
              <a:tr h="487680">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dirty="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extLst>
                  <a:ext uri="{0D108BD9-81ED-4DB2-BD59-A6C34878D82A}">
                    <a16:rowId xmlns:a16="http://schemas.microsoft.com/office/drawing/2014/main" val="10002"/>
                  </a:ext>
                </a:extLst>
              </a:tr>
              <a:tr h="487680">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extLst>
                  <a:ext uri="{0D108BD9-81ED-4DB2-BD59-A6C34878D82A}">
                    <a16:rowId xmlns:a16="http://schemas.microsoft.com/office/drawing/2014/main" val="10003"/>
                  </a:ext>
                </a:extLst>
              </a:tr>
              <a:tr h="487680">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extLst>
                  <a:ext uri="{0D108BD9-81ED-4DB2-BD59-A6C34878D82A}">
                    <a16:rowId xmlns:a16="http://schemas.microsoft.com/office/drawing/2014/main" val="10004"/>
                  </a:ext>
                </a:extLst>
              </a:tr>
              <a:tr h="487680">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dirty="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extLst>
                  <a:ext uri="{0D108BD9-81ED-4DB2-BD59-A6C34878D82A}">
                    <a16:rowId xmlns:a16="http://schemas.microsoft.com/office/drawing/2014/main" val="10005"/>
                  </a:ext>
                </a:extLst>
              </a:tr>
              <a:tr h="487680">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extLst>
                  <a:ext uri="{0D108BD9-81ED-4DB2-BD59-A6C34878D82A}">
                    <a16:rowId xmlns:a16="http://schemas.microsoft.com/office/drawing/2014/main" val="10006"/>
                  </a:ext>
                </a:extLst>
              </a:tr>
              <a:tr h="487680">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dirty="0"/>
                    </a:p>
                  </a:txBody>
                  <a:tcPr marL="121920" marR="121920" marT="60960" marB="60960"/>
                </a:tc>
                <a:extLst>
                  <a:ext uri="{0D108BD9-81ED-4DB2-BD59-A6C34878D82A}">
                    <a16:rowId xmlns:a16="http://schemas.microsoft.com/office/drawing/2014/main" val="10007"/>
                  </a:ext>
                </a:extLst>
              </a:tr>
            </a:tbl>
          </a:graphicData>
        </a:graphic>
      </p:graphicFrame>
      <p:grpSp>
        <p:nvGrpSpPr>
          <p:cNvPr id="2" name="组合 13"/>
          <p:cNvGrpSpPr/>
          <p:nvPr/>
        </p:nvGrpSpPr>
        <p:grpSpPr>
          <a:xfrm>
            <a:off x="7620005" y="600895"/>
            <a:ext cx="3597276" cy="2782095"/>
            <a:chOff x="5743575" y="992981"/>
            <a:chExt cx="2697957" cy="2086571"/>
          </a:xfrm>
        </p:grpSpPr>
        <p:cxnSp>
          <p:nvCxnSpPr>
            <p:cNvPr id="6" name="直接连接符 5"/>
            <p:cNvCxnSpPr/>
            <p:nvPr/>
          </p:nvCxnSpPr>
          <p:spPr>
            <a:xfrm flipH="1">
              <a:off x="5743575" y="1300758"/>
              <a:ext cx="742950" cy="7786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5743575" y="1368623"/>
              <a:ext cx="1095375" cy="10322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829300" y="1300758"/>
              <a:ext cx="1752600" cy="1778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5829300" y="1300758"/>
              <a:ext cx="1400175" cy="14716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22220" y="992981"/>
              <a:ext cx="2119312" cy="284742"/>
            </a:xfrm>
            <a:prstGeom prst="rect">
              <a:avLst/>
            </a:prstGeom>
            <a:noFill/>
          </p:spPr>
          <p:txBody>
            <a:bodyPr wrap="square" rtlCol="0">
              <a:spAutoFit/>
            </a:bodyPr>
            <a:lstStyle/>
            <a:p>
              <a:r>
                <a:rPr lang="en-US" altLang="zh-CN" sz="1867" dirty="0"/>
                <a:t>1      2      3      4……</a:t>
              </a:r>
              <a:endParaRPr lang="zh-CN" altLang="en-US" sz="1867" dirty="0"/>
            </a:p>
          </p:txBody>
        </p:sp>
      </p:grpSp>
      <p:grpSp>
        <p:nvGrpSpPr>
          <p:cNvPr id="3" name="组合 25"/>
          <p:cNvGrpSpPr/>
          <p:nvPr/>
        </p:nvGrpSpPr>
        <p:grpSpPr>
          <a:xfrm>
            <a:off x="7620005" y="2973415"/>
            <a:ext cx="3597276" cy="2864886"/>
            <a:chOff x="5743575" y="2772371"/>
            <a:chExt cx="2697957" cy="2148665"/>
          </a:xfrm>
        </p:grpSpPr>
        <p:cxnSp>
          <p:nvCxnSpPr>
            <p:cNvPr id="16" name="直接连接符 15"/>
            <p:cNvCxnSpPr/>
            <p:nvPr/>
          </p:nvCxnSpPr>
          <p:spPr>
            <a:xfrm>
              <a:off x="5829300" y="3979069"/>
              <a:ext cx="657225" cy="6572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743575" y="2772371"/>
              <a:ext cx="1838325" cy="18639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743575" y="3145631"/>
              <a:ext cx="1485900" cy="14906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743575" y="3474244"/>
              <a:ext cx="1095375" cy="11620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322220" y="4636294"/>
              <a:ext cx="2119312" cy="284742"/>
            </a:xfrm>
            <a:prstGeom prst="rect">
              <a:avLst/>
            </a:prstGeom>
            <a:noFill/>
          </p:spPr>
          <p:txBody>
            <a:bodyPr wrap="square" rtlCol="0">
              <a:spAutoFit/>
            </a:bodyPr>
            <a:lstStyle/>
            <a:p>
              <a:r>
                <a:rPr lang="en-US" altLang="zh-CN" sz="1867" dirty="0"/>
                <a:t>1      2      3      4……</a:t>
              </a:r>
              <a:endParaRPr lang="zh-CN" altLang="en-US" sz="1867" dirty="0"/>
            </a:p>
          </p:txBody>
        </p:sp>
      </p:grpSp>
      <p:sp>
        <p:nvSpPr>
          <p:cNvPr id="27" name="TextBox 26"/>
          <p:cNvSpPr txBox="1"/>
          <p:nvPr/>
        </p:nvSpPr>
        <p:spPr>
          <a:xfrm>
            <a:off x="7918454" y="5873115"/>
            <a:ext cx="3394588" cy="954300"/>
          </a:xfrm>
          <a:prstGeom prst="rect">
            <a:avLst/>
          </a:prstGeom>
          <a:noFill/>
        </p:spPr>
        <p:txBody>
          <a:bodyPr wrap="square" rtlCol="0">
            <a:spAutoFit/>
          </a:bodyPr>
          <a:lstStyle/>
          <a:p>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行 </a:t>
            </a:r>
            <a:r>
              <a:rPr lang="en-US" altLang="zh-CN" sz="1867" dirty="0">
                <a:latin typeface="微软雅黑" pitchFamily="34" charset="-122"/>
                <a:ea typeface="微软雅黑" pitchFamily="34" charset="-122"/>
              </a:rPr>
              <a:t>k </a:t>
            </a:r>
            <a:r>
              <a:rPr lang="zh-CN" altLang="en-US" sz="1867" dirty="0">
                <a:latin typeface="微软雅黑" pitchFamily="34" charset="-122"/>
                <a:ea typeface="微软雅黑" pitchFamily="34" charset="-122"/>
              </a:rPr>
              <a:t>列对应的对角线下标</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digLeft</a:t>
            </a:r>
            <a:r>
              <a:rPr lang="en-US" altLang="zh-CN" sz="1867" dirty="0">
                <a:latin typeface="微软雅黑" pitchFamily="34" charset="-122"/>
                <a:ea typeface="微软雅黑" pitchFamily="34" charset="-122"/>
              </a:rPr>
              <a:t> [ k+i-1 ] </a:t>
            </a:r>
          </a:p>
          <a:p>
            <a:r>
              <a:rPr lang="en-US" altLang="zh-CN" sz="1867" dirty="0" err="1">
                <a:latin typeface="微软雅黑" pitchFamily="34" charset="-122"/>
                <a:ea typeface="微软雅黑" pitchFamily="34" charset="-122"/>
              </a:rPr>
              <a:t>digRight</a:t>
            </a:r>
            <a:r>
              <a:rPr lang="en-US" altLang="zh-CN" sz="1867" dirty="0">
                <a:latin typeface="微软雅黑" pitchFamily="34" charset="-122"/>
                <a:ea typeface="微软雅黑" pitchFamily="34" charset="-122"/>
              </a:rPr>
              <a:t> [ 8+k-i ] </a:t>
            </a:r>
            <a:endParaRPr lang="zh-CN" altLang="en-US"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5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550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550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550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550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blinds(horizontal)">
                                      <p:cBhvr>
                                        <p:cTn id="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D655102-9478-A4BC-698A-057B12DCEFF6}"/>
              </a:ext>
            </a:extLst>
          </p:cNvPr>
          <p:cNvSpPr>
            <a:spLocks noGrp="1"/>
          </p:cNvSpPr>
          <p:nvPr>
            <p:ph type="title"/>
          </p:nvPr>
        </p:nvSpPr>
        <p:spPr/>
        <p:txBody>
          <a:bodyPr/>
          <a:lstStyle/>
          <a:p>
            <a:endParaRPr lang="zh-CN" altLang="en-US"/>
          </a:p>
        </p:txBody>
      </p:sp>
      <p:sp>
        <p:nvSpPr>
          <p:cNvPr id="3" name="内容占位符 2"/>
          <p:cNvSpPr>
            <a:spLocks noGrp="1"/>
          </p:cNvSpPr>
          <p:nvPr>
            <p:ph idx="4294967295"/>
          </p:nvPr>
        </p:nvSpPr>
        <p:spPr>
          <a:xfrm>
            <a:off x="0" y="990600"/>
            <a:ext cx="6827838" cy="4114800"/>
          </a:xfrm>
        </p:spPr>
        <p:txBody>
          <a:bodyPr>
            <a:noAutofit/>
          </a:bodyPr>
          <a:lstStyle/>
          <a:p>
            <a:pPr>
              <a:spcBef>
                <a:spcPts val="267"/>
              </a:spcBef>
              <a:buNone/>
            </a:pPr>
            <a:r>
              <a:rPr lang="en-US" altLang="zh-CN" sz="1867" dirty="0" err="1"/>
              <a:t>bool</a:t>
            </a:r>
            <a:r>
              <a:rPr lang="en-US" altLang="zh-CN" sz="1867" dirty="0"/>
              <a:t> queen(</a:t>
            </a:r>
            <a:r>
              <a:rPr lang="en-US" altLang="zh-CN" sz="1867" dirty="0" err="1"/>
              <a:t>int</a:t>
            </a:r>
            <a:r>
              <a:rPr lang="en-US" altLang="zh-CN" sz="1867" dirty="0"/>
              <a:t> k) </a:t>
            </a:r>
            <a:endParaRPr lang="zh-CN" altLang="zh-CN" sz="1867" dirty="0"/>
          </a:p>
          <a:p>
            <a:pPr>
              <a:spcBef>
                <a:spcPts val="267"/>
              </a:spcBef>
              <a:buNone/>
            </a:pPr>
            <a:r>
              <a:rPr lang="en-US" altLang="zh-CN" sz="1867" dirty="0"/>
              <a:t>{</a:t>
            </a:r>
            <a:endParaRPr lang="zh-CN" altLang="zh-CN" sz="1867" dirty="0"/>
          </a:p>
          <a:p>
            <a:pPr>
              <a:spcBef>
                <a:spcPts val="267"/>
              </a:spcBef>
              <a:buNone/>
            </a:pPr>
            <a:r>
              <a:rPr lang="en-US" altLang="zh-CN" sz="1867" dirty="0"/>
              <a:t>      </a:t>
            </a:r>
            <a:r>
              <a:rPr lang="en-US" altLang="zh-CN" sz="1867" dirty="0" err="1"/>
              <a:t>int</a:t>
            </a:r>
            <a:r>
              <a:rPr lang="en-US" altLang="zh-CN" sz="1867" dirty="0"/>
              <a:t> </a:t>
            </a:r>
            <a:r>
              <a:rPr lang="en-US" altLang="zh-CN" sz="1867" dirty="0" err="1"/>
              <a:t>i</a:t>
            </a:r>
            <a:r>
              <a:rPr lang="en-US" altLang="zh-CN" sz="1867" dirty="0"/>
              <a:t>, j;</a:t>
            </a:r>
            <a:endParaRPr lang="zh-CN" altLang="zh-CN" sz="1867" dirty="0"/>
          </a:p>
          <a:p>
            <a:pPr>
              <a:spcBef>
                <a:spcPts val="267"/>
              </a:spcBef>
              <a:buNone/>
            </a:pPr>
            <a:r>
              <a:rPr lang="en-US" altLang="zh-CN" sz="1867" dirty="0"/>
              <a:t> </a:t>
            </a:r>
            <a:endParaRPr lang="zh-CN" altLang="zh-CN" sz="1867" dirty="0"/>
          </a:p>
          <a:p>
            <a:pPr>
              <a:spcBef>
                <a:spcPts val="267"/>
              </a:spcBef>
              <a:buNone/>
            </a:pPr>
            <a:r>
              <a:rPr lang="en-US" altLang="zh-CN" sz="1867" dirty="0"/>
              <a:t>      for (</a:t>
            </a:r>
            <a:r>
              <a:rPr lang="en-US" altLang="zh-CN" sz="1867" dirty="0" err="1"/>
              <a:t>i</a:t>
            </a:r>
            <a:r>
              <a:rPr lang="en-US" altLang="zh-CN" sz="1867" dirty="0"/>
              <a:t> = 1; </a:t>
            </a:r>
            <a:r>
              <a:rPr lang="en-US" altLang="zh-CN" sz="1867" dirty="0" err="1"/>
              <a:t>i</a:t>
            </a:r>
            <a:r>
              <a:rPr lang="en-US" altLang="zh-CN" sz="1867" dirty="0"/>
              <a:t> &lt; 9; </a:t>
            </a:r>
            <a:r>
              <a:rPr lang="en-US" altLang="zh-CN" sz="1867" dirty="0" err="1"/>
              <a:t>i</a:t>
            </a:r>
            <a:r>
              <a:rPr lang="en-US" altLang="zh-CN" sz="1867" dirty="0"/>
              <a:t>++)</a:t>
            </a:r>
            <a:endParaRPr lang="zh-CN" altLang="zh-CN" sz="1867" dirty="0"/>
          </a:p>
          <a:p>
            <a:pPr>
              <a:spcBef>
                <a:spcPts val="267"/>
              </a:spcBef>
              <a:buNone/>
            </a:pPr>
            <a:r>
              <a:rPr lang="en-US" altLang="zh-CN" sz="1867" dirty="0"/>
              <a:t>          if (row[</a:t>
            </a:r>
            <a:r>
              <a:rPr lang="en-US" altLang="zh-CN" sz="1867" dirty="0" err="1"/>
              <a:t>i</a:t>
            </a:r>
            <a:r>
              <a:rPr lang="en-US" altLang="zh-CN" sz="1867" dirty="0"/>
              <a:t>] &amp;&amp; </a:t>
            </a:r>
            <a:r>
              <a:rPr lang="en-US" altLang="zh-CN" sz="1867" dirty="0" err="1"/>
              <a:t>digLeft</a:t>
            </a:r>
            <a:r>
              <a:rPr lang="en-US" altLang="zh-CN" sz="1867" dirty="0"/>
              <a:t>[k+i-1] &amp;&amp; </a:t>
            </a:r>
            <a:r>
              <a:rPr lang="en-US" altLang="zh-CN" sz="1867" dirty="0" err="1"/>
              <a:t>digRight</a:t>
            </a:r>
            <a:r>
              <a:rPr lang="en-US" altLang="zh-CN" sz="1867" dirty="0"/>
              <a:t>[8+k-i])  {            </a:t>
            </a:r>
            <a:endParaRPr lang="zh-CN" altLang="zh-CN" sz="1867" dirty="0"/>
          </a:p>
          <a:p>
            <a:pPr>
              <a:spcBef>
                <a:spcPts val="267"/>
              </a:spcBef>
              <a:buNone/>
            </a:pPr>
            <a:r>
              <a:rPr lang="en-US" altLang="zh-CN" sz="1867" dirty="0"/>
              <a:t>               </a:t>
            </a:r>
            <a:r>
              <a:rPr lang="en-US" altLang="zh-CN" sz="1867" dirty="0" err="1"/>
              <a:t>col</a:t>
            </a:r>
            <a:r>
              <a:rPr lang="en-US" altLang="zh-CN" sz="1867" dirty="0"/>
              <a:t>[k] = </a:t>
            </a:r>
            <a:r>
              <a:rPr lang="en-US" altLang="zh-CN" sz="1867" dirty="0" err="1"/>
              <a:t>i</a:t>
            </a:r>
            <a:r>
              <a:rPr lang="en-US" altLang="zh-CN" sz="1867" dirty="0"/>
              <a:t>;</a:t>
            </a:r>
            <a:endParaRPr lang="zh-CN" altLang="zh-CN" sz="1867" dirty="0"/>
          </a:p>
          <a:p>
            <a:pPr>
              <a:spcBef>
                <a:spcPts val="267"/>
              </a:spcBef>
              <a:buNone/>
            </a:pPr>
            <a:r>
              <a:rPr lang="en-US" altLang="zh-CN" sz="1867" dirty="0"/>
              <a:t>               row[</a:t>
            </a:r>
            <a:r>
              <a:rPr lang="en-US" altLang="zh-CN" sz="1867" dirty="0" err="1"/>
              <a:t>i</a:t>
            </a:r>
            <a:r>
              <a:rPr lang="en-US" altLang="zh-CN" sz="1867" dirty="0"/>
              <a:t>] = </a:t>
            </a:r>
            <a:r>
              <a:rPr lang="en-US" altLang="zh-CN" sz="1867" dirty="0" err="1"/>
              <a:t>digLeft</a:t>
            </a:r>
            <a:r>
              <a:rPr lang="en-US" altLang="zh-CN" sz="1867" dirty="0"/>
              <a:t>[k+i-1] = </a:t>
            </a:r>
            <a:r>
              <a:rPr lang="en-US" altLang="zh-CN" sz="1867" dirty="0" err="1"/>
              <a:t>digRight</a:t>
            </a:r>
            <a:r>
              <a:rPr lang="en-US" altLang="zh-CN" sz="1867" dirty="0"/>
              <a:t>[8+k-i] = false; </a:t>
            </a:r>
            <a:endParaRPr lang="zh-CN" altLang="zh-CN" sz="1867" dirty="0"/>
          </a:p>
          <a:p>
            <a:pPr>
              <a:spcBef>
                <a:spcPts val="267"/>
              </a:spcBef>
              <a:buNone/>
            </a:pPr>
            <a:r>
              <a:rPr lang="en-US" altLang="zh-CN" sz="1867" dirty="0"/>
              <a:t>               if (k == 8) {    </a:t>
            </a:r>
            <a:endParaRPr lang="zh-CN" altLang="zh-CN" sz="1867" dirty="0"/>
          </a:p>
          <a:p>
            <a:pPr>
              <a:spcBef>
                <a:spcPts val="267"/>
              </a:spcBef>
              <a:buNone/>
            </a:pPr>
            <a:r>
              <a:rPr lang="en-US" altLang="zh-CN" sz="1867" dirty="0"/>
              <a:t>		     for (j = 1; j &lt;= 8; j++)  </a:t>
            </a:r>
            <a:endParaRPr lang="zh-CN" altLang="zh-CN" sz="1867" dirty="0"/>
          </a:p>
          <a:p>
            <a:pPr>
              <a:spcBef>
                <a:spcPts val="267"/>
              </a:spcBef>
              <a:buNone/>
            </a:pPr>
            <a:r>
              <a:rPr lang="en-US" altLang="zh-CN" sz="1867" dirty="0"/>
              <a:t>                           </a:t>
            </a:r>
            <a:r>
              <a:rPr lang="en-US" altLang="zh-CN" sz="1867" dirty="0" err="1"/>
              <a:t>cout</a:t>
            </a:r>
            <a:r>
              <a:rPr lang="en-US" altLang="zh-CN" sz="1867" dirty="0"/>
              <a:t> &lt;&lt; </a:t>
            </a:r>
            <a:r>
              <a:rPr lang="fr-FR" altLang="zh-CN" sz="1867" dirty="0"/>
              <a:t>j &lt;&lt; ‘ ’ &lt;&lt; col[j] &lt;&lt; ‘\t’ ;</a:t>
            </a:r>
            <a:endParaRPr lang="zh-CN" altLang="zh-CN" sz="1867" dirty="0"/>
          </a:p>
          <a:p>
            <a:pPr>
              <a:spcBef>
                <a:spcPts val="267"/>
              </a:spcBef>
              <a:buNone/>
            </a:pPr>
            <a:r>
              <a:rPr lang="fr-FR" altLang="zh-CN" sz="1867" dirty="0"/>
              <a:t>                      return true ;</a:t>
            </a:r>
            <a:endParaRPr lang="zh-CN" altLang="zh-CN" sz="1867" dirty="0"/>
          </a:p>
          <a:p>
            <a:pPr>
              <a:spcBef>
                <a:spcPts val="267"/>
              </a:spcBef>
              <a:buNone/>
            </a:pPr>
            <a:r>
              <a:rPr lang="fr-FR" altLang="zh-CN" sz="1867" dirty="0"/>
              <a:t>              }</a:t>
            </a:r>
            <a:endParaRPr lang="zh-CN" altLang="zh-CN" sz="1867" dirty="0"/>
          </a:p>
          <a:p>
            <a:pPr>
              <a:spcBef>
                <a:spcPts val="267"/>
              </a:spcBef>
              <a:buNone/>
            </a:pPr>
            <a:r>
              <a:rPr lang="fr-FR" altLang="zh-CN" sz="1867" dirty="0"/>
              <a:t>              if (queen(k+1))  return true ;                           </a:t>
            </a:r>
            <a:endParaRPr lang="zh-CN" altLang="zh-CN" sz="1867" dirty="0"/>
          </a:p>
          <a:p>
            <a:pPr>
              <a:spcBef>
                <a:spcPts val="267"/>
              </a:spcBef>
              <a:buNone/>
            </a:pPr>
            <a:r>
              <a:rPr lang="fr-FR" altLang="zh-CN" sz="1867" dirty="0"/>
              <a:t>              row[i] = digLeft[k+i-1] = digRight[8+k-i] = true;     </a:t>
            </a:r>
            <a:endParaRPr lang="zh-CN" altLang="zh-CN" sz="1867" dirty="0"/>
          </a:p>
          <a:p>
            <a:pPr>
              <a:spcBef>
                <a:spcPts val="267"/>
              </a:spcBef>
              <a:buNone/>
            </a:pPr>
            <a:r>
              <a:rPr lang="fr-FR" altLang="zh-CN" sz="1867" dirty="0"/>
              <a:t>         }</a:t>
            </a:r>
            <a:endParaRPr lang="zh-CN" altLang="zh-CN" sz="1867" dirty="0"/>
          </a:p>
          <a:p>
            <a:pPr>
              <a:spcBef>
                <a:spcPts val="267"/>
              </a:spcBef>
              <a:buNone/>
            </a:pPr>
            <a:r>
              <a:rPr lang="fr-FR" altLang="zh-CN" sz="1867" dirty="0"/>
              <a:t>     return  false;</a:t>
            </a:r>
            <a:endParaRPr lang="zh-CN" altLang="zh-CN" sz="1867" dirty="0"/>
          </a:p>
          <a:p>
            <a:pPr>
              <a:spcBef>
                <a:spcPts val="267"/>
              </a:spcBef>
              <a:buNone/>
            </a:pPr>
            <a:r>
              <a:rPr lang="fr-FR" altLang="zh-CN" sz="1867" dirty="0"/>
              <a:t>}</a:t>
            </a:r>
            <a:endParaRPr lang="zh-CN" altLang="zh-CN" sz="1867" dirty="0"/>
          </a:p>
          <a:p>
            <a:pPr>
              <a:spcBef>
                <a:spcPts val="267"/>
              </a:spcBef>
              <a:buNone/>
            </a:pPr>
            <a:endParaRPr lang="zh-CN" altLang="en-US" sz="1867" dirty="0"/>
          </a:p>
        </p:txBody>
      </p:sp>
      <p:sp>
        <p:nvSpPr>
          <p:cNvPr id="4" name="TextBox 3"/>
          <p:cNvSpPr txBox="1"/>
          <p:nvPr/>
        </p:nvSpPr>
        <p:spPr>
          <a:xfrm>
            <a:off x="429729" y="123825"/>
            <a:ext cx="5295900" cy="666786"/>
          </a:xfrm>
          <a:prstGeom prst="rect">
            <a:avLst/>
          </a:prstGeom>
          <a:noFill/>
        </p:spPr>
        <p:txBody>
          <a:bodyPr wrap="square" rtlCol="0">
            <a:spAutoFit/>
          </a:bodyPr>
          <a:lstStyle/>
          <a:p>
            <a:r>
              <a:rPr lang="zh-CN" altLang="en-US" sz="3733" b="1" dirty="0">
                <a:latin typeface="微软雅黑" pitchFamily="34" charset="-122"/>
                <a:ea typeface="微软雅黑" pitchFamily="34" charset="-122"/>
              </a:rPr>
              <a:t>找一个可行解</a:t>
            </a:r>
          </a:p>
        </p:txBody>
      </p:sp>
    </p:spTree>
  </p:cSld>
  <p:clrMapOvr>
    <a:masterClrMapping/>
  </p:clrMapOvr>
  <p:transition spd="med">
    <p:fade/>
  </p:transition>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035C74A-397F-205E-2C8C-84C21EE866A2}"/>
              </a:ext>
            </a:extLst>
          </p:cNvPr>
          <p:cNvSpPr>
            <a:spLocks noGrp="1"/>
          </p:cNvSpPr>
          <p:nvPr>
            <p:ph type="title"/>
          </p:nvPr>
        </p:nvSpPr>
        <p:spPr/>
        <p:txBody>
          <a:bodyPr/>
          <a:lstStyle/>
          <a:p>
            <a:endParaRPr lang="zh-CN" altLang="en-US"/>
          </a:p>
        </p:txBody>
      </p:sp>
      <p:sp>
        <p:nvSpPr>
          <p:cNvPr id="3" name="内容占位符 2"/>
          <p:cNvSpPr>
            <a:spLocks noGrp="1"/>
          </p:cNvSpPr>
          <p:nvPr>
            <p:ph idx="4294967295"/>
          </p:nvPr>
        </p:nvSpPr>
        <p:spPr>
          <a:xfrm>
            <a:off x="596053" y="838994"/>
            <a:ext cx="4968875" cy="4114800"/>
          </a:xfrm>
        </p:spPr>
        <p:txBody>
          <a:bodyPr>
            <a:noAutofit/>
          </a:bodyPr>
          <a:lstStyle/>
          <a:p>
            <a:pPr>
              <a:buNone/>
            </a:pPr>
            <a:r>
              <a:rPr lang="en-US" altLang="zh-CN" sz="1867" dirty="0" err="1"/>
              <a:t>int</a:t>
            </a:r>
            <a:r>
              <a:rPr lang="en-US" altLang="zh-CN" sz="1867" dirty="0"/>
              <a:t> </a:t>
            </a:r>
            <a:r>
              <a:rPr lang="en-US" altLang="zh-CN" sz="1867" dirty="0" err="1"/>
              <a:t>col</a:t>
            </a:r>
            <a:r>
              <a:rPr lang="en-US" altLang="zh-CN" sz="1867" dirty="0"/>
              <a:t>[9];</a:t>
            </a:r>
            <a:endParaRPr lang="zh-CN" altLang="zh-CN" sz="1867" dirty="0"/>
          </a:p>
          <a:p>
            <a:pPr>
              <a:buNone/>
            </a:pPr>
            <a:r>
              <a:rPr lang="en-US" altLang="zh-CN" sz="1867" dirty="0" err="1"/>
              <a:t>bool</a:t>
            </a:r>
            <a:r>
              <a:rPr lang="en-US" altLang="zh-CN" sz="1867" dirty="0"/>
              <a:t>  row[9],  </a:t>
            </a:r>
            <a:r>
              <a:rPr lang="en-US" altLang="zh-CN" sz="1867" dirty="0" err="1"/>
              <a:t>digLeft</a:t>
            </a:r>
            <a:r>
              <a:rPr lang="en-US" altLang="zh-CN" sz="1867" dirty="0"/>
              <a:t>[17],  </a:t>
            </a:r>
            <a:r>
              <a:rPr lang="en-US" altLang="zh-CN" sz="1867" dirty="0" err="1"/>
              <a:t>digRight</a:t>
            </a:r>
            <a:r>
              <a:rPr lang="en-US" altLang="zh-CN" sz="1867" dirty="0"/>
              <a:t>[17];</a:t>
            </a:r>
          </a:p>
          <a:p>
            <a:pPr>
              <a:buNone/>
            </a:pPr>
            <a:endParaRPr lang="zh-CN" altLang="zh-CN" sz="1867" dirty="0"/>
          </a:p>
          <a:p>
            <a:pPr>
              <a:buNone/>
            </a:pPr>
            <a:r>
              <a:rPr lang="en-US" altLang="zh-CN" sz="1867" dirty="0" err="1"/>
              <a:t>int</a:t>
            </a:r>
            <a:r>
              <a:rPr lang="en-US" altLang="zh-CN" sz="1867" dirty="0"/>
              <a:t> main()</a:t>
            </a:r>
            <a:endParaRPr lang="zh-CN" altLang="zh-CN" sz="1867" dirty="0"/>
          </a:p>
          <a:p>
            <a:pPr>
              <a:buNone/>
            </a:pPr>
            <a:r>
              <a:rPr lang="en-US" altLang="zh-CN" sz="1867" dirty="0"/>
              <a:t>{</a:t>
            </a:r>
            <a:endParaRPr lang="zh-CN" altLang="zh-CN" sz="1867" dirty="0"/>
          </a:p>
          <a:p>
            <a:pPr>
              <a:buNone/>
            </a:pPr>
            <a:r>
              <a:rPr lang="en-US" altLang="zh-CN" sz="1867" dirty="0"/>
              <a:t>       </a:t>
            </a:r>
            <a:r>
              <a:rPr lang="en-US" altLang="zh-CN" sz="1867" dirty="0" err="1"/>
              <a:t>int</a:t>
            </a:r>
            <a:r>
              <a:rPr lang="en-US" altLang="zh-CN" sz="1867" dirty="0"/>
              <a:t> j;</a:t>
            </a:r>
            <a:endParaRPr lang="zh-CN" altLang="zh-CN" sz="1867" dirty="0"/>
          </a:p>
          <a:p>
            <a:pPr>
              <a:buNone/>
            </a:pPr>
            <a:r>
              <a:rPr lang="en-US" altLang="zh-CN" sz="1867" dirty="0"/>
              <a:t> </a:t>
            </a:r>
            <a:endParaRPr lang="zh-CN" altLang="zh-CN" sz="1867" dirty="0"/>
          </a:p>
          <a:p>
            <a:pPr>
              <a:buNone/>
            </a:pPr>
            <a:r>
              <a:rPr lang="en-US" altLang="zh-CN" sz="1867" dirty="0"/>
              <a:t>       for(j = 0; j &lt;=8; j++)   </a:t>
            </a:r>
          </a:p>
          <a:p>
            <a:pPr>
              <a:buNone/>
            </a:pPr>
            <a:r>
              <a:rPr lang="en-US" altLang="zh-CN" sz="1867" dirty="0"/>
              <a:t>               row[j] = true;</a:t>
            </a:r>
            <a:endParaRPr lang="zh-CN" altLang="zh-CN" sz="1867" dirty="0"/>
          </a:p>
          <a:p>
            <a:pPr>
              <a:buNone/>
            </a:pPr>
            <a:r>
              <a:rPr lang="en-US" altLang="zh-CN" sz="1867" dirty="0"/>
              <a:t>       for(j = 0; j &lt;= 16; j++)</a:t>
            </a:r>
            <a:endParaRPr lang="zh-CN" altLang="zh-CN" sz="1867" dirty="0"/>
          </a:p>
          <a:p>
            <a:pPr>
              <a:buNone/>
            </a:pPr>
            <a:r>
              <a:rPr lang="en-US" altLang="zh-CN" sz="1867" dirty="0"/>
              <a:t>              </a:t>
            </a:r>
            <a:r>
              <a:rPr lang="en-US" altLang="zh-CN" sz="1867" dirty="0" err="1"/>
              <a:t>digLeft</a:t>
            </a:r>
            <a:r>
              <a:rPr lang="en-US" altLang="zh-CN" sz="1867" dirty="0"/>
              <a:t>[j] = </a:t>
            </a:r>
            <a:r>
              <a:rPr lang="en-US" altLang="zh-CN" sz="1867" dirty="0" err="1"/>
              <a:t>digRight</a:t>
            </a:r>
            <a:r>
              <a:rPr lang="en-US" altLang="zh-CN" sz="1867" dirty="0"/>
              <a:t>[j] = true;</a:t>
            </a:r>
            <a:endParaRPr lang="zh-CN" altLang="zh-CN" sz="1867" dirty="0"/>
          </a:p>
          <a:p>
            <a:pPr>
              <a:buNone/>
            </a:pPr>
            <a:r>
              <a:rPr lang="en-US" altLang="zh-CN" sz="1867" dirty="0"/>
              <a:t>       queen (1);</a:t>
            </a:r>
            <a:endParaRPr lang="zh-CN" altLang="zh-CN" sz="1867" dirty="0"/>
          </a:p>
          <a:p>
            <a:pPr>
              <a:buNone/>
            </a:pPr>
            <a:r>
              <a:rPr lang="en-US" altLang="zh-CN" sz="1867" dirty="0"/>
              <a:t> </a:t>
            </a:r>
            <a:endParaRPr lang="zh-CN" altLang="zh-CN" sz="1867" dirty="0"/>
          </a:p>
          <a:p>
            <a:pPr>
              <a:buNone/>
            </a:pPr>
            <a:r>
              <a:rPr lang="en-US" altLang="zh-CN" sz="1867" dirty="0"/>
              <a:t>       return 0;</a:t>
            </a:r>
            <a:endParaRPr lang="zh-CN" altLang="zh-CN" sz="1867" dirty="0"/>
          </a:p>
          <a:p>
            <a:pPr>
              <a:buNone/>
            </a:pPr>
            <a:r>
              <a:rPr lang="en-US" altLang="zh-CN" sz="1867" dirty="0"/>
              <a:t> }</a:t>
            </a:r>
            <a:endParaRPr lang="zh-CN" altLang="en-US" sz="1867" dirty="0"/>
          </a:p>
        </p:txBody>
      </p:sp>
      <p:sp>
        <p:nvSpPr>
          <p:cNvPr id="4" name="矩形 3"/>
          <p:cNvSpPr/>
          <p:nvPr/>
        </p:nvSpPr>
        <p:spPr>
          <a:xfrm>
            <a:off x="4838699" y="5362575"/>
            <a:ext cx="5519463" cy="379656"/>
          </a:xfrm>
          <a:prstGeom prst="rect">
            <a:avLst/>
          </a:prstGeom>
        </p:spPr>
        <p:txBody>
          <a:bodyPr wrap="square">
            <a:spAutoFit/>
          </a:bodyPr>
          <a:lstStyle/>
          <a:p>
            <a:r>
              <a:rPr lang="fr-FR" altLang="zh-CN" sz="1867" dirty="0">
                <a:latin typeface="微软雅黑" pitchFamily="34" charset="-122"/>
                <a:ea typeface="微软雅黑" pitchFamily="34" charset="-122"/>
              </a:rPr>
              <a:t>1 1     2 5    3 8    4 6    5 3    6 7    7 2    8 4</a:t>
            </a:r>
            <a:endParaRPr lang="zh-CN" altLang="en-US" sz="1867" dirty="0">
              <a:latin typeface="微软雅黑" pitchFamily="34" charset="-122"/>
              <a:ea typeface="微软雅黑" pitchFamily="34" charset="-122"/>
            </a:endParaRPr>
          </a:p>
        </p:txBody>
      </p:sp>
      <p:graphicFrame>
        <p:nvGraphicFramePr>
          <p:cNvPr id="5" name="表格 4"/>
          <p:cNvGraphicFramePr>
            <a:graphicFrameLocks noGrp="1"/>
          </p:cNvGraphicFramePr>
          <p:nvPr/>
        </p:nvGraphicFramePr>
        <p:xfrm>
          <a:off x="7918455" y="1268863"/>
          <a:ext cx="3930656" cy="3901440"/>
        </p:xfrm>
        <a:graphic>
          <a:graphicData uri="http://schemas.openxmlformats.org/drawingml/2006/table">
            <a:tbl>
              <a:tblPr firstRow="1" bandRow="1">
                <a:tableStyleId>{5C22544A-7EE6-4342-B048-85BDC9FD1C3A}</a:tableStyleId>
              </a:tblPr>
              <a:tblGrid>
                <a:gridCol w="491332">
                  <a:extLst>
                    <a:ext uri="{9D8B030D-6E8A-4147-A177-3AD203B41FA5}">
                      <a16:colId xmlns:a16="http://schemas.microsoft.com/office/drawing/2014/main" val="20000"/>
                    </a:ext>
                  </a:extLst>
                </a:gridCol>
                <a:gridCol w="491332">
                  <a:extLst>
                    <a:ext uri="{9D8B030D-6E8A-4147-A177-3AD203B41FA5}">
                      <a16:colId xmlns:a16="http://schemas.microsoft.com/office/drawing/2014/main" val="20001"/>
                    </a:ext>
                  </a:extLst>
                </a:gridCol>
                <a:gridCol w="491332">
                  <a:extLst>
                    <a:ext uri="{9D8B030D-6E8A-4147-A177-3AD203B41FA5}">
                      <a16:colId xmlns:a16="http://schemas.microsoft.com/office/drawing/2014/main" val="20002"/>
                    </a:ext>
                  </a:extLst>
                </a:gridCol>
                <a:gridCol w="491332">
                  <a:extLst>
                    <a:ext uri="{9D8B030D-6E8A-4147-A177-3AD203B41FA5}">
                      <a16:colId xmlns:a16="http://schemas.microsoft.com/office/drawing/2014/main" val="20003"/>
                    </a:ext>
                  </a:extLst>
                </a:gridCol>
                <a:gridCol w="491332">
                  <a:extLst>
                    <a:ext uri="{9D8B030D-6E8A-4147-A177-3AD203B41FA5}">
                      <a16:colId xmlns:a16="http://schemas.microsoft.com/office/drawing/2014/main" val="20004"/>
                    </a:ext>
                  </a:extLst>
                </a:gridCol>
                <a:gridCol w="491332">
                  <a:extLst>
                    <a:ext uri="{9D8B030D-6E8A-4147-A177-3AD203B41FA5}">
                      <a16:colId xmlns:a16="http://schemas.microsoft.com/office/drawing/2014/main" val="20005"/>
                    </a:ext>
                  </a:extLst>
                </a:gridCol>
                <a:gridCol w="491332">
                  <a:extLst>
                    <a:ext uri="{9D8B030D-6E8A-4147-A177-3AD203B41FA5}">
                      <a16:colId xmlns:a16="http://schemas.microsoft.com/office/drawing/2014/main" val="20006"/>
                    </a:ext>
                  </a:extLst>
                </a:gridCol>
                <a:gridCol w="491332">
                  <a:extLst>
                    <a:ext uri="{9D8B030D-6E8A-4147-A177-3AD203B41FA5}">
                      <a16:colId xmlns:a16="http://schemas.microsoft.com/office/drawing/2014/main" val="20007"/>
                    </a:ext>
                  </a:extLst>
                </a:gridCol>
              </a:tblGrid>
              <a:tr h="487680">
                <a:tc>
                  <a:txBody>
                    <a:bodyPr/>
                    <a:lstStyle/>
                    <a:p>
                      <a:r>
                        <a:rPr lang="en-US" altLang="zh-CN" sz="2400" dirty="0"/>
                        <a:t>Q</a:t>
                      </a:r>
                      <a:endParaRPr lang="zh-CN" altLang="en-US" sz="2400" dirty="0"/>
                    </a:p>
                  </a:txBody>
                  <a:tcPr marL="121920" marR="121920" marT="60960" marB="60960"/>
                </a:tc>
                <a:tc>
                  <a:txBody>
                    <a:bodyPr/>
                    <a:lstStyle/>
                    <a:p>
                      <a:endParaRPr lang="zh-CN" altLang="en-US" sz="2400" dirty="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extLst>
                  <a:ext uri="{0D108BD9-81ED-4DB2-BD59-A6C34878D82A}">
                    <a16:rowId xmlns:a16="http://schemas.microsoft.com/office/drawing/2014/main" val="10000"/>
                  </a:ext>
                </a:extLst>
              </a:tr>
              <a:tr h="487680">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r>
                        <a:rPr lang="en-US" altLang="zh-CN" sz="2400" dirty="0"/>
                        <a:t>Q</a:t>
                      </a:r>
                      <a:endParaRPr lang="zh-CN" altLang="en-US" sz="2400" dirty="0"/>
                    </a:p>
                  </a:txBody>
                  <a:tcPr marL="121920" marR="121920" marT="60960" marB="60960"/>
                </a:tc>
                <a:tc>
                  <a:txBody>
                    <a:bodyPr/>
                    <a:lstStyle/>
                    <a:p>
                      <a:endParaRPr lang="zh-CN" altLang="en-US" sz="2400"/>
                    </a:p>
                  </a:txBody>
                  <a:tcPr marL="121920" marR="121920" marT="60960" marB="60960"/>
                </a:tc>
                <a:extLst>
                  <a:ext uri="{0D108BD9-81ED-4DB2-BD59-A6C34878D82A}">
                    <a16:rowId xmlns:a16="http://schemas.microsoft.com/office/drawing/2014/main" val="10001"/>
                  </a:ext>
                </a:extLst>
              </a:tr>
              <a:tr h="487680">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dirty="0"/>
                    </a:p>
                  </a:txBody>
                  <a:tcPr marL="121920" marR="121920" marT="60960" marB="60960"/>
                </a:tc>
                <a:tc>
                  <a:txBody>
                    <a:bodyPr/>
                    <a:lstStyle/>
                    <a:p>
                      <a:r>
                        <a:rPr lang="en-US" altLang="zh-CN" sz="2400" dirty="0"/>
                        <a:t>Q</a:t>
                      </a:r>
                      <a:endParaRPr lang="zh-CN" altLang="en-US" sz="2400" dirty="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extLst>
                  <a:ext uri="{0D108BD9-81ED-4DB2-BD59-A6C34878D82A}">
                    <a16:rowId xmlns:a16="http://schemas.microsoft.com/office/drawing/2014/main" val="10002"/>
                  </a:ext>
                </a:extLst>
              </a:tr>
              <a:tr h="487680">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r>
                        <a:rPr lang="en-US" altLang="zh-CN" sz="2400" dirty="0"/>
                        <a:t>Q</a:t>
                      </a:r>
                      <a:endParaRPr lang="zh-CN" altLang="en-US" sz="2400" dirty="0"/>
                    </a:p>
                  </a:txBody>
                  <a:tcPr marL="121920" marR="121920" marT="60960" marB="60960"/>
                </a:tc>
                <a:extLst>
                  <a:ext uri="{0D108BD9-81ED-4DB2-BD59-A6C34878D82A}">
                    <a16:rowId xmlns:a16="http://schemas.microsoft.com/office/drawing/2014/main" val="10003"/>
                  </a:ext>
                </a:extLst>
              </a:tr>
              <a:tr h="487680">
                <a:tc>
                  <a:txBody>
                    <a:bodyPr/>
                    <a:lstStyle/>
                    <a:p>
                      <a:endParaRPr lang="zh-CN" altLang="en-US" sz="2400"/>
                    </a:p>
                  </a:txBody>
                  <a:tcPr marL="121920" marR="121920" marT="60960" marB="60960"/>
                </a:tc>
                <a:tc>
                  <a:txBody>
                    <a:bodyPr/>
                    <a:lstStyle/>
                    <a:p>
                      <a:r>
                        <a:rPr lang="en-US" altLang="zh-CN" sz="2400" dirty="0"/>
                        <a:t>Q</a:t>
                      </a:r>
                      <a:endParaRPr lang="zh-CN" altLang="en-US" sz="2400" dirty="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extLst>
                  <a:ext uri="{0D108BD9-81ED-4DB2-BD59-A6C34878D82A}">
                    <a16:rowId xmlns:a16="http://schemas.microsoft.com/office/drawing/2014/main" val="10004"/>
                  </a:ext>
                </a:extLst>
              </a:tr>
              <a:tr h="487680">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r>
                        <a:rPr lang="en-US" altLang="zh-CN" sz="2400" dirty="0"/>
                        <a:t>Q</a:t>
                      </a:r>
                      <a:endParaRPr lang="zh-CN" altLang="en-US" sz="2400" dirty="0"/>
                    </a:p>
                  </a:txBody>
                  <a:tcPr marL="121920" marR="121920" marT="60960" marB="60960"/>
                </a:tc>
                <a:tc>
                  <a:txBody>
                    <a:bodyPr/>
                    <a:lstStyle/>
                    <a:p>
                      <a:endParaRPr lang="zh-CN" altLang="en-US" sz="2400" dirty="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extLst>
                  <a:ext uri="{0D108BD9-81ED-4DB2-BD59-A6C34878D82A}">
                    <a16:rowId xmlns:a16="http://schemas.microsoft.com/office/drawing/2014/main" val="10005"/>
                  </a:ext>
                </a:extLst>
              </a:tr>
              <a:tr h="487680">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r>
                        <a:rPr lang="en-US" altLang="zh-CN" sz="2400" dirty="0"/>
                        <a:t>Q</a:t>
                      </a:r>
                      <a:endParaRPr lang="zh-CN" altLang="en-US" sz="2400" dirty="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extLst>
                  <a:ext uri="{0D108BD9-81ED-4DB2-BD59-A6C34878D82A}">
                    <a16:rowId xmlns:a16="http://schemas.microsoft.com/office/drawing/2014/main" val="10006"/>
                  </a:ext>
                </a:extLst>
              </a:tr>
              <a:tr h="487680">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r>
                        <a:rPr lang="en-US" altLang="zh-CN" sz="2400" dirty="0"/>
                        <a:t>Q</a:t>
                      </a:r>
                      <a:endParaRPr lang="zh-CN" altLang="en-US" sz="2400" dirty="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a:p>
                  </a:txBody>
                  <a:tcPr marL="121920" marR="121920" marT="60960" marB="60960"/>
                </a:tc>
                <a:tc>
                  <a:txBody>
                    <a:bodyPr/>
                    <a:lstStyle/>
                    <a:p>
                      <a:endParaRPr lang="zh-CN" altLang="en-US" sz="2400" dirty="0"/>
                    </a:p>
                  </a:txBody>
                  <a:tcPr marL="121920" marR="121920" marT="60960" marB="60960"/>
                </a:tc>
                <a:extLst>
                  <a:ext uri="{0D108BD9-81ED-4DB2-BD59-A6C34878D82A}">
                    <a16:rowId xmlns:a16="http://schemas.microsoft.com/office/drawing/2014/main" val="10007"/>
                  </a:ext>
                </a:extLst>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200" b="1" dirty="0">
                <a:latin typeface="微软雅黑" pitchFamily="34" charset="-122"/>
              </a:rPr>
              <a:t>找所有方案</a:t>
            </a:r>
          </a:p>
        </p:txBody>
      </p:sp>
      <p:sp>
        <p:nvSpPr>
          <p:cNvPr id="3" name="内容占位符 2"/>
          <p:cNvSpPr>
            <a:spLocks noGrp="1"/>
          </p:cNvSpPr>
          <p:nvPr>
            <p:ph idx="4294967295"/>
          </p:nvPr>
        </p:nvSpPr>
        <p:spPr>
          <a:xfrm>
            <a:off x="568960" y="999837"/>
            <a:ext cx="9956800" cy="581025"/>
          </a:xfrm>
        </p:spPr>
        <p:txBody>
          <a:bodyPr>
            <a:normAutofit/>
          </a:bodyPr>
          <a:lstStyle/>
          <a:p>
            <a:pPr>
              <a:lnSpc>
                <a:spcPct val="150000"/>
              </a:lnSpc>
              <a:buNone/>
            </a:pPr>
            <a:r>
              <a:rPr lang="zh-CN" altLang="zh-CN" sz="1867" dirty="0"/>
              <a:t>在找到</a:t>
            </a:r>
            <a:r>
              <a:rPr lang="zh-CN" altLang="en-US" sz="1867" dirty="0"/>
              <a:t>一个可行方案</a:t>
            </a:r>
            <a:r>
              <a:rPr lang="zh-CN" altLang="zh-CN" sz="1867" dirty="0"/>
              <a:t>后，不要停止寻找，继续寻找其他可行的位置。</a:t>
            </a:r>
            <a:endParaRPr lang="zh-CN" altLang="en-US" sz="1867" dirty="0"/>
          </a:p>
        </p:txBody>
      </p:sp>
      <p:sp>
        <p:nvSpPr>
          <p:cNvPr id="4" name="Rectangle 2"/>
          <p:cNvSpPr>
            <a:spLocks noChangeArrowheads="1"/>
          </p:cNvSpPr>
          <p:nvPr/>
        </p:nvSpPr>
        <p:spPr bwMode="auto">
          <a:xfrm>
            <a:off x="747163" y="1851502"/>
            <a:ext cx="7072864" cy="4976812"/>
          </a:xfrm>
          <a:prstGeom prst="rect">
            <a:avLst/>
          </a:prstGeom>
          <a:noFill/>
          <a:ln w="9525">
            <a:noFill/>
            <a:miter lim="800000"/>
            <a:headEnd/>
            <a:tailEnd/>
          </a:ln>
        </p:spPr>
        <p:txBody>
          <a:bodyPr wrap="square">
            <a:spAutoFit/>
          </a:bodyPr>
          <a:lstStyle/>
          <a:p>
            <a:r>
              <a:rPr lang="en-US" altLang="zh-CN" sz="1867" dirty="0">
                <a:latin typeface="微软雅黑" pitchFamily="34" charset="-122"/>
                <a:ea typeface="微软雅黑" pitchFamily="34" charset="-122"/>
              </a:rPr>
              <a:t>void queen_a11(</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k)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j;</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for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1;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&lt; 9;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if (row[</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&amp;&amp; </a:t>
            </a:r>
            <a:r>
              <a:rPr lang="en-US" altLang="zh-CN" sz="1867" dirty="0" err="1">
                <a:latin typeface="微软雅黑" pitchFamily="34" charset="-122"/>
                <a:ea typeface="微软雅黑" pitchFamily="34" charset="-122"/>
              </a:rPr>
              <a:t>digLeft</a:t>
            </a:r>
            <a:r>
              <a:rPr lang="en-US" altLang="zh-CN" sz="1867" dirty="0">
                <a:latin typeface="微软雅黑" pitchFamily="34" charset="-122"/>
                <a:ea typeface="微软雅黑" pitchFamily="34" charset="-122"/>
              </a:rPr>
              <a:t>[k+i-1] &amp;&amp; </a:t>
            </a:r>
            <a:r>
              <a:rPr lang="en-US" altLang="zh-CN" sz="1867" dirty="0" err="1">
                <a:latin typeface="微软雅黑" pitchFamily="34" charset="-122"/>
                <a:ea typeface="微软雅黑" pitchFamily="34" charset="-122"/>
              </a:rPr>
              <a:t>digRight</a:t>
            </a:r>
            <a:r>
              <a:rPr lang="en-US" altLang="zh-CN" sz="1867" dirty="0">
                <a:latin typeface="微软雅黑" pitchFamily="34" charset="-122"/>
                <a:ea typeface="微软雅黑" pitchFamily="34" charset="-122"/>
              </a:rPr>
              <a:t>[8+k-i]) {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col</a:t>
            </a:r>
            <a:r>
              <a:rPr lang="en-US" altLang="zh-CN" sz="1867" dirty="0">
                <a:latin typeface="微软雅黑" pitchFamily="34" charset="-122"/>
                <a:ea typeface="微软雅黑" pitchFamily="34" charset="-122"/>
              </a:rPr>
              <a:t>[k] =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row[</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a:t>
            </a:r>
            <a:r>
              <a:rPr lang="en-US" altLang="zh-CN" sz="1867" dirty="0" err="1">
                <a:latin typeface="微软雅黑" pitchFamily="34" charset="-122"/>
                <a:ea typeface="微软雅黑" pitchFamily="34" charset="-122"/>
              </a:rPr>
              <a:t>digLeft</a:t>
            </a:r>
            <a:r>
              <a:rPr lang="en-US" altLang="zh-CN" sz="1867" dirty="0">
                <a:latin typeface="微软雅黑" pitchFamily="34" charset="-122"/>
                <a:ea typeface="微软雅黑" pitchFamily="34" charset="-122"/>
              </a:rPr>
              <a:t>[k+i-1] = </a:t>
            </a:r>
            <a:r>
              <a:rPr lang="en-US" altLang="zh-CN" sz="1867" dirty="0" err="1">
                <a:latin typeface="微软雅黑" pitchFamily="34" charset="-122"/>
                <a:ea typeface="微软雅黑" pitchFamily="34" charset="-122"/>
              </a:rPr>
              <a:t>digRight</a:t>
            </a:r>
            <a:r>
              <a:rPr lang="en-US" altLang="zh-CN" sz="1867" dirty="0">
                <a:latin typeface="微软雅黑" pitchFamily="34" charset="-122"/>
                <a:ea typeface="微软雅黑" pitchFamily="34" charset="-122"/>
              </a:rPr>
              <a:t>[8+k-i] = 0;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if (k == 8) {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‘\n’ &lt;&lt; ++n &lt;&lt; “\t\t”;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for (j = 1; j &lt;= 8; j++)  </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fr-FR" altLang="zh-CN" sz="1867" dirty="0">
                <a:latin typeface="微软雅黑" pitchFamily="34" charset="-122"/>
                <a:ea typeface="微软雅黑" pitchFamily="34" charset="-122"/>
              </a:rPr>
              <a:t>j &lt;&lt; ‘ ’ &lt;&lt; col[j] &lt;&lt; ‘\t’ ;</a:t>
            </a:r>
          </a:p>
          <a:p>
            <a:r>
              <a:rPr lang="fr-FR" altLang="zh-CN" sz="1867" dirty="0">
                <a:latin typeface="微软雅黑" pitchFamily="34" charset="-122"/>
                <a:ea typeface="微软雅黑" pitchFamily="34" charset="-122"/>
              </a:rPr>
              <a:t>                 }</a:t>
            </a:r>
            <a:endParaRPr lang="zh-CN" altLang="zh-CN" sz="1867" dirty="0">
              <a:latin typeface="微软雅黑" pitchFamily="34" charset="-122"/>
              <a:ea typeface="微软雅黑" pitchFamily="34" charset="-122"/>
            </a:endParaRPr>
          </a:p>
          <a:p>
            <a:r>
              <a:rPr lang="fr-FR" altLang="zh-CN" sz="1867" dirty="0">
                <a:latin typeface="微软雅黑" pitchFamily="34" charset="-122"/>
                <a:ea typeface="微软雅黑" pitchFamily="34" charset="-122"/>
              </a:rPr>
              <a:t>                else  queen_a11(k+1);                                </a:t>
            </a:r>
            <a:endParaRPr lang="zh-CN" altLang="zh-CN" sz="1867" dirty="0">
              <a:latin typeface="微软雅黑" pitchFamily="34" charset="-122"/>
              <a:ea typeface="微软雅黑" pitchFamily="34" charset="-122"/>
            </a:endParaRPr>
          </a:p>
          <a:p>
            <a:r>
              <a:rPr lang="fr-FR" altLang="zh-CN" sz="1867" dirty="0">
                <a:latin typeface="微软雅黑" pitchFamily="34" charset="-122"/>
                <a:ea typeface="微软雅黑" pitchFamily="34" charset="-122"/>
              </a:rPr>
              <a:t>               row[i] = digLeft[k+i-1] = digRight[8+k-i] = 1; </a:t>
            </a:r>
            <a:endParaRPr lang="zh-CN" altLang="zh-CN" sz="1867" dirty="0">
              <a:latin typeface="微软雅黑" pitchFamily="34" charset="-122"/>
              <a:ea typeface="微软雅黑" pitchFamily="34" charset="-122"/>
            </a:endParaRPr>
          </a:p>
          <a:p>
            <a:r>
              <a:rPr lang="fr-FR" altLang="zh-CN"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a:t>
            </a:r>
            <a:endParaRPr lang="zh-CN"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a:t>
            </a:r>
            <a:endParaRPr lang="en-US" altLang="en-US" sz="1867" dirty="0">
              <a:latin typeface="微软雅黑" pitchFamily="34" charset="-122"/>
              <a:ea typeface="微软雅黑" pitchFamily="34" charset="-122"/>
            </a:endParaRPr>
          </a:p>
        </p:txBody>
      </p:sp>
    </p:spTree>
  </p:cSld>
  <p:clrMapOvr>
    <a:masterClrMapping/>
  </p:clrMapOvr>
  <p:transition spd="med">
    <p:fade/>
  </p:transition>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963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分治法</a:t>
            </a:r>
          </a:p>
        </p:txBody>
      </p:sp>
      <p:sp>
        <p:nvSpPr>
          <p:cNvPr id="410627" name="Rectangle 3"/>
          <p:cNvSpPr>
            <a:spLocks noGrp="1" noChangeArrowheads="1"/>
          </p:cNvSpPr>
          <p:nvPr>
            <p:ph idx="4294967295"/>
          </p:nvPr>
        </p:nvSpPr>
        <p:spPr>
          <a:xfrm>
            <a:off x="1066800" y="1434888"/>
            <a:ext cx="10363200" cy="4659313"/>
          </a:xfrm>
        </p:spPr>
        <p:txBody>
          <a:bodyPr>
            <a:normAutofit/>
          </a:bodyPr>
          <a:lstStyle/>
          <a:p>
            <a:pPr eaLnBrk="1" hangingPunct="1">
              <a:lnSpc>
                <a:spcPct val="130000"/>
              </a:lnSpc>
              <a:buNone/>
            </a:pPr>
            <a:r>
              <a:rPr lang="zh-CN" altLang="en-US" sz="2400" b="1" dirty="0"/>
              <a:t>分治法</a:t>
            </a:r>
          </a:p>
          <a:p>
            <a:pPr>
              <a:lnSpc>
                <a:spcPct val="130000"/>
              </a:lnSpc>
              <a:buNone/>
            </a:pPr>
            <a:r>
              <a:rPr lang="zh-CN" altLang="en-US" sz="1867" dirty="0"/>
              <a:t>分：分成较小的可以递归解决的问题</a:t>
            </a:r>
          </a:p>
          <a:p>
            <a:pPr>
              <a:lnSpc>
                <a:spcPct val="130000"/>
              </a:lnSpc>
              <a:buNone/>
            </a:pPr>
            <a:r>
              <a:rPr lang="zh-CN" altLang="en-US" sz="1867" dirty="0"/>
              <a:t>治：从子问题的解形成原始问题的解</a:t>
            </a:r>
          </a:p>
          <a:p>
            <a:pPr eaLnBrk="1" hangingPunct="1">
              <a:lnSpc>
                <a:spcPct val="130000"/>
              </a:lnSpc>
              <a:buNone/>
            </a:pPr>
            <a:endParaRPr lang="en-US" altLang="zh-CN" sz="2400" dirty="0"/>
          </a:p>
          <a:p>
            <a:pPr eaLnBrk="1" hangingPunct="1">
              <a:lnSpc>
                <a:spcPct val="130000"/>
              </a:lnSpc>
              <a:buNone/>
            </a:pPr>
            <a:r>
              <a:rPr lang="zh-CN" altLang="en-US" sz="2400" b="1" dirty="0"/>
              <a:t>分治算法通常都是高效的递归算法</a:t>
            </a:r>
          </a:p>
          <a:p>
            <a:pPr eaLnBrk="1" hangingPunct="1">
              <a:lnSpc>
                <a:spcPct val="130000"/>
              </a:lnSpc>
              <a:buNone/>
            </a:pPr>
            <a:endParaRPr lang="en-US" altLang="zh-CN" sz="2400" dirty="0"/>
          </a:p>
        </p:txBody>
      </p:sp>
    </p:spTree>
  </p:cSld>
  <p:clrMapOvr>
    <a:masterClrMapping/>
  </p:clrMapOvr>
  <p:transition spd="med">
    <p:fade/>
  </p:transition>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726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快速排序</a:t>
            </a:r>
          </a:p>
        </p:txBody>
      </p:sp>
      <p:sp>
        <p:nvSpPr>
          <p:cNvPr id="416771" name="Rectangle 3"/>
          <p:cNvSpPr>
            <a:spLocks noGrp="1" noChangeArrowheads="1"/>
          </p:cNvSpPr>
          <p:nvPr>
            <p:ph idx="4294967295"/>
          </p:nvPr>
        </p:nvSpPr>
        <p:spPr>
          <a:xfrm>
            <a:off x="806026" y="1271270"/>
            <a:ext cx="11191875" cy="4764088"/>
          </a:xfrm>
        </p:spPr>
        <p:txBody>
          <a:bodyPr>
            <a:normAutofit/>
          </a:bodyPr>
          <a:lstStyle/>
          <a:p>
            <a:pPr eaLnBrk="1" hangingPunct="1">
              <a:lnSpc>
                <a:spcPct val="150000"/>
              </a:lnSpc>
              <a:buNone/>
            </a:pPr>
            <a:r>
              <a:rPr lang="zh-CN" altLang="en-US" sz="2400" b="1" dirty="0"/>
              <a:t>思路</a:t>
            </a:r>
          </a:p>
          <a:p>
            <a:pPr>
              <a:lnSpc>
                <a:spcPct val="150000"/>
              </a:lnSpc>
              <a:buNone/>
            </a:pPr>
            <a:r>
              <a:rPr lang="zh-CN" altLang="en-US" sz="1867" dirty="0"/>
              <a:t>将待排序的数据放入数组</a:t>
            </a:r>
            <a:r>
              <a:rPr lang="en-US" altLang="zh-CN" sz="1867" dirty="0"/>
              <a:t>a</a:t>
            </a:r>
            <a:r>
              <a:rPr lang="zh-CN" altLang="en-US" sz="1867" dirty="0"/>
              <a:t>中，数据为</a:t>
            </a:r>
            <a:r>
              <a:rPr lang="en-US" altLang="zh-CN" sz="1867" dirty="0"/>
              <a:t>a[low], … , a[high]</a:t>
            </a:r>
          </a:p>
          <a:p>
            <a:pPr>
              <a:lnSpc>
                <a:spcPct val="150000"/>
              </a:lnSpc>
              <a:buNone/>
            </a:pPr>
            <a:r>
              <a:rPr lang="zh-CN" altLang="en-US" sz="1867" dirty="0"/>
              <a:t>从待排序的数据中任意选择一个，如</a:t>
            </a:r>
            <a:r>
              <a:rPr lang="en-US" altLang="zh-CN" sz="1867" dirty="0"/>
              <a:t>a[low]</a:t>
            </a:r>
            <a:r>
              <a:rPr lang="zh-CN" altLang="en-US" sz="1867" dirty="0"/>
              <a:t>，将它放入变量</a:t>
            </a:r>
            <a:r>
              <a:rPr lang="en-US" altLang="zh-CN" sz="1867" dirty="0"/>
              <a:t>k</a:t>
            </a:r>
          </a:p>
          <a:p>
            <a:pPr>
              <a:lnSpc>
                <a:spcPct val="150000"/>
              </a:lnSpc>
              <a:buNone/>
            </a:pPr>
            <a:r>
              <a:rPr lang="zh-CN" altLang="en-US" sz="1867" dirty="0"/>
              <a:t>将待排序的数据分成两组，比</a:t>
            </a:r>
            <a:r>
              <a:rPr lang="en-US" altLang="zh-CN" sz="1867" dirty="0"/>
              <a:t>k</a:t>
            </a:r>
            <a:r>
              <a:rPr lang="zh-CN" altLang="en-US" sz="1867" dirty="0"/>
              <a:t>小的放入数组的前一半；比</a:t>
            </a:r>
            <a:r>
              <a:rPr lang="en-US" altLang="zh-CN" sz="1867" dirty="0"/>
              <a:t>k</a:t>
            </a:r>
            <a:r>
              <a:rPr lang="zh-CN" altLang="en-US" sz="1867" dirty="0"/>
              <a:t>大的放入数组的后一半；将</a:t>
            </a:r>
            <a:r>
              <a:rPr lang="en-US" altLang="zh-CN" sz="1867" dirty="0"/>
              <a:t>k</a:t>
            </a:r>
            <a:r>
              <a:rPr lang="zh-CN" altLang="en-US" sz="1867" dirty="0"/>
              <a:t>放入中间位置</a:t>
            </a:r>
          </a:p>
          <a:p>
            <a:pPr>
              <a:lnSpc>
                <a:spcPct val="150000"/>
              </a:lnSpc>
              <a:buNone/>
            </a:pPr>
            <a:r>
              <a:rPr lang="zh-CN" altLang="en-US" sz="1867" dirty="0"/>
              <a:t>对前一半和后一半分别重复上述方法</a:t>
            </a:r>
            <a:endParaRPr lang="en-US" altLang="zh-CN" sz="1867" dirty="0"/>
          </a:p>
          <a:p>
            <a:pPr>
              <a:lnSpc>
                <a:spcPct val="150000"/>
              </a:lnSpc>
              <a:buNone/>
            </a:pPr>
            <a:endParaRPr lang="zh-CN" altLang="en-US" sz="1867" dirty="0"/>
          </a:p>
          <a:p>
            <a:pPr eaLnBrk="1" hangingPunct="1">
              <a:lnSpc>
                <a:spcPct val="150000"/>
              </a:lnSpc>
              <a:buNone/>
            </a:pPr>
            <a:r>
              <a:rPr lang="zh-CN" altLang="en-US" sz="2400" b="1" dirty="0"/>
              <a:t>最好时间效率</a:t>
            </a:r>
            <a:endParaRPr lang="en-US" altLang="zh-CN" sz="2400" b="1" dirty="0"/>
          </a:p>
          <a:p>
            <a:pPr eaLnBrk="1" hangingPunct="1">
              <a:lnSpc>
                <a:spcPct val="150000"/>
              </a:lnSpc>
              <a:buNone/>
            </a:pPr>
            <a:r>
              <a:rPr lang="en-US" altLang="zh-CN" sz="1867" dirty="0"/>
              <a:t>O(</a:t>
            </a:r>
            <a:r>
              <a:rPr lang="en-US" altLang="zh-CN" sz="1867" dirty="0" err="1"/>
              <a:t>nlogn</a:t>
            </a:r>
            <a:r>
              <a:rPr lang="en-US" altLang="zh-CN" sz="1867" dirty="0"/>
              <a:t>)</a:t>
            </a:r>
          </a:p>
        </p:txBody>
      </p:sp>
    </p:spTree>
  </p:cSld>
  <p:clrMapOvr>
    <a:masterClrMapping/>
  </p:clrMapOvr>
  <p:transition spd="med">
    <p:fade/>
  </p:transition>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28290" name="Group 2"/>
          <p:cNvGraphicFramePr>
            <a:graphicFrameLocks noGrp="1"/>
          </p:cNvGraphicFramePr>
          <p:nvPr/>
        </p:nvGraphicFramePr>
        <p:xfrm>
          <a:off x="660401" y="1216660"/>
          <a:ext cx="6040967" cy="396240"/>
        </p:xfrm>
        <a:graphic>
          <a:graphicData uri="http://schemas.openxmlformats.org/drawingml/2006/table">
            <a:tbl>
              <a:tblPr/>
              <a:tblGrid>
                <a:gridCol w="603251">
                  <a:extLst>
                    <a:ext uri="{9D8B030D-6E8A-4147-A177-3AD203B41FA5}">
                      <a16:colId xmlns:a16="http://schemas.microsoft.com/office/drawing/2014/main" val="20000"/>
                    </a:ext>
                  </a:extLst>
                </a:gridCol>
                <a:gridCol w="605367">
                  <a:extLst>
                    <a:ext uri="{9D8B030D-6E8A-4147-A177-3AD203B41FA5}">
                      <a16:colId xmlns:a16="http://schemas.microsoft.com/office/drawing/2014/main" val="20001"/>
                    </a:ext>
                  </a:extLst>
                </a:gridCol>
                <a:gridCol w="603249">
                  <a:extLst>
                    <a:ext uri="{9D8B030D-6E8A-4147-A177-3AD203B41FA5}">
                      <a16:colId xmlns:a16="http://schemas.microsoft.com/office/drawing/2014/main" val="20002"/>
                    </a:ext>
                  </a:extLst>
                </a:gridCol>
                <a:gridCol w="605367">
                  <a:extLst>
                    <a:ext uri="{9D8B030D-6E8A-4147-A177-3AD203B41FA5}">
                      <a16:colId xmlns:a16="http://schemas.microsoft.com/office/drawing/2014/main" val="20003"/>
                    </a:ext>
                  </a:extLst>
                </a:gridCol>
                <a:gridCol w="603251">
                  <a:extLst>
                    <a:ext uri="{9D8B030D-6E8A-4147-A177-3AD203B41FA5}">
                      <a16:colId xmlns:a16="http://schemas.microsoft.com/office/drawing/2014/main" val="20004"/>
                    </a:ext>
                  </a:extLst>
                </a:gridCol>
                <a:gridCol w="603249">
                  <a:extLst>
                    <a:ext uri="{9D8B030D-6E8A-4147-A177-3AD203B41FA5}">
                      <a16:colId xmlns:a16="http://schemas.microsoft.com/office/drawing/2014/main" val="20005"/>
                    </a:ext>
                  </a:extLst>
                </a:gridCol>
                <a:gridCol w="584200">
                  <a:extLst>
                    <a:ext uri="{9D8B030D-6E8A-4147-A177-3AD203B41FA5}">
                      <a16:colId xmlns:a16="http://schemas.microsoft.com/office/drawing/2014/main" val="20006"/>
                    </a:ext>
                  </a:extLst>
                </a:gridCol>
                <a:gridCol w="624417">
                  <a:extLst>
                    <a:ext uri="{9D8B030D-6E8A-4147-A177-3AD203B41FA5}">
                      <a16:colId xmlns:a16="http://schemas.microsoft.com/office/drawing/2014/main" val="20007"/>
                    </a:ext>
                  </a:extLst>
                </a:gridCol>
                <a:gridCol w="605367">
                  <a:extLst>
                    <a:ext uri="{9D8B030D-6E8A-4147-A177-3AD203B41FA5}">
                      <a16:colId xmlns:a16="http://schemas.microsoft.com/office/drawing/2014/main" val="20008"/>
                    </a:ext>
                  </a:extLst>
                </a:gridCol>
                <a:gridCol w="603249">
                  <a:extLst>
                    <a:ext uri="{9D8B030D-6E8A-4147-A177-3AD203B41FA5}">
                      <a16:colId xmlns:a16="http://schemas.microsoft.com/office/drawing/2014/main" val="20009"/>
                    </a:ext>
                  </a:extLst>
                </a:gridCol>
              </a:tblGrid>
              <a:tr h="39624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5</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7</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3</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4</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2</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1</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9</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6</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8</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828314" name="Group 26"/>
          <p:cNvGraphicFramePr>
            <a:graphicFrameLocks noGrp="1"/>
          </p:cNvGraphicFramePr>
          <p:nvPr/>
        </p:nvGraphicFramePr>
        <p:xfrm>
          <a:off x="654050" y="2381248"/>
          <a:ext cx="6288618" cy="396240"/>
        </p:xfrm>
        <a:graphic>
          <a:graphicData uri="http://schemas.openxmlformats.org/drawingml/2006/table">
            <a:tbl>
              <a:tblPr/>
              <a:tblGrid>
                <a:gridCol w="628651">
                  <a:extLst>
                    <a:ext uri="{9D8B030D-6E8A-4147-A177-3AD203B41FA5}">
                      <a16:colId xmlns:a16="http://schemas.microsoft.com/office/drawing/2014/main" val="20000"/>
                    </a:ext>
                  </a:extLst>
                </a:gridCol>
                <a:gridCol w="628649">
                  <a:extLst>
                    <a:ext uri="{9D8B030D-6E8A-4147-A177-3AD203B41FA5}">
                      <a16:colId xmlns:a16="http://schemas.microsoft.com/office/drawing/2014/main" val="20001"/>
                    </a:ext>
                  </a:extLst>
                </a:gridCol>
                <a:gridCol w="628651">
                  <a:extLst>
                    <a:ext uri="{9D8B030D-6E8A-4147-A177-3AD203B41FA5}">
                      <a16:colId xmlns:a16="http://schemas.microsoft.com/office/drawing/2014/main" val="20002"/>
                    </a:ext>
                  </a:extLst>
                </a:gridCol>
                <a:gridCol w="628649">
                  <a:extLst>
                    <a:ext uri="{9D8B030D-6E8A-4147-A177-3AD203B41FA5}">
                      <a16:colId xmlns:a16="http://schemas.microsoft.com/office/drawing/2014/main" val="20003"/>
                    </a:ext>
                  </a:extLst>
                </a:gridCol>
                <a:gridCol w="630767">
                  <a:extLst>
                    <a:ext uri="{9D8B030D-6E8A-4147-A177-3AD203B41FA5}">
                      <a16:colId xmlns:a16="http://schemas.microsoft.com/office/drawing/2014/main" val="20004"/>
                    </a:ext>
                  </a:extLst>
                </a:gridCol>
                <a:gridCol w="628651">
                  <a:extLst>
                    <a:ext uri="{9D8B030D-6E8A-4147-A177-3AD203B41FA5}">
                      <a16:colId xmlns:a16="http://schemas.microsoft.com/office/drawing/2014/main" val="20005"/>
                    </a:ext>
                  </a:extLst>
                </a:gridCol>
                <a:gridCol w="607483">
                  <a:extLst>
                    <a:ext uri="{9D8B030D-6E8A-4147-A177-3AD203B41FA5}">
                      <a16:colId xmlns:a16="http://schemas.microsoft.com/office/drawing/2014/main" val="20006"/>
                    </a:ext>
                  </a:extLst>
                </a:gridCol>
                <a:gridCol w="649817">
                  <a:extLst>
                    <a:ext uri="{9D8B030D-6E8A-4147-A177-3AD203B41FA5}">
                      <a16:colId xmlns:a16="http://schemas.microsoft.com/office/drawing/2014/main" val="20007"/>
                    </a:ext>
                  </a:extLst>
                </a:gridCol>
                <a:gridCol w="628649">
                  <a:extLst>
                    <a:ext uri="{9D8B030D-6E8A-4147-A177-3AD203B41FA5}">
                      <a16:colId xmlns:a16="http://schemas.microsoft.com/office/drawing/2014/main" val="20008"/>
                    </a:ext>
                  </a:extLst>
                </a:gridCol>
                <a:gridCol w="628651">
                  <a:extLst>
                    <a:ext uri="{9D8B030D-6E8A-4147-A177-3AD203B41FA5}">
                      <a16:colId xmlns:a16="http://schemas.microsoft.com/office/drawing/2014/main" val="20009"/>
                    </a:ext>
                  </a:extLst>
                </a:gridCol>
              </a:tblGrid>
              <a:tr h="39624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1</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2</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3</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4</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5</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7</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6</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8</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9</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17842" name="Line 50"/>
          <p:cNvSpPr>
            <a:spLocks noChangeShapeType="1"/>
          </p:cNvSpPr>
          <p:nvPr/>
        </p:nvSpPr>
        <p:spPr bwMode="auto">
          <a:xfrm>
            <a:off x="857251" y="703897"/>
            <a:ext cx="0" cy="512763"/>
          </a:xfrm>
          <a:prstGeom prst="line">
            <a:avLst/>
          </a:prstGeom>
          <a:noFill/>
          <a:ln w="28575" cap="sq">
            <a:solidFill>
              <a:schemeClr val="tx1"/>
            </a:solidFill>
            <a:round/>
            <a:headEnd type="none" w="sm" len="sm"/>
            <a:tailEnd type="triangle" w="med" len="med"/>
          </a:ln>
        </p:spPr>
        <p:txBody>
          <a:bodyPr wrap="none" anchor="ctr"/>
          <a:lstStyle/>
          <a:p>
            <a:endParaRPr lang="zh-CN" altLang="en-US" sz="2400"/>
          </a:p>
        </p:txBody>
      </p:sp>
      <p:sp>
        <p:nvSpPr>
          <p:cNvPr id="417843" name="Line 51"/>
          <p:cNvSpPr>
            <a:spLocks noChangeShapeType="1"/>
          </p:cNvSpPr>
          <p:nvPr/>
        </p:nvSpPr>
        <p:spPr bwMode="auto">
          <a:xfrm>
            <a:off x="6352117" y="703897"/>
            <a:ext cx="0" cy="512763"/>
          </a:xfrm>
          <a:prstGeom prst="line">
            <a:avLst/>
          </a:prstGeom>
          <a:noFill/>
          <a:ln w="28575" cap="sq">
            <a:solidFill>
              <a:schemeClr val="tx1"/>
            </a:solidFill>
            <a:round/>
            <a:headEnd type="none" w="sm" len="sm"/>
            <a:tailEnd type="triangle" w="med" len="med"/>
          </a:ln>
        </p:spPr>
        <p:txBody>
          <a:bodyPr wrap="none" anchor="ctr"/>
          <a:lstStyle/>
          <a:p>
            <a:endParaRPr lang="zh-CN" altLang="en-US" sz="2400"/>
          </a:p>
        </p:txBody>
      </p:sp>
      <p:sp>
        <p:nvSpPr>
          <p:cNvPr id="417844" name="Text Box 52"/>
          <p:cNvSpPr txBox="1">
            <a:spLocks noChangeArrowheads="1"/>
          </p:cNvSpPr>
          <p:nvPr/>
        </p:nvSpPr>
        <p:spPr bwMode="auto">
          <a:xfrm>
            <a:off x="742950" y="437159"/>
            <a:ext cx="1011767" cy="379656"/>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1867" b="1" dirty="0">
                <a:latin typeface="微软雅黑" pitchFamily="34" charset="-122"/>
                <a:ea typeface="微软雅黑" pitchFamily="34" charset="-122"/>
              </a:rPr>
              <a:t>low</a:t>
            </a:r>
          </a:p>
        </p:txBody>
      </p:sp>
      <p:sp>
        <p:nvSpPr>
          <p:cNvPr id="417845" name="Text Box 53"/>
          <p:cNvSpPr txBox="1">
            <a:spLocks noChangeArrowheads="1"/>
          </p:cNvSpPr>
          <p:nvPr/>
        </p:nvSpPr>
        <p:spPr bwMode="auto">
          <a:xfrm>
            <a:off x="5689602" y="307024"/>
            <a:ext cx="1011767" cy="379656"/>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1867" b="1" dirty="0">
                <a:latin typeface="微软雅黑" pitchFamily="34" charset="-122"/>
                <a:ea typeface="微软雅黑" pitchFamily="34" charset="-122"/>
              </a:rPr>
              <a:t>high</a:t>
            </a:r>
          </a:p>
        </p:txBody>
      </p:sp>
      <p:sp>
        <p:nvSpPr>
          <p:cNvPr id="417846" name="AutoShape 54"/>
          <p:cNvSpPr>
            <a:spLocks/>
          </p:cNvSpPr>
          <p:nvPr/>
        </p:nvSpPr>
        <p:spPr bwMode="auto">
          <a:xfrm rot="-5400000">
            <a:off x="2177521" y="716491"/>
            <a:ext cx="104775" cy="3139016"/>
          </a:xfrm>
          <a:prstGeom prst="rightBrace">
            <a:avLst>
              <a:gd name="adj1" fmla="val 187247"/>
              <a:gd name="adj2" fmla="val 47875"/>
            </a:avLst>
          </a:prstGeom>
          <a:noFill/>
          <a:ln w="12700" cap="sq">
            <a:solidFill>
              <a:schemeClr val="tx1"/>
            </a:solidFill>
            <a:round/>
            <a:headEnd type="none" w="sm" len="sm"/>
            <a:tailEnd type="none" w="sm" len="sm"/>
          </a:ln>
        </p:spPr>
        <p:txBody>
          <a:bodyPr wrap="none" anchor="ctr"/>
          <a:lstStyle/>
          <a:p>
            <a:endParaRPr lang="zh-CN" altLang="en-US" sz="2400"/>
          </a:p>
        </p:txBody>
      </p:sp>
      <p:sp>
        <p:nvSpPr>
          <p:cNvPr id="417847" name="AutoShape 55"/>
          <p:cNvSpPr>
            <a:spLocks/>
          </p:cNvSpPr>
          <p:nvPr/>
        </p:nvSpPr>
        <p:spPr bwMode="auto">
          <a:xfrm rot="-5400000">
            <a:off x="5632979" y="1054099"/>
            <a:ext cx="104775" cy="2514600"/>
          </a:xfrm>
          <a:prstGeom prst="rightBrace">
            <a:avLst>
              <a:gd name="adj1" fmla="val 150000"/>
              <a:gd name="adj2" fmla="val 51935"/>
            </a:avLst>
          </a:prstGeom>
          <a:noFill/>
          <a:ln w="12700" cap="sq">
            <a:solidFill>
              <a:schemeClr val="tx1"/>
            </a:solidFill>
            <a:round/>
            <a:headEnd type="none" w="sm" len="sm"/>
            <a:tailEnd type="none" w="sm" len="sm"/>
          </a:ln>
        </p:spPr>
        <p:txBody>
          <a:bodyPr wrap="none" anchor="ctr"/>
          <a:lstStyle/>
          <a:p>
            <a:endParaRPr lang="zh-CN" altLang="en-US" sz="2400"/>
          </a:p>
        </p:txBody>
      </p:sp>
      <p:graphicFrame>
        <p:nvGraphicFramePr>
          <p:cNvPr id="2828370" name="Group 82"/>
          <p:cNvGraphicFramePr>
            <a:graphicFrameLocks noGrp="1"/>
          </p:cNvGraphicFramePr>
          <p:nvPr/>
        </p:nvGraphicFramePr>
        <p:xfrm>
          <a:off x="670983" y="3503611"/>
          <a:ext cx="6288616" cy="396240"/>
        </p:xfrm>
        <a:graphic>
          <a:graphicData uri="http://schemas.openxmlformats.org/drawingml/2006/table">
            <a:tbl>
              <a:tblPr/>
              <a:tblGrid>
                <a:gridCol w="628649">
                  <a:extLst>
                    <a:ext uri="{9D8B030D-6E8A-4147-A177-3AD203B41FA5}">
                      <a16:colId xmlns:a16="http://schemas.microsoft.com/office/drawing/2014/main" val="20000"/>
                    </a:ext>
                  </a:extLst>
                </a:gridCol>
                <a:gridCol w="628651">
                  <a:extLst>
                    <a:ext uri="{9D8B030D-6E8A-4147-A177-3AD203B41FA5}">
                      <a16:colId xmlns:a16="http://schemas.microsoft.com/office/drawing/2014/main" val="20001"/>
                    </a:ext>
                  </a:extLst>
                </a:gridCol>
                <a:gridCol w="628649">
                  <a:extLst>
                    <a:ext uri="{9D8B030D-6E8A-4147-A177-3AD203B41FA5}">
                      <a16:colId xmlns:a16="http://schemas.microsoft.com/office/drawing/2014/main" val="20002"/>
                    </a:ext>
                  </a:extLst>
                </a:gridCol>
                <a:gridCol w="628651">
                  <a:extLst>
                    <a:ext uri="{9D8B030D-6E8A-4147-A177-3AD203B41FA5}">
                      <a16:colId xmlns:a16="http://schemas.microsoft.com/office/drawing/2014/main" val="20003"/>
                    </a:ext>
                  </a:extLst>
                </a:gridCol>
                <a:gridCol w="630767">
                  <a:extLst>
                    <a:ext uri="{9D8B030D-6E8A-4147-A177-3AD203B41FA5}">
                      <a16:colId xmlns:a16="http://schemas.microsoft.com/office/drawing/2014/main" val="20004"/>
                    </a:ext>
                  </a:extLst>
                </a:gridCol>
                <a:gridCol w="628649">
                  <a:extLst>
                    <a:ext uri="{9D8B030D-6E8A-4147-A177-3AD203B41FA5}">
                      <a16:colId xmlns:a16="http://schemas.microsoft.com/office/drawing/2014/main" val="20005"/>
                    </a:ext>
                  </a:extLst>
                </a:gridCol>
                <a:gridCol w="607484">
                  <a:extLst>
                    <a:ext uri="{9D8B030D-6E8A-4147-A177-3AD203B41FA5}">
                      <a16:colId xmlns:a16="http://schemas.microsoft.com/office/drawing/2014/main" val="20006"/>
                    </a:ext>
                  </a:extLst>
                </a:gridCol>
                <a:gridCol w="649816">
                  <a:extLst>
                    <a:ext uri="{9D8B030D-6E8A-4147-A177-3AD203B41FA5}">
                      <a16:colId xmlns:a16="http://schemas.microsoft.com/office/drawing/2014/main" val="20007"/>
                    </a:ext>
                  </a:extLst>
                </a:gridCol>
                <a:gridCol w="628651">
                  <a:extLst>
                    <a:ext uri="{9D8B030D-6E8A-4147-A177-3AD203B41FA5}">
                      <a16:colId xmlns:a16="http://schemas.microsoft.com/office/drawing/2014/main" val="20008"/>
                    </a:ext>
                  </a:extLst>
                </a:gridCol>
                <a:gridCol w="628649">
                  <a:extLst>
                    <a:ext uri="{9D8B030D-6E8A-4147-A177-3AD203B41FA5}">
                      <a16:colId xmlns:a16="http://schemas.microsoft.com/office/drawing/2014/main" val="20009"/>
                    </a:ext>
                  </a:extLst>
                </a:gridCol>
              </a:tblGrid>
              <a:tr h="39624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0</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1</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3</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2</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4</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5</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7</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6</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8</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9</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17898" name="AutoShape 106"/>
          <p:cNvSpPr>
            <a:spLocks/>
          </p:cNvSpPr>
          <p:nvPr/>
        </p:nvSpPr>
        <p:spPr bwMode="auto">
          <a:xfrm rot="-5400000">
            <a:off x="2832630" y="2477029"/>
            <a:ext cx="79375" cy="1888067"/>
          </a:xfrm>
          <a:prstGeom prst="rightBrace">
            <a:avLst>
              <a:gd name="adj1" fmla="val 148667"/>
              <a:gd name="adj2" fmla="val 47875"/>
            </a:avLst>
          </a:prstGeom>
          <a:noFill/>
          <a:ln w="12700" cap="sq">
            <a:solidFill>
              <a:schemeClr val="tx1"/>
            </a:solidFill>
            <a:round/>
            <a:headEnd type="none" w="sm" len="sm"/>
            <a:tailEnd type="none" w="sm" len="sm"/>
          </a:ln>
        </p:spPr>
        <p:txBody>
          <a:bodyPr wrap="none" anchor="ctr"/>
          <a:lstStyle/>
          <a:p>
            <a:endParaRPr lang="zh-CN" altLang="en-US" sz="2400"/>
          </a:p>
        </p:txBody>
      </p:sp>
      <p:sp>
        <p:nvSpPr>
          <p:cNvPr id="417899" name="AutoShape 107"/>
          <p:cNvSpPr>
            <a:spLocks/>
          </p:cNvSpPr>
          <p:nvPr/>
        </p:nvSpPr>
        <p:spPr bwMode="auto">
          <a:xfrm rot="-5400000">
            <a:off x="5649913" y="2176463"/>
            <a:ext cx="104775" cy="2514600"/>
          </a:xfrm>
          <a:prstGeom prst="rightBrace">
            <a:avLst>
              <a:gd name="adj1" fmla="val 150000"/>
              <a:gd name="adj2" fmla="val 51935"/>
            </a:avLst>
          </a:prstGeom>
          <a:noFill/>
          <a:ln w="12700" cap="sq">
            <a:solidFill>
              <a:schemeClr val="tx1"/>
            </a:solidFill>
            <a:round/>
            <a:headEnd type="none" w="sm" len="sm"/>
            <a:tailEnd type="none" w="sm" len="sm"/>
          </a:ln>
        </p:spPr>
        <p:txBody>
          <a:bodyPr wrap="none" anchor="ctr"/>
          <a:lstStyle/>
          <a:p>
            <a:endParaRPr lang="zh-CN" altLang="en-US" sz="2400"/>
          </a:p>
        </p:txBody>
      </p:sp>
      <p:graphicFrame>
        <p:nvGraphicFramePr>
          <p:cNvPr id="2828396" name="Group 108"/>
          <p:cNvGraphicFramePr>
            <a:graphicFrameLocks noGrp="1"/>
          </p:cNvGraphicFramePr>
          <p:nvPr/>
        </p:nvGraphicFramePr>
        <p:xfrm>
          <a:off x="694267" y="4748532"/>
          <a:ext cx="6288616" cy="396240"/>
        </p:xfrm>
        <a:graphic>
          <a:graphicData uri="http://schemas.openxmlformats.org/drawingml/2006/table">
            <a:tbl>
              <a:tblPr/>
              <a:tblGrid>
                <a:gridCol w="628649">
                  <a:extLst>
                    <a:ext uri="{9D8B030D-6E8A-4147-A177-3AD203B41FA5}">
                      <a16:colId xmlns:a16="http://schemas.microsoft.com/office/drawing/2014/main" val="20000"/>
                    </a:ext>
                  </a:extLst>
                </a:gridCol>
                <a:gridCol w="628651">
                  <a:extLst>
                    <a:ext uri="{9D8B030D-6E8A-4147-A177-3AD203B41FA5}">
                      <a16:colId xmlns:a16="http://schemas.microsoft.com/office/drawing/2014/main" val="20001"/>
                    </a:ext>
                  </a:extLst>
                </a:gridCol>
                <a:gridCol w="628649">
                  <a:extLst>
                    <a:ext uri="{9D8B030D-6E8A-4147-A177-3AD203B41FA5}">
                      <a16:colId xmlns:a16="http://schemas.microsoft.com/office/drawing/2014/main" val="20002"/>
                    </a:ext>
                  </a:extLst>
                </a:gridCol>
                <a:gridCol w="628651">
                  <a:extLst>
                    <a:ext uri="{9D8B030D-6E8A-4147-A177-3AD203B41FA5}">
                      <a16:colId xmlns:a16="http://schemas.microsoft.com/office/drawing/2014/main" val="20003"/>
                    </a:ext>
                  </a:extLst>
                </a:gridCol>
                <a:gridCol w="630767">
                  <a:extLst>
                    <a:ext uri="{9D8B030D-6E8A-4147-A177-3AD203B41FA5}">
                      <a16:colId xmlns:a16="http://schemas.microsoft.com/office/drawing/2014/main" val="20004"/>
                    </a:ext>
                  </a:extLst>
                </a:gridCol>
                <a:gridCol w="628649">
                  <a:extLst>
                    <a:ext uri="{9D8B030D-6E8A-4147-A177-3AD203B41FA5}">
                      <a16:colId xmlns:a16="http://schemas.microsoft.com/office/drawing/2014/main" val="20005"/>
                    </a:ext>
                  </a:extLst>
                </a:gridCol>
                <a:gridCol w="607484">
                  <a:extLst>
                    <a:ext uri="{9D8B030D-6E8A-4147-A177-3AD203B41FA5}">
                      <a16:colId xmlns:a16="http://schemas.microsoft.com/office/drawing/2014/main" val="20006"/>
                    </a:ext>
                  </a:extLst>
                </a:gridCol>
                <a:gridCol w="649816">
                  <a:extLst>
                    <a:ext uri="{9D8B030D-6E8A-4147-A177-3AD203B41FA5}">
                      <a16:colId xmlns:a16="http://schemas.microsoft.com/office/drawing/2014/main" val="20007"/>
                    </a:ext>
                  </a:extLst>
                </a:gridCol>
                <a:gridCol w="628651">
                  <a:extLst>
                    <a:ext uri="{9D8B030D-6E8A-4147-A177-3AD203B41FA5}">
                      <a16:colId xmlns:a16="http://schemas.microsoft.com/office/drawing/2014/main" val="20008"/>
                    </a:ext>
                  </a:extLst>
                </a:gridCol>
                <a:gridCol w="628649">
                  <a:extLst>
                    <a:ext uri="{9D8B030D-6E8A-4147-A177-3AD203B41FA5}">
                      <a16:colId xmlns:a16="http://schemas.microsoft.com/office/drawing/2014/main" val="20009"/>
                    </a:ext>
                  </a:extLst>
                </a:gridCol>
              </a:tblGrid>
              <a:tr h="39624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0</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1</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2</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3</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4</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5</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7</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6</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8</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9</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17924" name="AutoShape 132"/>
          <p:cNvSpPr>
            <a:spLocks/>
          </p:cNvSpPr>
          <p:nvPr/>
        </p:nvSpPr>
        <p:spPr bwMode="auto">
          <a:xfrm rot="-5400000">
            <a:off x="2221126" y="4374093"/>
            <a:ext cx="60959" cy="602192"/>
          </a:xfrm>
          <a:prstGeom prst="rightBrace">
            <a:avLst>
              <a:gd name="adj1" fmla="val 99167"/>
              <a:gd name="adj2" fmla="val 47875"/>
            </a:avLst>
          </a:prstGeom>
          <a:noFill/>
          <a:ln w="12700" cap="sq">
            <a:solidFill>
              <a:schemeClr val="tx1"/>
            </a:solidFill>
            <a:round/>
            <a:headEnd type="none" w="sm" len="sm"/>
            <a:tailEnd type="none" w="sm" len="sm"/>
          </a:ln>
        </p:spPr>
        <p:txBody>
          <a:bodyPr wrap="none" anchor="ctr"/>
          <a:lstStyle/>
          <a:p>
            <a:endParaRPr lang="zh-CN" altLang="en-US" sz="2400"/>
          </a:p>
        </p:txBody>
      </p:sp>
      <p:sp>
        <p:nvSpPr>
          <p:cNvPr id="417925" name="AutoShape 133"/>
          <p:cNvSpPr>
            <a:spLocks/>
          </p:cNvSpPr>
          <p:nvPr/>
        </p:nvSpPr>
        <p:spPr bwMode="auto">
          <a:xfrm rot="-5400000">
            <a:off x="5673197" y="3421383"/>
            <a:ext cx="104775" cy="2514600"/>
          </a:xfrm>
          <a:prstGeom prst="rightBrace">
            <a:avLst>
              <a:gd name="adj1" fmla="val 150000"/>
              <a:gd name="adj2" fmla="val 51935"/>
            </a:avLst>
          </a:prstGeom>
          <a:noFill/>
          <a:ln w="12700" cap="sq">
            <a:solidFill>
              <a:schemeClr val="tx1"/>
            </a:solidFill>
            <a:round/>
            <a:headEnd type="none" w="sm" len="sm"/>
            <a:tailEnd type="none" w="sm" len="sm"/>
          </a:ln>
        </p:spPr>
        <p:txBody>
          <a:bodyPr wrap="none" anchor="ctr"/>
          <a:lstStyle/>
          <a:p>
            <a:endParaRPr lang="zh-CN" altLang="en-US" sz="2400"/>
          </a:p>
        </p:txBody>
      </p:sp>
      <p:sp>
        <p:nvSpPr>
          <p:cNvPr id="417926" name="AutoShape 134"/>
          <p:cNvSpPr>
            <a:spLocks/>
          </p:cNvSpPr>
          <p:nvPr/>
        </p:nvSpPr>
        <p:spPr bwMode="auto">
          <a:xfrm rot="-5400000">
            <a:off x="931863" y="3104091"/>
            <a:ext cx="79375" cy="554567"/>
          </a:xfrm>
          <a:prstGeom prst="rightBrace">
            <a:avLst>
              <a:gd name="adj1" fmla="val 43667"/>
              <a:gd name="adj2" fmla="val 47875"/>
            </a:avLst>
          </a:prstGeom>
          <a:noFill/>
          <a:ln w="12700" cap="sq">
            <a:solidFill>
              <a:schemeClr val="tx1"/>
            </a:solidFill>
            <a:round/>
            <a:headEnd type="none" w="sm" len="sm"/>
            <a:tailEnd type="none" w="sm" len="sm"/>
          </a:ln>
        </p:spPr>
        <p:txBody>
          <a:bodyPr wrap="none" anchor="ctr"/>
          <a:lstStyle/>
          <a:p>
            <a:endParaRPr lang="zh-CN" altLang="en-US" sz="2400"/>
          </a:p>
        </p:txBody>
      </p:sp>
      <p:graphicFrame>
        <p:nvGraphicFramePr>
          <p:cNvPr id="2828423" name="Group 135"/>
          <p:cNvGraphicFramePr>
            <a:graphicFrameLocks noGrp="1"/>
          </p:cNvGraphicFramePr>
          <p:nvPr/>
        </p:nvGraphicFramePr>
        <p:xfrm>
          <a:off x="660400" y="6091236"/>
          <a:ext cx="6288616" cy="396240"/>
        </p:xfrm>
        <a:graphic>
          <a:graphicData uri="http://schemas.openxmlformats.org/drawingml/2006/table">
            <a:tbl>
              <a:tblPr/>
              <a:tblGrid>
                <a:gridCol w="628649">
                  <a:extLst>
                    <a:ext uri="{9D8B030D-6E8A-4147-A177-3AD203B41FA5}">
                      <a16:colId xmlns:a16="http://schemas.microsoft.com/office/drawing/2014/main" val="20000"/>
                    </a:ext>
                  </a:extLst>
                </a:gridCol>
                <a:gridCol w="628651">
                  <a:extLst>
                    <a:ext uri="{9D8B030D-6E8A-4147-A177-3AD203B41FA5}">
                      <a16:colId xmlns:a16="http://schemas.microsoft.com/office/drawing/2014/main" val="20001"/>
                    </a:ext>
                  </a:extLst>
                </a:gridCol>
                <a:gridCol w="628649">
                  <a:extLst>
                    <a:ext uri="{9D8B030D-6E8A-4147-A177-3AD203B41FA5}">
                      <a16:colId xmlns:a16="http://schemas.microsoft.com/office/drawing/2014/main" val="20002"/>
                    </a:ext>
                  </a:extLst>
                </a:gridCol>
                <a:gridCol w="628651">
                  <a:extLst>
                    <a:ext uri="{9D8B030D-6E8A-4147-A177-3AD203B41FA5}">
                      <a16:colId xmlns:a16="http://schemas.microsoft.com/office/drawing/2014/main" val="20003"/>
                    </a:ext>
                  </a:extLst>
                </a:gridCol>
                <a:gridCol w="630767">
                  <a:extLst>
                    <a:ext uri="{9D8B030D-6E8A-4147-A177-3AD203B41FA5}">
                      <a16:colId xmlns:a16="http://schemas.microsoft.com/office/drawing/2014/main" val="20004"/>
                    </a:ext>
                  </a:extLst>
                </a:gridCol>
                <a:gridCol w="628649">
                  <a:extLst>
                    <a:ext uri="{9D8B030D-6E8A-4147-A177-3AD203B41FA5}">
                      <a16:colId xmlns:a16="http://schemas.microsoft.com/office/drawing/2014/main" val="20005"/>
                    </a:ext>
                  </a:extLst>
                </a:gridCol>
                <a:gridCol w="607484">
                  <a:extLst>
                    <a:ext uri="{9D8B030D-6E8A-4147-A177-3AD203B41FA5}">
                      <a16:colId xmlns:a16="http://schemas.microsoft.com/office/drawing/2014/main" val="20006"/>
                    </a:ext>
                  </a:extLst>
                </a:gridCol>
                <a:gridCol w="649816">
                  <a:extLst>
                    <a:ext uri="{9D8B030D-6E8A-4147-A177-3AD203B41FA5}">
                      <a16:colId xmlns:a16="http://schemas.microsoft.com/office/drawing/2014/main" val="20007"/>
                    </a:ext>
                  </a:extLst>
                </a:gridCol>
                <a:gridCol w="628651">
                  <a:extLst>
                    <a:ext uri="{9D8B030D-6E8A-4147-A177-3AD203B41FA5}">
                      <a16:colId xmlns:a16="http://schemas.microsoft.com/office/drawing/2014/main" val="20008"/>
                    </a:ext>
                  </a:extLst>
                </a:gridCol>
                <a:gridCol w="628649">
                  <a:extLst>
                    <a:ext uri="{9D8B030D-6E8A-4147-A177-3AD203B41FA5}">
                      <a16:colId xmlns:a16="http://schemas.microsoft.com/office/drawing/2014/main" val="20009"/>
                    </a:ext>
                  </a:extLst>
                </a:gridCol>
              </a:tblGrid>
              <a:tr h="39624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楷体_GB2312" pitchFamily="49" charset="-122"/>
                        </a:rPr>
                        <a:t>0</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1</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2</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楷体_GB2312" pitchFamily="49" charset="-122"/>
                        </a:rPr>
                        <a:t>3</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4</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5</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6</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7</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8</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9</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17951" name="AutoShape 159"/>
          <p:cNvSpPr>
            <a:spLocks/>
          </p:cNvSpPr>
          <p:nvPr/>
        </p:nvSpPr>
        <p:spPr bwMode="auto">
          <a:xfrm rot="-5400000">
            <a:off x="6267981" y="5392738"/>
            <a:ext cx="104775" cy="1257300"/>
          </a:xfrm>
          <a:prstGeom prst="rightBrace">
            <a:avLst>
              <a:gd name="adj1" fmla="val 75000"/>
              <a:gd name="adj2" fmla="val 51935"/>
            </a:avLst>
          </a:prstGeom>
          <a:noFill/>
          <a:ln w="12700" cap="sq">
            <a:solidFill>
              <a:schemeClr val="tx1"/>
            </a:solidFill>
            <a:round/>
            <a:headEnd type="none" w="sm" len="sm"/>
            <a:tailEnd type="none" w="sm" len="sm"/>
          </a:ln>
        </p:spPr>
        <p:txBody>
          <a:bodyPr wrap="none" anchor="ctr"/>
          <a:lstStyle/>
          <a:p>
            <a:endParaRPr lang="zh-CN" altLang="en-US" sz="2400"/>
          </a:p>
        </p:txBody>
      </p:sp>
      <p:sp>
        <p:nvSpPr>
          <p:cNvPr id="22" name="AutoShape 132"/>
          <p:cNvSpPr>
            <a:spLocks/>
          </p:cNvSpPr>
          <p:nvPr/>
        </p:nvSpPr>
        <p:spPr bwMode="auto">
          <a:xfrm rot="-5400000">
            <a:off x="3467842" y="4361396"/>
            <a:ext cx="60959" cy="602192"/>
          </a:xfrm>
          <a:prstGeom prst="rightBrace">
            <a:avLst>
              <a:gd name="adj1" fmla="val 99167"/>
              <a:gd name="adj2" fmla="val 47875"/>
            </a:avLst>
          </a:prstGeom>
          <a:noFill/>
          <a:ln w="12700" cap="sq">
            <a:solidFill>
              <a:schemeClr val="tx1"/>
            </a:solidFill>
            <a:round/>
            <a:headEnd type="none" w="sm" len="sm"/>
            <a:tailEnd type="none" w="sm" len="sm"/>
          </a:ln>
        </p:spPr>
        <p:txBody>
          <a:bodyPr wrap="none" anchor="ctr"/>
          <a:lstStyle/>
          <a:p>
            <a:endParaRPr lang="zh-CN" altLang="en-US" sz="2400"/>
          </a:p>
        </p:txBody>
      </p:sp>
      <p:sp>
        <p:nvSpPr>
          <p:cNvPr id="3" name="标题 2">
            <a:extLst>
              <a:ext uri="{FF2B5EF4-FFF2-40B4-BE49-F238E27FC236}">
                <a16:creationId xmlns:a16="http://schemas.microsoft.com/office/drawing/2014/main" id="{828FF143-B388-5654-FB12-48FDDC1F2392}"/>
              </a:ext>
            </a:extLst>
          </p:cNvPr>
          <p:cNvSpPr>
            <a:spLocks noGrp="1"/>
          </p:cNvSpPr>
          <p:nvPr>
            <p:ph type="title"/>
          </p:nvPr>
        </p:nvSpPr>
        <p:spPr/>
        <p:txBody>
          <a:bodyPr/>
          <a:lstStyle/>
          <a:p>
            <a:endParaRPr lang="zh-CN" altLang="en-US"/>
          </a:p>
        </p:txBody>
      </p:sp>
    </p:spTree>
  </p:cSld>
  <p:clrMapOvr>
    <a:masterClrMapping/>
  </p:clrMapOvr>
  <p:transition spd="med">
    <p:fade/>
  </p:transition>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931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快速排序要解决的问题</a:t>
            </a:r>
          </a:p>
        </p:txBody>
      </p:sp>
      <p:sp>
        <p:nvSpPr>
          <p:cNvPr id="418819" name="Rectangle 3"/>
          <p:cNvSpPr>
            <a:spLocks noGrp="1" noChangeArrowheads="1"/>
          </p:cNvSpPr>
          <p:nvPr>
            <p:ph idx="4294967295"/>
          </p:nvPr>
        </p:nvSpPr>
        <p:spPr>
          <a:xfrm>
            <a:off x="1009227" y="1541145"/>
            <a:ext cx="10515600" cy="4351338"/>
          </a:xfrm>
        </p:spPr>
        <p:txBody>
          <a:bodyPr>
            <a:normAutofit/>
          </a:bodyPr>
          <a:lstStyle/>
          <a:p>
            <a:pPr eaLnBrk="1" hangingPunct="1">
              <a:lnSpc>
                <a:spcPct val="115000"/>
              </a:lnSpc>
              <a:buNone/>
            </a:pPr>
            <a:r>
              <a:rPr lang="zh-CN" altLang="en-US" sz="2400" b="1" dirty="0"/>
              <a:t>如何选择作为分段基准的元素？</a:t>
            </a:r>
          </a:p>
          <a:p>
            <a:pPr>
              <a:lnSpc>
                <a:spcPct val="115000"/>
              </a:lnSpc>
              <a:buNone/>
            </a:pPr>
            <a:r>
              <a:rPr lang="zh-CN" altLang="en-US" sz="1867" dirty="0"/>
              <a:t>采用第一个元素</a:t>
            </a:r>
          </a:p>
          <a:p>
            <a:pPr>
              <a:lnSpc>
                <a:spcPct val="115000"/>
              </a:lnSpc>
              <a:buNone/>
            </a:pPr>
            <a:r>
              <a:rPr lang="zh-CN" altLang="en-US" sz="1867" dirty="0"/>
              <a:t>选取第一个、中间一个和最后一个中的中间元素</a:t>
            </a:r>
            <a:endParaRPr lang="en-US" altLang="zh-CN" sz="1867" dirty="0"/>
          </a:p>
          <a:p>
            <a:pPr>
              <a:lnSpc>
                <a:spcPct val="115000"/>
              </a:lnSpc>
              <a:buNone/>
            </a:pPr>
            <a:endParaRPr lang="zh-CN" altLang="en-US" sz="1867" dirty="0"/>
          </a:p>
          <a:p>
            <a:pPr eaLnBrk="1" hangingPunct="1">
              <a:lnSpc>
                <a:spcPct val="115000"/>
              </a:lnSpc>
              <a:buNone/>
            </a:pPr>
            <a:r>
              <a:rPr lang="zh-CN" altLang="en-US" sz="2400" b="1" dirty="0"/>
              <a:t>如何分段？</a:t>
            </a:r>
            <a:endParaRPr lang="en-US" altLang="zh-CN" sz="2400" b="1" dirty="0"/>
          </a:p>
          <a:p>
            <a:pPr eaLnBrk="1" hangingPunct="1">
              <a:lnSpc>
                <a:spcPct val="115000"/>
              </a:lnSpc>
              <a:buNone/>
            </a:pPr>
            <a:r>
              <a:rPr lang="zh-CN" altLang="en-US" sz="1867" dirty="0"/>
              <a:t>考虑空间问题</a:t>
            </a:r>
          </a:p>
        </p:txBody>
      </p:sp>
    </p:spTree>
  </p:cSld>
  <p:clrMapOvr>
    <a:masterClrMapping/>
  </p:clrMapOvr>
  <p:transition spd="med">
    <p:fade/>
  </p:transition>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1362" name="Rectangle 2"/>
          <p:cNvSpPr>
            <a:spLocks noGrp="1" noChangeArrowheads="1"/>
          </p:cNvSpPr>
          <p:nvPr>
            <p:ph type="title"/>
          </p:nvPr>
        </p:nvSpPr>
        <p:spPr/>
        <p:txBody>
          <a:bodyPr>
            <a:normAutofit fontScale="90000"/>
          </a:bodyPr>
          <a:lstStyle/>
          <a:p>
            <a:pPr eaLnBrk="1" hangingPunct="1">
              <a:defRPr/>
            </a:pPr>
            <a:r>
              <a:rPr lang="zh-CN" altLang="en-US" sz="3200" b="1" dirty="0">
                <a:latin typeface="微软雅黑" pitchFamily="34" charset="-122"/>
              </a:rPr>
              <a:t>划分过程</a:t>
            </a:r>
          </a:p>
        </p:txBody>
      </p:sp>
      <p:sp>
        <p:nvSpPr>
          <p:cNvPr id="419843" name="Rectangle 3"/>
          <p:cNvSpPr>
            <a:spLocks noGrp="1" noChangeArrowheads="1"/>
          </p:cNvSpPr>
          <p:nvPr>
            <p:ph idx="4294967295"/>
          </p:nvPr>
        </p:nvSpPr>
        <p:spPr>
          <a:xfrm>
            <a:off x="795869" y="3339306"/>
            <a:ext cx="10363200" cy="2954337"/>
          </a:xfrm>
        </p:spPr>
        <p:txBody>
          <a:bodyPr>
            <a:normAutofit/>
          </a:bodyPr>
          <a:lstStyle/>
          <a:p>
            <a:pPr eaLnBrk="1" hangingPunct="1">
              <a:lnSpc>
                <a:spcPct val="120000"/>
              </a:lnSpc>
              <a:spcBef>
                <a:spcPct val="50000"/>
              </a:spcBef>
              <a:buClrTx/>
              <a:buSzTx/>
              <a:buNone/>
            </a:pPr>
            <a:r>
              <a:rPr lang="zh-CN" altLang="en-US" sz="1867" b="1" dirty="0"/>
              <a:t>重复执行下列过程，直到 </a:t>
            </a:r>
            <a:r>
              <a:rPr lang="en-US" altLang="zh-CN" sz="1867" b="1" dirty="0"/>
              <a:t>low  </a:t>
            </a:r>
            <a:r>
              <a:rPr lang="zh-CN" altLang="en-US" sz="1867" b="1" dirty="0"/>
              <a:t>等于 </a:t>
            </a:r>
            <a:r>
              <a:rPr lang="en-US" altLang="zh-CN" sz="1867" b="1" dirty="0"/>
              <a:t>high</a:t>
            </a:r>
          </a:p>
          <a:p>
            <a:pPr eaLnBrk="1" hangingPunct="1">
              <a:lnSpc>
                <a:spcPct val="120000"/>
              </a:lnSpc>
              <a:spcBef>
                <a:spcPct val="50000"/>
              </a:spcBef>
              <a:buClrTx/>
              <a:buSzTx/>
              <a:buNone/>
            </a:pPr>
            <a:r>
              <a:rPr lang="zh-CN" altLang="en-US" sz="1867" dirty="0"/>
              <a:t>从右向左开始检查。如果</a:t>
            </a:r>
            <a:r>
              <a:rPr lang="en-US" altLang="zh-CN" sz="1867" dirty="0"/>
              <a:t>high</a:t>
            </a:r>
            <a:r>
              <a:rPr lang="zh-CN" altLang="en-US" sz="1867" dirty="0"/>
              <a:t>的值大于</a:t>
            </a:r>
            <a:r>
              <a:rPr lang="en-US" altLang="zh-CN" sz="1867" dirty="0"/>
              <a:t>k</a:t>
            </a:r>
            <a:r>
              <a:rPr lang="zh-CN" altLang="en-US" sz="1867" dirty="0"/>
              <a:t>，</a:t>
            </a:r>
            <a:r>
              <a:rPr lang="en-US" altLang="zh-CN" sz="1867" dirty="0"/>
              <a:t>high</a:t>
            </a:r>
            <a:r>
              <a:rPr lang="zh-CN" altLang="en-US" sz="1867" dirty="0"/>
              <a:t>减</a:t>
            </a:r>
            <a:r>
              <a:rPr lang="en-US" altLang="zh-CN" sz="1867" dirty="0"/>
              <a:t>1</a:t>
            </a:r>
            <a:r>
              <a:rPr lang="zh-CN" altLang="en-US" sz="1867" dirty="0"/>
              <a:t>，继续往前检查，直到遇到一个小于</a:t>
            </a:r>
            <a:r>
              <a:rPr lang="en-US" altLang="zh-CN" sz="1867" dirty="0"/>
              <a:t>k</a:t>
            </a:r>
            <a:r>
              <a:rPr lang="zh-CN" altLang="en-US" sz="1867" dirty="0"/>
              <a:t>的值</a:t>
            </a:r>
          </a:p>
          <a:p>
            <a:pPr eaLnBrk="1" hangingPunct="1">
              <a:lnSpc>
                <a:spcPct val="120000"/>
              </a:lnSpc>
              <a:buNone/>
            </a:pPr>
            <a:r>
              <a:rPr lang="zh-CN" altLang="en-US" sz="1867" dirty="0"/>
              <a:t>将大于</a:t>
            </a:r>
            <a:r>
              <a:rPr lang="en-US" altLang="zh-CN" sz="1867" dirty="0"/>
              <a:t>k</a:t>
            </a:r>
            <a:r>
              <a:rPr lang="zh-CN" altLang="en-US" sz="1867" dirty="0"/>
              <a:t>的这个值放入</a:t>
            </a:r>
            <a:r>
              <a:rPr lang="en-US" altLang="zh-CN" sz="1867" dirty="0"/>
              <a:t>low</a:t>
            </a:r>
            <a:r>
              <a:rPr lang="zh-CN" altLang="en-US" sz="1867" dirty="0"/>
              <a:t>的位置。然后从</a:t>
            </a:r>
            <a:r>
              <a:rPr lang="en-US" altLang="zh-CN" sz="1867" dirty="0"/>
              <a:t>low</a:t>
            </a:r>
            <a:r>
              <a:rPr lang="zh-CN" altLang="en-US" sz="1867" dirty="0"/>
              <a:t>位置开始从左向右检查，直到遇到一个大于</a:t>
            </a:r>
            <a:r>
              <a:rPr lang="en-US" altLang="zh-CN" sz="1867" dirty="0"/>
              <a:t>k</a:t>
            </a:r>
            <a:r>
              <a:rPr lang="zh-CN" altLang="en-US" sz="1867" dirty="0"/>
              <a:t>的值</a:t>
            </a:r>
          </a:p>
          <a:p>
            <a:pPr eaLnBrk="1" hangingPunct="1">
              <a:lnSpc>
                <a:spcPct val="120000"/>
              </a:lnSpc>
              <a:buNone/>
            </a:pPr>
            <a:r>
              <a:rPr lang="zh-CN" altLang="en-US" sz="1867" dirty="0"/>
              <a:t>将</a:t>
            </a:r>
            <a:r>
              <a:rPr lang="en-US" altLang="zh-CN" sz="1867" dirty="0"/>
              <a:t>low</a:t>
            </a:r>
            <a:r>
              <a:rPr lang="zh-CN" altLang="en-US" sz="1867" dirty="0"/>
              <a:t>位置的值放入</a:t>
            </a:r>
            <a:r>
              <a:rPr lang="en-US" altLang="zh-CN" sz="1867" dirty="0"/>
              <a:t>high</a:t>
            </a:r>
            <a:r>
              <a:rPr lang="zh-CN" altLang="en-US" sz="1867" dirty="0"/>
              <a:t>位置</a:t>
            </a:r>
            <a:endParaRPr lang="en-US" altLang="zh-CN" sz="1867" dirty="0"/>
          </a:p>
          <a:p>
            <a:pPr>
              <a:lnSpc>
                <a:spcPct val="120000"/>
              </a:lnSpc>
              <a:spcBef>
                <a:spcPts val="1600"/>
              </a:spcBef>
              <a:buNone/>
            </a:pPr>
            <a:r>
              <a:rPr lang="zh-CN" altLang="en-US" sz="1867" b="1" dirty="0"/>
              <a:t>将</a:t>
            </a:r>
            <a:r>
              <a:rPr lang="en-US" altLang="zh-CN" sz="1867" b="1" dirty="0"/>
              <a:t>k</a:t>
            </a:r>
            <a:r>
              <a:rPr lang="zh-CN" altLang="en-US" sz="1867" b="1" dirty="0"/>
              <a:t>放入</a:t>
            </a:r>
            <a:r>
              <a:rPr lang="en-US" altLang="zh-CN" sz="1867" b="1" dirty="0"/>
              <a:t>low</a:t>
            </a:r>
            <a:r>
              <a:rPr lang="zh-CN" altLang="en-US" sz="1867" b="1" dirty="0"/>
              <a:t>和</a:t>
            </a:r>
            <a:r>
              <a:rPr lang="en-US" altLang="zh-CN" sz="1867" b="1" dirty="0"/>
              <a:t>high</a:t>
            </a:r>
            <a:r>
              <a:rPr lang="zh-CN" altLang="en-US" sz="1867" b="1" dirty="0"/>
              <a:t>重叠的位置</a:t>
            </a:r>
          </a:p>
        </p:txBody>
      </p:sp>
      <p:graphicFrame>
        <p:nvGraphicFramePr>
          <p:cNvPr id="2831364" name="Group 4"/>
          <p:cNvGraphicFramePr>
            <a:graphicFrameLocks noGrp="1"/>
          </p:cNvGraphicFramePr>
          <p:nvPr/>
        </p:nvGraphicFramePr>
        <p:xfrm>
          <a:off x="948269" y="2641600"/>
          <a:ext cx="6040967" cy="396240"/>
        </p:xfrm>
        <a:graphic>
          <a:graphicData uri="http://schemas.openxmlformats.org/drawingml/2006/table">
            <a:tbl>
              <a:tblPr/>
              <a:tblGrid>
                <a:gridCol w="603251">
                  <a:extLst>
                    <a:ext uri="{9D8B030D-6E8A-4147-A177-3AD203B41FA5}">
                      <a16:colId xmlns:a16="http://schemas.microsoft.com/office/drawing/2014/main" val="20000"/>
                    </a:ext>
                  </a:extLst>
                </a:gridCol>
                <a:gridCol w="605367">
                  <a:extLst>
                    <a:ext uri="{9D8B030D-6E8A-4147-A177-3AD203B41FA5}">
                      <a16:colId xmlns:a16="http://schemas.microsoft.com/office/drawing/2014/main" val="20001"/>
                    </a:ext>
                  </a:extLst>
                </a:gridCol>
                <a:gridCol w="603249">
                  <a:extLst>
                    <a:ext uri="{9D8B030D-6E8A-4147-A177-3AD203B41FA5}">
                      <a16:colId xmlns:a16="http://schemas.microsoft.com/office/drawing/2014/main" val="20002"/>
                    </a:ext>
                  </a:extLst>
                </a:gridCol>
                <a:gridCol w="605367">
                  <a:extLst>
                    <a:ext uri="{9D8B030D-6E8A-4147-A177-3AD203B41FA5}">
                      <a16:colId xmlns:a16="http://schemas.microsoft.com/office/drawing/2014/main" val="20003"/>
                    </a:ext>
                  </a:extLst>
                </a:gridCol>
                <a:gridCol w="603251">
                  <a:extLst>
                    <a:ext uri="{9D8B030D-6E8A-4147-A177-3AD203B41FA5}">
                      <a16:colId xmlns:a16="http://schemas.microsoft.com/office/drawing/2014/main" val="20004"/>
                    </a:ext>
                  </a:extLst>
                </a:gridCol>
                <a:gridCol w="603249">
                  <a:extLst>
                    <a:ext uri="{9D8B030D-6E8A-4147-A177-3AD203B41FA5}">
                      <a16:colId xmlns:a16="http://schemas.microsoft.com/office/drawing/2014/main" val="20005"/>
                    </a:ext>
                  </a:extLst>
                </a:gridCol>
                <a:gridCol w="584200">
                  <a:extLst>
                    <a:ext uri="{9D8B030D-6E8A-4147-A177-3AD203B41FA5}">
                      <a16:colId xmlns:a16="http://schemas.microsoft.com/office/drawing/2014/main" val="20006"/>
                    </a:ext>
                  </a:extLst>
                </a:gridCol>
                <a:gridCol w="624417">
                  <a:extLst>
                    <a:ext uri="{9D8B030D-6E8A-4147-A177-3AD203B41FA5}">
                      <a16:colId xmlns:a16="http://schemas.microsoft.com/office/drawing/2014/main" val="20007"/>
                    </a:ext>
                  </a:extLst>
                </a:gridCol>
                <a:gridCol w="605367">
                  <a:extLst>
                    <a:ext uri="{9D8B030D-6E8A-4147-A177-3AD203B41FA5}">
                      <a16:colId xmlns:a16="http://schemas.microsoft.com/office/drawing/2014/main" val="20008"/>
                    </a:ext>
                  </a:extLst>
                </a:gridCol>
                <a:gridCol w="603249">
                  <a:extLst>
                    <a:ext uri="{9D8B030D-6E8A-4147-A177-3AD203B41FA5}">
                      <a16:colId xmlns:a16="http://schemas.microsoft.com/office/drawing/2014/main" val="20009"/>
                    </a:ext>
                  </a:extLst>
                </a:gridCol>
              </a:tblGrid>
              <a:tr h="39624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5</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7</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3</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4</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2</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1</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9</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6</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8</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19868" name="Line 28"/>
          <p:cNvSpPr>
            <a:spLocks noChangeShapeType="1"/>
          </p:cNvSpPr>
          <p:nvPr/>
        </p:nvSpPr>
        <p:spPr bwMode="auto">
          <a:xfrm>
            <a:off x="1145117" y="2128837"/>
            <a:ext cx="0" cy="512763"/>
          </a:xfrm>
          <a:prstGeom prst="line">
            <a:avLst/>
          </a:prstGeom>
          <a:noFill/>
          <a:ln w="28575" cap="sq">
            <a:solidFill>
              <a:schemeClr val="tx1"/>
            </a:solidFill>
            <a:round/>
            <a:headEnd type="none" w="sm" len="sm"/>
            <a:tailEnd type="triangle" w="med" len="med"/>
          </a:ln>
        </p:spPr>
        <p:txBody>
          <a:bodyPr wrap="none" anchor="ctr"/>
          <a:lstStyle/>
          <a:p>
            <a:endParaRPr lang="zh-CN" altLang="en-US" sz="2400"/>
          </a:p>
        </p:txBody>
      </p:sp>
      <p:sp>
        <p:nvSpPr>
          <p:cNvPr id="419869" name="Line 29"/>
          <p:cNvSpPr>
            <a:spLocks noChangeShapeType="1"/>
          </p:cNvSpPr>
          <p:nvPr/>
        </p:nvSpPr>
        <p:spPr bwMode="auto">
          <a:xfrm>
            <a:off x="6639984" y="2128837"/>
            <a:ext cx="0" cy="512763"/>
          </a:xfrm>
          <a:prstGeom prst="line">
            <a:avLst/>
          </a:prstGeom>
          <a:noFill/>
          <a:ln w="28575" cap="sq">
            <a:solidFill>
              <a:schemeClr val="tx1"/>
            </a:solidFill>
            <a:round/>
            <a:headEnd type="none" w="sm" len="sm"/>
            <a:tailEnd type="triangle" w="med" len="med"/>
          </a:ln>
        </p:spPr>
        <p:txBody>
          <a:bodyPr wrap="none" anchor="ctr"/>
          <a:lstStyle/>
          <a:p>
            <a:endParaRPr lang="zh-CN" altLang="en-US" sz="2400"/>
          </a:p>
        </p:txBody>
      </p:sp>
      <p:sp>
        <p:nvSpPr>
          <p:cNvPr id="419870" name="Text Box 30"/>
          <p:cNvSpPr txBox="1">
            <a:spLocks noChangeArrowheads="1"/>
          </p:cNvSpPr>
          <p:nvPr/>
        </p:nvSpPr>
        <p:spPr bwMode="auto">
          <a:xfrm>
            <a:off x="639234" y="1752602"/>
            <a:ext cx="1011767" cy="461665"/>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2400" b="1"/>
              <a:t>low</a:t>
            </a:r>
          </a:p>
        </p:txBody>
      </p:sp>
      <p:sp>
        <p:nvSpPr>
          <p:cNvPr id="419871" name="Text Box 31"/>
          <p:cNvSpPr txBox="1">
            <a:spLocks noChangeArrowheads="1"/>
          </p:cNvSpPr>
          <p:nvPr/>
        </p:nvSpPr>
        <p:spPr bwMode="auto">
          <a:xfrm>
            <a:off x="5977469" y="1731965"/>
            <a:ext cx="1011767" cy="461665"/>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2400" b="1"/>
              <a:t>high</a:t>
            </a:r>
          </a:p>
        </p:txBody>
      </p:sp>
      <p:sp>
        <p:nvSpPr>
          <p:cNvPr id="419872" name="Text Box 32"/>
          <p:cNvSpPr txBox="1">
            <a:spLocks noChangeArrowheads="1"/>
          </p:cNvSpPr>
          <p:nvPr/>
        </p:nvSpPr>
        <p:spPr bwMode="auto">
          <a:xfrm>
            <a:off x="8420102" y="2641600"/>
            <a:ext cx="1976967" cy="666786"/>
          </a:xfrm>
          <a:prstGeom prst="rect">
            <a:avLst/>
          </a:prstGeom>
          <a:noFill/>
          <a:ln w="12700" cap="sq" algn="ctr">
            <a:noFill/>
            <a:miter lim="800000"/>
            <a:headEnd type="none" w="sm" len="sm"/>
            <a:tailEnd type="none" w="sm" len="sm"/>
          </a:ln>
        </p:spPr>
        <p:txBody>
          <a:bodyPr>
            <a:spAutoFit/>
          </a:bodyPr>
          <a:lstStyle/>
          <a:p>
            <a:pPr algn="ctr">
              <a:spcBef>
                <a:spcPct val="50000"/>
              </a:spcBef>
            </a:pPr>
            <a:endParaRPr lang="zh-CN" altLang="zh-CN" sz="3733" b="1"/>
          </a:p>
        </p:txBody>
      </p:sp>
      <p:sp>
        <p:nvSpPr>
          <p:cNvPr id="419873" name="Text Box 33"/>
          <p:cNvSpPr txBox="1">
            <a:spLocks noChangeArrowheads="1"/>
          </p:cNvSpPr>
          <p:nvPr/>
        </p:nvSpPr>
        <p:spPr bwMode="auto">
          <a:xfrm>
            <a:off x="7859186" y="2428876"/>
            <a:ext cx="2982383" cy="420564"/>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2133" dirty="0">
                <a:latin typeface="微软雅黑" pitchFamily="34" charset="-122"/>
                <a:ea typeface="微软雅黑" pitchFamily="34" charset="-122"/>
              </a:rPr>
              <a:t>K=5</a:t>
            </a: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22"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原码</a:t>
            </a:r>
          </a:p>
        </p:txBody>
      </p:sp>
      <p:sp>
        <p:nvSpPr>
          <p:cNvPr id="62467" name="Rectangle 3"/>
          <p:cNvSpPr>
            <a:spLocks noGrp="1" noChangeArrowheads="1"/>
          </p:cNvSpPr>
          <p:nvPr>
            <p:ph idx="4294967295"/>
          </p:nvPr>
        </p:nvSpPr>
        <p:spPr>
          <a:xfrm>
            <a:off x="704427" y="1253331"/>
            <a:ext cx="10515600" cy="4351338"/>
          </a:xfrm>
        </p:spPr>
        <p:txBody>
          <a:bodyPr>
            <a:normAutofit/>
          </a:bodyPr>
          <a:lstStyle/>
          <a:p>
            <a:pPr>
              <a:lnSpc>
                <a:spcPct val="120000"/>
              </a:lnSpc>
              <a:spcBef>
                <a:spcPts val="1600"/>
              </a:spcBef>
              <a:buNone/>
            </a:pPr>
            <a:r>
              <a:rPr lang="zh-CN" altLang="en-US" sz="2400" b="1" dirty="0"/>
              <a:t>用符号位和数值表示带符号数，最高位为符号位</a:t>
            </a:r>
            <a:endParaRPr lang="en-US" altLang="zh-CN" sz="2400" b="1" dirty="0"/>
          </a:p>
          <a:p>
            <a:pPr>
              <a:spcBef>
                <a:spcPts val="800"/>
              </a:spcBef>
              <a:buNone/>
            </a:pPr>
            <a:r>
              <a:rPr lang="zh-CN" altLang="en-US" sz="1867" dirty="0"/>
              <a:t>正数的符号位为</a:t>
            </a:r>
            <a:r>
              <a:rPr lang="en-US" altLang="zh-CN" sz="1867" dirty="0"/>
              <a:t>0</a:t>
            </a:r>
            <a:r>
              <a:rPr lang="zh-CN" altLang="en-US" sz="1867" dirty="0"/>
              <a:t>，负数的符号位为</a:t>
            </a:r>
            <a:r>
              <a:rPr lang="en-US" altLang="zh-CN" sz="1867" dirty="0"/>
              <a:t>1</a:t>
            </a:r>
          </a:p>
          <a:p>
            <a:pPr>
              <a:spcBef>
                <a:spcPts val="800"/>
              </a:spcBef>
              <a:buNone/>
            </a:pPr>
            <a:r>
              <a:rPr lang="zh-CN" altLang="en-US" sz="1867" dirty="0"/>
              <a:t>数值部分用二进制表示</a:t>
            </a:r>
            <a:endParaRPr lang="en-US" altLang="zh-CN" sz="1867" dirty="0"/>
          </a:p>
          <a:p>
            <a:pPr eaLnBrk="1" hangingPunct="1">
              <a:lnSpc>
                <a:spcPct val="120000"/>
              </a:lnSpc>
              <a:buNone/>
            </a:pPr>
            <a:endParaRPr lang="en-US" altLang="zh-CN" sz="2400" dirty="0"/>
          </a:p>
          <a:p>
            <a:pPr eaLnBrk="1" hangingPunct="1">
              <a:lnSpc>
                <a:spcPct val="120000"/>
              </a:lnSpc>
              <a:buNone/>
            </a:pPr>
            <a:r>
              <a:rPr lang="zh-CN" altLang="en-US" sz="2400" b="1" dirty="0"/>
              <a:t>如用一个字节表示数值</a:t>
            </a:r>
          </a:p>
          <a:p>
            <a:pPr>
              <a:spcBef>
                <a:spcPts val="800"/>
              </a:spcBef>
              <a:buNone/>
            </a:pPr>
            <a:r>
              <a:rPr lang="zh-CN" altLang="en-US" sz="2400" dirty="0"/>
              <a:t>    </a:t>
            </a:r>
            <a:r>
              <a:rPr lang="en-US" altLang="zh-CN" sz="1867" dirty="0"/>
              <a:t>[62]</a:t>
            </a:r>
            <a:r>
              <a:rPr lang="zh-CN" altLang="en-US" sz="1867" baseline="-25000" dirty="0"/>
              <a:t>原</a:t>
            </a:r>
            <a:r>
              <a:rPr lang="en-US" altLang="zh-CN" sz="1867" dirty="0"/>
              <a:t>=  0     0111110</a:t>
            </a:r>
          </a:p>
          <a:p>
            <a:pPr>
              <a:spcBef>
                <a:spcPts val="800"/>
              </a:spcBef>
              <a:buNone/>
            </a:pPr>
            <a:r>
              <a:rPr lang="en-US" altLang="zh-CN" sz="1867" dirty="0"/>
              <a:t>    [-62]</a:t>
            </a:r>
            <a:r>
              <a:rPr lang="zh-CN" altLang="en-US" sz="1867" baseline="-25000" dirty="0"/>
              <a:t>原</a:t>
            </a:r>
            <a:r>
              <a:rPr lang="en-US" altLang="zh-CN" sz="1867" dirty="0"/>
              <a:t>=  1     0111110</a:t>
            </a:r>
          </a:p>
          <a:p>
            <a:pPr>
              <a:buNone/>
            </a:pPr>
            <a:endParaRPr lang="en-US" altLang="zh-CN" sz="2400" dirty="0"/>
          </a:p>
        </p:txBody>
      </p:sp>
      <p:sp>
        <p:nvSpPr>
          <p:cNvPr id="4" name="TextBox 3"/>
          <p:cNvSpPr txBox="1"/>
          <p:nvPr/>
        </p:nvSpPr>
        <p:spPr>
          <a:xfrm>
            <a:off x="704427" y="5030682"/>
            <a:ext cx="3810000" cy="851580"/>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表示范围</a:t>
            </a:r>
            <a:endParaRPr lang="en-US" altLang="zh-CN" sz="2400" b="1"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-127   ~   +127</a:t>
            </a:r>
            <a:endParaRPr lang="zh-CN" altLang="en-US"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7">
                                            <p:txEl>
                                              <p:pRg st="4" end="4"/>
                                            </p:txEl>
                                          </p:spTgt>
                                        </p:tgtEl>
                                        <p:attrNameLst>
                                          <p:attrName>style.visibility</p:attrName>
                                        </p:attrNameLst>
                                      </p:cBhvr>
                                      <p:to>
                                        <p:strVal val="visible"/>
                                      </p:to>
                                    </p:set>
                                    <p:animEffect transition="in" filter="blinds(horizontal)">
                                      <p:cBhvr>
                                        <p:cTn id="7" dur="500"/>
                                        <p:tgtEl>
                                          <p:spTgt spid="62467">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2467">
                                            <p:txEl>
                                              <p:pRg st="5" end="5"/>
                                            </p:txEl>
                                          </p:spTgt>
                                        </p:tgtEl>
                                        <p:attrNameLst>
                                          <p:attrName>style.visibility</p:attrName>
                                        </p:attrNameLst>
                                      </p:cBhvr>
                                      <p:to>
                                        <p:strVal val="visible"/>
                                      </p:to>
                                    </p:set>
                                    <p:animEffect transition="in" filter="blinds(horizontal)">
                                      <p:cBhvr>
                                        <p:cTn id="10" dur="500"/>
                                        <p:tgtEl>
                                          <p:spTgt spid="62467">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2467">
                                            <p:txEl>
                                              <p:pRg st="6" end="6"/>
                                            </p:txEl>
                                          </p:spTgt>
                                        </p:tgtEl>
                                        <p:attrNameLst>
                                          <p:attrName>style.visibility</p:attrName>
                                        </p:attrNameLst>
                                      </p:cBhvr>
                                      <p:to>
                                        <p:strVal val="visible"/>
                                      </p:to>
                                    </p:set>
                                    <p:animEffect transition="in" filter="blinds(horizontal)">
                                      <p:cBhvr>
                                        <p:cTn id="13" dur="500"/>
                                        <p:tgtEl>
                                          <p:spTgt spid="62467">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32386" name="Group 2"/>
          <p:cNvGraphicFramePr>
            <a:graphicFrameLocks noGrp="1"/>
          </p:cNvGraphicFramePr>
          <p:nvPr/>
        </p:nvGraphicFramePr>
        <p:xfrm>
          <a:off x="1828802" y="1103313"/>
          <a:ext cx="6040967" cy="396240"/>
        </p:xfrm>
        <a:graphic>
          <a:graphicData uri="http://schemas.openxmlformats.org/drawingml/2006/table">
            <a:tbl>
              <a:tblPr/>
              <a:tblGrid>
                <a:gridCol w="603251">
                  <a:extLst>
                    <a:ext uri="{9D8B030D-6E8A-4147-A177-3AD203B41FA5}">
                      <a16:colId xmlns:a16="http://schemas.microsoft.com/office/drawing/2014/main" val="20000"/>
                    </a:ext>
                  </a:extLst>
                </a:gridCol>
                <a:gridCol w="605367">
                  <a:extLst>
                    <a:ext uri="{9D8B030D-6E8A-4147-A177-3AD203B41FA5}">
                      <a16:colId xmlns:a16="http://schemas.microsoft.com/office/drawing/2014/main" val="20001"/>
                    </a:ext>
                  </a:extLst>
                </a:gridCol>
                <a:gridCol w="603249">
                  <a:extLst>
                    <a:ext uri="{9D8B030D-6E8A-4147-A177-3AD203B41FA5}">
                      <a16:colId xmlns:a16="http://schemas.microsoft.com/office/drawing/2014/main" val="20002"/>
                    </a:ext>
                  </a:extLst>
                </a:gridCol>
                <a:gridCol w="605367">
                  <a:extLst>
                    <a:ext uri="{9D8B030D-6E8A-4147-A177-3AD203B41FA5}">
                      <a16:colId xmlns:a16="http://schemas.microsoft.com/office/drawing/2014/main" val="20003"/>
                    </a:ext>
                  </a:extLst>
                </a:gridCol>
                <a:gridCol w="603251">
                  <a:extLst>
                    <a:ext uri="{9D8B030D-6E8A-4147-A177-3AD203B41FA5}">
                      <a16:colId xmlns:a16="http://schemas.microsoft.com/office/drawing/2014/main" val="20004"/>
                    </a:ext>
                  </a:extLst>
                </a:gridCol>
                <a:gridCol w="603249">
                  <a:extLst>
                    <a:ext uri="{9D8B030D-6E8A-4147-A177-3AD203B41FA5}">
                      <a16:colId xmlns:a16="http://schemas.microsoft.com/office/drawing/2014/main" val="20005"/>
                    </a:ext>
                  </a:extLst>
                </a:gridCol>
                <a:gridCol w="584200">
                  <a:extLst>
                    <a:ext uri="{9D8B030D-6E8A-4147-A177-3AD203B41FA5}">
                      <a16:colId xmlns:a16="http://schemas.microsoft.com/office/drawing/2014/main" val="20006"/>
                    </a:ext>
                  </a:extLst>
                </a:gridCol>
                <a:gridCol w="624417">
                  <a:extLst>
                    <a:ext uri="{9D8B030D-6E8A-4147-A177-3AD203B41FA5}">
                      <a16:colId xmlns:a16="http://schemas.microsoft.com/office/drawing/2014/main" val="20007"/>
                    </a:ext>
                  </a:extLst>
                </a:gridCol>
                <a:gridCol w="605367">
                  <a:extLst>
                    <a:ext uri="{9D8B030D-6E8A-4147-A177-3AD203B41FA5}">
                      <a16:colId xmlns:a16="http://schemas.microsoft.com/office/drawing/2014/main" val="20008"/>
                    </a:ext>
                  </a:extLst>
                </a:gridCol>
                <a:gridCol w="603249">
                  <a:extLst>
                    <a:ext uri="{9D8B030D-6E8A-4147-A177-3AD203B41FA5}">
                      <a16:colId xmlns:a16="http://schemas.microsoft.com/office/drawing/2014/main" val="20009"/>
                    </a:ext>
                  </a:extLst>
                </a:gridCol>
              </a:tblGrid>
              <a:tr h="39624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000" b="1" i="0" u="none" strike="noStrike" cap="none" normalizeH="0" baseline="0">
                        <a:ln>
                          <a:noFill/>
                        </a:ln>
                        <a:solidFill>
                          <a:schemeClr val="tx1"/>
                        </a:solidFill>
                        <a:effectLst/>
                        <a:latin typeface="Times New Roman" pitchFamily="18" charset="0"/>
                        <a:ea typeface="楷体_GB2312" pitchFamily="49" charset="-122"/>
                      </a:endParaRP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7</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3</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4</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2</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1</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9</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6</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8</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20890" name="Line 26"/>
          <p:cNvSpPr>
            <a:spLocks noChangeShapeType="1"/>
          </p:cNvSpPr>
          <p:nvPr/>
        </p:nvSpPr>
        <p:spPr bwMode="auto">
          <a:xfrm>
            <a:off x="2025651" y="590551"/>
            <a:ext cx="0" cy="512763"/>
          </a:xfrm>
          <a:prstGeom prst="line">
            <a:avLst/>
          </a:prstGeom>
          <a:noFill/>
          <a:ln w="28575" cap="sq">
            <a:solidFill>
              <a:schemeClr val="tx1"/>
            </a:solidFill>
            <a:round/>
            <a:headEnd type="none" w="sm" len="sm"/>
            <a:tailEnd type="triangle" w="med" len="med"/>
          </a:ln>
        </p:spPr>
        <p:txBody>
          <a:bodyPr wrap="none" anchor="ctr"/>
          <a:lstStyle/>
          <a:p>
            <a:endParaRPr lang="zh-CN" altLang="en-US" sz="1867">
              <a:latin typeface="微软雅黑" pitchFamily="34" charset="-122"/>
              <a:ea typeface="微软雅黑" pitchFamily="34" charset="-122"/>
            </a:endParaRPr>
          </a:p>
        </p:txBody>
      </p:sp>
      <p:sp>
        <p:nvSpPr>
          <p:cNvPr id="420891" name="Line 27"/>
          <p:cNvSpPr>
            <a:spLocks noChangeShapeType="1"/>
          </p:cNvSpPr>
          <p:nvPr/>
        </p:nvSpPr>
        <p:spPr bwMode="auto">
          <a:xfrm>
            <a:off x="7520517" y="590551"/>
            <a:ext cx="0" cy="512763"/>
          </a:xfrm>
          <a:prstGeom prst="line">
            <a:avLst/>
          </a:prstGeom>
          <a:noFill/>
          <a:ln w="28575" cap="sq">
            <a:solidFill>
              <a:schemeClr val="tx1"/>
            </a:solidFill>
            <a:round/>
            <a:headEnd type="none" w="sm" len="sm"/>
            <a:tailEnd type="triangle" w="med" len="med"/>
          </a:ln>
        </p:spPr>
        <p:txBody>
          <a:bodyPr wrap="none" anchor="ctr"/>
          <a:lstStyle/>
          <a:p>
            <a:endParaRPr lang="zh-CN" altLang="en-US" sz="1867">
              <a:latin typeface="微软雅黑" pitchFamily="34" charset="-122"/>
              <a:ea typeface="微软雅黑" pitchFamily="34" charset="-122"/>
            </a:endParaRPr>
          </a:p>
        </p:txBody>
      </p:sp>
      <p:sp>
        <p:nvSpPr>
          <p:cNvPr id="420892" name="Text Box 28"/>
          <p:cNvSpPr txBox="1">
            <a:spLocks noChangeArrowheads="1"/>
          </p:cNvSpPr>
          <p:nvPr/>
        </p:nvSpPr>
        <p:spPr bwMode="auto">
          <a:xfrm>
            <a:off x="1519769" y="214313"/>
            <a:ext cx="1011767" cy="379656"/>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1867" b="1">
                <a:latin typeface="微软雅黑" pitchFamily="34" charset="-122"/>
                <a:ea typeface="微软雅黑" pitchFamily="34" charset="-122"/>
              </a:rPr>
              <a:t>low</a:t>
            </a:r>
          </a:p>
        </p:txBody>
      </p:sp>
      <p:sp>
        <p:nvSpPr>
          <p:cNvPr id="420893" name="Text Box 29"/>
          <p:cNvSpPr txBox="1">
            <a:spLocks noChangeArrowheads="1"/>
          </p:cNvSpPr>
          <p:nvPr/>
        </p:nvSpPr>
        <p:spPr bwMode="auto">
          <a:xfrm>
            <a:off x="6858002" y="193676"/>
            <a:ext cx="1011767" cy="379656"/>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1867" b="1">
                <a:latin typeface="微软雅黑" pitchFamily="34" charset="-122"/>
                <a:ea typeface="微软雅黑" pitchFamily="34" charset="-122"/>
              </a:rPr>
              <a:t>high</a:t>
            </a:r>
          </a:p>
        </p:txBody>
      </p:sp>
      <p:sp>
        <p:nvSpPr>
          <p:cNvPr id="420894" name="Text Box 30"/>
          <p:cNvSpPr txBox="1">
            <a:spLocks noChangeArrowheads="1"/>
          </p:cNvSpPr>
          <p:nvPr/>
        </p:nvSpPr>
        <p:spPr bwMode="auto">
          <a:xfrm>
            <a:off x="8707967" y="1662113"/>
            <a:ext cx="1976967" cy="379656"/>
          </a:xfrm>
          <a:prstGeom prst="rect">
            <a:avLst/>
          </a:prstGeom>
          <a:noFill/>
          <a:ln w="12700" cap="sq" algn="ctr">
            <a:noFill/>
            <a:miter lim="800000"/>
            <a:headEnd type="none" w="sm" len="sm"/>
            <a:tailEnd type="none" w="sm" len="sm"/>
          </a:ln>
        </p:spPr>
        <p:txBody>
          <a:bodyPr>
            <a:spAutoFit/>
          </a:bodyPr>
          <a:lstStyle/>
          <a:p>
            <a:pPr algn="ctr">
              <a:spcBef>
                <a:spcPct val="50000"/>
              </a:spcBef>
            </a:pPr>
            <a:endParaRPr lang="zh-CN" altLang="zh-CN" sz="1867" b="1">
              <a:latin typeface="微软雅黑" pitchFamily="34" charset="-122"/>
              <a:ea typeface="微软雅黑" pitchFamily="34" charset="-122"/>
            </a:endParaRPr>
          </a:p>
        </p:txBody>
      </p:sp>
      <p:sp>
        <p:nvSpPr>
          <p:cNvPr id="420895" name="Text Box 31"/>
          <p:cNvSpPr txBox="1">
            <a:spLocks noChangeArrowheads="1"/>
          </p:cNvSpPr>
          <p:nvPr/>
        </p:nvSpPr>
        <p:spPr bwMode="auto">
          <a:xfrm>
            <a:off x="8977746" y="1449388"/>
            <a:ext cx="1501329" cy="379656"/>
          </a:xfrm>
          <a:prstGeom prst="rect">
            <a:avLst/>
          </a:prstGeom>
          <a:noFill/>
          <a:ln w="12700" cap="sq" algn="ctr">
            <a:noFill/>
            <a:miter lim="800000"/>
            <a:headEnd type="none" w="sm" len="sm"/>
            <a:tailEnd type="none" w="sm" len="sm"/>
          </a:ln>
        </p:spPr>
        <p:txBody>
          <a:bodyPr wrap="square">
            <a:spAutoFit/>
          </a:bodyPr>
          <a:lstStyle/>
          <a:p>
            <a:pPr algn="ctr">
              <a:spcBef>
                <a:spcPct val="50000"/>
              </a:spcBef>
            </a:pPr>
            <a:r>
              <a:rPr lang="en-US" altLang="zh-CN" sz="1867" b="1" dirty="0">
                <a:latin typeface="微软雅黑" pitchFamily="34" charset="-122"/>
                <a:ea typeface="微软雅黑" pitchFamily="34" charset="-122"/>
              </a:rPr>
              <a:t>K=5</a:t>
            </a:r>
          </a:p>
        </p:txBody>
      </p:sp>
      <p:graphicFrame>
        <p:nvGraphicFramePr>
          <p:cNvPr id="2832416" name="Group 32"/>
          <p:cNvGraphicFramePr>
            <a:graphicFrameLocks noGrp="1"/>
          </p:cNvGraphicFramePr>
          <p:nvPr/>
        </p:nvGraphicFramePr>
        <p:xfrm>
          <a:off x="1794934" y="2509839"/>
          <a:ext cx="6040967" cy="396240"/>
        </p:xfrm>
        <a:graphic>
          <a:graphicData uri="http://schemas.openxmlformats.org/drawingml/2006/table">
            <a:tbl>
              <a:tblPr/>
              <a:tblGrid>
                <a:gridCol w="603251">
                  <a:extLst>
                    <a:ext uri="{9D8B030D-6E8A-4147-A177-3AD203B41FA5}">
                      <a16:colId xmlns:a16="http://schemas.microsoft.com/office/drawing/2014/main" val="20000"/>
                    </a:ext>
                  </a:extLst>
                </a:gridCol>
                <a:gridCol w="605367">
                  <a:extLst>
                    <a:ext uri="{9D8B030D-6E8A-4147-A177-3AD203B41FA5}">
                      <a16:colId xmlns:a16="http://schemas.microsoft.com/office/drawing/2014/main" val="20001"/>
                    </a:ext>
                  </a:extLst>
                </a:gridCol>
                <a:gridCol w="603249">
                  <a:extLst>
                    <a:ext uri="{9D8B030D-6E8A-4147-A177-3AD203B41FA5}">
                      <a16:colId xmlns:a16="http://schemas.microsoft.com/office/drawing/2014/main" val="20002"/>
                    </a:ext>
                  </a:extLst>
                </a:gridCol>
                <a:gridCol w="605367">
                  <a:extLst>
                    <a:ext uri="{9D8B030D-6E8A-4147-A177-3AD203B41FA5}">
                      <a16:colId xmlns:a16="http://schemas.microsoft.com/office/drawing/2014/main" val="20003"/>
                    </a:ext>
                  </a:extLst>
                </a:gridCol>
                <a:gridCol w="603251">
                  <a:extLst>
                    <a:ext uri="{9D8B030D-6E8A-4147-A177-3AD203B41FA5}">
                      <a16:colId xmlns:a16="http://schemas.microsoft.com/office/drawing/2014/main" val="20004"/>
                    </a:ext>
                  </a:extLst>
                </a:gridCol>
                <a:gridCol w="603249">
                  <a:extLst>
                    <a:ext uri="{9D8B030D-6E8A-4147-A177-3AD203B41FA5}">
                      <a16:colId xmlns:a16="http://schemas.microsoft.com/office/drawing/2014/main" val="20005"/>
                    </a:ext>
                  </a:extLst>
                </a:gridCol>
                <a:gridCol w="584200">
                  <a:extLst>
                    <a:ext uri="{9D8B030D-6E8A-4147-A177-3AD203B41FA5}">
                      <a16:colId xmlns:a16="http://schemas.microsoft.com/office/drawing/2014/main" val="20006"/>
                    </a:ext>
                  </a:extLst>
                </a:gridCol>
                <a:gridCol w="624417">
                  <a:extLst>
                    <a:ext uri="{9D8B030D-6E8A-4147-A177-3AD203B41FA5}">
                      <a16:colId xmlns:a16="http://schemas.microsoft.com/office/drawing/2014/main" val="20007"/>
                    </a:ext>
                  </a:extLst>
                </a:gridCol>
                <a:gridCol w="605367">
                  <a:extLst>
                    <a:ext uri="{9D8B030D-6E8A-4147-A177-3AD203B41FA5}">
                      <a16:colId xmlns:a16="http://schemas.microsoft.com/office/drawing/2014/main" val="20008"/>
                    </a:ext>
                  </a:extLst>
                </a:gridCol>
                <a:gridCol w="603249">
                  <a:extLst>
                    <a:ext uri="{9D8B030D-6E8A-4147-A177-3AD203B41FA5}">
                      <a16:colId xmlns:a16="http://schemas.microsoft.com/office/drawing/2014/main" val="20009"/>
                    </a:ext>
                  </a:extLst>
                </a:gridCol>
              </a:tblGrid>
              <a:tr h="39624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000" b="1" i="0" u="none" strike="noStrike" cap="none" normalizeH="0" baseline="0">
                        <a:ln>
                          <a:noFill/>
                        </a:ln>
                        <a:solidFill>
                          <a:schemeClr val="tx1"/>
                        </a:solidFill>
                        <a:effectLst/>
                        <a:latin typeface="Times New Roman" pitchFamily="18" charset="0"/>
                        <a:ea typeface="楷体_GB2312" pitchFamily="49" charset="-122"/>
                      </a:endParaRP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7</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3</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4</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2</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1</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9</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6</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8</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20920" name="Line 56"/>
          <p:cNvSpPr>
            <a:spLocks noChangeShapeType="1"/>
          </p:cNvSpPr>
          <p:nvPr/>
        </p:nvSpPr>
        <p:spPr bwMode="auto">
          <a:xfrm>
            <a:off x="1991784" y="1997076"/>
            <a:ext cx="0" cy="512763"/>
          </a:xfrm>
          <a:prstGeom prst="line">
            <a:avLst/>
          </a:prstGeom>
          <a:noFill/>
          <a:ln w="28575" cap="sq">
            <a:solidFill>
              <a:schemeClr val="tx1"/>
            </a:solidFill>
            <a:round/>
            <a:headEnd type="none" w="sm" len="sm"/>
            <a:tailEnd type="triangle" w="med" len="med"/>
          </a:ln>
        </p:spPr>
        <p:txBody>
          <a:bodyPr wrap="none" anchor="ctr"/>
          <a:lstStyle/>
          <a:p>
            <a:endParaRPr lang="zh-CN" altLang="en-US" sz="1867">
              <a:latin typeface="微软雅黑" pitchFamily="34" charset="-122"/>
              <a:ea typeface="微软雅黑" pitchFamily="34" charset="-122"/>
            </a:endParaRPr>
          </a:p>
        </p:txBody>
      </p:sp>
      <p:sp>
        <p:nvSpPr>
          <p:cNvPr id="420921" name="Line 57"/>
          <p:cNvSpPr>
            <a:spLocks noChangeShapeType="1"/>
          </p:cNvSpPr>
          <p:nvPr/>
        </p:nvSpPr>
        <p:spPr bwMode="auto">
          <a:xfrm>
            <a:off x="5653617" y="2017713"/>
            <a:ext cx="0" cy="512763"/>
          </a:xfrm>
          <a:prstGeom prst="line">
            <a:avLst/>
          </a:prstGeom>
          <a:noFill/>
          <a:ln w="28575" cap="sq">
            <a:solidFill>
              <a:schemeClr val="tx1"/>
            </a:solidFill>
            <a:round/>
            <a:headEnd type="none" w="sm" len="sm"/>
            <a:tailEnd type="triangle" w="med" len="med"/>
          </a:ln>
        </p:spPr>
        <p:txBody>
          <a:bodyPr wrap="none" anchor="ctr"/>
          <a:lstStyle/>
          <a:p>
            <a:endParaRPr lang="zh-CN" altLang="en-US" sz="1867">
              <a:latin typeface="微软雅黑" pitchFamily="34" charset="-122"/>
              <a:ea typeface="微软雅黑" pitchFamily="34" charset="-122"/>
            </a:endParaRPr>
          </a:p>
        </p:txBody>
      </p:sp>
      <p:sp>
        <p:nvSpPr>
          <p:cNvPr id="420922" name="Text Box 58"/>
          <p:cNvSpPr txBox="1">
            <a:spLocks noChangeArrowheads="1"/>
          </p:cNvSpPr>
          <p:nvPr/>
        </p:nvSpPr>
        <p:spPr bwMode="auto">
          <a:xfrm>
            <a:off x="1485902" y="1620839"/>
            <a:ext cx="1011767" cy="379656"/>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1867" b="1">
                <a:latin typeface="微软雅黑" pitchFamily="34" charset="-122"/>
                <a:ea typeface="微软雅黑" pitchFamily="34" charset="-122"/>
              </a:rPr>
              <a:t>low</a:t>
            </a:r>
          </a:p>
        </p:txBody>
      </p:sp>
      <p:sp>
        <p:nvSpPr>
          <p:cNvPr id="420923" name="Text Box 59"/>
          <p:cNvSpPr txBox="1">
            <a:spLocks noChangeArrowheads="1"/>
          </p:cNvSpPr>
          <p:nvPr/>
        </p:nvSpPr>
        <p:spPr bwMode="auto">
          <a:xfrm>
            <a:off x="4991102" y="1620839"/>
            <a:ext cx="1011767" cy="379656"/>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1867" b="1">
                <a:latin typeface="微软雅黑" pitchFamily="34" charset="-122"/>
                <a:ea typeface="微软雅黑" pitchFamily="34" charset="-122"/>
              </a:rPr>
              <a:t>high</a:t>
            </a:r>
          </a:p>
        </p:txBody>
      </p:sp>
      <p:graphicFrame>
        <p:nvGraphicFramePr>
          <p:cNvPr id="2832444" name="Group 60"/>
          <p:cNvGraphicFramePr>
            <a:graphicFrameLocks noGrp="1"/>
          </p:cNvGraphicFramePr>
          <p:nvPr/>
        </p:nvGraphicFramePr>
        <p:xfrm>
          <a:off x="1873253" y="3827463"/>
          <a:ext cx="6040968" cy="396240"/>
        </p:xfrm>
        <a:graphic>
          <a:graphicData uri="http://schemas.openxmlformats.org/drawingml/2006/table">
            <a:tbl>
              <a:tblPr/>
              <a:tblGrid>
                <a:gridCol w="603249">
                  <a:extLst>
                    <a:ext uri="{9D8B030D-6E8A-4147-A177-3AD203B41FA5}">
                      <a16:colId xmlns:a16="http://schemas.microsoft.com/office/drawing/2014/main" val="20000"/>
                    </a:ext>
                  </a:extLst>
                </a:gridCol>
                <a:gridCol w="605367">
                  <a:extLst>
                    <a:ext uri="{9D8B030D-6E8A-4147-A177-3AD203B41FA5}">
                      <a16:colId xmlns:a16="http://schemas.microsoft.com/office/drawing/2014/main" val="20001"/>
                    </a:ext>
                  </a:extLst>
                </a:gridCol>
                <a:gridCol w="603251">
                  <a:extLst>
                    <a:ext uri="{9D8B030D-6E8A-4147-A177-3AD203B41FA5}">
                      <a16:colId xmlns:a16="http://schemas.microsoft.com/office/drawing/2014/main" val="20002"/>
                    </a:ext>
                  </a:extLst>
                </a:gridCol>
                <a:gridCol w="605367">
                  <a:extLst>
                    <a:ext uri="{9D8B030D-6E8A-4147-A177-3AD203B41FA5}">
                      <a16:colId xmlns:a16="http://schemas.microsoft.com/office/drawing/2014/main" val="20003"/>
                    </a:ext>
                  </a:extLst>
                </a:gridCol>
                <a:gridCol w="603249">
                  <a:extLst>
                    <a:ext uri="{9D8B030D-6E8A-4147-A177-3AD203B41FA5}">
                      <a16:colId xmlns:a16="http://schemas.microsoft.com/office/drawing/2014/main" val="20004"/>
                    </a:ext>
                  </a:extLst>
                </a:gridCol>
                <a:gridCol w="603251">
                  <a:extLst>
                    <a:ext uri="{9D8B030D-6E8A-4147-A177-3AD203B41FA5}">
                      <a16:colId xmlns:a16="http://schemas.microsoft.com/office/drawing/2014/main" val="20005"/>
                    </a:ext>
                  </a:extLst>
                </a:gridCol>
                <a:gridCol w="584200">
                  <a:extLst>
                    <a:ext uri="{9D8B030D-6E8A-4147-A177-3AD203B41FA5}">
                      <a16:colId xmlns:a16="http://schemas.microsoft.com/office/drawing/2014/main" val="20006"/>
                    </a:ext>
                  </a:extLst>
                </a:gridCol>
                <a:gridCol w="624416">
                  <a:extLst>
                    <a:ext uri="{9D8B030D-6E8A-4147-A177-3AD203B41FA5}">
                      <a16:colId xmlns:a16="http://schemas.microsoft.com/office/drawing/2014/main" val="20007"/>
                    </a:ext>
                  </a:extLst>
                </a:gridCol>
                <a:gridCol w="605367">
                  <a:extLst>
                    <a:ext uri="{9D8B030D-6E8A-4147-A177-3AD203B41FA5}">
                      <a16:colId xmlns:a16="http://schemas.microsoft.com/office/drawing/2014/main" val="20008"/>
                    </a:ext>
                  </a:extLst>
                </a:gridCol>
                <a:gridCol w="603251">
                  <a:extLst>
                    <a:ext uri="{9D8B030D-6E8A-4147-A177-3AD203B41FA5}">
                      <a16:colId xmlns:a16="http://schemas.microsoft.com/office/drawing/2014/main" val="20009"/>
                    </a:ext>
                  </a:extLst>
                </a:gridCol>
              </a:tblGrid>
              <a:tr h="39624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1</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7</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3</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4</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2</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000" b="1" i="0" u="none" strike="noStrike" cap="none" normalizeH="0" baseline="0">
                        <a:ln>
                          <a:noFill/>
                        </a:ln>
                        <a:solidFill>
                          <a:schemeClr val="tx1"/>
                        </a:solidFill>
                        <a:effectLst/>
                        <a:latin typeface="Times New Roman" pitchFamily="18" charset="0"/>
                        <a:ea typeface="楷体_GB2312" pitchFamily="49" charset="-122"/>
                      </a:endParaRP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9</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6</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8</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20948" name="Line 84"/>
          <p:cNvSpPr>
            <a:spLocks noChangeShapeType="1"/>
          </p:cNvSpPr>
          <p:nvPr/>
        </p:nvSpPr>
        <p:spPr bwMode="auto">
          <a:xfrm>
            <a:off x="2070100" y="3314701"/>
            <a:ext cx="0" cy="512763"/>
          </a:xfrm>
          <a:prstGeom prst="line">
            <a:avLst/>
          </a:prstGeom>
          <a:noFill/>
          <a:ln w="28575" cap="sq">
            <a:solidFill>
              <a:schemeClr val="tx1"/>
            </a:solidFill>
            <a:round/>
            <a:headEnd type="none" w="sm" len="sm"/>
            <a:tailEnd type="triangle" w="med" len="med"/>
          </a:ln>
        </p:spPr>
        <p:txBody>
          <a:bodyPr wrap="none" anchor="ctr"/>
          <a:lstStyle/>
          <a:p>
            <a:endParaRPr lang="zh-CN" altLang="en-US" sz="1867">
              <a:latin typeface="微软雅黑" pitchFamily="34" charset="-122"/>
              <a:ea typeface="微软雅黑" pitchFamily="34" charset="-122"/>
            </a:endParaRPr>
          </a:p>
        </p:txBody>
      </p:sp>
      <p:sp>
        <p:nvSpPr>
          <p:cNvPr id="420949" name="Line 85"/>
          <p:cNvSpPr>
            <a:spLocks noChangeShapeType="1"/>
          </p:cNvSpPr>
          <p:nvPr/>
        </p:nvSpPr>
        <p:spPr bwMode="auto">
          <a:xfrm>
            <a:off x="5731933" y="3335337"/>
            <a:ext cx="0" cy="512763"/>
          </a:xfrm>
          <a:prstGeom prst="line">
            <a:avLst/>
          </a:prstGeom>
          <a:noFill/>
          <a:ln w="28575" cap="sq">
            <a:solidFill>
              <a:schemeClr val="tx1"/>
            </a:solidFill>
            <a:round/>
            <a:headEnd type="none" w="sm" len="sm"/>
            <a:tailEnd type="triangle" w="med" len="med"/>
          </a:ln>
        </p:spPr>
        <p:txBody>
          <a:bodyPr wrap="none" anchor="ctr"/>
          <a:lstStyle/>
          <a:p>
            <a:endParaRPr lang="zh-CN" altLang="en-US" sz="1867">
              <a:latin typeface="微软雅黑" pitchFamily="34" charset="-122"/>
              <a:ea typeface="微软雅黑" pitchFamily="34" charset="-122"/>
            </a:endParaRPr>
          </a:p>
        </p:txBody>
      </p:sp>
      <p:sp>
        <p:nvSpPr>
          <p:cNvPr id="420950" name="Text Box 86"/>
          <p:cNvSpPr txBox="1">
            <a:spLocks noChangeArrowheads="1"/>
          </p:cNvSpPr>
          <p:nvPr/>
        </p:nvSpPr>
        <p:spPr bwMode="auto">
          <a:xfrm>
            <a:off x="1564219" y="2938464"/>
            <a:ext cx="1011767" cy="379656"/>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1867" b="1">
                <a:latin typeface="微软雅黑" pitchFamily="34" charset="-122"/>
                <a:ea typeface="微软雅黑" pitchFamily="34" charset="-122"/>
              </a:rPr>
              <a:t>low</a:t>
            </a:r>
          </a:p>
        </p:txBody>
      </p:sp>
      <p:sp>
        <p:nvSpPr>
          <p:cNvPr id="420951" name="Text Box 87"/>
          <p:cNvSpPr txBox="1">
            <a:spLocks noChangeArrowheads="1"/>
          </p:cNvSpPr>
          <p:nvPr/>
        </p:nvSpPr>
        <p:spPr bwMode="auto">
          <a:xfrm>
            <a:off x="5069419" y="2938464"/>
            <a:ext cx="1011767" cy="379656"/>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1867" b="1">
                <a:latin typeface="微软雅黑" pitchFamily="34" charset="-122"/>
                <a:ea typeface="微软雅黑" pitchFamily="34" charset="-122"/>
              </a:rPr>
              <a:t>high</a:t>
            </a:r>
          </a:p>
        </p:txBody>
      </p:sp>
      <p:graphicFrame>
        <p:nvGraphicFramePr>
          <p:cNvPr id="2832472" name="Group 88"/>
          <p:cNvGraphicFramePr>
            <a:graphicFrameLocks noGrp="1"/>
          </p:cNvGraphicFramePr>
          <p:nvPr/>
        </p:nvGraphicFramePr>
        <p:xfrm>
          <a:off x="1784351" y="5137151"/>
          <a:ext cx="6040968" cy="396240"/>
        </p:xfrm>
        <a:graphic>
          <a:graphicData uri="http://schemas.openxmlformats.org/drawingml/2006/table">
            <a:tbl>
              <a:tblPr/>
              <a:tblGrid>
                <a:gridCol w="603249">
                  <a:extLst>
                    <a:ext uri="{9D8B030D-6E8A-4147-A177-3AD203B41FA5}">
                      <a16:colId xmlns:a16="http://schemas.microsoft.com/office/drawing/2014/main" val="20000"/>
                    </a:ext>
                  </a:extLst>
                </a:gridCol>
                <a:gridCol w="605367">
                  <a:extLst>
                    <a:ext uri="{9D8B030D-6E8A-4147-A177-3AD203B41FA5}">
                      <a16:colId xmlns:a16="http://schemas.microsoft.com/office/drawing/2014/main" val="20001"/>
                    </a:ext>
                  </a:extLst>
                </a:gridCol>
                <a:gridCol w="603251">
                  <a:extLst>
                    <a:ext uri="{9D8B030D-6E8A-4147-A177-3AD203B41FA5}">
                      <a16:colId xmlns:a16="http://schemas.microsoft.com/office/drawing/2014/main" val="20002"/>
                    </a:ext>
                  </a:extLst>
                </a:gridCol>
                <a:gridCol w="605367">
                  <a:extLst>
                    <a:ext uri="{9D8B030D-6E8A-4147-A177-3AD203B41FA5}">
                      <a16:colId xmlns:a16="http://schemas.microsoft.com/office/drawing/2014/main" val="20003"/>
                    </a:ext>
                  </a:extLst>
                </a:gridCol>
                <a:gridCol w="603249">
                  <a:extLst>
                    <a:ext uri="{9D8B030D-6E8A-4147-A177-3AD203B41FA5}">
                      <a16:colId xmlns:a16="http://schemas.microsoft.com/office/drawing/2014/main" val="20004"/>
                    </a:ext>
                  </a:extLst>
                </a:gridCol>
                <a:gridCol w="603251">
                  <a:extLst>
                    <a:ext uri="{9D8B030D-6E8A-4147-A177-3AD203B41FA5}">
                      <a16:colId xmlns:a16="http://schemas.microsoft.com/office/drawing/2014/main" val="20005"/>
                    </a:ext>
                  </a:extLst>
                </a:gridCol>
                <a:gridCol w="584200">
                  <a:extLst>
                    <a:ext uri="{9D8B030D-6E8A-4147-A177-3AD203B41FA5}">
                      <a16:colId xmlns:a16="http://schemas.microsoft.com/office/drawing/2014/main" val="20006"/>
                    </a:ext>
                  </a:extLst>
                </a:gridCol>
                <a:gridCol w="624416">
                  <a:extLst>
                    <a:ext uri="{9D8B030D-6E8A-4147-A177-3AD203B41FA5}">
                      <a16:colId xmlns:a16="http://schemas.microsoft.com/office/drawing/2014/main" val="20007"/>
                    </a:ext>
                  </a:extLst>
                </a:gridCol>
                <a:gridCol w="605367">
                  <a:extLst>
                    <a:ext uri="{9D8B030D-6E8A-4147-A177-3AD203B41FA5}">
                      <a16:colId xmlns:a16="http://schemas.microsoft.com/office/drawing/2014/main" val="20008"/>
                    </a:ext>
                  </a:extLst>
                </a:gridCol>
                <a:gridCol w="603251">
                  <a:extLst>
                    <a:ext uri="{9D8B030D-6E8A-4147-A177-3AD203B41FA5}">
                      <a16:colId xmlns:a16="http://schemas.microsoft.com/office/drawing/2014/main" val="20009"/>
                    </a:ext>
                  </a:extLst>
                </a:gridCol>
              </a:tblGrid>
              <a:tr h="39624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1</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000" b="1" i="0" u="none" strike="noStrike" cap="none" normalizeH="0" baseline="0">
                        <a:ln>
                          <a:noFill/>
                        </a:ln>
                        <a:solidFill>
                          <a:schemeClr val="tx1"/>
                        </a:solidFill>
                        <a:effectLst/>
                        <a:latin typeface="Times New Roman" pitchFamily="18" charset="0"/>
                        <a:ea typeface="楷体_GB2312" pitchFamily="49" charset="-122"/>
                      </a:endParaRP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3</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4</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2</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7</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9</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6</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8</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20976" name="Line 112"/>
          <p:cNvSpPr>
            <a:spLocks noChangeShapeType="1"/>
          </p:cNvSpPr>
          <p:nvPr/>
        </p:nvSpPr>
        <p:spPr bwMode="auto">
          <a:xfrm>
            <a:off x="2717800" y="4624388"/>
            <a:ext cx="0" cy="512763"/>
          </a:xfrm>
          <a:prstGeom prst="line">
            <a:avLst/>
          </a:prstGeom>
          <a:noFill/>
          <a:ln w="28575" cap="sq">
            <a:solidFill>
              <a:schemeClr val="tx1"/>
            </a:solidFill>
            <a:round/>
            <a:headEnd type="none" w="sm" len="sm"/>
            <a:tailEnd type="triangle" w="med" len="med"/>
          </a:ln>
        </p:spPr>
        <p:txBody>
          <a:bodyPr wrap="none" anchor="ctr"/>
          <a:lstStyle/>
          <a:p>
            <a:endParaRPr lang="zh-CN" altLang="en-US" sz="1867">
              <a:latin typeface="微软雅黑" pitchFamily="34" charset="-122"/>
              <a:ea typeface="微软雅黑" pitchFamily="34" charset="-122"/>
            </a:endParaRPr>
          </a:p>
        </p:txBody>
      </p:sp>
      <p:sp>
        <p:nvSpPr>
          <p:cNvPr id="420977" name="Line 113"/>
          <p:cNvSpPr>
            <a:spLocks noChangeShapeType="1"/>
          </p:cNvSpPr>
          <p:nvPr/>
        </p:nvSpPr>
        <p:spPr bwMode="auto">
          <a:xfrm>
            <a:off x="5643033" y="4645025"/>
            <a:ext cx="0" cy="512763"/>
          </a:xfrm>
          <a:prstGeom prst="line">
            <a:avLst/>
          </a:prstGeom>
          <a:noFill/>
          <a:ln w="28575" cap="sq">
            <a:solidFill>
              <a:schemeClr val="tx1"/>
            </a:solidFill>
            <a:round/>
            <a:headEnd type="none" w="sm" len="sm"/>
            <a:tailEnd type="triangle" w="med" len="med"/>
          </a:ln>
        </p:spPr>
        <p:txBody>
          <a:bodyPr wrap="none" anchor="ctr"/>
          <a:lstStyle/>
          <a:p>
            <a:endParaRPr lang="zh-CN" altLang="en-US" sz="1867">
              <a:latin typeface="微软雅黑" pitchFamily="34" charset="-122"/>
              <a:ea typeface="微软雅黑" pitchFamily="34" charset="-122"/>
            </a:endParaRPr>
          </a:p>
        </p:txBody>
      </p:sp>
      <p:sp>
        <p:nvSpPr>
          <p:cNvPr id="420978" name="Text Box 114"/>
          <p:cNvSpPr txBox="1">
            <a:spLocks noChangeArrowheads="1"/>
          </p:cNvSpPr>
          <p:nvPr/>
        </p:nvSpPr>
        <p:spPr bwMode="auto">
          <a:xfrm>
            <a:off x="2211919" y="4248151"/>
            <a:ext cx="1011767" cy="379656"/>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1867" b="1">
                <a:latin typeface="微软雅黑" pitchFamily="34" charset="-122"/>
                <a:ea typeface="微软雅黑" pitchFamily="34" charset="-122"/>
              </a:rPr>
              <a:t>low</a:t>
            </a:r>
          </a:p>
        </p:txBody>
      </p:sp>
      <p:sp>
        <p:nvSpPr>
          <p:cNvPr id="420979" name="Text Box 115"/>
          <p:cNvSpPr txBox="1">
            <a:spLocks noChangeArrowheads="1"/>
          </p:cNvSpPr>
          <p:nvPr/>
        </p:nvSpPr>
        <p:spPr bwMode="auto">
          <a:xfrm>
            <a:off x="4980519" y="4248151"/>
            <a:ext cx="1011767" cy="379656"/>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1867" b="1">
                <a:latin typeface="微软雅黑" pitchFamily="34" charset="-122"/>
                <a:ea typeface="微软雅黑" pitchFamily="34" charset="-122"/>
              </a:rPr>
              <a:t>high</a:t>
            </a:r>
          </a:p>
        </p:txBody>
      </p:sp>
      <p:graphicFrame>
        <p:nvGraphicFramePr>
          <p:cNvPr id="2832500" name="Group 116"/>
          <p:cNvGraphicFramePr>
            <a:graphicFrameLocks noGrp="1"/>
          </p:cNvGraphicFramePr>
          <p:nvPr/>
        </p:nvGraphicFramePr>
        <p:xfrm>
          <a:off x="2025653" y="6376988"/>
          <a:ext cx="6040968" cy="396240"/>
        </p:xfrm>
        <a:graphic>
          <a:graphicData uri="http://schemas.openxmlformats.org/drawingml/2006/table">
            <a:tbl>
              <a:tblPr/>
              <a:tblGrid>
                <a:gridCol w="603249">
                  <a:extLst>
                    <a:ext uri="{9D8B030D-6E8A-4147-A177-3AD203B41FA5}">
                      <a16:colId xmlns:a16="http://schemas.microsoft.com/office/drawing/2014/main" val="20000"/>
                    </a:ext>
                  </a:extLst>
                </a:gridCol>
                <a:gridCol w="605367">
                  <a:extLst>
                    <a:ext uri="{9D8B030D-6E8A-4147-A177-3AD203B41FA5}">
                      <a16:colId xmlns:a16="http://schemas.microsoft.com/office/drawing/2014/main" val="20001"/>
                    </a:ext>
                  </a:extLst>
                </a:gridCol>
                <a:gridCol w="603251">
                  <a:extLst>
                    <a:ext uri="{9D8B030D-6E8A-4147-A177-3AD203B41FA5}">
                      <a16:colId xmlns:a16="http://schemas.microsoft.com/office/drawing/2014/main" val="20002"/>
                    </a:ext>
                  </a:extLst>
                </a:gridCol>
                <a:gridCol w="605367">
                  <a:extLst>
                    <a:ext uri="{9D8B030D-6E8A-4147-A177-3AD203B41FA5}">
                      <a16:colId xmlns:a16="http://schemas.microsoft.com/office/drawing/2014/main" val="20003"/>
                    </a:ext>
                  </a:extLst>
                </a:gridCol>
                <a:gridCol w="603249">
                  <a:extLst>
                    <a:ext uri="{9D8B030D-6E8A-4147-A177-3AD203B41FA5}">
                      <a16:colId xmlns:a16="http://schemas.microsoft.com/office/drawing/2014/main" val="20004"/>
                    </a:ext>
                  </a:extLst>
                </a:gridCol>
                <a:gridCol w="603251">
                  <a:extLst>
                    <a:ext uri="{9D8B030D-6E8A-4147-A177-3AD203B41FA5}">
                      <a16:colId xmlns:a16="http://schemas.microsoft.com/office/drawing/2014/main" val="20005"/>
                    </a:ext>
                  </a:extLst>
                </a:gridCol>
                <a:gridCol w="584200">
                  <a:extLst>
                    <a:ext uri="{9D8B030D-6E8A-4147-A177-3AD203B41FA5}">
                      <a16:colId xmlns:a16="http://schemas.microsoft.com/office/drawing/2014/main" val="20006"/>
                    </a:ext>
                  </a:extLst>
                </a:gridCol>
                <a:gridCol w="624416">
                  <a:extLst>
                    <a:ext uri="{9D8B030D-6E8A-4147-A177-3AD203B41FA5}">
                      <a16:colId xmlns:a16="http://schemas.microsoft.com/office/drawing/2014/main" val="20007"/>
                    </a:ext>
                  </a:extLst>
                </a:gridCol>
                <a:gridCol w="605367">
                  <a:extLst>
                    <a:ext uri="{9D8B030D-6E8A-4147-A177-3AD203B41FA5}">
                      <a16:colId xmlns:a16="http://schemas.microsoft.com/office/drawing/2014/main" val="20008"/>
                    </a:ext>
                  </a:extLst>
                </a:gridCol>
                <a:gridCol w="603251">
                  <a:extLst>
                    <a:ext uri="{9D8B030D-6E8A-4147-A177-3AD203B41FA5}">
                      <a16:colId xmlns:a16="http://schemas.microsoft.com/office/drawing/2014/main" val="20009"/>
                    </a:ext>
                  </a:extLst>
                </a:gridCol>
              </a:tblGrid>
              <a:tr h="39624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1</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2</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3</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4</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000" b="1" i="0" u="none" strike="noStrike" cap="none" normalizeH="0" baseline="0">
                        <a:ln>
                          <a:noFill/>
                        </a:ln>
                        <a:solidFill>
                          <a:schemeClr val="tx1"/>
                        </a:solidFill>
                        <a:effectLst/>
                        <a:latin typeface="Times New Roman" pitchFamily="18" charset="0"/>
                        <a:ea typeface="楷体_GB2312" pitchFamily="49" charset="-122"/>
                      </a:endParaRP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7</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9</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6</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8</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21004" name="Line 140"/>
          <p:cNvSpPr>
            <a:spLocks noChangeShapeType="1"/>
          </p:cNvSpPr>
          <p:nvPr/>
        </p:nvSpPr>
        <p:spPr bwMode="auto">
          <a:xfrm>
            <a:off x="5422900" y="5884863"/>
            <a:ext cx="0" cy="512763"/>
          </a:xfrm>
          <a:prstGeom prst="line">
            <a:avLst/>
          </a:prstGeom>
          <a:noFill/>
          <a:ln w="28575" cap="sq">
            <a:solidFill>
              <a:schemeClr val="tx1"/>
            </a:solidFill>
            <a:round/>
            <a:headEnd type="none" w="sm" len="sm"/>
            <a:tailEnd type="triangle" w="med" len="med"/>
          </a:ln>
        </p:spPr>
        <p:txBody>
          <a:bodyPr wrap="none" anchor="ctr"/>
          <a:lstStyle/>
          <a:p>
            <a:endParaRPr lang="zh-CN" altLang="en-US" sz="1867">
              <a:latin typeface="微软雅黑" pitchFamily="34" charset="-122"/>
              <a:ea typeface="微软雅黑" pitchFamily="34" charset="-122"/>
            </a:endParaRPr>
          </a:p>
        </p:txBody>
      </p:sp>
      <p:sp>
        <p:nvSpPr>
          <p:cNvPr id="421005" name="Text Box 141"/>
          <p:cNvSpPr txBox="1">
            <a:spLocks noChangeArrowheads="1"/>
          </p:cNvSpPr>
          <p:nvPr/>
        </p:nvSpPr>
        <p:spPr bwMode="auto">
          <a:xfrm>
            <a:off x="4631269" y="5686425"/>
            <a:ext cx="1011767" cy="379656"/>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1867" b="1">
                <a:latin typeface="微软雅黑" pitchFamily="34" charset="-122"/>
                <a:ea typeface="微软雅黑" pitchFamily="34" charset="-122"/>
              </a:rPr>
              <a:t>low</a:t>
            </a:r>
          </a:p>
        </p:txBody>
      </p:sp>
      <p:sp>
        <p:nvSpPr>
          <p:cNvPr id="421006" name="Text Box 142"/>
          <p:cNvSpPr txBox="1">
            <a:spLocks noChangeArrowheads="1"/>
          </p:cNvSpPr>
          <p:nvPr/>
        </p:nvSpPr>
        <p:spPr bwMode="auto">
          <a:xfrm>
            <a:off x="5422901" y="5693173"/>
            <a:ext cx="1011767" cy="379656"/>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1867" b="1" dirty="0">
                <a:latin typeface="微软雅黑" pitchFamily="34" charset="-122"/>
                <a:ea typeface="微软雅黑" pitchFamily="34" charset="-122"/>
              </a:rPr>
              <a:t>high</a:t>
            </a:r>
          </a:p>
        </p:txBody>
      </p:sp>
      <p:sp>
        <p:nvSpPr>
          <p:cNvPr id="3" name="标题 2">
            <a:extLst>
              <a:ext uri="{FF2B5EF4-FFF2-40B4-BE49-F238E27FC236}">
                <a16:creationId xmlns:a16="http://schemas.microsoft.com/office/drawing/2014/main" id="{7F72FA71-FB03-B088-6DDB-D78FF6FDF051}"/>
              </a:ext>
            </a:extLst>
          </p:cNvPr>
          <p:cNvSpPr>
            <a:spLocks noGrp="1"/>
          </p:cNvSpPr>
          <p:nvPr>
            <p:ph type="title"/>
          </p:nvPr>
        </p:nvSpPr>
        <p:spPr/>
        <p:txBody>
          <a:bodyPr/>
          <a:lstStyle/>
          <a:p>
            <a:endParaRPr lang="zh-CN" altLang="en-US"/>
          </a:p>
        </p:txBody>
      </p:sp>
    </p:spTree>
  </p:cSld>
  <p:clrMapOvr>
    <a:masterClrMapping/>
  </p:clrMapOvr>
  <p:transition spd="med">
    <p:fade/>
  </p:transition>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3410" name="Rectangle 2"/>
          <p:cNvSpPr>
            <a:spLocks noGrp="1" noChangeArrowheads="1"/>
          </p:cNvSpPr>
          <p:nvPr>
            <p:ph type="title"/>
          </p:nvPr>
        </p:nvSpPr>
        <p:spPr/>
        <p:txBody>
          <a:bodyPr>
            <a:normAutofit fontScale="90000"/>
          </a:bodyPr>
          <a:lstStyle/>
          <a:p>
            <a:pPr eaLnBrk="1" hangingPunct="1">
              <a:defRPr/>
            </a:pPr>
            <a:r>
              <a:rPr lang="en-US" altLang="zh-CN" sz="3733" b="1" dirty="0">
                <a:latin typeface="微软雅黑" pitchFamily="34" charset="-122"/>
              </a:rPr>
              <a:t>Divide</a:t>
            </a:r>
            <a:r>
              <a:rPr lang="zh-CN" altLang="en-US" sz="3733" b="1" dirty="0">
                <a:latin typeface="微软雅黑" pitchFamily="34" charset="-122"/>
              </a:rPr>
              <a:t>函数</a:t>
            </a:r>
          </a:p>
        </p:txBody>
      </p:sp>
      <p:sp>
        <p:nvSpPr>
          <p:cNvPr id="421891" name="Rectangle 3"/>
          <p:cNvSpPr>
            <a:spLocks noGrp="1" noChangeArrowheads="1"/>
          </p:cNvSpPr>
          <p:nvPr>
            <p:ph idx="4294967295"/>
          </p:nvPr>
        </p:nvSpPr>
        <p:spPr>
          <a:xfrm>
            <a:off x="1389063" y="1323975"/>
            <a:ext cx="10802937" cy="5105400"/>
          </a:xfrm>
        </p:spPr>
        <p:txBody>
          <a:bodyPr>
            <a:normAutofit fontScale="92500" lnSpcReduction="20000"/>
          </a:bodyPr>
          <a:lstStyle/>
          <a:p>
            <a:pPr eaLnBrk="1" hangingPunct="1">
              <a:lnSpc>
                <a:spcPct val="90000"/>
              </a:lnSpc>
              <a:buFont typeface="Wingdings" pitchFamily="2" charset="2"/>
              <a:buNone/>
            </a:pPr>
            <a:r>
              <a:rPr lang="en-US" altLang="zh-CN" sz="1867" dirty="0" err="1"/>
              <a:t>int</a:t>
            </a:r>
            <a:r>
              <a:rPr lang="en-US" altLang="zh-CN" sz="1867" dirty="0"/>
              <a:t> divide( </a:t>
            </a:r>
            <a:r>
              <a:rPr lang="en-US" altLang="zh-CN" sz="1867" dirty="0" err="1"/>
              <a:t>int</a:t>
            </a:r>
            <a:r>
              <a:rPr lang="en-US" altLang="zh-CN" sz="1867" dirty="0"/>
              <a:t> a[], </a:t>
            </a:r>
            <a:r>
              <a:rPr lang="en-US" altLang="zh-CN" sz="1867" dirty="0" err="1"/>
              <a:t>int</a:t>
            </a:r>
            <a:r>
              <a:rPr lang="en-US" altLang="zh-CN" sz="1867" dirty="0"/>
              <a:t> low, </a:t>
            </a:r>
            <a:r>
              <a:rPr lang="en-US" altLang="zh-CN" sz="1867" dirty="0" err="1"/>
              <a:t>int</a:t>
            </a:r>
            <a:r>
              <a:rPr lang="en-US" altLang="zh-CN" sz="1867" dirty="0"/>
              <a:t> high)</a:t>
            </a:r>
          </a:p>
          <a:p>
            <a:pPr eaLnBrk="1" hangingPunct="1">
              <a:lnSpc>
                <a:spcPct val="90000"/>
              </a:lnSpc>
              <a:buFont typeface="Wingdings" pitchFamily="2" charset="2"/>
              <a:buNone/>
            </a:pPr>
            <a:r>
              <a:rPr lang="en-US" altLang="zh-CN" sz="1867" dirty="0"/>
              <a:t>{</a:t>
            </a:r>
          </a:p>
          <a:p>
            <a:pPr eaLnBrk="1" hangingPunct="1">
              <a:lnSpc>
                <a:spcPct val="90000"/>
              </a:lnSpc>
              <a:buFont typeface="Wingdings" pitchFamily="2" charset="2"/>
              <a:buNone/>
            </a:pPr>
            <a:r>
              <a:rPr lang="en-US" altLang="zh-CN" sz="1867" dirty="0"/>
              <a:t>      </a:t>
            </a:r>
            <a:r>
              <a:rPr lang="en-US" altLang="zh-CN" sz="1867" dirty="0" err="1"/>
              <a:t>int</a:t>
            </a:r>
            <a:r>
              <a:rPr lang="en-US" altLang="zh-CN" sz="1867" dirty="0"/>
              <a:t> k = a[low];</a:t>
            </a:r>
          </a:p>
          <a:p>
            <a:pPr eaLnBrk="1" hangingPunct="1">
              <a:lnSpc>
                <a:spcPct val="90000"/>
              </a:lnSpc>
              <a:buFont typeface="Wingdings" pitchFamily="2" charset="2"/>
              <a:buNone/>
            </a:pPr>
            <a:r>
              <a:rPr lang="en-US" altLang="zh-CN" sz="1867" dirty="0"/>
              <a:t>      do  { </a:t>
            </a:r>
          </a:p>
          <a:p>
            <a:pPr eaLnBrk="1" hangingPunct="1">
              <a:lnSpc>
                <a:spcPct val="90000"/>
              </a:lnSpc>
              <a:buFont typeface="Wingdings" pitchFamily="2" charset="2"/>
              <a:buNone/>
            </a:pPr>
            <a:r>
              <a:rPr lang="en-US" altLang="zh-CN" sz="1867" dirty="0"/>
              <a:t>            while (low&lt;high &amp;&amp; a[high]&gt;=k) - -high;</a:t>
            </a:r>
          </a:p>
          <a:p>
            <a:pPr eaLnBrk="1" hangingPunct="1">
              <a:lnSpc>
                <a:spcPct val="90000"/>
              </a:lnSpc>
              <a:buFont typeface="Wingdings" pitchFamily="2" charset="2"/>
              <a:buNone/>
            </a:pPr>
            <a:r>
              <a:rPr lang="en-US" altLang="zh-CN" sz="1867" dirty="0"/>
              <a:t>            if (low &lt; high) {</a:t>
            </a:r>
          </a:p>
          <a:p>
            <a:pPr eaLnBrk="1" hangingPunct="1">
              <a:lnSpc>
                <a:spcPct val="90000"/>
              </a:lnSpc>
              <a:buFont typeface="Wingdings" pitchFamily="2" charset="2"/>
              <a:buNone/>
            </a:pPr>
            <a:r>
              <a:rPr lang="en-US" altLang="zh-CN" sz="1867" dirty="0"/>
              <a:t>                  a[low] = a[high]; </a:t>
            </a:r>
          </a:p>
          <a:p>
            <a:pPr eaLnBrk="1" hangingPunct="1">
              <a:lnSpc>
                <a:spcPct val="90000"/>
              </a:lnSpc>
              <a:buFont typeface="Wingdings" pitchFamily="2" charset="2"/>
              <a:buNone/>
            </a:pPr>
            <a:r>
              <a:rPr lang="en-US" altLang="zh-CN" sz="1867" dirty="0"/>
              <a:t>                 ++low;</a:t>
            </a:r>
          </a:p>
          <a:p>
            <a:pPr eaLnBrk="1" hangingPunct="1">
              <a:lnSpc>
                <a:spcPct val="90000"/>
              </a:lnSpc>
              <a:buFont typeface="Wingdings" pitchFamily="2" charset="2"/>
              <a:buNone/>
            </a:pPr>
            <a:r>
              <a:rPr lang="en-US" altLang="zh-CN" sz="1867" dirty="0"/>
              <a:t>             }</a:t>
            </a:r>
          </a:p>
          <a:p>
            <a:pPr eaLnBrk="1" hangingPunct="1">
              <a:lnSpc>
                <a:spcPct val="90000"/>
              </a:lnSpc>
              <a:buFont typeface="Wingdings" pitchFamily="2" charset="2"/>
              <a:buNone/>
            </a:pPr>
            <a:r>
              <a:rPr lang="en-US" altLang="zh-CN" sz="1867" dirty="0"/>
              <a:t>            while (low &lt; high &amp;&amp; a[low] &lt;=k) ++low;</a:t>
            </a:r>
          </a:p>
          <a:p>
            <a:pPr eaLnBrk="1" hangingPunct="1">
              <a:lnSpc>
                <a:spcPct val="90000"/>
              </a:lnSpc>
              <a:buFont typeface="Wingdings" pitchFamily="2" charset="2"/>
              <a:buNone/>
            </a:pPr>
            <a:r>
              <a:rPr lang="en-US" altLang="zh-CN" sz="1867" dirty="0"/>
              <a:t>            if (low &lt; high)  a[high] = a[low];</a:t>
            </a:r>
          </a:p>
          <a:p>
            <a:pPr eaLnBrk="1" hangingPunct="1">
              <a:lnSpc>
                <a:spcPct val="90000"/>
              </a:lnSpc>
              <a:buFont typeface="Wingdings" pitchFamily="2" charset="2"/>
              <a:buNone/>
            </a:pPr>
            <a:r>
              <a:rPr lang="en-US" altLang="zh-CN" sz="1867" dirty="0"/>
              <a:t>       }  while (low != high);</a:t>
            </a:r>
          </a:p>
          <a:p>
            <a:pPr eaLnBrk="1" hangingPunct="1">
              <a:lnSpc>
                <a:spcPct val="90000"/>
              </a:lnSpc>
              <a:buFont typeface="Wingdings" pitchFamily="2" charset="2"/>
              <a:buNone/>
            </a:pPr>
            <a:r>
              <a:rPr lang="en-US" altLang="zh-CN" sz="1867" dirty="0"/>
              <a:t>      a[low] = k;</a:t>
            </a:r>
          </a:p>
          <a:p>
            <a:pPr eaLnBrk="1" hangingPunct="1">
              <a:lnSpc>
                <a:spcPct val="90000"/>
              </a:lnSpc>
              <a:buFont typeface="Wingdings" pitchFamily="2" charset="2"/>
              <a:buNone/>
            </a:pPr>
            <a:r>
              <a:rPr lang="en-US" altLang="zh-CN" sz="1867" dirty="0"/>
              <a:t>   </a:t>
            </a:r>
          </a:p>
          <a:p>
            <a:pPr eaLnBrk="1" hangingPunct="1">
              <a:lnSpc>
                <a:spcPct val="90000"/>
              </a:lnSpc>
              <a:buFont typeface="Wingdings" pitchFamily="2" charset="2"/>
              <a:buNone/>
            </a:pPr>
            <a:r>
              <a:rPr lang="en-US" altLang="zh-CN" sz="1867" dirty="0"/>
              <a:t>     return low;</a:t>
            </a:r>
          </a:p>
          <a:p>
            <a:pPr eaLnBrk="1" hangingPunct="1">
              <a:lnSpc>
                <a:spcPct val="90000"/>
              </a:lnSpc>
              <a:buFont typeface="Wingdings" pitchFamily="2" charset="2"/>
              <a:buNone/>
            </a:pPr>
            <a:r>
              <a:rPr lang="en-US" altLang="zh-CN" sz="1867" dirty="0"/>
              <a:t>}</a:t>
            </a:r>
          </a:p>
        </p:txBody>
      </p:sp>
    </p:spTree>
  </p:cSld>
  <p:clrMapOvr>
    <a:masterClrMapping/>
  </p:clrMapOvr>
  <p:transition spd="med">
    <p:fade/>
  </p:transition>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033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快速排序函数</a:t>
            </a:r>
          </a:p>
        </p:txBody>
      </p:sp>
      <p:sp>
        <p:nvSpPr>
          <p:cNvPr id="422915" name="Rectangle 3"/>
          <p:cNvSpPr>
            <a:spLocks noGrp="1" noChangeArrowheads="1"/>
          </p:cNvSpPr>
          <p:nvPr>
            <p:ph idx="4294967295"/>
          </p:nvPr>
        </p:nvSpPr>
        <p:spPr>
          <a:xfrm>
            <a:off x="751840" y="1595332"/>
            <a:ext cx="10515600" cy="4351338"/>
          </a:xfrm>
        </p:spPr>
        <p:txBody>
          <a:bodyPr>
            <a:normAutofit/>
          </a:bodyPr>
          <a:lstStyle/>
          <a:p>
            <a:pPr eaLnBrk="1" hangingPunct="1">
              <a:buFont typeface="Wingdings" pitchFamily="2" charset="2"/>
              <a:buNone/>
            </a:pPr>
            <a:r>
              <a:rPr lang="en-US" altLang="zh-CN" sz="1867" dirty="0"/>
              <a:t>void </a:t>
            </a:r>
            <a:r>
              <a:rPr lang="en-US" altLang="zh-CN" sz="1867" dirty="0" err="1"/>
              <a:t>quicksort</a:t>
            </a:r>
            <a:r>
              <a:rPr lang="en-US" altLang="zh-CN" sz="1867" dirty="0"/>
              <a:t>(</a:t>
            </a:r>
            <a:r>
              <a:rPr lang="en-US" altLang="zh-CN" sz="1867" dirty="0" err="1"/>
              <a:t>int</a:t>
            </a:r>
            <a:r>
              <a:rPr lang="en-US" altLang="zh-CN" sz="1867" dirty="0"/>
              <a:t> a[],  </a:t>
            </a:r>
            <a:r>
              <a:rPr lang="en-US" altLang="zh-CN" sz="1867" dirty="0" err="1"/>
              <a:t>int</a:t>
            </a:r>
            <a:r>
              <a:rPr lang="en-US" altLang="zh-CN" sz="1867" dirty="0"/>
              <a:t> low,  </a:t>
            </a:r>
            <a:r>
              <a:rPr lang="en-US" altLang="zh-CN" sz="1867" dirty="0" err="1"/>
              <a:t>int</a:t>
            </a:r>
            <a:r>
              <a:rPr lang="en-US" altLang="zh-CN" sz="1867" dirty="0"/>
              <a:t> high)</a:t>
            </a:r>
          </a:p>
          <a:p>
            <a:pPr eaLnBrk="1" hangingPunct="1">
              <a:buFont typeface="Wingdings" pitchFamily="2" charset="2"/>
              <a:buNone/>
            </a:pPr>
            <a:r>
              <a:rPr lang="en-US" altLang="zh-CN" sz="1867" dirty="0"/>
              <a:t>{</a:t>
            </a:r>
          </a:p>
          <a:p>
            <a:pPr eaLnBrk="1" hangingPunct="1">
              <a:buFont typeface="Wingdings" pitchFamily="2" charset="2"/>
              <a:buNone/>
            </a:pPr>
            <a:r>
              <a:rPr lang="en-US" altLang="zh-CN" sz="1867" dirty="0"/>
              <a:t>       </a:t>
            </a:r>
            <a:r>
              <a:rPr lang="en-US" altLang="zh-CN" sz="1867" dirty="0" err="1"/>
              <a:t>int</a:t>
            </a:r>
            <a:r>
              <a:rPr lang="en-US" altLang="zh-CN" sz="1867" dirty="0"/>
              <a:t> mid;</a:t>
            </a:r>
          </a:p>
          <a:p>
            <a:pPr eaLnBrk="1" hangingPunct="1">
              <a:buFont typeface="Wingdings" pitchFamily="2" charset="2"/>
              <a:buNone/>
            </a:pPr>
            <a:r>
              <a:rPr lang="en-US" altLang="zh-CN" sz="1867" dirty="0"/>
              <a:t>    </a:t>
            </a:r>
          </a:p>
          <a:p>
            <a:pPr eaLnBrk="1" hangingPunct="1">
              <a:buFont typeface="Wingdings" pitchFamily="2" charset="2"/>
              <a:buNone/>
            </a:pPr>
            <a:r>
              <a:rPr lang="en-US" altLang="zh-CN" sz="1867" dirty="0"/>
              <a:t>       if (low &gt;= high) return;</a:t>
            </a:r>
          </a:p>
          <a:p>
            <a:pPr eaLnBrk="1" hangingPunct="1">
              <a:buFont typeface="Wingdings" pitchFamily="2" charset="2"/>
              <a:buNone/>
            </a:pPr>
            <a:r>
              <a:rPr lang="en-US" altLang="zh-CN" sz="1867" dirty="0"/>
              <a:t>       mid = divide(a, low, high);</a:t>
            </a:r>
          </a:p>
          <a:p>
            <a:pPr eaLnBrk="1" hangingPunct="1">
              <a:buFont typeface="Wingdings" pitchFamily="2" charset="2"/>
              <a:buNone/>
            </a:pPr>
            <a:r>
              <a:rPr lang="en-US" altLang="zh-CN" sz="1867" dirty="0"/>
              <a:t>       </a:t>
            </a:r>
            <a:r>
              <a:rPr lang="en-US" altLang="zh-CN" sz="1867" dirty="0" err="1"/>
              <a:t>quicksort</a:t>
            </a:r>
            <a:r>
              <a:rPr lang="en-US" altLang="zh-CN" sz="1867" dirty="0"/>
              <a:t>( a, low, mid-1);</a:t>
            </a:r>
          </a:p>
          <a:p>
            <a:pPr eaLnBrk="1" hangingPunct="1">
              <a:buFont typeface="Wingdings" pitchFamily="2" charset="2"/>
              <a:buNone/>
            </a:pPr>
            <a:r>
              <a:rPr lang="en-US" altLang="zh-CN" sz="1867" dirty="0"/>
              <a:t>       </a:t>
            </a:r>
            <a:r>
              <a:rPr lang="en-US" altLang="zh-CN" sz="1867" dirty="0" err="1"/>
              <a:t>quicksort</a:t>
            </a:r>
            <a:r>
              <a:rPr lang="en-US" altLang="zh-CN" sz="1867" dirty="0"/>
              <a:t>( a, mid+1, high);</a:t>
            </a:r>
          </a:p>
          <a:p>
            <a:pPr eaLnBrk="1" hangingPunct="1">
              <a:buFont typeface="Wingdings" pitchFamily="2" charset="2"/>
              <a:buNone/>
            </a:pPr>
            <a:r>
              <a:rPr lang="en-US" altLang="zh-CN" sz="1867" dirty="0"/>
              <a:t>}</a:t>
            </a:r>
          </a:p>
        </p:txBody>
      </p:sp>
    </p:spTree>
  </p:cSld>
  <p:clrMapOvr>
    <a:masterClrMapping/>
  </p:clrMapOvr>
  <p:transition spd="med">
    <p:fade/>
  </p:transition>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670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动态规划的思想</a:t>
            </a:r>
          </a:p>
        </p:txBody>
      </p:sp>
      <p:sp>
        <p:nvSpPr>
          <p:cNvPr id="424963" name="Rectangle 3"/>
          <p:cNvSpPr>
            <a:spLocks noGrp="1" noChangeArrowheads="1"/>
          </p:cNvSpPr>
          <p:nvPr>
            <p:ph idx="4294967295"/>
          </p:nvPr>
        </p:nvSpPr>
        <p:spPr>
          <a:xfrm>
            <a:off x="629920" y="1278467"/>
            <a:ext cx="10363200" cy="4678363"/>
          </a:xfrm>
        </p:spPr>
        <p:txBody>
          <a:bodyPr>
            <a:normAutofit lnSpcReduction="10000"/>
          </a:bodyPr>
          <a:lstStyle/>
          <a:p>
            <a:pPr eaLnBrk="1" hangingPunct="1">
              <a:lnSpc>
                <a:spcPct val="120000"/>
              </a:lnSpc>
              <a:buNone/>
            </a:pPr>
            <a:r>
              <a:rPr lang="zh-CN" altLang="en-US" sz="2400" b="1" dirty="0"/>
              <a:t>使用场合</a:t>
            </a:r>
            <a:endParaRPr lang="en-US" altLang="zh-CN" sz="2400" b="1" dirty="0"/>
          </a:p>
          <a:p>
            <a:pPr eaLnBrk="1" hangingPunct="1">
              <a:lnSpc>
                <a:spcPct val="120000"/>
              </a:lnSpc>
              <a:buNone/>
            </a:pPr>
            <a:r>
              <a:rPr lang="zh-CN" altLang="en-US" sz="1867" dirty="0"/>
              <a:t>貌似可以用分治法</a:t>
            </a:r>
            <a:endParaRPr lang="en-US" altLang="zh-CN" sz="1867" dirty="0"/>
          </a:p>
          <a:p>
            <a:pPr eaLnBrk="1" hangingPunct="1">
              <a:lnSpc>
                <a:spcPct val="120000"/>
              </a:lnSpc>
              <a:buNone/>
            </a:pPr>
            <a:r>
              <a:rPr lang="zh-CN" altLang="en-US" sz="1867" dirty="0"/>
              <a:t>但会分解出一系列重叠的子问题</a:t>
            </a:r>
            <a:endParaRPr lang="en-US" altLang="zh-CN" sz="1867" dirty="0"/>
          </a:p>
          <a:p>
            <a:pPr eaLnBrk="1" hangingPunct="1">
              <a:lnSpc>
                <a:spcPct val="120000"/>
              </a:lnSpc>
              <a:buNone/>
            </a:pPr>
            <a:r>
              <a:rPr lang="zh-CN" altLang="en-US" sz="1867" dirty="0"/>
              <a:t>如果用分治法的话会使得递归调用的次数呈指数增长</a:t>
            </a:r>
            <a:endParaRPr lang="en-US" altLang="zh-CN" sz="1867" dirty="0"/>
          </a:p>
          <a:p>
            <a:pPr eaLnBrk="1" hangingPunct="1">
              <a:lnSpc>
                <a:spcPct val="120000"/>
              </a:lnSpc>
              <a:buNone/>
            </a:pPr>
            <a:r>
              <a:rPr lang="zh-CN" altLang="en-US" sz="1867" dirty="0"/>
              <a:t>如</a:t>
            </a:r>
            <a:r>
              <a:rPr lang="en-US" altLang="zh-CN" sz="1867" dirty="0" err="1"/>
              <a:t>Finonacci</a:t>
            </a:r>
            <a:r>
              <a:rPr lang="zh-CN" altLang="en-US" sz="1867" dirty="0"/>
              <a:t>数列的计算，第 </a:t>
            </a:r>
            <a:r>
              <a:rPr lang="en-US" altLang="zh-CN" sz="1867" dirty="0" err="1"/>
              <a:t>i</a:t>
            </a:r>
            <a:r>
              <a:rPr lang="en-US" altLang="zh-CN" sz="1867" dirty="0"/>
              <a:t> </a:t>
            </a:r>
            <a:r>
              <a:rPr lang="zh-CN" altLang="en-US" sz="1867" dirty="0"/>
              <a:t>个</a:t>
            </a:r>
            <a:r>
              <a:rPr lang="en-US" altLang="zh-CN" sz="1867" dirty="0"/>
              <a:t>Fibonacci </a:t>
            </a:r>
            <a:r>
              <a:rPr lang="zh-CN" altLang="en-US" sz="1867" dirty="0"/>
              <a:t>数是前两个 </a:t>
            </a:r>
            <a:r>
              <a:rPr lang="en-US" altLang="zh-CN" sz="1867" dirty="0"/>
              <a:t>Fibonacci </a:t>
            </a:r>
            <a:r>
              <a:rPr lang="zh-CN" altLang="en-US" sz="1867" dirty="0"/>
              <a:t>数之和</a:t>
            </a:r>
            <a:endParaRPr lang="en-US" altLang="zh-CN" sz="1867" dirty="0"/>
          </a:p>
          <a:p>
            <a:pPr eaLnBrk="1" hangingPunct="1">
              <a:lnSpc>
                <a:spcPct val="120000"/>
              </a:lnSpc>
              <a:buNone/>
            </a:pPr>
            <a:endParaRPr lang="zh-CN" altLang="en-US" sz="1867" dirty="0"/>
          </a:p>
          <a:p>
            <a:pPr eaLnBrk="1" hangingPunct="1">
              <a:lnSpc>
                <a:spcPct val="120000"/>
              </a:lnSpc>
              <a:buNone/>
            </a:pPr>
            <a:r>
              <a:rPr lang="zh-CN" altLang="en-US" sz="2400" b="1" dirty="0"/>
              <a:t>动态规划</a:t>
            </a:r>
            <a:endParaRPr lang="en-US" altLang="zh-CN" sz="2400" b="1" dirty="0"/>
          </a:p>
          <a:p>
            <a:pPr eaLnBrk="1" hangingPunct="1">
              <a:lnSpc>
                <a:spcPct val="120000"/>
              </a:lnSpc>
              <a:buNone/>
            </a:pPr>
            <a:r>
              <a:rPr lang="zh-CN" altLang="en-US" sz="1867" dirty="0"/>
              <a:t>按从小到大的次序解决小问题</a:t>
            </a:r>
            <a:endParaRPr lang="en-US" altLang="zh-CN" sz="1867" dirty="0"/>
          </a:p>
          <a:p>
            <a:pPr>
              <a:lnSpc>
                <a:spcPct val="120000"/>
              </a:lnSpc>
              <a:buNone/>
            </a:pPr>
            <a:r>
              <a:rPr lang="zh-CN" altLang="en-US" sz="1867" dirty="0"/>
              <a:t>记录小问题的解</a:t>
            </a:r>
            <a:endParaRPr lang="en-US" altLang="zh-CN" sz="1867" dirty="0"/>
          </a:p>
          <a:p>
            <a:pPr>
              <a:lnSpc>
                <a:spcPct val="120000"/>
              </a:lnSpc>
              <a:buNone/>
            </a:pPr>
            <a:r>
              <a:rPr lang="zh-CN" altLang="en-US" sz="1867" dirty="0"/>
              <a:t>在解决大问题时不需要递归，只需要取出记录的小问题的解</a:t>
            </a:r>
          </a:p>
        </p:txBody>
      </p:sp>
    </p:spTree>
  </p:cSld>
  <p:clrMapOvr>
    <a:masterClrMapping/>
  </p:clrMapOvr>
  <p:transition spd="med">
    <p:fade/>
  </p:transition>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750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硬币找零问题</a:t>
            </a:r>
          </a:p>
        </p:txBody>
      </p:sp>
      <p:sp>
        <p:nvSpPr>
          <p:cNvPr id="425987" name="Rectangle 3"/>
          <p:cNvSpPr>
            <a:spLocks noGrp="1" noChangeArrowheads="1"/>
          </p:cNvSpPr>
          <p:nvPr>
            <p:ph idx="4294967295"/>
          </p:nvPr>
        </p:nvSpPr>
        <p:spPr>
          <a:xfrm>
            <a:off x="771525" y="1417638"/>
            <a:ext cx="11420475" cy="630237"/>
          </a:xfrm>
        </p:spPr>
        <p:txBody>
          <a:bodyPr>
            <a:normAutofit/>
          </a:bodyPr>
          <a:lstStyle/>
          <a:p>
            <a:pPr eaLnBrk="1" hangingPunct="1">
              <a:lnSpc>
                <a:spcPct val="150000"/>
              </a:lnSpc>
              <a:buNone/>
            </a:pPr>
            <a:r>
              <a:rPr lang="zh-CN" altLang="en-US" sz="2133" dirty="0"/>
              <a:t>对于一种货币，有面值为</a:t>
            </a:r>
            <a:r>
              <a:rPr lang="en-US" altLang="zh-CN" sz="2133" dirty="0"/>
              <a:t>C1, C2, …, CN(</a:t>
            </a:r>
            <a:r>
              <a:rPr lang="zh-CN" altLang="en-US" sz="2133" dirty="0"/>
              <a:t>分</a:t>
            </a:r>
            <a:r>
              <a:rPr lang="en-US" altLang="zh-CN" sz="2133" dirty="0"/>
              <a:t>)</a:t>
            </a:r>
            <a:r>
              <a:rPr lang="zh-CN" altLang="en-US" sz="2133" dirty="0"/>
              <a:t>的硬币，最少需要多少个硬币来找出</a:t>
            </a:r>
            <a:r>
              <a:rPr lang="en-US" altLang="zh-CN" sz="2133" dirty="0"/>
              <a:t>K</a:t>
            </a:r>
            <a:r>
              <a:rPr lang="zh-CN" altLang="en-US" sz="2133" dirty="0"/>
              <a:t>分钱的零钱。</a:t>
            </a:r>
          </a:p>
        </p:txBody>
      </p:sp>
      <p:sp>
        <p:nvSpPr>
          <p:cNvPr id="4" name="矩形 3"/>
          <p:cNvSpPr/>
          <p:nvPr/>
        </p:nvSpPr>
        <p:spPr>
          <a:xfrm>
            <a:off x="609600" y="2771775"/>
            <a:ext cx="10944225" cy="2711320"/>
          </a:xfrm>
          <a:prstGeom prst="rect">
            <a:avLst/>
          </a:prstGeom>
        </p:spPr>
        <p:txBody>
          <a:bodyPr wrap="square">
            <a:spAutoFit/>
          </a:bodyPr>
          <a:lstStyle/>
          <a:p>
            <a:pPr eaLnBrk="1" hangingPunct="1">
              <a:lnSpc>
                <a:spcPct val="130000"/>
              </a:lnSpc>
            </a:pPr>
            <a:r>
              <a:rPr lang="zh-CN" altLang="en-US" sz="1867" dirty="0">
                <a:latin typeface="微软雅黑" pitchFamily="34" charset="-122"/>
                <a:ea typeface="微软雅黑" pitchFamily="34" charset="-122"/>
              </a:rPr>
              <a:t>不断使用可能的最大面值的硬币 </a:t>
            </a:r>
          </a:p>
          <a:p>
            <a:pPr eaLnBrk="1" hangingPunct="1">
              <a:lnSpc>
                <a:spcPct val="130000"/>
              </a:lnSpc>
            </a:pPr>
            <a:r>
              <a:rPr lang="zh-CN" altLang="en-US" sz="1867" dirty="0">
                <a:latin typeface="微软雅黑" pitchFamily="34" charset="-122"/>
                <a:ea typeface="微软雅黑" pitchFamily="34" charset="-122"/>
              </a:rPr>
              <a:t>如：硬币有</a:t>
            </a:r>
            <a:r>
              <a:rPr lang="en-US" altLang="zh-CN" sz="1867" dirty="0">
                <a:latin typeface="微软雅黑" pitchFamily="34" charset="-122"/>
                <a:ea typeface="微软雅黑" pitchFamily="34" charset="-122"/>
              </a:rPr>
              <a:t>1</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5</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10</a:t>
            </a:r>
            <a:r>
              <a:rPr lang="zh-CN" altLang="en-US" sz="1867" dirty="0">
                <a:latin typeface="微软雅黑" pitchFamily="34" charset="-122"/>
                <a:ea typeface="微软雅黑" pitchFamily="34" charset="-122"/>
              </a:rPr>
              <a:t>和</a:t>
            </a:r>
            <a:r>
              <a:rPr lang="en-US" altLang="zh-CN" sz="1867" dirty="0">
                <a:latin typeface="微软雅黑" pitchFamily="34" charset="-122"/>
                <a:ea typeface="微软雅黑" pitchFamily="34" charset="-122"/>
              </a:rPr>
              <a:t>25</a:t>
            </a:r>
            <a:r>
              <a:rPr lang="zh-CN" altLang="en-US" sz="1867" dirty="0">
                <a:latin typeface="微软雅黑" pitchFamily="34" charset="-122"/>
                <a:ea typeface="微软雅黑" pitchFamily="34" charset="-122"/>
              </a:rPr>
              <a:t>分的面值，需要找零</a:t>
            </a:r>
            <a:r>
              <a:rPr lang="en-US" altLang="zh-CN" sz="1867" dirty="0">
                <a:latin typeface="微软雅黑" pitchFamily="34" charset="-122"/>
                <a:ea typeface="微软雅黑" pitchFamily="34" charset="-122"/>
              </a:rPr>
              <a:t>63</a:t>
            </a:r>
            <a:r>
              <a:rPr lang="zh-CN" altLang="en-US" sz="1867" dirty="0">
                <a:latin typeface="微软雅黑" pitchFamily="34" charset="-122"/>
                <a:ea typeface="微软雅黑" pitchFamily="34" charset="-122"/>
              </a:rPr>
              <a:t>分钱</a:t>
            </a:r>
            <a:endParaRPr lang="en-US" altLang="zh-CN" sz="1867" dirty="0">
              <a:latin typeface="微软雅黑" pitchFamily="34" charset="-122"/>
              <a:ea typeface="微软雅黑" pitchFamily="34" charset="-122"/>
            </a:endParaRPr>
          </a:p>
          <a:p>
            <a:pPr eaLnBrk="1" hangingPunct="1">
              <a:lnSpc>
                <a:spcPct val="130000"/>
              </a:lnSpc>
            </a:pP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可以使用</a:t>
            </a:r>
            <a:r>
              <a:rPr lang="en-US" altLang="zh-CN" sz="1867" dirty="0">
                <a:latin typeface="微软雅黑" pitchFamily="34" charset="-122"/>
                <a:ea typeface="微软雅黑" pitchFamily="34" charset="-122"/>
              </a:rPr>
              <a:t>2</a:t>
            </a:r>
            <a:r>
              <a:rPr lang="zh-CN" altLang="en-US" sz="1867" dirty="0">
                <a:latin typeface="微软雅黑" pitchFamily="34" charset="-122"/>
                <a:ea typeface="微软雅黑" pitchFamily="34" charset="-122"/>
              </a:rPr>
              <a:t>个</a:t>
            </a:r>
            <a:r>
              <a:rPr lang="en-US" altLang="zh-CN" sz="1867" dirty="0">
                <a:latin typeface="微软雅黑" pitchFamily="34" charset="-122"/>
                <a:ea typeface="微软雅黑" pitchFamily="34" charset="-122"/>
              </a:rPr>
              <a:t>25</a:t>
            </a:r>
            <a:r>
              <a:rPr lang="zh-CN" altLang="en-US" sz="1867" dirty="0">
                <a:latin typeface="微软雅黑" pitchFamily="34" charset="-122"/>
                <a:ea typeface="微软雅黑" pitchFamily="34" charset="-122"/>
              </a:rPr>
              <a:t>分、一个</a:t>
            </a:r>
            <a:r>
              <a:rPr lang="en-US" altLang="zh-CN" sz="1867" dirty="0">
                <a:latin typeface="微软雅黑" pitchFamily="34" charset="-122"/>
                <a:ea typeface="微软雅黑" pitchFamily="34" charset="-122"/>
              </a:rPr>
              <a:t>10</a:t>
            </a:r>
            <a:r>
              <a:rPr lang="zh-CN" altLang="en-US" sz="1867" dirty="0">
                <a:latin typeface="微软雅黑" pitchFamily="34" charset="-122"/>
                <a:ea typeface="微软雅黑" pitchFamily="34" charset="-122"/>
              </a:rPr>
              <a:t>分的硬币以及三个</a:t>
            </a:r>
            <a:r>
              <a:rPr lang="en-US" altLang="zh-CN" sz="1867" dirty="0">
                <a:latin typeface="微软雅黑" pitchFamily="34" charset="-122"/>
                <a:ea typeface="微软雅黑" pitchFamily="34" charset="-122"/>
              </a:rPr>
              <a:t>1</a:t>
            </a:r>
            <a:r>
              <a:rPr lang="zh-CN" altLang="en-US" sz="1867" dirty="0">
                <a:latin typeface="微软雅黑" pitchFamily="34" charset="-122"/>
                <a:ea typeface="微软雅黑" pitchFamily="34" charset="-122"/>
              </a:rPr>
              <a:t>分，一共是</a:t>
            </a:r>
            <a:r>
              <a:rPr lang="en-US" altLang="zh-CN" sz="1867" dirty="0">
                <a:latin typeface="微软雅黑" pitchFamily="34" charset="-122"/>
                <a:ea typeface="微软雅黑" pitchFamily="34" charset="-122"/>
              </a:rPr>
              <a:t>6</a:t>
            </a:r>
            <a:r>
              <a:rPr lang="zh-CN" altLang="en-US" sz="1867" dirty="0">
                <a:latin typeface="微软雅黑" pitchFamily="34" charset="-122"/>
                <a:ea typeface="微软雅黑" pitchFamily="34" charset="-122"/>
              </a:rPr>
              <a:t>个硬币</a:t>
            </a:r>
          </a:p>
          <a:p>
            <a:pPr>
              <a:lnSpc>
                <a:spcPct val="130000"/>
              </a:lnSpc>
              <a:spcBef>
                <a:spcPts val="2400"/>
              </a:spcBef>
            </a:pPr>
            <a:r>
              <a:rPr lang="zh-CN" altLang="en-US" sz="2400" b="1" dirty="0">
                <a:latin typeface="微软雅黑" pitchFamily="34" charset="-122"/>
                <a:ea typeface="微软雅黑" pitchFamily="34" charset="-122"/>
              </a:rPr>
              <a:t>贪婪法不一定能给出最优解</a:t>
            </a:r>
            <a:endParaRPr lang="en-US" altLang="zh-CN" sz="2400" b="1" dirty="0">
              <a:latin typeface="微软雅黑" pitchFamily="34" charset="-122"/>
              <a:ea typeface="微软雅黑" pitchFamily="34" charset="-122"/>
            </a:endParaRPr>
          </a:p>
          <a:p>
            <a:pPr eaLnBrk="1" hangingPunct="1">
              <a:lnSpc>
                <a:spcPct val="130000"/>
              </a:lnSpc>
            </a:pPr>
            <a:r>
              <a:rPr lang="zh-CN" altLang="en-US" sz="1867" dirty="0">
                <a:latin typeface="微软雅黑" pitchFamily="34" charset="-122"/>
                <a:ea typeface="微软雅黑" pitchFamily="34" charset="-122"/>
              </a:rPr>
              <a:t>如果包含一个</a:t>
            </a:r>
            <a:r>
              <a:rPr lang="en-US" altLang="zh-CN" sz="1867" dirty="0">
                <a:latin typeface="微软雅黑" pitchFamily="34" charset="-122"/>
                <a:ea typeface="微软雅黑" pitchFamily="34" charset="-122"/>
              </a:rPr>
              <a:t>21</a:t>
            </a:r>
            <a:r>
              <a:rPr lang="zh-CN" altLang="en-US" sz="1867" dirty="0">
                <a:latin typeface="微软雅黑" pitchFamily="34" charset="-122"/>
                <a:ea typeface="微软雅黑" pitchFamily="34" charset="-122"/>
              </a:rPr>
              <a:t>分硬币时，贪心算法仍然给出一个用六个硬币的解</a:t>
            </a:r>
            <a:endParaRPr lang="en-US" altLang="zh-CN" sz="1867" dirty="0">
              <a:latin typeface="微软雅黑" pitchFamily="34" charset="-122"/>
              <a:ea typeface="微软雅黑" pitchFamily="34" charset="-122"/>
            </a:endParaRPr>
          </a:p>
          <a:p>
            <a:pPr eaLnBrk="1" hangingPunct="1">
              <a:lnSpc>
                <a:spcPct val="130000"/>
              </a:lnSpc>
            </a:pPr>
            <a:r>
              <a:rPr lang="zh-CN" altLang="en-US" sz="1867" dirty="0">
                <a:latin typeface="微软雅黑" pitchFamily="34" charset="-122"/>
                <a:ea typeface="微软雅黑" pitchFamily="34" charset="-122"/>
              </a:rPr>
              <a:t>但是最佳的解是用三个硬币  </a:t>
            </a: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三个都是</a:t>
            </a:r>
            <a:r>
              <a:rPr lang="en-US" altLang="zh-CN" sz="1867" dirty="0">
                <a:latin typeface="微软雅黑" pitchFamily="34" charset="-122"/>
                <a:ea typeface="微软雅黑" pitchFamily="34" charset="-122"/>
              </a:rPr>
              <a:t>21</a:t>
            </a:r>
            <a:r>
              <a:rPr lang="zh-CN" altLang="en-US" sz="1867" dirty="0">
                <a:latin typeface="微软雅黑" pitchFamily="34" charset="-122"/>
                <a:ea typeface="微软雅黑" pitchFamily="34" charset="-122"/>
              </a:rPr>
              <a:t>分的硬币</a:t>
            </a:r>
            <a:r>
              <a:rPr lang="en-US" altLang="zh-CN" sz="1867" dirty="0">
                <a:latin typeface="微软雅黑" pitchFamily="34" charset="-122"/>
                <a:ea typeface="微软雅黑" pitchFamily="34" charset="-122"/>
              </a:rPr>
              <a:t>) </a:t>
            </a:r>
          </a:p>
        </p:txBody>
      </p:sp>
      <p:sp>
        <p:nvSpPr>
          <p:cNvPr id="5" name="TextBox 4"/>
          <p:cNvSpPr txBox="1"/>
          <p:nvPr/>
        </p:nvSpPr>
        <p:spPr>
          <a:xfrm>
            <a:off x="609600" y="2238296"/>
            <a:ext cx="2438400" cy="461665"/>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贪婪法</a:t>
            </a:r>
          </a:p>
        </p:txBody>
      </p:sp>
    </p:spTree>
  </p:cSld>
  <p:clrMapOvr>
    <a:masterClrMapping/>
  </p:clrMapOvr>
  <p:transition spd="med">
    <p:fade/>
  </p:transition>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9554" name="Rectangle 2"/>
          <p:cNvSpPr>
            <a:spLocks noGrp="1" noChangeArrowheads="1"/>
          </p:cNvSpPr>
          <p:nvPr>
            <p:ph type="title"/>
          </p:nvPr>
        </p:nvSpPr>
        <p:spPr/>
        <p:txBody>
          <a:bodyPr>
            <a:normAutofit fontScale="90000"/>
          </a:bodyPr>
          <a:lstStyle/>
          <a:p>
            <a:pPr>
              <a:defRPr/>
            </a:pPr>
            <a:r>
              <a:rPr lang="zh-CN" altLang="en-US" sz="3733" b="1" dirty="0">
                <a:latin typeface="微软雅黑" pitchFamily="34" charset="-122"/>
              </a:rPr>
              <a:t>分治法解法</a:t>
            </a:r>
            <a:r>
              <a:rPr lang="en-US" altLang="zh-CN" sz="3733" b="1" dirty="0">
                <a:latin typeface="微软雅黑" pitchFamily="34" charset="-122"/>
              </a:rPr>
              <a:t>1</a:t>
            </a:r>
            <a:endParaRPr lang="zh-CN" altLang="en-US" sz="3733" b="1" dirty="0">
              <a:latin typeface="微软雅黑" pitchFamily="34" charset="-122"/>
            </a:endParaRPr>
          </a:p>
        </p:txBody>
      </p:sp>
      <p:sp>
        <p:nvSpPr>
          <p:cNvPr id="428035" name="Rectangle 3"/>
          <p:cNvSpPr>
            <a:spLocks noGrp="1" noChangeArrowheads="1"/>
          </p:cNvSpPr>
          <p:nvPr>
            <p:ph idx="4294967295"/>
          </p:nvPr>
        </p:nvSpPr>
        <p:spPr>
          <a:xfrm>
            <a:off x="413853" y="1072198"/>
            <a:ext cx="10787063" cy="4541837"/>
          </a:xfrm>
        </p:spPr>
        <p:txBody>
          <a:bodyPr>
            <a:normAutofit fontScale="92500"/>
          </a:bodyPr>
          <a:lstStyle/>
          <a:p>
            <a:pPr marL="812780" indent="-812780">
              <a:lnSpc>
                <a:spcPct val="145000"/>
              </a:lnSpc>
              <a:buNone/>
            </a:pPr>
            <a:r>
              <a:rPr lang="zh-CN" altLang="en-US" sz="2400" b="1" dirty="0"/>
              <a:t>枚举所有可能的分解情况，选出最优方案</a:t>
            </a:r>
            <a:endParaRPr lang="en-US" altLang="zh-CN" sz="2400" b="1" dirty="0"/>
          </a:p>
          <a:p>
            <a:pPr marL="812780" indent="-812780">
              <a:spcBef>
                <a:spcPts val="800"/>
              </a:spcBef>
              <a:buNone/>
            </a:pPr>
            <a:r>
              <a:rPr lang="zh-CN" altLang="en-US" sz="1867" dirty="0"/>
              <a:t>如果可以用一个硬币找零，最优解为一个硬币</a:t>
            </a:r>
          </a:p>
          <a:p>
            <a:pPr marL="812780" indent="-812780">
              <a:spcBef>
                <a:spcPts val="800"/>
              </a:spcBef>
              <a:buNone/>
            </a:pPr>
            <a:r>
              <a:rPr lang="zh-CN" altLang="en-US" sz="1867" dirty="0"/>
              <a:t>否则，对于每个可能的值 </a:t>
            </a:r>
            <a:r>
              <a:rPr lang="en-US" altLang="zh-CN" sz="1867" dirty="0" err="1"/>
              <a:t>i</a:t>
            </a:r>
            <a:r>
              <a:rPr lang="zh-CN" altLang="en-US" sz="1867" dirty="0"/>
              <a:t>，计算找 </a:t>
            </a:r>
            <a:r>
              <a:rPr lang="en-US" altLang="zh-CN" sz="1867" dirty="0" err="1"/>
              <a:t>i</a:t>
            </a:r>
            <a:r>
              <a:rPr lang="zh-CN" altLang="en-US" sz="1867" dirty="0"/>
              <a:t>零分钱和找零 </a:t>
            </a:r>
            <a:r>
              <a:rPr lang="en-US" altLang="zh-CN" sz="1867" dirty="0"/>
              <a:t>K-</a:t>
            </a:r>
            <a:r>
              <a:rPr lang="en-US" altLang="zh-CN" sz="1867" dirty="0" err="1"/>
              <a:t>i</a:t>
            </a:r>
            <a:r>
              <a:rPr lang="en-US" altLang="zh-CN" sz="1867" dirty="0"/>
              <a:t> </a:t>
            </a:r>
            <a:r>
              <a:rPr lang="zh-CN" altLang="en-US" sz="1867" dirty="0"/>
              <a:t>分钱需要的最小硬币数，选择和值最小的</a:t>
            </a:r>
            <a:r>
              <a:rPr lang="en-US" altLang="zh-CN" sz="1867" dirty="0" err="1"/>
              <a:t>i</a:t>
            </a:r>
            <a:endParaRPr lang="en-US" altLang="zh-CN" sz="1867" dirty="0"/>
          </a:p>
          <a:p>
            <a:pPr marL="812780" indent="-812780">
              <a:lnSpc>
                <a:spcPct val="145000"/>
              </a:lnSpc>
              <a:spcBef>
                <a:spcPts val="2400"/>
              </a:spcBef>
              <a:buNone/>
            </a:pPr>
            <a:r>
              <a:rPr lang="zh-CN" altLang="en-US" sz="2400" b="1" dirty="0"/>
              <a:t>例如，找零</a:t>
            </a:r>
            <a:r>
              <a:rPr lang="en-US" altLang="zh-CN" sz="2400" b="1" dirty="0"/>
              <a:t>63</a:t>
            </a:r>
            <a:r>
              <a:rPr lang="zh-CN" altLang="en-US" sz="2400" b="1" dirty="0"/>
              <a:t>分钱，有</a:t>
            </a:r>
            <a:r>
              <a:rPr lang="en-US" altLang="zh-CN" sz="2400" b="1" dirty="0"/>
              <a:t>1</a:t>
            </a:r>
            <a:r>
              <a:rPr lang="zh-CN" altLang="en-US" sz="2400" b="1" dirty="0"/>
              <a:t>、</a:t>
            </a:r>
            <a:r>
              <a:rPr lang="en-US" altLang="zh-CN" sz="2400" b="1" dirty="0"/>
              <a:t>5</a:t>
            </a:r>
            <a:r>
              <a:rPr lang="zh-CN" altLang="en-US" sz="2400" b="1" dirty="0"/>
              <a:t>、</a:t>
            </a:r>
            <a:r>
              <a:rPr lang="en-US" altLang="zh-CN" sz="2400" b="1" dirty="0"/>
              <a:t>10</a:t>
            </a:r>
            <a:r>
              <a:rPr lang="zh-CN" altLang="en-US" sz="2400" b="1" dirty="0"/>
              <a:t>、</a:t>
            </a:r>
            <a:r>
              <a:rPr lang="en-US" altLang="zh-CN" sz="2400" b="1" dirty="0"/>
              <a:t>21</a:t>
            </a:r>
            <a:r>
              <a:rPr lang="zh-CN" altLang="en-US" sz="2400" b="1" dirty="0"/>
              <a:t>和</a:t>
            </a:r>
            <a:r>
              <a:rPr lang="en-US" altLang="zh-CN" sz="2400" b="1" dirty="0"/>
              <a:t>25</a:t>
            </a:r>
            <a:r>
              <a:rPr lang="zh-CN" altLang="en-US" sz="2400" b="1" dirty="0"/>
              <a:t>分面值的硬币</a:t>
            </a:r>
            <a:endParaRPr lang="en-US" altLang="zh-CN" sz="2400" b="1" dirty="0"/>
          </a:p>
          <a:p>
            <a:pPr marL="0" indent="0">
              <a:lnSpc>
                <a:spcPct val="110000"/>
              </a:lnSpc>
              <a:spcBef>
                <a:spcPts val="800"/>
              </a:spcBef>
              <a:buNone/>
            </a:pPr>
            <a:r>
              <a:rPr lang="zh-CN" altLang="en-US" sz="1867" dirty="0"/>
              <a:t>找出</a:t>
            </a:r>
            <a:r>
              <a:rPr lang="en-US" altLang="zh-CN" sz="1867" dirty="0"/>
              <a:t>1</a:t>
            </a:r>
            <a:r>
              <a:rPr lang="zh-CN" altLang="en-US" sz="1867" dirty="0"/>
              <a:t>分钱零钱和</a:t>
            </a:r>
            <a:r>
              <a:rPr lang="en-US" altLang="zh-CN" sz="1867" dirty="0"/>
              <a:t>62</a:t>
            </a:r>
            <a:r>
              <a:rPr lang="zh-CN" altLang="en-US" sz="1867" dirty="0"/>
              <a:t>分钱零钱分别需要的硬币数是</a:t>
            </a:r>
            <a:r>
              <a:rPr lang="en-US" altLang="zh-CN" sz="1867" dirty="0"/>
              <a:t>1</a:t>
            </a:r>
            <a:r>
              <a:rPr lang="zh-CN" altLang="en-US" sz="1867" dirty="0"/>
              <a:t>和</a:t>
            </a:r>
            <a:r>
              <a:rPr lang="en-US" altLang="zh-CN" sz="1867" dirty="0"/>
              <a:t>4</a:t>
            </a:r>
            <a:r>
              <a:rPr lang="zh-CN" altLang="en-US" sz="1867" dirty="0"/>
              <a:t>。因此，</a:t>
            </a:r>
            <a:r>
              <a:rPr lang="en-US" altLang="zh-CN" sz="1867" dirty="0"/>
              <a:t>63</a:t>
            </a:r>
            <a:r>
              <a:rPr lang="zh-CN" altLang="en-US" sz="1867" dirty="0"/>
              <a:t>分钱需要使用五个硬币</a:t>
            </a:r>
          </a:p>
          <a:p>
            <a:pPr marL="0" indent="0">
              <a:lnSpc>
                <a:spcPct val="110000"/>
              </a:lnSpc>
              <a:spcBef>
                <a:spcPts val="800"/>
              </a:spcBef>
              <a:buNone/>
            </a:pPr>
            <a:r>
              <a:rPr lang="zh-CN" altLang="en-US" sz="1867" dirty="0"/>
              <a:t>找出</a:t>
            </a:r>
            <a:r>
              <a:rPr lang="en-US" altLang="zh-CN" sz="1867" dirty="0"/>
              <a:t>2</a:t>
            </a:r>
            <a:r>
              <a:rPr lang="zh-CN" altLang="en-US" sz="1867" dirty="0"/>
              <a:t>分钱和</a:t>
            </a:r>
            <a:r>
              <a:rPr lang="en-US" altLang="zh-CN" sz="1867" dirty="0"/>
              <a:t>61</a:t>
            </a:r>
            <a:r>
              <a:rPr lang="zh-CN" altLang="en-US" sz="1867" dirty="0"/>
              <a:t>分钱分别需要</a:t>
            </a:r>
            <a:r>
              <a:rPr lang="en-US" altLang="zh-CN" sz="1867" dirty="0"/>
              <a:t>2</a:t>
            </a:r>
            <a:r>
              <a:rPr lang="zh-CN" altLang="en-US" sz="1867" dirty="0"/>
              <a:t>和</a:t>
            </a:r>
            <a:r>
              <a:rPr lang="en-US" altLang="zh-CN" sz="1867" dirty="0"/>
              <a:t>4</a:t>
            </a:r>
            <a:r>
              <a:rPr lang="zh-CN" altLang="en-US" sz="1867" dirty="0"/>
              <a:t>个硬币，一共是六个硬币</a:t>
            </a:r>
          </a:p>
          <a:p>
            <a:pPr marL="0" indent="0">
              <a:lnSpc>
                <a:spcPct val="110000"/>
              </a:lnSpc>
              <a:spcBef>
                <a:spcPts val="800"/>
              </a:spcBef>
              <a:buNone/>
            </a:pPr>
            <a:r>
              <a:rPr lang="zh-CN" altLang="en-US" sz="1867" dirty="0"/>
              <a:t>继续尝试所有的可能性，看到一个</a:t>
            </a:r>
            <a:r>
              <a:rPr lang="en-US" altLang="zh-CN" sz="1867" dirty="0"/>
              <a:t>21</a:t>
            </a:r>
            <a:r>
              <a:rPr lang="zh-CN" altLang="en-US" sz="1867" dirty="0"/>
              <a:t>分和</a:t>
            </a:r>
            <a:r>
              <a:rPr lang="en-US" altLang="zh-CN" sz="1867" dirty="0"/>
              <a:t>42</a:t>
            </a:r>
            <a:r>
              <a:rPr lang="zh-CN" altLang="en-US" sz="1867" dirty="0"/>
              <a:t>分的分解，分别用一个和两个硬币来找开，因此，这个找零问题就可以用三个硬币解决</a:t>
            </a:r>
          </a:p>
          <a:p>
            <a:pPr marL="0" indent="0">
              <a:lnSpc>
                <a:spcPct val="110000"/>
              </a:lnSpc>
              <a:spcBef>
                <a:spcPts val="800"/>
              </a:spcBef>
              <a:buNone/>
            </a:pPr>
            <a:r>
              <a:rPr lang="zh-CN" altLang="en-US" sz="1867" dirty="0"/>
              <a:t>需要尝试的最后一种分解是</a:t>
            </a:r>
            <a:r>
              <a:rPr lang="en-US" altLang="zh-CN" sz="1867" dirty="0"/>
              <a:t>31</a:t>
            </a:r>
            <a:r>
              <a:rPr lang="zh-CN" altLang="en-US" sz="1867" dirty="0"/>
              <a:t>分和</a:t>
            </a:r>
            <a:r>
              <a:rPr lang="en-US" altLang="zh-CN" sz="1867" dirty="0"/>
              <a:t>32</a:t>
            </a:r>
            <a:r>
              <a:rPr lang="zh-CN" altLang="en-US" sz="1867" dirty="0"/>
              <a:t>分，可以用两个硬币找出</a:t>
            </a:r>
            <a:r>
              <a:rPr lang="en-US" altLang="zh-CN" sz="1867" dirty="0"/>
              <a:t>31</a:t>
            </a:r>
            <a:r>
              <a:rPr lang="zh-CN" altLang="en-US" sz="1867" dirty="0"/>
              <a:t>分零钱，用三个硬币找出</a:t>
            </a:r>
            <a:r>
              <a:rPr lang="en-US" altLang="zh-CN" sz="1867" dirty="0"/>
              <a:t>32</a:t>
            </a:r>
            <a:r>
              <a:rPr lang="zh-CN" altLang="en-US" sz="1867" dirty="0"/>
              <a:t>分零钱，一共是五个硬币</a:t>
            </a:r>
          </a:p>
          <a:p>
            <a:pPr marL="0" indent="0">
              <a:lnSpc>
                <a:spcPct val="110000"/>
              </a:lnSpc>
              <a:spcBef>
                <a:spcPts val="800"/>
              </a:spcBef>
              <a:buNone/>
            </a:pPr>
            <a:r>
              <a:rPr lang="zh-CN" altLang="en-US" sz="1867" dirty="0"/>
              <a:t>因此最小值是三个硬币</a:t>
            </a:r>
          </a:p>
        </p:txBody>
      </p:sp>
    </p:spTree>
  </p:cSld>
  <p:clrMapOvr>
    <a:masterClrMapping/>
  </p:clrMapOvr>
  <p:transition spd="med">
    <p:fade/>
  </p:transition>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4"/>
          <p:cNvSpPr>
            <a:spLocks noChangeArrowheads="1"/>
          </p:cNvSpPr>
          <p:nvPr/>
        </p:nvSpPr>
        <p:spPr bwMode="auto">
          <a:xfrm>
            <a:off x="666754" y="1840906"/>
            <a:ext cx="5962648" cy="3790910"/>
          </a:xfrm>
          <a:prstGeom prst="rect">
            <a:avLst/>
          </a:prstGeom>
          <a:noFill/>
          <a:ln w="12700" cap="sq" algn="ctr">
            <a:noFill/>
            <a:miter lim="800000"/>
            <a:headEnd type="none" w="sm" len="sm"/>
            <a:tailEnd type="none" w="sm" len="sm"/>
          </a:ln>
        </p:spPr>
        <p:txBody>
          <a:bodyPr wrap="square" anchor="ctr">
            <a:spAutoFit/>
          </a:bodyPr>
          <a:lstStyle/>
          <a:p>
            <a:pPr>
              <a:lnSpc>
                <a:spcPct val="130000"/>
              </a:lnSpc>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coin(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k )</a:t>
            </a:r>
          </a:p>
          <a:p>
            <a:pPr>
              <a:lnSpc>
                <a:spcPct val="130000"/>
              </a:lnSpc>
            </a:pPr>
            <a:r>
              <a:rPr lang="en-US" altLang="zh-CN" sz="1867" dirty="0">
                <a:latin typeface="微软雅黑" pitchFamily="34" charset="-122"/>
                <a:ea typeface="微软雅黑" pitchFamily="34" charset="-122"/>
              </a:rPr>
              <a:t>{</a:t>
            </a:r>
          </a:p>
          <a:p>
            <a:pPr>
              <a:lnSpc>
                <a:spcPct val="13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tmp</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coinNum</a:t>
            </a:r>
            <a:r>
              <a:rPr lang="en-US" altLang="zh-CN" sz="1867" dirty="0">
                <a:latin typeface="微软雅黑" pitchFamily="34" charset="-122"/>
                <a:ea typeface="微软雅黑" pitchFamily="34" charset="-122"/>
              </a:rPr>
              <a:t> = k;</a:t>
            </a:r>
          </a:p>
          <a:p>
            <a:pPr>
              <a:lnSpc>
                <a:spcPct val="130000"/>
              </a:lnSpc>
            </a:pPr>
            <a:r>
              <a:rPr lang="en-US" altLang="zh-CN" sz="1867" dirty="0">
                <a:latin typeface="微软雅黑" pitchFamily="34" charset="-122"/>
                <a:ea typeface="微软雅黑" pitchFamily="34" charset="-122"/>
              </a:rPr>
              <a:t> </a:t>
            </a:r>
          </a:p>
          <a:p>
            <a:pPr>
              <a:lnSpc>
                <a:spcPct val="130000"/>
              </a:lnSpc>
            </a:pPr>
            <a:r>
              <a:rPr lang="en-US" altLang="zh-CN" sz="1867" dirty="0">
                <a:latin typeface="微软雅黑" pitchFamily="34" charset="-122"/>
                <a:ea typeface="微软雅黑" pitchFamily="34" charset="-122"/>
              </a:rPr>
              <a:t>      if </a:t>
            </a:r>
            <a:r>
              <a:rPr lang="zh-CN" altLang="en-US" sz="1867" dirty="0">
                <a:latin typeface="微软雅黑" pitchFamily="34" charset="-122"/>
                <a:ea typeface="微软雅黑" pitchFamily="34" charset="-122"/>
              </a:rPr>
              <a:t>（能用一个硬币找零） </a:t>
            </a:r>
            <a:r>
              <a:rPr lang="en-US" altLang="zh-CN" sz="1867" dirty="0">
                <a:latin typeface="微软雅黑" pitchFamily="34" charset="-122"/>
                <a:ea typeface="微软雅黑" pitchFamily="34" charset="-122"/>
              </a:rPr>
              <a:t>return 1;</a:t>
            </a:r>
          </a:p>
          <a:p>
            <a:pPr>
              <a:lnSpc>
                <a:spcPct val="130000"/>
              </a:lnSpc>
            </a:pPr>
            <a:r>
              <a:rPr lang="en-US" altLang="zh-CN" sz="1867" dirty="0">
                <a:latin typeface="微软雅黑" pitchFamily="34" charset="-122"/>
                <a:ea typeface="微软雅黑" pitchFamily="34" charset="-122"/>
              </a:rPr>
              <a:t>      for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=1;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&lt;k;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p>
          <a:p>
            <a:pPr>
              <a:lnSpc>
                <a:spcPct val="130000"/>
              </a:lnSpc>
            </a:pPr>
            <a:r>
              <a:rPr lang="en-US" altLang="zh-CN" sz="1867" dirty="0">
                <a:latin typeface="微软雅黑" pitchFamily="34" charset="-122"/>
                <a:ea typeface="微软雅黑" pitchFamily="34" charset="-122"/>
              </a:rPr>
              <a:t>           if ((</a:t>
            </a:r>
            <a:r>
              <a:rPr lang="en-US" altLang="zh-CN" sz="1867" dirty="0" err="1">
                <a:latin typeface="微软雅黑" pitchFamily="34" charset="-122"/>
                <a:ea typeface="微软雅黑" pitchFamily="34" charset="-122"/>
              </a:rPr>
              <a:t>tmp</a:t>
            </a:r>
            <a:r>
              <a:rPr lang="en-US" altLang="zh-CN" sz="1867" dirty="0">
                <a:latin typeface="微软雅黑" pitchFamily="34" charset="-122"/>
                <a:ea typeface="微软雅黑" pitchFamily="34" charset="-122"/>
              </a:rPr>
              <a:t> = coin(</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coin(k-</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&lt; </a:t>
            </a:r>
            <a:r>
              <a:rPr lang="en-US" altLang="zh-CN" sz="1867" dirty="0" err="1">
                <a:latin typeface="微软雅黑" pitchFamily="34" charset="-122"/>
                <a:ea typeface="微软雅黑" pitchFamily="34" charset="-122"/>
              </a:rPr>
              <a:t>coinNum</a:t>
            </a:r>
            <a:r>
              <a:rPr lang="en-US" altLang="zh-CN" sz="1867" dirty="0">
                <a:latin typeface="微软雅黑" pitchFamily="34" charset="-122"/>
                <a:ea typeface="微软雅黑" pitchFamily="34" charset="-122"/>
              </a:rPr>
              <a:t>) </a:t>
            </a:r>
          </a:p>
          <a:p>
            <a:pPr>
              <a:lnSpc>
                <a:spcPct val="130000"/>
              </a:lnSpc>
            </a:pPr>
            <a:r>
              <a:rPr lang="zh-CN" altLang="en-US"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coinNum</a:t>
            </a:r>
            <a:r>
              <a:rPr lang="en-US" altLang="zh-CN" sz="1867" dirty="0">
                <a:latin typeface="微软雅黑" pitchFamily="34" charset="-122"/>
                <a:ea typeface="微软雅黑" pitchFamily="34" charset="-122"/>
              </a:rPr>
              <a:t> = </a:t>
            </a:r>
            <a:r>
              <a:rPr lang="en-US" altLang="zh-CN" sz="1867" dirty="0" err="1">
                <a:latin typeface="微软雅黑" pitchFamily="34" charset="-122"/>
                <a:ea typeface="微软雅黑" pitchFamily="34" charset="-122"/>
              </a:rPr>
              <a:t>tmp</a:t>
            </a:r>
            <a:r>
              <a:rPr lang="en-US" altLang="zh-CN" sz="1867" dirty="0">
                <a:latin typeface="微软雅黑" pitchFamily="34" charset="-122"/>
                <a:ea typeface="微软雅黑" pitchFamily="34" charset="-122"/>
              </a:rPr>
              <a:t>;</a:t>
            </a:r>
          </a:p>
          <a:p>
            <a:pPr>
              <a:lnSpc>
                <a:spcPct val="130000"/>
              </a:lnSpc>
            </a:pPr>
            <a:r>
              <a:rPr lang="en-US" altLang="zh-CN" sz="1867" dirty="0">
                <a:latin typeface="微软雅黑" pitchFamily="34" charset="-122"/>
                <a:ea typeface="微软雅黑" pitchFamily="34" charset="-122"/>
              </a:rPr>
              <a:t>      return </a:t>
            </a:r>
            <a:r>
              <a:rPr lang="en-US" altLang="zh-CN" sz="1867" dirty="0" err="1">
                <a:latin typeface="微软雅黑" pitchFamily="34" charset="-122"/>
                <a:ea typeface="微软雅黑" pitchFamily="34" charset="-122"/>
              </a:rPr>
              <a:t>coinNum</a:t>
            </a:r>
            <a:r>
              <a:rPr lang="en-US" altLang="zh-CN" sz="1867" dirty="0">
                <a:latin typeface="微软雅黑" pitchFamily="34" charset="-122"/>
                <a:ea typeface="微软雅黑" pitchFamily="34" charset="-122"/>
              </a:rPr>
              <a:t>;</a:t>
            </a:r>
          </a:p>
          <a:p>
            <a:pPr>
              <a:lnSpc>
                <a:spcPct val="130000"/>
              </a:lnSpc>
            </a:pPr>
            <a:r>
              <a:rPr lang="en-US" altLang="zh-CN" sz="1867" dirty="0">
                <a:latin typeface="微软雅黑" pitchFamily="34" charset="-122"/>
                <a:ea typeface="微软雅黑" pitchFamily="34" charset="-122"/>
              </a:rPr>
              <a:t>}</a:t>
            </a:r>
          </a:p>
        </p:txBody>
      </p:sp>
      <p:sp>
        <p:nvSpPr>
          <p:cNvPr id="3" name="TextBox 2"/>
          <p:cNvSpPr txBox="1"/>
          <p:nvPr/>
        </p:nvSpPr>
        <p:spPr>
          <a:xfrm>
            <a:off x="666754" y="1053255"/>
            <a:ext cx="4114797" cy="584775"/>
          </a:xfrm>
          <a:prstGeom prst="rect">
            <a:avLst/>
          </a:prstGeom>
          <a:noFill/>
        </p:spPr>
        <p:txBody>
          <a:bodyPr wrap="square" rtlCol="0">
            <a:spAutoFit/>
          </a:bodyPr>
          <a:lstStyle/>
          <a:p>
            <a:r>
              <a:rPr lang="zh-CN" altLang="en-US" sz="3200" b="1" dirty="0">
                <a:latin typeface="微软雅黑" pitchFamily="34" charset="-122"/>
                <a:ea typeface="微软雅黑" pitchFamily="34" charset="-122"/>
              </a:rPr>
              <a:t>伪代码</a:t>
            </a:r>
          </a:p>
        </p:txBody>
      </p:sp>
      <p:sp>
        <p:nvSpPr>
          <p:cNvPr id="4" name="TextBox 3"/>
          <p:cNvSpPr txBox="1"/>
          <p:nvPr/>
        </p:nvSpPr>
        <p:spPr>
          <a:xfrm>
            <a:off x="7248538" y="2838451"/>
            <a:ext cx="1485900" cy="2719142"/>
          </a:xfrm>
          <a:prstGeom prst="rect">
            <a:avLst/>
          </a:prstGeom>
          <a:noFill/>
        </p:spPr>
        <p:txBody>
          <a:bodyPr wrap="square" rtlCol="0">
            <a:spAutoFit/>
          </a:bodyPr>
          <a:lstStyle/>
          <a:p>
            <a:pPr>
              <a:spcBef>
                <a:spcPts val="800"/>
              </a:spcBef>
            </a:pPr>
            <a:r>
              <a:rPr lang="zh-CN" altLang="en-US" sz="1867" dirty="0"/>
              <a:t>找零</a:t>
            </a:r>
            <a:r>
              <a:rPr lang="en-US" altLang="zh-CN" sz="1867" dirty="0"/>
              <a:t>63</a:t>
            </a:r>
          </a:p>
          <a:p>
            <a:pPr marL="609585" indent="-609585">
              <a:spcBef>
                <a:spcPts val="800"/>
              </a:spcBef>
              <a:buAutoNum type="arabicPlain"/>
            </a:pPr>
            <a:r>
              <a:rPr lang="en-US" altLang="zh-CN" sz="1867" dirty="0"/>
              <a:t>62</a:t>
            </a:r>
          </a:p>
          <a:p>
            <a:pPr marL="609585" indent="-609585">
              <a:spcBef>
                <a:spcPts val="800"/>
              </a:spcBef>
              <a:buAutoNum type="arabicPlain"/>
            </a:pPr>
            <a:r>
              <a:rPr lang="en-US" altLang="zh-CN" sz="1867" dirty="0"/>
              <a:t>61</a:t>
            </a:r>
          </a:p>
          <a:p>
            <a:pPr marL="609585" indent="-609585">
              <a:spcBef>
                <a:spcPts val="800"/>
              </a:spcBef>
              <a:buAutoNum type="arabicPlain"/>
            </a:pPr>
            <a:r>
              <a:rPr lang="en-US" altLang="zh-CN" sz="1867" dirty="0"/>
              <a:t>60</a:t>
            </a:r>
          </a:p>
          <a:p>
            <a:pPr marL="609585" indent="-609585">
              <a:spcBef>
                <a:spcPts val="800"/>
              </a:spcBef>
              <a:buAutoNum type="arabicPlain"/>
            </a:pPr>
            <a:r>
              <a:rPr lang="en-US" altLang="zh-CN" sz="1867" dirty="0"/>
              <a:t>59</a:t>
            </a:r>
          </a:p>
          <a:p>
            <a:pPr marL="609585" indent="-609585">
              <a:spcBef>
                <a:spcPts val="800"/>
              </a:spcBef>
            </a:pPr>
            <a:r>
              <a:rPr lang="en-US" altLang="zh-CN" sz="1867" dirty="0"/>
              <a:t>……</a:t>
            </a:r>
          </a:p>
          <a:p>
            <a:pPr marL="609585" indent="-609585">
              <a:spcBef>
                <a:spcPts val="800"/>
              </a:spcBef>
            </a:pPr>
            <a:r>
              <a:rPr lang="en-US" altLang="zh-CN" sz="1867" dirty="0"/>
              <a:t>62      1</a:t>
            </a:r>
            <a:endParaRPr lang="zh-CN" altLang="en-US" sz="1867" dirty="0"/>
          </a:p>
        </p:txBody>
      </p:sp>
      <p:sp>
        <p:nvSpPr>
          <p:cNvPr id="5" name="TextBox 4"/>
          <p:cNvSpPr txBox="1"/>
          <p:nvPr/>
        </p:nvSpPr>
        <p:spPr>
          <a:xfrm>
            <a:off x="9639313" y="2838451"/>
            <a:ext cx="1485900" cy="2719142"/>
          </a:xfrm>
          <a:prstGeom prst="rect">
            <a:avLst/>
          </a:prstGeom>
          <a:noFill/>
        </p:spPr>
        <p:txBody>
          <a:bodyPr wrap="square" rtlCol="0">
            <a:spAutoFit/>
          </a:bodyPr>
          <a:lstStyle/>
          <a:p>
            <a:pPr>
              <a:spcBef>
                <a:spcPts val="800"/>
              </a:spcBef>
            </a:pPr>
            <a:r>
              <a:rPr lang="zh-CN" altLang="en-US" sz="1867" dirty="0"/>
              <a:t>找零</a:t>
            </a:r>
            <a:r>
              <a:rPr lang="en-US" altLang="zh-CN" sz="1867" dirty="0"/>
              <a:t>62</a:t>
            </a:r>
          </a:p>
          <a:p>
            <a:pPr marL="609585" indent="-609585">
              <a:spcBef>
                <a:spcPts val="800"/>
              </a:spcBef>
              <a:buAutoNum type="arabicPlain"/>
            </a:pPr>
            <a:r>
              <a:rPr lang="en-US" altLang="zh-CN" sz="1867" dirty="0"/>
              <a:t>61</a:t>
            </a:r>
          </a:p>
          <a:p>
            <a:pPr marL="609585" indent="-609585">
              <a:spcBef>
                <a:spcPts val="800"/>
              </a:spcBef>
              <a:buAutoNum type="arabicPlain"/>
            </a:pPr>
            <a:r>
              <a:rPr lang="en-US" altLang="zh-CN" sz="1867" dirty="0"/>
              <a:t>60</a:t>
            </a:r>
          </a:p>
          <a:p>
            <a:pPr marL="609585" indent="-609585">
              <a:spcBef>
                <a:spcPts val="800"/>
              </a:spcBef>
              <a:buAutoNum type="arabicPlain"/>
            </a:pPr>
            <a:r>
              <a:rPr lang="en-US" altLang="zh-CN" sz="1867" dirty="0"/>
              <a:t>59</a:t>
            </a:r>
          </a:p>
          <a:p>
            <a:pPr marL="609585" indent="-609585">
              <a:spcBef>
                <a:spcPts val="800"/>
              </a:spcBef>
              <a:buAutoNum type="arabicPlain"/>
            </a:pPr>
            <a:r>
              <a:rPr lang="en-US" altLang="zh-CN" sz="1867" dirty="0"/>
              <a:t>58</a:t>
            </a:r>
          </a:p>
          <a:p>
            <a:pPr marL="609585" indent="-609585">
              <a:spcBef>
                <a:spcPts val="800"/>
              </a:spcBef>
            </a:pPr>
            <a:r>
              <a:rPr lang="en-US" altLang="zh-CN" sz="1867" dirty="0"/>
              <a:t>……</a:t>
            </a:r>
          </a:p>
          <a:p>
            <a:pPr marL="609585" indent="-609585">
              <a:spcBef>
                <a:spcPts val="800"/>
              </a:spcBef>
            </a:pPr>
            <a:r>
              <a:rPr lang="en-US" altLang="zh-CN" sz="1867" dirty="0"/>
              <a:t>61      1</a:t>
            </a:r>
            <a:endParaRPr lang="zh-CN" altLang="en-US" sz="1867" dirty="0"/>
          </a:p>
        </p:txBody>
      </p:sp>
      <p:sp>
        <p:nvSpPr>
          <p:cNvPr id="6" name="TextBox 5"/>
          <p:cNvSpPr txBox="1"/>
          <p:nvPr/>
        </p:nvSpPr>
        <p:spPr>
          <a:xfrm>
            <a:off x="7248537" y="6067426"/>
            <a:ext cx="3724275" cy="461665"/>
          </a:xfrm>
          <a:prstGeom prst="rect">
            <a:avLst/>
          </a:prstGeom>
          <a:noFill/>
        </p:spPr>
        <p:txBody>
          <a:bodyPr wrap="square" rtlCol="0">
            <a:spAutoFit/>
          </a:bodyPr>
          <a:lstStyle/>
          <a:p>
            <a:r>
              <a:rPr lang="zh-CN" altLang="en-US" sz="2400" dirty="0">
                <a:latin typeface="微软雅黑" pitchFamily="34" charset="-122"/>
                <a:ea typeface="微软雅黑" pitchFamily="34" charset="-122"/>
              </a:rPr>
              <a:t>大量重复计算，效率低</a:t>
            </a:r>
          </a:p>
        </p:txBody>
      </p:sp>
      <p:sp>
        <p:nvSpPr>
          <p:cNvPr id="8" name="标题 7">
            <a:extLst>
              <a:ext uri="{FF2B5EF4-FFF2-40B4-BE49-F238E27FC236}">
                <a16:creationId xmlns:a16="http://schemas.microsoft.com/office/drawing/2014/main" id="{6D27AA71-A841-7DCA-577C-873A9ABF7DC8}"/>
              </a:ext>
            </a:extLst>
          </p:cNvPr>
          <p:cNvSpPr>
            <a:spLocks noGrp="1"/>
          </p:cNvSpPr>
          <p:nvPr>
            <p:ph type="title"/>
          </p:nvPr>
        </p:nvSpPr>
        <p:spPr/>
        <p:txBody>
          <a:bodyPr/>
          <a:lstStyle/>
          <a:p>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normAutofit fontScale="90000"/>
          </a:bodyPr>
          <a:lstStyle/>
          <a:p>
            <a:pPr>
              <a:defRPr/>
            </a:pPr>
            <a:r>
              <a:rPr lang="zh-CN" altLang="en-US" sz="3733" b="1" dirty="0">
                <a:latin typeface="微软雅黑" pitchFamily="34" charset="-122"/>
              </a:rPr>
              <a:t>分治法解法</a:t>
            </a:r>
            <a:r>
              <a:rPr lang="en-US" altLang="zh-CN" sz="3733" b="1" dirty="0">
                <a:latin typeface="微软雅黑" pitchFamily="34" charset="-122"/>
              </a:rPr>
              <a:t>2</a:t>
            </a:r>
            <a:endParaRPr lang="zh-CN" altLang="en-US" sz="3733" b="1" dirty="0">
              <a:latin typeface="微软雅黑" pitchFamily="34" charset="-122"/>
            </a:endParaRPr>
          </a:p>
        </p:txBody>
      </p:sp>
      <p:sp>
        <p:nvSpPr>
          <p:cNvPr id="432131" name="Rectangle 3"/>
          <p:cNvSpPr>
            <a:spLocks noGrp="1" noChangeArrowheads="1"/>
          </p:cNvSpPr>
          <p:nvPr>
            <p:ph idx="4294967295"/>
          </p:nvPr>
        </p:nvSpPr>
        <p:spPr>
          <a:xfrm>
            <a:off x="1258888" y="1609725"/>
            <a:ext cx="10933112" cy="858838"/>
          </a:xfrm>
        </p:spPr>
        <p:txBody>
          <a:bodyPr>
            <a:normAutofit/>
          </a:bodyPr>
          <a:lstStyle/>
          <a:p>
            <a:pPr eaLnBrk="1" hangingPunct="1">
              <a:lnSpc>
                <a:spcPct val="115000"/>
              </a:lnSpc>
              <a:buNone/>
            </a:pPr>
            <a:r>
              <a:rPr lang="zh-CN" altLang="en-US" sz="2400" b="1" dirty="0"/>
              <a:t>尝试指定其中的一个硬币来递归地简化问题</a:t>
            </a:r>
          </a:p>
        </p:txBody>
      </p:sp>
      <p:sp>
        <p:nvSpPr>
          <p:cNvPr id="4" name="Rectangle 1"/>
          <p:cNvSpPr>
            <a:spLocks noChangeArrowheads="1"/>
          </p:cNvSpPr>
          <p:nvPr/>
        </p:nvSpPr>
        <p:spPr bwMode="auto">
          <a:xfrm>
            <a:off x="786587" y="2442174"/>
            <a:ext cx="5978408" cy="3821687"/>
          </a:xfrm>
          <a:prstGeom prst="rect">
            <a:avLst/>
          </a:prstGeom>
          <a:noFill/>
          <a:ln w="19050">
            <a:noFill/>
            <a:prstDash val="dash"/>
            <a:miter lim="800000"/>
            <a:headEnd/>
            <a:tailEnd/>
          </a:ln>
          <a:effectLst/>
        </p:spPr>
        <p:txBody>
          <a:bodyPr vert="horz" wrap="square" lIns="121920" tIns="60960" rIns="121920" bIns="60960" numCol="1" anchor="ctr" anchorCtr="0" compatLnSpc="1">
            <a:prstTxWarp prst="textNoShape">
              <a:avLst/>
            </a:prstTxWarp>
            <a:spAutoFit/>
          </a:bodyPr>
          <a:lstStyle/>
          <a:p>
            <a:pPr>
              <a:lnSpc>
                <a:spcPct val="130000"/>
              </a:lnSpc>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coin(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k )</a:t>
            </a:r>
          </a:p>
          <a:p>
            <a:pPr>
              <a:lnSpc>
                <a:spcPct val="130000"/>
              </a:lnSpc>
            </a:pPr>
            <a:r>
              <a:rPr lang="en-US" altLang="zh-CN" sz="1867" dirty="0">
                <a:latin typeface="微软雅黑" pitchFamily="34" charset="-122"/>
                <a:ea typeface="微软雅黑" pitchFamily="34" charset="-122"/>
              </a:rPr>
              <a:t>{</a:t>
            </a:r>
          </a:p>
          <a:p>
            <a:pPr>
              <a:lnSpc>
                <a:spcPct val="13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tmp</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coinNum</a:t>
            </a:r>
            <a:r>
              <a:rPr lang="en-US" altLang="zh-CN" sz="1867" dirty="0">
                <a:latin typeface="微软雅黑" pitchFamily="34" charset="-122"/>
                <a:ea typeface="微软雅黑" pitchFamily="34" charset="-122"/>
              </a:rPr>
              <a:t> = k;</a:t>
            </a:r>
          </a:p>
          <a:p>
            <a:pPr>
              <a:lnSpc>
                <a:spcPct val="130000"/>
              </a:lnSpc>
            </a:pPr>
            <a:r>
              <a:rPr lang="en-US" altLang="zh-CN" sz="1867" dirty="0">
                <a:latin typeface="微软雅黑" pitchFamily="34" charset="-122"/>
                <a:ea typeface="微软雅黑" pitchFamily="34" charset="-122"/>
              </a:rPr>
              <a:t> </a:t>
            </a:r>
          </a:p>
          <a:p>
            <a:pPr>
              <a:lnSpc>
                <a:spcPct val="130000"/>
              </a:lnSpc>
            </a:pPr>
            <a:r>
              <a:rPr lang="en-US" altLang="zh-CN" sz="1867" dirty="0">
                <a:latin typeface="微软雅黑" pitchFamily="34" charset="-122"/>
                <a:ea typeface="微软雅黑" pitchFamily="34" charset="-122"/>
              </a:rPr>
              <a:t>      if </a:t>
            </a:r>
            <a:r>
              <a:rPr lang="zh-CN" altLang="en-US" sz="1867" dirty="0">
                <a:latin typeface="微软雅黑" pitchFamily="34" charset="-122"/>
                <a:ea typeface="微软雅黑" pitchFamily="34" charset="-122"/>
              </a:rPr>
              <a:t>（能用一个硬币找零） </a:t>
            </a:r>
            <a:r>
              <a:rPr lang="en-US" altLang="zh-CN" sz="1867" dirty="0">
                <a:latin typeface="微软雅黑" pitchFamily="34" charset="-122"/>
                <a:ea typeface="微软雅黑" pitchFamily="34" charset="-122"/>
              </a:rPr>
              <a:t>return 1;</a:t>
            </a:r>
          </a:p>
          <a:p>
            <a:pPr>
              <a:lnSpc>
                <a:spcPct val="130000"/>
              </a:lnSpc>
            </a:pPr>
            <a:r>
              <a:rPr lang="en-US" altLang="zh-CN" sz="1867" dirty="0">
                <a:latin typeface="微软雅黑" pitchFamily="34" charset="-122"/>
                <a:ea typeface="微软雅黑" pitchFamily="34" charset="-122"/>
              </a:rPr>
              <a:t>      for (</a:t>
            </a:r>
            <a:r>
              <a:rPr lang="zh-CN" altLang="en-US" sz="1867" dirty="0">
                <a:latin typeface="微软雅黑" pitchFamily="34" charset="-122"/>
                <a:ea typeface="微软雅黑" pitchFamily="34" charset="-122"/>
              </a:rPr>
              <a:t>每一个硬币</a:t>
            </a:r>
            <a:r>
              <a:rPr lang="en-US" altLang="zh-CN" sz="1867" dirty="0">
                <a:latin typeface="微软雅黑" pitchFamily="34" charset="-122"/>
                <a:ea typeface="微软雅黑" pitchFamily="34" charset="-122"/>
              </a:rPr>
              <a:t>) </a:t>
            </a:r>
          </a:p>
          <a:p>
            <a:pPr>
              <a:lnSpc>
                <a:spcPct val="130000"/>
              </a:lnSpc>
            </a:pPr>
            <a:r>
              <a:rPr lang="en-US" altLang="zh-CN" sz="1867" dirty="0">
                <a:latin typeface="微软雅黑" pitchFamily="34" charset="-122"/>
                <a:ea typeface="微软雅黑" pitchFamily="34" charset="-122"/>
              </a:rPr>
              <a:t>           if ((</a:t>
            </a:r>
            <a:r>
              <a:rPr lang="en-US" altLang="zh-CN" sz="1867" dirty="0" err="1">
                <a:latin typeface="微软雅黑" pitchFamily="34" charset="-122"/>
                <a:ea typeface="微软雅黑" pitchFamily="34" charset="-122"/>
              </a:rPr>
              <a:t>tmp</a:t>
            </a:r>
            <a:r>
              <a:rPr lang="en-US" altLang="zh-CN" sz="1867" dirty="0">
                <a:latin typeface="微软雅黑" pitchFamily="34" charset="-122"/>
                <a:ea typeface="微软雅黑" pitchFamily="34" charset="-122"/>
              </a:rPr>
              <a:t> = 1+ coin(k-</a:t>
            </a:r>
            <a:r>
              <a:rPr lang="en-US" altLang="zh-CN" sz="1867" dirty="0" err="1">
                <a:latin typeface="微软雅黑" pitchFamily="34" charset="-122"/>
                <a:ea typeface="微软雅黑" pitchFamily="34" charset="-122"/>
              </a:rPr>
              <a:t>i</a:t>
            </a:r>
            <a:r>
              <a:rPr lang="zh-CN" altLang="en-US" sz="1867" dirty="0">
                <a:latin typeface="微软雅黑" pitchFamily="34" charset="-122"/>
                <a:ea typeface="微软雅黑" pitchFamily="34" charset="-122"/>
              </a:rPr>
              <a:t>硬币值</a:t>
            </a:r>
            <a:r>
              <a:rPr lang="en-US" altLang="zh-CN" sz="1867" dirty="0">
                <a:latin typeface="微软雅黑" pitchFamily="34" charset="-122"/>
                <a:ea typeface="微软雅黑" pitchFamily="34" charset="-122"/>
              </a:rPr>
              <a:t>) &lt; </a:t>
            </a:r>
            <a:r>
              <a:rPr lang="en-US" altLang="zh-CN" sz="1867" dirty="0" err="1">
                <a:latin typeface="微软雅黑" pitchFamily="34" charset="-122"/>
                <a:ea typeface="微软雅黑" pitchFamily="34" charset="-122"/>
              </a:rPr>
              <a:t>coinNum</a:t>
            </a:r>
            <a:r>
              <a:rPr lang="en-US" altLang="zh-CN" sz="1867" dirty="0">
                <a:latin typeface="微软雅黑" pitchFamily="34" charset="-122"/>
                <a:ea typeface="微软雅黑" pitchFamily="34" charset="-122"/>
              </a:rPr>
              <a:t>) </a:t>
            </a:r>
          </a:p>
          <a:p>
            <a:pPr>
              <a:lnSpc>
                <a:spcPct val="130000"/>
              </a:lnSpc>
            </a:pPr>
            <a:r>
              <a:rPr lang="zh-CN" altLang="en-US"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coinNum</a:t>
            </a:r>
            <a:r>
              <a:rPr lang="en-US" altLang="zh-CN" sz="1867" dirty="0">
                <a:latin typeface="微软雅黑" pitchFamily="34" charset="-122"/>
                <a:ea typeface="微软雅黑" pitchFamily="34" charset="-122"/>
              </a:rPr>
              <a:t> = </a:t>
            </a:r>
            <a:r>
              <a:rPr lang="en-US" altLang="zh-CN" sz="1867" dirty="0" err="1">
                <a:latin typeface="微软雅黑" pitchFamily="34" charset="-122"/>
                <a:ea typeface="微软雅黑" pitchFamily="34" charset="-122"/>
              </a:rPr>
              <a:t>tmp</a:t>
            </a:r>
            <a:r>
              <a:rPr lang="en-US" altLang="zh-CN" sz="1867" dirty="0">
                <a:latin typeface="微软雅黑" pitchFamily="34" charset="-122"/>
                <a:ea typeface="微软雅黑" pitchFamily="34" charset="-122"/>
              </a:rPr>
              <a:t>;</a:t>
            </a:r>
          </a:p>
          <a:p>
            <a:pPr>
              <a:lnSpc>
                <a:spcPct val="130000"/>
              </a:lnSpc>
            </a:pPr>
            <a:r>
              <a:rPr lang="en-US" altLang="zh-CN" sz="1867" dirty="0">
                <a:latin typeface="微软雅黑" pitchFamily="34" charset="-122"/>
                <a:ea typeface="微软雅黑" pitchFamily="34" charset="-122"/>
              </a:rPr>
              <a:t>      return </a:t>
            </a:r>
            <a:r>
              <a:rPr lang="en-US" altLang="zh-CN" sz="1867" dirty="0" err="1">
                <a:latin typeface="微软雅黑" pitchFamily="34" charset="-122"/>
                <a:ea typeface="微软雅黑" pitchFamily="34" charset="-122"/>
              </a:rPr>
              <a:t>coinNum</a:t>
            </a:r>
            <a:r>
              <a:rPr lang="en-US" altLang="zh-CN" sz="1867" dirty="0">
                <a:latin typeface="微软雅黑" pitchFamily="34" charset="-122"/>
                <a:ea typeface="微软雅黑" pitchFamily="34" charset="-122"/>
              </a:rPr>
              <a:t>;</a:t>
            </a:r>
          </a:p>
          <a:p>
            <a:pPr>
              <a:lnSpc>
                <a:spcPct val="130000"/>
              </a:lnSpc>
            </a:pPr>
            <a:r>
              <a:rPr lang="en-US" altLang="zh-CN" sz="1867" dirty="0">
                <a:latin typeface="微软雅黑" pitchFamily="34" charset="-122"/>
                <a:ea typeface="微软雅黑" pitchFamily="34" charset="-122"/>
              </a:rPr>
              <a:t>}</a:t>
            </a:r>
          </a:p>
        </p:txBody>
      </p:sp>
      <p:sp>
        <p:nvSpPr>
          <p:cNvPr id="6" name="TextBox 5"/>
          <p:cNvSpPr txBox="1"/>
          <p:nvPr/>
        </p:nvSpPr>
        <p:spPr>
          <a:xfrm>
            <a:off x="7470894" y="2296933"/>
            <a:ext cx="1485900" cy="2329227"/>
          </a:xfrm>
          <a:prstGeom prst="rect">
            <a:avLst/>
          </a:prstGeom>
          <a:noFill/>
        </p:spPr>
        <p:txBody>
          <a:bodyPr wrap="square" rtlCol="0">
            <a:spAutoFit/>
          </a:bodyPr>
          <a:lstStyle/>
          <a:p>
            <a:pPr>
              <a:spcBef>
                <a:spcPts val="800"/>
              </a:spcBef>
            </a:pPr>
            <a:r>
              <a:rPr lang="zh-CN" altLang="en-US" sz="1867" dirty="0">
                <a:latin typeface="+mn-ea"/>
              </a:rPr>
              <a:t>找零</a:t>
            </a:r>
            <a:r>
              <a:rPr lang="en-US" altLang="zh-CN" sz="1867" dirty="0">
                <a:latin typeface="+mn-ea"/>
              </a:rPr>
              <a:t>63</a:t>
            </a:r>
          </a:p>
          <a:p>
            <a:pPr marL="609585" indent="-609585">
              <a:spcBef>
                <a:spcPts val="800"/>
              </a:spcBef>
              <a:buAutoNum type="arabicPlain"/>
            </a:pPr>
            <a:r>
              <a:rPr lang="en-US" altLang="zh-CN" sz="1867" dirty="0">
                <a:latin typeface="+mn-ea"/>
              </a:rPr>
              <a:t>62</a:t>
            </a:r>
          </a:p>
          <a:p>
            <a:pPr marL="609585" indent="-609585">
              <a:spcBef>
                <a:spcPts val="800"/>
              </a:spcBef>
              <a:buAutoNum type="arabicPlain" startAt="5"/>
            </a:pPr>
            <a:r>
              <a:rPr lang="en-US" altLang="zh-CN" sz="1867" dirty="0">
                <a:latin typeface="+mn-ea"/>
              </a:rPr>
              <a:t>58</a:t>
            </a:r>
          </a:p>
          <a:p>
            <a:pPr marL="609585" indent="-609585">
              <a:spcBef>
                <a:spcPts val="800"/>
              </a:spcBef>
            </a:pPr>
            <a:r>
              <a:rPr lang="en-US" altLang="zh-CN" sz="1867" dirty="0">
                <a:latin typeface="+mn-ea"/>
              </a:rPr>
              <a:t>10   53</a:t>
            </a:r>
          </a:p>
          <a:p>
            <a:pPr marL="609585" indent="-609585">
              <a:spcBef>
                <a:spcPts val="800"/>
              </a:spcBef>
            </a:pPr>
            <a:r>
              <a:rPr lang="en-US" altLang="zh-CN" sz="1867" dirty="0">
                <a:latin typeface="+mn-ea"/>
              </a:rPr>
              <a:t>21   42</a:t>
            </a:r>
          </a:p>
          <a:p>
            <a:pPr marL="609585" indent="-609585">
              <a:spcBef>
                <a:spcPts val="800"/>
              </a:spcBef>
            </a:pPr>
            <a:r>
              <a:rPr lang="en-US" altLang="zh-CN" sz="1867" dirty="0">
                <a:latin typeface="+mn-ea"/>
              </a:rPr>
              <a:t>25   38 </a:t>
            </a:r>
            <a:endParaRPr lang="zh-CN" altLang="en-US" sz="1867" dirty="0">
              <a:latin typeface="+mn-ea"/>
            </a:endParaRPr>
          </a:p>
        </p:txBody>
      </p:sp>
      <p:sp>
        <p:nvSpPr>
          <p:cNvPr id="7" name="TextBox 6"/>
          <p:cNvSpPr txBox="1"/>
          <p:nvPr/>
        </p:nvSpPr>
        <p:spPr>
          <a:xfrm>
            <a:off x="7603677" y="5501766"/>
            <a:ext cx="3724275" cy="461665"/>
          </a:xfrm>
          <a:prstGeom prst="rect">
            <a:avLst/>
          </a:prstGeom>
          <a:noFill/>
        </p:spPr>
        <p:txBody>
          <a:bodyPr wrap="square" rtlCol="0">
            <a:spAutoFit/>
          </a:bodyPr>
          <a:lstStyle/>
          <a:p>
            <a:r>
              <a:rPr lang="zh-CN" altLang="en-US" sz="2400" b="1" dirty="0">
                <a:solidFill>
                  <a:schemeClr val="accent2">
                    <a:lumMod val="40000"/>
                    <a:lumOff val="60000"/>
                  </a:schemeClr>
                </a:solidFill>
                <a:latin typeface="微软雅黑" pitchFamily="34" charset="-122"/>
                <a:ea typeface="微软雅黑" pitchFamily="34" charset="-122"/>
              </a:rPr>
              <a:t>依然有大量重复计算</a:t>
            </a:r>
          </a:p>
        </p:txBody>
      </p:sp>
      <p:sp>
        <p:nvSpPr>
          <p:cNvPr id="8" name="TextBox 7"/>
          <p:cNvSpPr txBox="1"/>
          <p:nvPr/>
        </p:nvSpPr>
        <p:spPr>
          <a:xfrm>
            <a:off x="9677929" y="2246635"/>
            <a:ext cx="1485900" cy="2329227"/>
          </a:xfrm>
          <a:prstGeom prst="rect">
            <a:avLst/>
          </a:prstGeom>
          <a:noFill/>
        </p:spPr>
        <p:txBody>
          <a:bodyPr wrap="square" rtlCol="0">
            <a:spAutoFit/>
          </a:bodyPr>
          <a:lstStyle/>
          <a:p>
            <a:pPr>
              <a:spcBef>
                <a:spcPts val="800"/>
              </a:spcBef>
            </a:pPr>
            <a:r>
              <a:rPr lang="zh-CN" altLang="en-US" sz="1867" dirty="0">
                <a:latin typeface="+mn-ea"/>
              </a:rPr>
              <a:t>找零</a:t>
            </a:r>
            <a:r>
              <a:rPr lang="en-US" altLang="zh-CN" sz="1867" dirty="0">
                <a:latin typeface="+mn-ea"/>
              </a:rPr>
              <a:t>62</a:t>
            </a:r>
          </a:p>
          <a:p>
            <a:pPr marL="609585" indent="-609585">
              <a:spcBef>
                <a:spcPts val="800"/>
              </a:spcBef>
              <a:buAutoNum type="arabicPlain"/>
            </a:pPr>
            <a:r>
              <a:rPr lang="en-US" altLang="zh-CN" sz="1867" dirty="0">
                <a:latin typeface="+mn-ea"/>
              </a:rPr>
              <a:t>61</a:t>
            </a:r>
          </a:p>
          <a:p>
            <a:pPr marL="609585" indent="-609585">
              <a:spcBef>
                <a:spcPts val="800"/>
              </a:spcBef>
              <a:buAutoNum type="arabicPlain" startAt="5"/>
            </a:pPr>
            <a:r>
              <a:rPr lang="en-US" altLang="zh-CN" sz="1867" dirty="0">
                <a:latin typeface="+mn-ea"/>
              </a:rPr>
              <a:t>57</a:t>
            </a:r>
          </a:p>
          <a:p>
            <a:pPr marL="609585" indent="-609585">
              <a:spcBef>
                <a:spcPts val="800"/>
              </a:spcBef>
            </a:pPr>
            <a:r>
              <a:rPr lang="en-US" altLang="zh-CN" sz="1867" dirty="0">
                <a:latin typeface="+mn-ea"/>
              </a:rPr>
              <a:t>10   52</a:t>
            </a:r>
          </a:p>
          <a:p>
            <a:pPr marL="609585" indent="-609585">
              <a:spcBef>
                <a:spcPts val="800"/>
              </a:spcBef>
            </a:pPr>
            <a:r>
              <a:rPr lang="en-US" altLang="zh-CN" sz="1867" dirty="0">
                <a:latin typeface="+mn-ea"/>
              </a:rPr>
              <a:t>21   41</a:t>
            </a:r>
          </a:p>
          <a:p>
            <a:pPr marL="609585" indent="-609585">
              <a:spcBef>
                <a:spcPts val="800"/>
              </a:spcBef>
            </a:pPr>
            <a:r>
              <a:rPr lang="en-US" altLang="zh-CN" sz="1867" dirty="0">
                <a:latin typeface="+mn-ea"/>
              </a:rPr>
              <a:t>25   37 </a:t>
            </a:r>
            <a:endParaRPr lang="zh-CN" altLang="en-US" sz="1867" dirty="0">
              <a:latin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grpId="1" nodeType="clickEffect">
                                  <p:stCondLst>
                                    <p:cond delay="0"/>
                                  </p:stCondLst>
                                  <p:childTnLst>
                                    <p:animScale>
                                      <p:cBhvr>
                                        <p:cTn id="21" dur="2000" fill="hold"/>
                                        <p:tgtEl>
                                          <p:spTgt spid="7"/>
                                        </p:tgtEl>
                                      </p:cBhvr>
                                      <p:by x="150000" y="150000"/>
                                    </p:animScale>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7" grpId="1"/>
      <p:bldP spid="8" grpId="0"/>
    </p:bld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365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动态规划解</a:t>
            </a:r>
          </a:p>
        </p:txBody>
      </p:sp>
      <p:sp>
        <p:nvSpPr>
          <p:cNvPr id="433155" name="Rectangle 3"/>
          <p:cNvSpPr>
            <a:spLocks noGrp="1" noChangeArrowheads="1"/>
          </p:cNvSpPr>
          <p:nvPr>
            <p:ph idx="4294967295"/>
          </p:nvPr>
        </p:nvSpPr>
        <p:spPr>
          <a:xfrm>
            <a:off x="561975" y="1002877"/>
            <a:ext cx="11068050" cy="5322888"/>
          </a:xfrm>
        </p:spPr>
        <p:txBody>
          <a:bodyPr>
            <a:normAutofit lnSpcReduction="10000"/>
          </a:bodyPr>
          <a:lstStyle/>
          <a:p>
            <a:pPr eaLnBrk="1" hangingPunct="1">
              <a:lnSpc>
                <a:spcPct val="115000"/>
              </a:lnSpc>
              <a:buNone/>
            </a:pPr>
            <a:r>
              <a:rPr lang="zh-CN" altLang="en-US" sz="2400" b="1" dirty="0"/>
              <a:t>解决方案：动态规划</a:t>
            </a:r>
            <a:endParaRPr lang="en-US" altLang="zh-CN" sz="2400" b="1" dirty="0"/>
          </a:p>
          <a:p>
            <a:pPr eaLnBrk="1" hangingPunct="1">
              <a:lnSpc>
                <a:spcPct val="115000"/>
              </a:lnSpc>
              <a:buNone/>
            </a:pPr>
            <a:r>
              <a:rPr lang="zh-CN" altLang="en-US" sz="1867" dirty="0"/>
              <a:t>从小到大解决问题，将子问题的答案存放起来，当再次遇到此子问题时就不用重复计算了</a:t>
            </a:r>
          </a:p>
          <a:p>
            <a:pPr eaLnBrk="1" hangingPunct="1">
              <a:lnSpc>
                <a:spcPct val="115000"/>
              </a:lnSpc>
              <a:buNone/>
            </a:pPr>
            <a:endParaRPr lang="en-US" altLang="zh-CN" sz="1867" dirty="0"/>
          </a:p>
          <a:p>
            <a:pPr eaLnBrk="1" hangingPunct="1">
              <a:lnSpc>
                <a:spcPct val="115000"/>
              </a:lnSpc>
              <a:buNone/>
            </a:pPr>
            <a:r>
              <a:rPr lang="zh-CN" altLang="en-US" sz="2400" b="1" dirty="0"/>
              <a:t>存放子问题的解</a:t>
            </a:r>
            <a:endParaRPr lang="en-US" altLang="zh-CN" sz="2400" b="1" dirty="0"/>
          </a:p>
          <a:p>
            <a:pPr eaLnBrk="1" hangingPunct="1">
              <a:lnSpc>
                <a:spcPct val="115000"/>
              </a:lnSpc>
              <a:buNone/>
            </a:pPr>
            <a:r>
              <a:rPr lang="zh-CN" altLang="en-US" sz="1867" dirty="0"/>
              <a:t>数组</a:t>
            </a:r>
            <a:r>
              <a:rPr lang="en-US" altLang="zh-CN" sz="1867" dirty="0" err="1"/>
              <a:t>coinsUsed</a:t>
            </a:r>
            <a:r>
              <a:rPr lang="en-US" altLang="zh-CN" sz="1867" dirty="0"/>
              <a:t>[ </a:t>
            </a:r>
            <a:r>
              <a:rPr lang="en-US" altLang="zh-CN" sz="1867" dirty="0" err="1"/>
              <a:t>i</a:t>
            </a:r>
            <a:r>
              <a:rPr lang="en-US" altLang="zh-CN" sz="1867" dirty="0"/>
              <a:t> ]</a:t>
            </a:r>
            <a:r>
              <a:rPr lang="zh-CN" altLang="en-US" sz="1867" dirty="0"/>
              <a:t>：代表了找</a:t>
            </a:r>
            <a:r>
              <a:rPr lang="en-US" altLang="zh-CN" sz="1867" dirty="0" err="1"/>
              <a:t>i</a:t>
            </a:r>
            <a:r>
              <a:rPr lang="zh-CN" altLang="en-US" sz="1867" dirty="0"/>
              <a:t>分零钱所需的最小硬币数</a:t>
            </a:r>
            <a:endParaRPr lang="en-US" altLang="zh-CN" sz="1867" dirty="0"/>
          </a:p>
          <a:p>
            <a:pPr>
              <a:lnSpc>
                <a:spcPct val="110000"/>
              </a:lnSpc>
              <a:buNone/>
            </a:pPr>
            <a:endParaRPr lang="en-US" altLang="zh-CN" sz="1867" dirty="0"/>
          </a:p>
          <a:p>
            <a:pPr>
              <a:lnSpc>
                <a:spcPct val="110000"/>
              </a:lnSpc>
              <a:buNone/>
            </a:pPr>
            <a:r>
              <a:rPr lang="zh-CN" altLang="en-US" sz="2400" b="1" dirty="0"/>
              <a:t>算法</a:t>
            </a:r>
            <a:endParaRPr lang="en-US" altLang="zh-CN" sz="2400" b="1" dirty="0"/>
          </a:p>
          <a:p>
            <a:pPr>
              <a:lnSpc>
                <a:spcPct val="110000"/>
              </a:lnSpc>
              <a:buNone/>
            </a:pPr>
            <a:r>
              <a:rPr lang="zh-CN" altLang="en-US" sz="1867" dirty="0"/>
              <a:t>先找出</a:t>
            </a:r>
            <a:r>
              <a:rPr lang="en-US" altLang="zh-CN" sz="1867" dirty="0"/>
              <a:t>0</a:t>
            </a:r>
            <a:r>
              <a:rPr lang="zh-CN" altLang="en-US" sz="1867" dirty="0"/>
              <a:t>分钱的找零方法，把最小硬币数存入 </a:t>
            </a:r>
            <a:r>
              <a:rPr lang="en-US" altLang="zh-CN" sz="1867" dirty="0" err="1"/>
              <a:t>coinUsed</a:t>
            </a:r>
            <a:r>
              <a:rPr lang="en-US" altLang="zh-CN" sz="1867" dirty="0"/>
              <a:t>[0] </a:t>
            </a:r>
          </a:p>
          <a:p>
            <a:pPr>
              <a:lnSpc>
                <a:spcPct val="110000"/>
              </a:lnSpc>
              <a:buNone/>
            </a:pPr>
            <a:r>
              <a:rPr lang="zh-CN" altLang="en-US" sz="1867" dirty="0"/>
              <a:t>依次找出</a:t>
            </a:r>
            <a:r>
              <a:rPr lang="en-US" altLang="zh-CN" sz="1867" dirty="0"/>
              <a:t>1</a:t>
            </a:r>
            <a:r>
              <a:rPr lang="zh-CN" altLang="en-US" sz="1867" dirty="0"/>
              <a:t>分钱、</a:t>
            </a:r>
            <a:r>
              <a:rPr lang="en-US" altLang="zh-CN" sz="1867" dirty="0"/>
              <a:t>2</a:t>
            </a:r>
            <a:r>
              <a:rPr lang="zh-CN" altLang="en-US" sz="1867" dirty="0"/>
              <a:t>分钱</a:t>
            </a:r>
            <a:r>
              <a:rPr lang="en-US" altLang="zh-CN" sz="1867" dirty="0"/>
              <a:t>…</a:t>
            </a:r>
            <a:r>
              <a:rPr lang="zh-CN" altLang="en-US" sz="1867" dirty="0"/>
              <a:t>的找零方法，直到到达要找零的钱为止</a:t>
            </a:r>
            <a:endParaRPr lang="en-US" altLang="zh-CN" sz="1867" dirty="0"/>
          </a:p>
          <a:p>
            <a:pPr>
              <a:lnSpc>
                <a:spcPct val="110000"/>
              </a:lnSpc>
              <a:buNone/>
            </a:pPr>
            <a:r>
              <a:rPr lang="en-US" altLang="zh-CN" sz="1867" dirty="0"/>
              <a:t>       </a:t>
            </a:r>
            <a:r>
              <a:rPr lang="zh-CN" altLang="en-US" sz="1867" dirty="0"/>
              <a:t>对每个要找的零钱 </a:t>
            </a:r>
            <a:r>
              <a:rPr lang="en-US" altLang="zh-CN" sz="1867" dirty="0" err="1"/>
              <a:t>i</a:t>
            </a:r>
            <a:r>
              <a:rPr lang="zh-CN" altLang="en-US" sz="1867" dirty="0"/>
              <a:t>，把</a:t>
            </a:r>
            <a:r>
              <a:rPr lang="en-US" altLang="zh-CN" sz="1867" dirty="0" err="1"/>
              <a:t>i</a:t>
            </a:r>
            <a:r>
              <a:rPr lang="zh-CN" altLang="en-US" sz="1867" dirty="0"/>
              <a:t>分解成某个 </a:t>
            </a:r>
            <a:r>
              <a:rPr lang="en-US" altLang="zh-CN" sz="1867" dirty="0"/>
              <a:t>coins[ j ] </a:t>
            </a:r>
            <a:r>
              <a:rPr lang="zh-CN" altLang="en-US" sz="1867" dirty="0"/>
              <a:t>和  </a:t>
            </a:r>
            <a:r>
              <a:rPr lang="en-US" altLang="zh-CN" sz="1867" dirty="0" err="1"/>
              <a:t>i</a:t>
            </a:r>
            <a:r>
              <a:rPr lang="en-US" altLang="zh-CN" sz="1867" dirty="0"/>
              <a:t> - coins[j]</a:t>
            </a:r>
          </a:p>
          <a:p>
            <a:pPr>
              <a:lnSpc>
                <a:spcPct val="110000"/>
              </a:lnSpc>
              <a:buNone/>
            </a:pPr>
            <a:r>
              <a:rPr lang="en-US" altLang="zh-CN" sz="1867" dirty="0"/>
              <a:t>       </a:t>
            </a:r>
            <a:r>
              <a:rPr lang="zh-CN" altLang="en-US" sz="1867" dirty="0"/>
              <a:t>所需硬币数为  </a:t>
            </a:r>
            <a:r>
              <a:rPr lang="en-US" altLang="zh-CN" sz="1867" dirty="0" err="1"/>
              <a:t>coinUsed</a:t>
            </a:r>
            <a:r>
              <a:rPr lang="en-US" altLang="zh-CN" sz="1867" dirty="0"/>
              <a:t>[</a:t>
            </a:r>
            <a:r>
              <a:rPr lang="en-US" altLang="zh-CN" sz="1867" dirty="0" err="1"/>
              <a:t>i</a:t>
            </a:r>
            <a:r>
              <a:rPr lang="en-US" altLang="zh-CN" sz="1867" dirty="0"/>
              <a:t>-coins[j]]+1</a:t>
            </a:r>
          </a:p>
          <a:p>
            <a:pPr>
              <a:lnSpc>
                <a:spcPct val="110000"/>
              </a:lnSpc>
              <a:buNone/>
            </a:pPr>
            <a:r>
              <a:rPr lang="en-US" altLang="zh-CN" sz="1867" dirty="0"/>
              <a:t>      </a:t>
            </a:r>
            <a:r>
              <a:rPr lang="zh-CN" altLang="en-US" sz="1867" dirty="0"/>
              <a:t>对所有的  </a:t>
            </a:r>
            <a:r>
              <a:rPr lang="en-US" altLang="zh-CN" sz="1867" dirty="0"/>
              <a:t>j</a:t>
            </a:r>
            <a:r>
              <a:rPr lang="zh-CN" altLang="en-US" sz="1867" dirty="0"/>
              <a:t>，取最小的 </a:t>
            </a:r>
            <a:r>
              <a:rPr lang="en-US" altLang="zh-CN" sz="1867" dirty="0" err="1"/>
              <a:t>coinUsed</a:t>
            </a:r>
            <a:r>
              <a:rPr lang="en-US" altLang="zh-CN" sz="1867" dirty="0"/>
              <a:t>[I - coins[j]] + 1  </a:t>
            </a:r>
            <a:r>
              <a:rPr lang="zh-CN" altLang="en-US" sz="1867" dirty="0"/>
              <a:t>作为 </a:t>
            </a:r>
            <a:r>
              <a:rPr lang="en-US" altLang="zh-CN" sz="1867" dirty="0" err="1"/>
              <a:t>i</a:t>
            </a:r>
            <a:r>
              <a:rPr lang="en-US" altLang="zh-CN" sz="1867" dirty="0"/>
              <a:t> </a:t>
            </a:r>
            <a:r>
              <a:rPr lang="zh-CN" altLang="en-US" sz="1867" dirty="0"/>
              <a:t>分钱找零的的答案 </a:t>
            </a:r>
          </a:p>
          <a:p>
            <a:pPr eaLnBrk="1" hangingPunct="1">
              <a:lnSpc>
                <a:spcPct val="115000"/>
              </a:lnSpc>
              <a:buNone/>
            </a:pPr>
            <a:endParaRPr lang="zh-CN" altLang="en-US" sz="1867" dirty="0"/>
          </a:p>
        </p:txBody>
      </p:sp>
    </p:spTree>
  </p:cSld>
  <p:clrMapOvr>
    <a:masterClrMapping/>
  </p:clrMapOvr>
  <p:transition spd="med">
    <p:fade/>
  </p:transition>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467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函数原型</a:t>
            </a:r>
          </a:p>
        </p:txBody>
      </p:sp>
      <p:sp>
        <p:nvSpPr>
          <p:cNvPr id="435203" name="Rectangle 3"/>
          <p:cNvSpPr>
            <a:spLocks noGrp="1" noChangeArrowheads="1"/>
          </p:cNvSpPr>
          <p:nvPr>
            <p:ph idx="4294967295"/>
          </p:nvPr>
        </p:nvSpPr>
        <p:spPr>
          <a:xfrm>
            <a:off x="880533" y="1532467"/>
            <a:ext cx="10810875" cy="4525963"/>
          </a:xfrm>
        </p:spPr>
        <p:txBody>
          <a:bodyPr>
            <a:normAutofit/>
          </a:bodyPr>
          <a:lstStyle/>
          <a:p>
            <a:pPr eaLnBrk="1" hangingPunct="1">
              <a:lnSpc>
                <a:spcPct val="120000"/>
              </a:lnSpc>
              <a:buNone/>
            </a:pPr>
            <a:r>
              <a:rPr lang="en-US" altLang="zh-CN" sz="1867" dirty="0"/>
              <a:t>void </a:t>
            </a:r>
            <a:r>
              <a:rPr lang="en-US" altLang="zh-CN" sz="1867" dirty="0" err="1"/>
              <a:t>makechange</a:t>
            </a:r>
            <a:r>
              <a:rPr lang="en-US" altLang="zh-CN" sz="1867" dirty="0"/>
              <a:t>( </a:t>
            </a:r>
            <a:r>
              <a:rPr lang="en-US" altLang="zh-CN" sz="1867" dirty="0" err="1"/>
              <a:t>int</a:t>
            </a:r>
            <a:r>
              <a:rPr lang="en-US" altLang="zh-CN" sz="1867" dirty="0"/>
              <a:t> coins[],  </a:t>
            </a:r>
            <a:r>
              <a:rPr lang="en-US" altLang="zh-CN" sz="1867" dirty="0" err="1"/>
              <a:t>int</a:t>
            </a:r>
            <a:r>
              <a:rPr lang="en-US" altLang="zh-CN" sz="1867" dirty="0"/>
              <a:t>  </a:t>
            </a:r>
            <a:r>
              <a:rPr lang="en-US" altLang="zh-CN" sz="1867" dirty="0" err="1"/>
              <a:t>differentCoins</a:t>
            </a:r>
            <a:r>
              <a:rPr lang="en-US" altLang="zh-CN" sz="1867" dirty="0"/>
              <a:t>,  </a:t>
            </a:r>
            <a:r>
              <a:rPr lang="en-US" altLang="zh-CN" sz="1867" dirty="0" err="1"/>
              <a:t>int</a:t>
            </a:r>
            <a:r>
              <a:rPr lang="en-US" altLang="zh-CN" sz="1867" dirty="0"/>
              <a:t>  </a:t>
            </a:r>
            <a:r>
              <a:rPr lang="en-US" altLang="zh-CN" sz="1867" dirty="0" err="1"/>
              <a:t>maxChange</a:t>
            </a:r>
            <a:r>
              <a:rPr lang="en-US" altLang="zh-CN" sz="1867" dirty="0"/>
              <a:t>,   </a:t>
            </a:r>
            <a:r>
              <a:rPr lang="en-US" altLang="zh-CN" sz="1867" dirty="0" err="1"/>
              <a:t>int</a:t>
            </a:r>
            <a:r>
              <a:rPr lang="en-US" altLang="zh-CN" sz="1867" dirty="0"/>
              <a:t>  </a:t>
            </a:r>
            <a:r>
              <a:rPr lang="en-US" altLang="zh-CN" sz="1867" dirty="0" err="1"/>
              <a:t>coinUsed</a:t>
            </a:r>
            <a:r>
              <a:rPr lang="en-US" altLang="zh-CN" sz="1867" dirty="0"/>
              <a:t> [] )</a:t>
            </a:r>
          </a:p>
          <a:p>
            <a:pPr eaLnBrk="1" hangingPunct="1">
              <a:lnSpc>
                <a:spcPct val="120000"/>
              </a:lnSpc>
              <a:buNone/>
            </a:pPr>
            <a:r>
              <a:rPr lang="en-US" altLang="zh-CN" sz="1867" dirty="0"/>
              <a:t>coins</a:t>
            </a:r>
            <a:r>
              <a:rPr lang="zh-CN" altLang="en-US" sz="1867" dirty="0"/>
              <a:t>存放所有不同的硬币值，不同的硬币个数为 </a:t>
            </a:r>
            <a:r>
              <a:rPr lang="en-US" altLang="zh-CN" sz="1867" dirty="0" err="1"/>
              <a:t>differentCoins</a:t>
            </a:r>
            <a:r>
              <a:rPr lang="zh-CN" altLang="en-US" sz="1867" dirty="0"/>
              <a:t>。</a:t>
            </a:r>
          </a:p>
          <a:p>
            <a:pPr eaLnBrk="1" hangingPunct="1">
              <a:lnSpc>
                <a:spcPct val="120000"/>
              </a:lnSpc>
              <a:buNone/>
            </a:pPr>
            <a:r>
              <a:rPr lang="en-US" altLang="zh-CN" sz="1867" dirty="0" err="1"/>
              <a:t>maxChange</a:t>
            </a:r>
            <a:r>
              <a:rPr lang="zh-CN" altLang="en-US" sz="1867" dirty="0"/>
              <a:t>为 要找的零钱数</a:t>
            </a:r>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6946"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反码</a:t>
            </a:r>
          </a:p>
        </p:txBody>
      </p:sp>
      <p:sp>
        <p:nvSpPr>
          <p:cNvPr id="63491" name="Rectangle 3"/>
          <p:cNvSpPr>
            <a:spLocks noGrp="1" noChangeArrowheads="1"/>
          </p:cNvSpPr>
          <p:nvPr>
            <p:ph idx="4294967295"/>
          </p:nvPr>
        </p:nvSpPr>
        <p:spPr>
          <a:xfrm>
            <a:off x="677334" y="1757892"/>
            <a:ext cx="10515600" cy="4351338"/>
          </a:xfrm>
        </p:spPr>
        <p:txBody>
          <a:bodyPr>
            <a:normAutofit/>
          </a:bodyPr>
          <a:lstStyle/>
          <a:p>
            <a:pPr eaLnBrk="1" hangingPunct="1">
              <a:lnSpc>
                <a:spcPct val="130000"/>
              </a:lnSpc>
              <a:buNone/>
            </a:pPr>
            <a:r>
              <a:rPr lang="zh-CN" altLang="en-US" sz="2400" b="1" dirty="0"/>
              <a:t>正数的反码与原码相同，负数的反码为该数的绝对值的原码取反。如：</a:t>
            </a:r>
          </a:p>
          <a:p>
            <a:pPr>
              <a:lnSpc>
                <a:spcPct val="130000"/>
              </a:lnSpc>
              <a:buNone/>
            </a:pPr>
            <a:r>
              <a:rPr lang="zh-CN" altLang="en-US" sz="1867" dirty="0"/>
              <a:t>    </a:t>
            </a:r>
            <a:r>
              <a:rPr lang="en-US" altLang="zh-CN" sz="1867" dirty="0"/>
              <a:t>[62]</a:t>
            </a:r>
            <a:r>
              <a:rPr lang="zh-CN" altLang="en-US" sz="1867" baseline="-25000" dirty="0"/>
              <a:t>反</a:t>
            </a:r>
            <a:r>
              <a:rPr lang="en-US" altLang="zh-CN" sz="1867" dirty="0"/>
              <a:t>=   0  0111110</a:t>
            </a:r>
          </a:p>
          <a:p>
            <a:pPr>
              <a:lnSpc>
                <a:spcPct val="130000"/>
              </a:lnSpc>
              <a:buNone/>
            </a:pPr>
            <a:r>
              <a:rPr lang="en-US" altLang="zh-CN" sz="1867" dirty="0"/>
              <a:t>    [-62]</a:t>
            </a:r>
            <a:r>
              <a:rPr lang="zh-CN" altLang="en-US" sz="1867" baseline="-25000" dirty="0"/>
              <a:t>反</a:t>
            </a:r>
            <a:r>
              <a:rPr lang="en-US" altLang="zh-CN" sz="1867" dirty="0"/>
              <a:t>= 1  1000001</a:t>
            </a:r>
          </a:p>
        </p:txBody>
      </p:sp>
    </p:spTree>
  </p:cSld>
  <p:clrMapOvr>
    <a:masterClrMapping/>
  </p:clrMapOvr>
  <p:transition spd="med">
    <p:fade/>
  </p:transition>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Text Box 2"/>
          <p:cNvSpPr txBox="1">
            <a:spLocks noChangeArrowheads="1"/>
          </p:cNvSpPr>
          <p:nvPr/>
        </p:nvSpPr>
        <p:spPr bwMode="auto">
          <a:xfrm>
            <a:off x="500305" y="995377"/>
            <a:ext cx="10367412" cy="4794454"/>
          </a:xfrm>
          <a:prstGeom prst="rect">
            <a:avLst/>
          </a:prstGeom>
          <a:noFill/>
          <a:ln w="12700" cap="sq" algn="ctr">
            <a:noFill/>
            <a:miter lim="800000"/>
            <a:headEnd type="none" w="sm" len="sm"/>
            <a:tailEnd type="none" w="sm" len="sm"/>
          </a:ln>
        </p:spPr>
        <p:txBody>
          <a:bodyPr wrap="square">
            <a:spAutoFit/>
          </a:bodyPr>
          <a:lstStyle/>
          <a:p>
            <a:pPr>
              <a:lnSpc>
                <a:spcPct val="110000"/>
              </a:lnSpc>
              <a:spcBef>
                <a:spcPts val="400"/>
              </a:spcBef>
            </a:pPr>
            <a:r>
              <a:rPr lang="en-US" altLang="zh-CN" sz="1867" dirty="0">
                <a:latin typeface="微软雅黑" pitchFamily="34" charset="-122"/>
                <a:ea typeface="微软雅黑" pitchFamily="34" charset="-122"/>
              </a:rPr>
              <a:t>void </a:t>
            </a:r>
            <a:r>
              <a:rPr lang="en-US" altLang="zh-CN" sz="1867" dirty="0" err="1">
                <a:latin typeface="微软雅黑" pitchFamily="34" charset="-122"/>
                <a:ea typeface="微软雅黑" pitchFamily="34" charset="-122"/>
              </a:rPr>
              <a:t>makechange</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coins[ ],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differentCoins</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maxChange</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coinUsed</a:t>
            </a:r>
            <a:r>
              <a:rPr lang="en-US" altLang="zh-CN" sz="1867" dirty="0">
                <a:latin typeface="微软雅黑" pitchFamily="34" charset="-122"/>
                <a:ea typeface="微软雅黑" pitchFamily="34" charset="-122"/>
              </a:rPr>
              <a:t>[] )</a:t>
            </a:r>
          </a:p>
          <a:p>
            <a:pPr>
              <a:lnSpc>
                <a:spcPct val="110000"/>
              </a:lnSpc>
              <a:spcBef>
                <a:spcPts val="400"/>
              </a:spcBef>
            </a:pPr>
            <a:r>
              <a:rPr lang="en-US" altLang="zh-CN" sz="1867" dirty="0">
                <a:latin typeface="微软雅黑" pitchFamily="34" charset="-122"/>
                <a:ea typeface="微软雅黑" pitchFamily="34" charset="-122"/>
              </a:rPr>
              <a:t>{ </a:t>
            </a:r>
          </a:p>
          <a:p>
            <a:pPr>
              <a:lnSpc>
                <a:spcPct val="110000"/>
              </a:lnSpc>
              <a:spcBef>
                <a:spcPts val="4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coinUsed</a:t>
            </a:r>
            <a:r>
              <a:rPr lang="en-US" altLang="zh-CN" sz="1867" dirty="0">
                <a:latin typeface="微软雅黑" pitchFamily="34" charset="-122"/>
                <a:ea typeface="微软雅黑" pitchFamily="34" charset="-122"/>
              </a:rPr>
              <a:t>[0] = 0; </a:t>
            </a:r>
          </a:p>
          <a:p>
            <a:pPr>
              <a:lnSpc>
                <a:spcPct val="110000"/>
              </a:lnSpc>
              <a:spcBef>
                <a:spcPts val="400"/>
              </a:spcBef>
            </a:pPr>
            <a:r>
              <a:rPr lang="en-US" altLang="zh-CN" sz="1867" dirty="0">
                <a:latin typeface="微软雅黑" pitchFamily="34" charset="-122"/>
                <a:ea typeface="微软雅黑" pitchFamily="34" charset="-122"/>
              </a:rPr>
              <a:t>      for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cents = 1;  cents &lt;= </a:t>
            </a:r>
            <a:r>
              <a:rPr lang="en-US" altLang="zh-CN" sz="1867" dirty="0" err="1">
                <a:latin typeface="微软雅黑" pitchFamily="34" charset="-122"/>
                <a:ea typeface="微软雅黑" pitchFamily="34" charset="-122"/>
              </a:rPr>
              <a:t>maxChange</a:t>
            </a:r>
            <a:r>
              <a:rPr lang="en-US" altLang="zh-CN" sz="1867" dirty="0">
                <a:latin typeface="微软雅黑" pitchFamily="34" charset="-122"/>
                <a:ea typeface="微软雅黑" pitchFamily="34" charset="-122"/>
              </a:rPr>
              <a:t>;  cents++)  {</a:t>
            </a:r>
          </a:p>
          <a:p>
            <a:pPr>
              <a:lnSpc>
                <a:spcPct val="110000"/>
              </a:lnSpc>
              <a:spcBef>
                <a:spcPts val="4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minCoins</a:t>
            </a:r>
            <a:r>
              <a:rPr lang="en-US" altLang="zh-CN" sz="1867" dirty="0">
                <a:latin typeface="微软雅黑" pitchFamily="34" charset="-122"/>
                <a:ea typeface="微软雅黑" pitchFamily="34" charset="-122"/>
              </a:rPr>
              <a:t> = cents; </a:t>
            </a:r>
            <a:endParaRPr lang="zh-CN" altLang="en-US" sz="1867" dirty="0">
              <a:latin typeface="微软雅黑" pitchFamily="34" charset="-122"/>
              <a:ea typeface="微软雅黑" pitchFamily="34" charset="-122"/>
            </a:endParaRPr>
          </a:p>
          <a:p>
            <a:pPr>
              <a:lnSpc>
                <a:spcPct val="110000"/>
              </a:lnSpc>
              <a:spcBef>
                <a:spcPts val="400"/>
              </a:spcBef>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for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j = 1; j &lt; </a:t>
            </a:r>
            <a:r>
              <a:rPr lang="en-US" altLang="zh-CN" sz="1867" dirty="0" err="1">
                <a:latin typeface="微软雅黑" pitchFamily="34" charset="-122"/>
                <a:ea typeface="微软雅黑" pitchFamily="34" charset="-122"/>
              </a:rPr>
              <a:t>differentCoins</a:t>
            </a:r>
            <a:r>
              <a:rPr lang="en-US" altLang="zh-CN" sz="1867" dirty="0">
                <a:latin typeface="微软雅黑" pitchFamily="34" charset="-122"/>
                <a:ea typeface="微软雅黑" pitchFamily="34" charset="-122"/>
              </a:rPr>
              <a:t>; j++) </a:t>
            </a: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 </a:t>
            </a:r>
            <a:endParaRPr lang="zh-CN" altLang="en-US" sz="1867" dirty="0">
              <a:latin typeface="微软雅黑" pitchFamily="34" charset="-122"/>
              <a:ea typeface="微软雅黑" pitchFamily="34" charset="-122"/>
            </a:endParaRPr>
          </a:p>
          <a:p>
            <a:pPr>
              <a:lnSpc>
                <a:spcPct val="110000"/>
              </a:lnSpc>
              <a:spcBef>
                <a:spcPts val="400"/>
              </a:spcBef>
            </a:pPr>
            <a:r>
              <a:rPr lang="en-US" altLang="zh-CN" sz="1867" dirty="0">
                <a:latin typeface="微软雅黑" pitchFamily="34" charset="-122"/>
                <a:ea typeface="微软雅黑" pitchFamily="34" charset="-122"/>
              </a:rPr>
              <a:t>                   if (coins[j] &gt; cents) continue; </a:t>
            </a:r>
            <a:endParaRPr lang="zh-CN" altLang="en-US" sz="1867" dirty="0">
              <a:latin typeface="微软雅黑" pitchFamily="34" charset="-122"/>
              <a:ea typeface="微软雅黑" pitchFamily="34" charset="-122"/>
            </a:endParaRPr>
          </a:p>
          <a:p>
            <a:pPr>
              <a:lnSpc>
                <a:spcPct val="110000"/>
              </a:lnSpc>
              <a:spcBef>
                <a:spcPts val="400"/>
              </a:spcBef>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if (</a:t>
            </a:r>
            <a:r>
              <a:rPr lang="en-US" altLang="zh-CN" sz="1867" dirty="0" err="1">
                <a:latin typeface="微软雅黑" pitchFamily="34" charset="-122"/>
                <a:ea typeface="微软雅黑" pitchFamily="34" charset="-122"/>
              </a:rPr>
              <a:t>coinUsed</a:t>
            </a:r>
            <a:r>
              <a:rPr lang="en-US" altLang="zh-CN" sz="1867" dirty="0">
                <a:latin typeface="微软雅黑" pitchFamily="34" charset="-122"/>
                <a:ea typeface="微软雅黑" pitchFamily="34" charset="-122"/>
              </a:rPr>
              <a:t>[ cents - coins[j] ] + 1 &lt; </a:t>
            </a:r>
            <a:r>
              <a:rPr lang="en-US" altLang="zh-CN" sz="1867" dirty="0" err="1">
                <a:latin typeface="微软雅黑" pitchFamily="34" charset="-122"/>
                <a:ea typeface="微软雅黑" pitchFamily="34" charset="-122"/>
              </a:rPr>
              <a:t>minCoins</a:t>
            </a:r>
            <a:r>
              <a:rPr lang="en-US" altLang="zh-CN" sz="1867" dirty="0">
                <a:latin typeface="微软雅黑" pitchFamily="34" charset="-122"/>
                <a:ea typeface="微软雅黑" pitchFamily="34" charset="-122"/>
              </a:rPr>
              <a:t>) </a:t>
            </a:r>
          </a:p>
          <a:p>
            <a:pPr>
              <a:lnSpc>
                <a:spcPct val="110000"/>
              </a:lnSpc>
              <a:spcBef>
                <a:spcPts val="4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minCoins</a:t>
            </a:r>
            <a:r>
              <a:rPr lang="en-US" altLang="zh-CN" sz="1867" dirty="0">
                <a:latin typeface="微软雅黑" pitchFamily="34" charset="-122"/>
                <a:ea typeface="微软雅黑" pitchFamily="34" charset="-122"/>
              </a:rPr>
              <a:t> = </a:t>
            </a:r>
            <a:r>
              <a:rPr lang="en-US" altLang="zh-CN" sz="1867" dirty="0" err="1">
                <a:latin typeface="微软雅黑" pitchFamily="34" charset="-122"/>
                <a:ea typeface="微软雅黑" pitchFamily="34" charset="-122"/>
              </a:rPr>
              <a:t>coinUsed</a:t>
            </a:r>
            <a:r>
              <a:rPr lang="en-US" altLang="zh-CN" sz="1867" dirty="0">
                <a:latin typeface="微软雅黑" pitchFamily="34" charset="-122"/>
                <a:ea typeface="微软雅黑" pitchFamily="34" charset="-122"/>
              </a:rPr>
              <a:t>[ cents - coins[ j] ] + 1;                                            </a:t>
            </a:r>
            <a:endParaRPr lang="zh-CN" altLang="en-US" sz="1867" dirty="0">
              <a:latin typeface="微软雅黑" pitchFamily="34" charset="-122"/>
              <a:ea typeface="微软雅黑" pitchFamily="34" charset="-122"/>
            </a:endParaRPr>
          </a:p>
          <a:p>
            <a:pPr>
              <a:lnSpc>
                <a:spcPct val="110000"/>
              </a:lnSpc>
              <a:spcBef>
                <a:spcPts val="400"/>
              </a:spcBef>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a:t>
            </a:r>
          </a:p>
          <a:p>
            <a:pPr>
              <a:lnSpc>
                <a:spcPct val="110000"/>
              </a:lnSpc>
              <a:spcBef>
                <a:spcPts val="4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coinUsed</a:t>
            </a:r>
            <a:r>
              <a:rPr lang="en-US" altLang="zh-CN" sz="1867" dirty="0">
                <a:latin typeface="微软雅黑" pitchFamily="34" charset="-122"/>
                <a:ea typeface="微软雅黑" pitchFamily="34" charset="-122"/>
              </a:rPr>
              <a:t>[cents] = </a:t>
            </a:r>
            <a:r>
              <a:rPr lang="en-US" altLang="zh-CN" sz="1867" dirty="0" err="1">
                <a:latin typeface="微软雅黑" pitchFamily="34" charset="-122"/>
                <a:ea typeface="微软雅黑" pitchFamily="34" charset="-122"/>
              </a:rPr>
              <a:t>minCoins</a:t>
            </a:r>
            <a:r>
              <a:rPr lang="en-US" altLang="zh-CN" sz="1867" dirty="0">
                <a:latin typeface="微软雅黑" pitchFamily="34" charset="-122"/>
                <a:ea typeface="微软雅黑" pitchFamily="34" charset="-122"/>
              </a:rPr>
              <a:t>; </a:t>
            </a:r>
          </a:p>
          <a:p>
            <a:pPr>
              <a:lnSpc>
                <a:spcPct val="110000"/>
              </a:lnSpc>
              <a:spcBef>
                <a:spcPts val="400"/>
              </a:spcBef>
            </a:pPr>
            <a:r>
              <a:rPr lang="en-US" altLang="zh-CN" sz="1867" dirty="0">
                <a:latin typeface="微软雅黑" pitchFamily="34" charset="-122"/>
                <a:ea typeface="微软雅黑" pitchFamily="34" charset="-122"/>
              </a:rPr>
              <a:t>      }</a:t>
            </a:r>
          </a:p>
          <a:p>
            <a:pPr>
              <a:lnSpc>
                <a:spcPct val="110000"/>
              </a:lnSpc>
              <a:spcBef>
                <a:spcPts val="400"/>
              </a:spcBef>
            </a:pPr>
            <a:r>
              <a:rPr lang="en-US" altLang="zh-CN" sz="1867" dirty="0">
                <a:latin typeface="微软雅黑" pitchFamily="34" charset="-122"/>
                <a:ea typeface="微软雅黑" pitchFamily="34" charset="-122"/>
              </a:rPr>
              <a:t>} </a:t>
            </a:r>
          </a:p>
        </p:txBody>
      </p:sp>
      <p:sp>
        <p:nvSpPr>
          <p:cNvPr id="4" name="标题 3">
            <a:extLst>
              <a:ext uri="{FF2B5EF4-FFF2-40B4-BE49-F238E27FC236}">
                <a16:creationId xmlns:a16="http://schemas.microsoft.com/office/drawing/2014/main" id="{09FB6557-5751-0C10-1437-E0250E675FCD}"/>
              </a:ext>
            </a:extLst>
          </p:cNvPr>
          <p:cNvSpPr>
            <a:spLocks noGrp="1"/>
          </p:cNvSpPr>
          <p:nvPr>
            <p:ph type="title"/>
          </p:nvPr>
        </p:nvSpPr>
        <p:spPr/>
        <p:txBody>
          <a:bodyPr/>
          <a:lstStyle/>
          <a:p>
            <a:endParaRPr lang="zh-CN" altLang="en-US"/>
          </a:p>
        </p:txBody>
      </p:sp>
    </p:spTree>
  </p:cSld>
  <p:clrMapOvr>
    <a:masterClrMapping/>
  </p:clrMapOvr>
  <p:transition spd="med">
    <p:fade/>
  </p:transition>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6754" name="Rectangle 2"/>
          <p:cNvSpPr>
            <a:spLocks noGrp="1" noChangeArrowheads="1"/>
          </p:cNvSpPr>
          <p:nvPr>
            <p:ph type="title"/>
          </p:nvPr>
        </p:nvSpPr>
        <p:spPr/>
        <p:txBody>
          <a:bodyPr>
            <a:normAutofit fontScale="90000"/>
          </a:bodyPr>
          <a:lstStyle/>
          <a:p>
            <a:pPr marL="1117572" indent="-1117572">
              <a:defRPr/>
            </a:pPr>
            <a:r>
              <a:rPr lang="zh-CN" altLang="en-US" sz="3733" b="1" dirty="0">
                <a:latin typeface="微软雅黑" pitchFamily="34" charset="-122"/>
              </a:rPr>
              <a:t>总结</a:t>
            </a:r>
          </a:p>
        </p:txBody>
      </p:sp>
      <p:sp>
        <p:nvSpPr>
          <p:cNvPr id="286723" name="Rectangle 3"/>
          <p:cNvSpPr>
            <a:spLocks noGrp="1" noChangeArrowheads="1"/>
          </p:cNvSpPr>
          <p:nvPr>
            <p:ph idx="4294967295"/>
          </p:nvPr>
        </p:nvSpPr>
        <p:spPr>
          <a:xfrm>
            <a:off x="1036638" y="1422400"/>
            <a:ext cx="11155362" cy="5245100"/>
          </a:xfrm>
        </p:spPr>
        <p:txBody>
          <a:bodyPr>
            <a:normAutofit/>
          </a:bodyPr>
          <a:lstStyle/>
          <a:p>
            <a:pPr>
              <a:lnSpc>
                <a:spcPct val="130000"/>
              </a:lnSpc>
              <a:spcBef>
                <a:spcPts val="800"/>
              </a:spcBef>
              <a:buNone/>
            </a:pPr>
            <a:r>
              <a:rPr lang="zh-CN" altLang="en-US" sz="2400" dirty="0"/>
              <a:t>数组通常用来存储具有同一数据类型并且按顺序排列的一系列数据</a:t>
            </a:r>
            <a:endParaRPr lang="en-US" altLang="zh-CN" sz="2400" dirty="0"/>
          </a:p>
          <a:p>
            <a:pPr>
              <a:lnSpc>
                <a:spcPct val="130000"/>
              </a:lnSpc>
              <a:spcBef>
                <a:spcPts val="800"/>
              </a:spcBef>
              <a:buNone/>
            </a:pPr>
            <a:r>
              <a:rPr lang="zh-CN" altLang="en-US" sz="2400" dirty="0"/>
              <a:t>数组中的每一个值称作元素，通常用下标值表示它在数组中的位置</a:t>
            </a:r>
            <a:endParaRPr lang="en-US" altLang="zh-CN" sz="2400" dirty="0"/>
          </a:p>
          <a:p>
            <a:pPr>
              <a:lnSpc>
                <a:spcPct val="130000"/>
              </a:lnSpc>
              <a:spcBef>
                <a:spcPts val="800"/>
              </a:spcBef>
              <a:buNone/>
            </a:pPr>
            <a:r>
              <a:rPr lang="zh-CN" altLang="en-US" sz="2400" dirty="0"/>
              <a:t>数组中的元素用数组名后加用方括号括起来的下标表示</a:t>
            </a:r>
            <a:endParaRPr lang="en-US" altLang="zh-CN" sz="2400" dirty="0"/>
          </a:p>
          <a:p>
            <a:pPr>
              <a:lnSpc>
                <a:spcPct val="130000"/>
              </a:lnSpc>
              <a:spcBef>
                <a:spcPts val="800"/>
              </a:spcBef>
              <a:buNone/>
            </a:pPr>
            <a:r>
              <a:rPr lang="zh-CN" altLang="en-US" sz="2400" dirty="0"/>
              <a:t>在</a:t>
            </a:r>
            <a:r>
              <a:rPr lang="en-US" altLang="zh-CN" sz="2400" dirty="0"/>
              <a:t>C++</a:t>
            </a:r>
            <a:r>
              <a:rPr lang="zh-CN" altLang="en-US" sz="2400" dirty="0"/>
              <a:t>中，下标是从</a:t>
            </a:r>
            <a:r>
              <a:rPr lang="en-US" altLang="zh-CN" sz="2400" dirty="0"/>
              <a:t>0</a:t>
            </a:r>
            <a:r>
              <a:rPr lang="zh-CN" altLang="en-US" sz="2400" dirty="0"/>
              <a:t>开始的</a:t>
            </a:r>
          </a:p>
          <a:p>
            <a:pPr>
              <a:lnSpc>
                <a:spcPct val="130000"/>
              </a:lnSpc>
              <a:spcBef>
                <a:spcPts val="800"/>
              </a:spcBef>
              <a:buNone/>
            </a:pPr>
            <a:r>
              <a:rPr lang="zh-CN" altLang="en-US" sz="2400" dirty="0"/>
              <a:t>定义一个数组时，必须定义数组的大小，而且它必须是常量</a:t>
            </a:r>
          </a:p>
          <a:p>
            <a:pPr>
              <a:lnSpc>
                <a:spcPct val="130000"/>
              </a:lnSpc>
              <a:spcBef>
                <a:spcPts val="800"/>
              </a:spcBef>
              <a:buNone/>
            </a:pPr>
            <a:r>
              <a:rPr lang="zh-CN" altLang="en-US" sz="2400" dirty="0"/>
              <a:t>数组元素通常是连续存储的。第一个元素的地址称为基地址</a:t>
            </a:r>
          </a:p>
          <a:p>
            <a:pPr>
              <a:lnSpc>
                <a:spcPct val="130000"/>
              </a:lnSpc>
              <a:spcBef>
                <a:spcPts val="800"/>
              </a:spcBef>
              <a:buNone/>
            </a:pPr>
            <a:r>
              <a:rPr lang="zh-CN" altLang="en-US" sz="2400" dirty="0"/>
              <a:t>数组的下标可以是任意的计算结果可以自动转换成整型数的表达式</a:t>
            </a:r>
          </a:p>
          <a:p>
            <a:pPr>
              <a:lnSpc>
                <a:spcPct val="130000"/>
              </a:lnSpc>
              <a:spcBef>
                <a:spcPts val="800"/>
              </a:spcBef>
              <a:buNone/>
            </a:pPr>
            <a:r>
              <a:rPr lang="zh-CN" altLang="en-US" sz="2400" dirty="0"/>
              <a:t>数组可以是多维的。多维数组可以看成数组的数组</a:t>
            </a:r>
          </a:p>
        </p:txBody>
      </p:sp>
    </p:spTree>
  </p:cSld>
  <p:clrMapOvr>
    <a:masterClrMapping/>
  </p:clrMapOvr>
  <p:transition spd="med">
    <p:fade/>
  </p:transition>
</p:sld>
</file>

<file path=ppt/slides/slide3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8498" name="Rectangle 2"/>
          <p:cNvSpPr>
            <a:spLocks noGrp="1" noChangeArrowheads="1"/>
          </p:cNvSpPr>
          <p:nvPr>
            <p:ph type="title"/>
          </p:nvPr>
        </p:nvSpPr>
        <p:spPr/>
        <p:txBody>
          <a:bodyPr>
            <a:normAutofit fontScale="90000"/>
          </a:bodyPr>
          <a:lstStyle/>
          <a:p>
            <a:pPr>
              <a:defRPr/>
            </a:pPr>
            <a:r>
              <a:rPr lang="zh-CN" altLang="en-US" sz="3733" b="1" dirty="0">
                <a:latin typeface="微软雅黑" pitchFamily="34" charset="-122"/>
              </a:rPr>
              <a:t>指针简介</a:t>
            </a:r>
          </a:p>
        </p:txBody>
      </p:sp>
      <p:sp>
        <p:nvSpPr>
          <p:cNvPr id="1258499" name="Rectangle 3"/>
          <p:cNvSpPr>
            <a:spLocks noGrp="1" noChangeArrowheads="1"/>
          </p:cNvSpPr>
          <p:nvPr>
            <p:ph idx="4294967295"/>
          </p:nvPr>
        </p:nvSpPr>
        <p:spPr>
          <a:xfrm>
            <a:off x="846666" y="1329902"/>
            <a:ext cx="5072063" cy="5141913"/>
          </a:xfrm>
        </p:spPr>
        <p:txBody>
          <a:bodyPr>
            <a:normAutofit/>
          </a:bodyPr>
          <a:lstStyle/>
          <a:p>
            <a:pPr marL="465655" indent="-465655">
              <a:lnSpc>
                <a:spcPct val="150000"/>
              </a:lnSpc>
              <a:buNone/>
            </a:pPr>
            <a:r>
              <a:rPr lang="zh-CN" altLang="en-US" sz="2400" b="1" dirty="0"/>
              <a:t>指针概念及指针变量的定义</a:t>
            </a:r>
            <a:endParaRPr lang="en-US" altLang="zh-CN" sz="2400" b="1" dirty="0"/>
          </a:p>
          <a:p>
            <a:pPr marL="465655" indent="-465655">
              <a:lnSpc>
                <a:spcPct val="150000"/>
              </a:lnSpc>
              <a:buNone/>
            </a:pPr>
            <a:r>
              <a:rPr lang="zh-CN" altLang="en-US" sz="2400" b="1" dirty="0"/>
              <a:t>指针运算</a:t>
            </a:r>
            <a:endParaRPr lang="en-US" altLang="zh-CN" sz="2400" b="1" dirty="0"/>
          </a:p>
          <a:p>
            <a:pPr marL="465655" indent="-465655">
              <a:lnSpc>
                <a:spcPct val="150000"/>
              </a:lnSpc>
              <a:buNone/>
            </a:pPr>
            <a:r>
              <a:rPr lang="zh-CN" altLang="en-US" sz="2400" b="1" dirty="0"/>
              <a:t>指针与数组</a:t>
            </a:r>
            <a:endParaRPr lang="en-US" altLang="zh-CN" sz="2400" b="1" dirty="0"/>
          </a:p>
          <a:p>
            <a:pPr marL="465655" indent="-465655">
              <a:lnSpc>
                <a:spcPct val="150000"/>
              </a:lnSpc>
              <a:buNone/>
            </a:pPr>
            <a:r>
              <a:rPr lang="zh-CN" altLang="en-US" sz="2400" b="1" dirty="0"/>
              <a:t>动态内存分配</a:t>
            </a:r>
            <a:endParaRPr lang="en-US" altLang="zh-CN" sz="2400" b="1" dirty="0"/>
          </a:p>
          <a:p>
            <a:pPr marL="465655" indent="-465655">
              <a:lnSpc>
                <a:spcPct val="150000"/>
              </a:lnSpc>
              <a:buNone/>
            </a:pPr>
            <a:r>
              <a:rPr lang="zh-CN" altLang="en-US" sz="2400" b="1" dirty="0"/>
              <a:t>字符串与指针</a:t>
            </a:r>
            <a:endParaRPr lang="en-US" altLang="zh-CN" sz="2400" b="1" dirty="0"/>
          </a:p>
          <a:p>
            <a:pPr marL="465655" indent="-465655">
              <a:lnSpc>
                <a:spcPct val="150000"/>
              </a:lnSpc>
              <a:buNone/>
            </a:pPr>
            <a:r>
              <a:rPr lang="en-US" altLang="zh-CN" sz="2400" b="1" dirty="0"/>
              <a:t>const</a:t>
            </a:r>
            <a:r>
              <a:rPr lang="zh-CN" altLang="en-US" sz="2400" b="1" dirty="0"/>
              <a:t>与指针</a:t>
            </a:r>
            <a:endParaRPr lang="en-US" altLang="zh-CN" sz="1867"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258499">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6450" name="Rectangle 2"/>
          <p:cNvSpPr>
            <a:spLocks noGrp="1" noChangeArrowheads="1"/>
          </p:cNvSpPr>
          <p:nvPr>
            <p:ph type="title"/>
          </p:nvPr>
        </p:nvSpPr>
        <p:spPr/>
        <p:txBody>
          <a:bodyPr vert="horz">
            <a:normAutofit fontScale="90000"/>
          </a:bodyPr>
          <a:lstStyle/>
          <a:p>
            <a:pPr eaLnBrk="1" hangingPunct="1">
              <a:defRPr/>
            </a:pPr>
            <a:r>
              <a:rPr lang="zh-CN" altLang="en-US" sz="3733" b="1" dirty="0">
                <a:latin typeface="微软雅黑" pitchFamily="34" charset="-122"/>
              </a:rPr>
              <a:t>指针概念</a:t>
            </a:r>
          </a:p>
        </p:txBody>
      </p:sp>
      <p:sp>
        <p:nvSpPr>
          <p:cNvPr id="436227" name="Rectangle 3"/>
          <p:cNvSpPr>
            <a:spLocks noGrp="1" noChangeArrowheads="1"/>
          </p:cNvSpPr>
          <p:nvPr>
            <p:ph type="body" orient="vert" sz="half" idx="4294967295"/>
          </p:nvPr>
        </p:nvSpPr>
        <p:spPr>
          <a:xfrm>
            <a:off x="1422400" y="1557337"/>
            <a:ext cx="10121900" cy="4429125"/>
          </a:xfrm>
        </p:spPr>
        <p:txBody>
          <a:bodyPr vert="horz">
            <a:normAutofit/>
          </a:bodyPr>
          <a:lstStyle/>
          <a:p>
            <a:pPr>
              <a:lnSpc>
                <a:spcPct val="125000"/>
              </a:lnSpc>
              <a:buNone/>
            </a:pPr>
            <a:r>
              <a:rPr lang="zh-CN" altLang="en-US" sz="2400" b="1" dirty="0"/>
              <a:t>指针</a:t>
            </a:r>
            <a:endParaRPr lang="en-US" altLang="zh-CN" sz="2400" b="1" dirty="0"/>
          </a:p>
          <a:p>
            <a:pPr>
              <a:lnSpc>
                <a:spcPct val="125000"/>
              </a:lnSpc>
              <a:buNone/>
            </a:pPr>
            <a:r>
              <a:rPr lang="zh-CN" altLang="en-US" sz="1867" dirty="0"/>
              <a:t>地址作为数据处理</a:t>
            </a:r>
            <a:endParaRPr lang="en-US" altLang="zh-CN" sz="1867" dirty="0"/>
          </a:p>
          <a:p>
            <a:pPr>
              <a:lnSpc>
                <a:spcPct val="125000"/>
              </a:lnSpc>
              <a:buNone/>
            </a:pPr>
            <a:endParaRPr lang="en-US" altLang="zh-CN" sz="1867" dirty="0"/>
          </a:p>
          <a:p>
            <a:pPr>
              <a:lnSpc>
                <a:spcPct val="125000"/>
              </a:lnSpc>
              <a:buNone/>
            </a:pPr>
            <a:r>
              <a:rPr lang="zh-CN" altLang="en-US" sz="2400" b="1" dirty="0"/>
              <a:t>用途</a:t>
            </a:r>
            <a:endParaRPr lang="en-US" altLang="zh-CN" sz="2400" b="1" dirty="0"/>
          </a:p>
          <a:p>
            <a:pPr>
              <a:lnSpc>
                <a:spcPct val="125000"/>
              </a:lnSpc>
              <a:buNone/>
            </a:pPr>
            <a:r>
              <a:rPr lang="zh-CN" altLang="en-US" sz="1867" dirty="0"/>
              <a:t>提供间接访问</a:t>
            </a:r>
            <a:endParaRPr lang="en-US" altLang="zh-CN" sz="1867" dirty="0"/>
          </a:p>
          <a:p>
            <a:pPr>
              <a:lnSpc>
                <a:spcPct val="125000"/>
              </a:lnSpc>
              <a:buNone/>
            </a:pPr>
            <a:r>
              <a:rPr lang="zh-CN" altLang="en-US" sz="1867" dirty="0"/>
              <a:t>实现动态内存分配</a:t>
            </a:r>
          </a:p>
          <a:p>
            <a:pPr marL="711182" indent="-711182">
              <a:lnSpc>
                <a:spcPct val="120000"/>
              </a:lnSpc>
              <a:buNone/>
            </a:pPr>
            <a:endParaRPr lang="zh-CN" altLang="en-US" sz="2400" b="1" dirty="0"/>
          </a:p>
        </p:txBody>
      </p:sp>
      <p:grpSp>
        <p:nvGrpSpPr>
          <p:cNvPr id="4" name="Group 23"/>
          <p:cNvGrpSpPr>
            <a:grpSpLocks/>
          </p:cNvGrpSpPr>
          <p:nvPr/>
        </p:nvGrpSpPr>
        <p:grpSpPr bwMode="auto">
          <a:xfrm>
            <a:off x="5823981" y="1981200"/>
            <a:ext cx="3443816" cy="3581400"/>
            <a:chOff x="4017" y="1248"/>
            <a:chExt cx="1627" cy="2256"/>
          </a:xfrm>
        </p:grpSpPr>
        <p:grpSp>
          <p:nvGrpSpPr>
            <p:cNvPr id="5" name="Group 5"/>
            <p:cNvGrpSpPr>
              <a:grpSpLocks/>
            </p:cNvGrpSpPr>
            <p:nvPr/>
          </p:nvGrpSpPr>
          <p:grpSpPr bwMode="auto">
            <a:xfrm>
              <a:off x="4017" y="1248"/>
              <a:ext cx="1627" cy="2256"/>
              <a:chOff x="3489" y="1248"/>
              <a:chExt cx="1627" cy="2256"/>
            </a:xfrm>
          </p:grpSpPr>
          <p:grpSp>
            <p:nvGrpSpPr>
              <p:cNvPr id="8" name="Group 6"/>
              <p:cNvGrpSpPr>
                <a:grpSpLocks/>
              </p:cNvGrpSpPr>
              <p:nvPr/>
            </p:nvGrpSpPr>
            <p:grpSpPr bwMode="auto">
              <a:xfrm>
                <a:off x="3489" y="1248"/>
                <a:ext cx="1104" cy="2256"/>
                <a:chOff x="4353" y="1248"/>
                <a:chExt cx="1104" cy="2256"/>
              </a:xfrm>
            </p:grpSpPr>
            <p:grpSp>
              <p:nvGrpSpPr>
                <p:cNvPr id="10" name="Group 7"/>
                <p:cNvGrpSpPr>
                  <a:grpSpLocks/>
                </p:cNvGrpSpPr>
                <p:nvPr/>
              </p:nvGrpSpPr>
              <p:grpSpPr bwMode="auto">
                <a:xfrm>
                  <a:off x="4353" y="1248"/>
                  <a:ext cx="1104" cy="2256"/>
                  <a:chOff x="4512" y="1968"/>
                  <a:chExt cx="1104" cy="2256"/>
                </a:xfrm>
              </p:grpSpPr>
              <p:sp>
                <p:nvSpPr>
                  <p:cNvPr id="13" name="Line 8"/>
                  <p:cNvSpPr>
                    <a:spLocks noChangeShapeType="1"/>
                  </p:cNvSpPr>
                  <p:nvPr/>
                </p:nvSpPr>
                <p:spPr bwMode="auto">
                  <a:xfrm>
                    <a:off x="5040" y="1968"/>
                    <a:ext cx="0" cy="2256"/>
                  </a:xfrm>
                  <a:prstGeom prst="line">
                    <a:avLst/>
                  </a:prstGeom>
                  <a:noFill/>
                  <a:ln w="25400">
                    <a:solidFill>
                      <a:schemeClr val="tx1"/>
                    </a:solidFill>
                    <a:round/>
                    <a:headEnd/>
                    <a:tailEnd/>
                  </a:ln>
                </p:spPr>
                <p:txBody>
                  <a:bodyPr wrap="none" anchor="ctr"/>
                  <a:lstStyle/>
                  <a:p>
                    <a:endParaRPr lang="zh-CN" altLang="en-US" sz="1867"/>
                  </a:p>
                </p:txBody>
              </p:sp>
              <p:sp>
                <p:nvSpPr>
                  <p:cNvPr id="14" name="Line 9"/>
                  <p:cNvSpPr>
                    <a:spLocks noChangeShapeType="1"/>
                  </p:cNvSpPr>
                  <p:nvPr/>
                </p:nvSpPr>
                <p:spPr bwMode="auto">
                  <a:xfrm>
                    <a:off x="5616" y="1968"/>
                    <a:ext cx="0" cy="2256"/>
                  </a:xfrm>
                  <a:prstGeom prst="line">
                    <a:avLst/>
                  </a:prstGeom>
                  <a:noFill/>
                  <a:ln w="25400">
                    <a:solidFill>
                      <a:schemeClr val="tx1"/>
                    </a:solidFill>
                    <a:round/>
                    <a:headEnd/>
                    <a:tailEnd/>
                  </a:ln>
                </p:spPr>
                <p:txBody>
                  <a:bodyPr wrap="none" anchor="ctr"/>
                  <a:lstStyle/>
                  <a:p>
                    <a:endParaRPr lang="zh-CN" altLang="en-US" sz="1867"/>
                  </a:p>
                </p:txBody>
              </p:sp>
              <p:sp>
                <p:nvSpPr>
                  <p:cNvPr id="15" name="Line 10"/>
                  <p:cNvSpPr>
                    <a:spLocks noChangeShapeType="1"/>
                  </p:cNvSpPr>
                  <p:nvPr/>
                </p:nvSpPr>
                <p:spPr bwMode="auto">
                  <a:xfrm>
                    <a:off x="5040" y="2112"/>
                    <a:ext cx="576" cy="0"/>
                  </a:xfrm>
                  <a:prstGeom prst="line">
                    <a:avLst/>
                  </a:prstGeom>
                  <a:noFill/>
                  <a:ln w="9525">
                    <a:solidFill>
                      <a:schemeClr val="tx1"/>
                    </a:solidFill>
                    <a:round/>
                    <a:headEnd/>
                    <a:tailEnd/>
                  </a:ln>
                </p:spPr>
                <p:txBody>
                  <a:bodyPr wrap="none" anchor="ctr"/>
                  <a:lstStyle/>
                  <a:p>
                    <a:endParaRPr lang="zh-CN" altLang="en-US" sz="1867"/>
                  </a:p>
                </p:txBody>
              </p:sp>
              <p:sp>
                <p:nvSpPr>
                  <p:cNvPr id="16" name="Line 11"/>
                  <p:cNvSpPr>
                    <a:spLocks noChangeShapeType="1"/>
                  </p:cNvSpPr>
                  <p:nvPr/>
                </p:nvSpPr>
                <p:spPr bwMode="auto">
                  <a:xfrm>
                    <a:off x="5040" y="2448"/>
                    <a:ext cx="576" cy="0"/>
                  </a:xfrm>
                  <a:prstGeom prst="line">
                    <a:avLst/>
                  </a:prstGeom>
                  <a:noFill/>
                  <a:ln w="9525">
                    <a:solidFill>
                      <a:schemeClr val="tx1"/>
                    </a:solidFill>
                    <a:round/>
                    <a:headEnd/>
                    <a:tailEnd/>
                  </a:ln>
                </p:spPr>
                <p:txBody>
                  <a:bodyPr wrap="none" anchor="ctr"/>
                  <a:lstStyle/>
                  <a:p>
                    <a:endParaRPr lang="zh-CN" altLang="en-US" sz="1867"/>
                  </a:p>
                </p:txBody>
              </p:sp>
              <p:sp>
                <p:nvSpPr>
                  <p:cNvPr id="17" name="Line 12"/>
                  <p:cNvSpPr>
                    <a:spLocks noChangeShapeType="1"/>
                  </p:cNvSpPr>
                  <p:nvPr/>
                </p:nvSpPr>
                <p:spPr bwMode="auto">
                  <a:xfrm>
                    <a:off x="5040" y="2784"/>
                    <a:ext cx="576" cy="0"/>
                  </a:xfrm>
                  <a:prstGeom prst="line">
                    <a:avLst/>
                  </a:prstGeom>
                  <a:noFill/>
                  <a:ln w="9525">
                    <a:solidFill>
                      <a:schemeClr val="tx1"/>
                    </a:solidFill>
                    <a:round/>
                    <a:headEnd/>
                    <a:tailEnd/>
                  </a:ln>
                </p:spPr>
                <p:txBody>
                  <a:bodyPr wrap="none" anchor="ctr"/>
                  <a:lstStyle/>
                  <a:p>
                    <a:endParaRPr lang="zh-CN" altLang="en-US" sz="1867"/>
                  </a:p>
                </p:txBody>
              </p:sp>
              <p:sp>
                <p:nvSpPr>
                  <p:cNvPr id="18" name="Line 13"/>
                  <p:cNvSpPr>
                    <a:spLocks noChangeShapeType="1"/>
                  </p:cNvSpPr>
                  <p:nvPr/>
                </p:nvSpPr>
                <p:spPr bwMode="auto">
                  <a:xfrm>
                    <a:off x="5040" y="3456"/>
                    <a:ext cx="576" cy="0"/>
                  </a:xfrm>
                  <a:prstGeom prst="line">
                    <a:avLst/>
                  </a:prstGeom>
                  <a:noFill/>
                  <a:ln w="9525">
                    <a:solidFill>
                      <a:schemeClr val="tx1"/>
                    </a:solidFill>
                    <a:round/>
                    <a:headEnd/>
                    <a:tailEnd/>
                  </a:ln>
                </p:spPr>
                <p:txBody>
                  <a:bodyPr wrap="none" anchor="ctr"/>
                  <a:lstStyle/>
                  <a:p>
                    <a:endParaRPr lang="zh-CN" altLang="en-US" sz="1867"/>
                  </a:p>
                </p:txBody>
              </p:sp>
              <p:sp>
                <p:nvSpPr>
                  <p:cNvPr id="19" name="Line 14"/>
                  <p:cNvSpPr>
                    <a:spLocks noChangeShapeType="1"/>
                  </p:cNvSpPr>
                  <p:nvPr/>
                </p:nvSpPr>
                <p:spPr bwMode="auto">
                  <a:xfrm>
                    <a:off x="5040" y="3792"/>
                    <a:ext cx="576" cy="0"/>
                  </a:xfrm>
                  <a:prstGeom prst="line">
                    <a:avLst/>
                  </a:prstGeom>
                  <a:noFill/>
                  <a:ln w="9525">
                    <a:solidFill>
                      <a:schemeClr val="tx1"/>
                    </a:solidFill>
                    <a:round/>
                    <a:headEnd/>
                    <a:tailEnd/>
                  </a:ln>
                </p:spPr>
                <p:txBody>
                  <a:bodyPr wrap="none" anchor="ctr"/>
                  <a:lstStyle/>
                  <a:p>
                    <a:endParaRPr lang="zh-CN" altLang="en-US" sz="1867"/>
                  </a:p>
                </p:txBody>
              </p:sp>
              <p:sp>
                <p:nvSpPr>
                  <p:cNvPr id="20" name="Line 15"/>
                  <p:cNvSpPr>
                    <a:spLocks noChangeShapeType="1"/>
                  </p:cNvSpPr>
                  <p:nvPr/>
                </p:nvSpPr>
                <p:spPr bwMode="auto">
                  <a:xfrm flipH="1">
                    <a:off x="4512" y="3648"/>
                    <a:ext cx="528" cy="0"/>
                  </a:xfrm>
                  <a:prstGeom prst="line">
                    <a:avLst/>
                  </a:prstGeom>
                  <a:noFill/>
                  <a:ln w="25400">
                    <a:solidFill>
                      <a:schemeClr val="tx1"/>
                    </a:solidFill>
                    <a:round/>
                    <a:headEnd/>
                    <a:tailEnd/>
                  </a:ln>
                </p:spPr>
                <p:txBody>
                  <a:bodyPr wrap="none" anchor="ctr"/>
                  <a:lstStyle/>
                  <a:p>
                    <a:endParaRPr lang="zh-CN" altLang="en-US" sz="1867"/>
                  </a:p>
                </p:txBody>
              </p:sp>
              <p:sp>
                <p:nvSpPr>
                  <p:cNvPr id="21" name="Line 16"/>
                  <p:cNvSpPr>
                    <a:spLocks noChangeShapeType="1"/>
                  </p:cNvSpPr>
                  <p:nvPr/>
                </p:nvSpPr>
                <p:spPr bwMode="auto">
                  <a:xfrm flipV="1">
                    <a:off x="4512" y="2208"/>
                    <a:ext cx="0" cy="1440"/>
                  </a:xfrm>
                  <a:prstGeom prst="line">
                    <a:avLst/>
                  </a:prstGeom>
                  <a:noFill/>
                  <a:ln w="25400">
                    <a:solidFill>
                      <a:schemeClr val="tx1"/>
                    </a:solidFill>
                    <a:round/>
                    <a:headEnd/>
                    <a:tailEnd/>
                  </a:ln>
                </p:spPr>
                <p:txBody>
                  <a:bodyPr wrap="none" anchor="ctr"/>
                  <a:lstStyle/>
                  <a:p>
                    <a:endParaRPr lang="zh-CN" altLang="en-US" sz="1867"/>
                  </a:p>
                </p:txBody>
              </p:sp>
              <p:sp>
                <p:nvSpPr>
                  <p:cNvPr id="22" name="Line 17"/>
                  <p:cNvSpPr>
                    <a:spLocks noChangeShapeType="1"/>
                  </p:cNvSpPr>
                  <p:nvPr/>
                </p:nvSpPr>
                <p:spPr bwMode="auto">
                  <a:xfrm>
                    <a:off x="4512" y="2208"/>
                    <a:ext cx="528" cy="0"/>
                  </a:xfrm>
                  <a:prstGeom prst="line">
                    <a:avLst/>
                  </a:prstGeom>
                  <a:noFill/>
                  <a:ln w="25400">
                    <a:solidFill>
                      <a:schemeClr val="tx1"/>
                    </a:solidFill>
                    <a:round/>
                    <a:headEnd/>
                    <a:tailEnd type="triangle" w="med" len="med"/>
                  </a:ln>
                </p:spPr>
                <p:txBody>
                  <a:bodyPr wrap="none" anchor="ctr"/>
                  <a:lstStyle/>
                  <a:p>
                    <a:endParaRPr lang="zh-CN" altLang="en-US" sz="1867"/>
                  </a:p>
                </p:txBody>
              </p:sp>
            </p:grpSp>
            <p:sp>
              <p:nvSpPr>
                <p:cNvPr id="11" name="Text Box 18"/>
                <p:cNvSpPr txBox="1">
                  <a:spLocks noChangeArrowheads="1"/>
                </p:cNvSpPr>
                <p:nvPr/>
              </p:nvSpPr>
              <p:spPr bwMode="auto">
                <a:xfrm>
                  <a:off x="4881" y="2736"/>
                  <a:ext cx="576" cy="239"/>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867"/>
                    <a:t>1000</a:t>
                  </a:r>
                </a:p>
              </p:txBody>
            </p:sp>
            <p:sp>
              <p:nvSpPr>
                <p:cNvPr id="12" name="Text Box 19"/>
                <p:cNvSpPr txBox="1">
                  <a:spLocks noChangeArrowheads="1"/>
                </p:cNvSpPr>
                <p:nvPr/>
              </p:nvSpPr>
              <p:spPr bwMode="auto">
                <a:xfrm>
                  <a:off x="4881" y="1488"/>
                  <a:ext cx="576" cy="239"/>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867"/>
                    <a:t>   2</a:t>
                  </a:r>
                </a:p>
              </p:txBody>
            </p:sp>
          </p:grpSp>
          <p:sp>
            <p:nvSpPr>
              <p:cNvPr id="9" name="Text Box 20"/>
              <p:cNvSpPr txBox="1">
                <a:spLocks noChangeArrowheads="1"/>
              </p:cNvSpPr>
              <p:nvPr/>
            </p:nvSpPr>
            <p:spPr bwMode="auto">
              <a:xfrm>
                <a:off x="4593" y="1488"/>
                <a:ext cx="523" cy="239"/>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867"/>
                  <a:t>1000</a:t>
                </a:r>
              </a:p>
            </p:txBody>
          </p:sp>
        </p:grpSp>
        <p:sp>
          <p:nvSpPr>
            <p:cNvPr id="6" name="Text Box 21"/>
            <p:cNvSpPr txBox="1">
              <a:spLocks noChangeArrowheads="1"/>
            </p:cNvSpPr>
            <p:nvPr/>
          </p:nvSpPr>
          <p:spPr bwMode="auto">
            <a:xfrm>
              <a:off x="5121" y="1248"/>
              <a:ext cx="346" cy="239"/>
            </a:xfrm>
            <a:prstGeom prst="rect">
              <a:avLst/>
            </a:prstGeom>
            <a:noFill/>
            <a:ln w="12700" cap="sq" algn="ctr">
              <a:noFill/>
              <a:miter lim="800000"/>
              <a:headEnd type="none" w="sm" len="sm"/>
              <a:tailEnd type="none" w="sm" len="sm"/>
            </a:ln>
          </p:spPr>
          <p:txBody>
            <a:bodyPr>
              <a:spAutoFit/>
            </a:bodyPr>
            <a:lstStyle/>
            <a:p>
              <a:pPr>
                <a:spcBef>
                  <a:spcPct val="50000"/>
                </a:spcBef>
              </a:pPr>
              <a:r>
                <a:rPr lang="en-US" altLang="zh-CN" sz="1867"/>
                <a:t>x</a:t>
              </a:r>
            </a:p>
          </p:txBody>
        </p:sp>
        <p:sp>
          <p:nvSpPr>
            <p:cNvPr id="7" name="Text Box 22"/>
            <p:cNvSpPr txBox="1">
              <a:spLocks noChangeArrowheads="1"/>
            </p:cNvSpPr>
            <p:nvPr/>
          </p:nvSpPr>
          <p:spPr bwMode="auto">
            <a:xfrm>
              <a:off x="5121" y="2764"/>
              <a:ext cx="523" cy="239"/>
            </a:xfrm>
            <a:prstGeom prst="rect">
              <a:avLst/>
            </a:prstGeom>
            <a:noFill/>
            <a:ln w="12700" cap="sq" algn="ctr">
              <a:noFill/>
              <a:miter lim="800000"/>
              <a:headEnd type="none" w="sm" len="sm"/>
              <a:tailEnd type="none" w="sm" len="sm"/>
            </a:ln>
          </p:spPr>
          <p:txBody>
            <a:bodyPr>
              <a:spAutoFit/>
            </a:bodyPr>
            <a:lstStyle/>
            <a:p>
              <a:pPr>
                <a:spcBef>
                  <a:spcPct val="50000"/>
                </a:spcBef>
              </a:pPr>
              <a:r>
                <a:rPr lang="en-US" altLang="zh-CN" sz="1867"/>
                <a:t>p</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36227">
                                            <p:txEl>
                                              <p:pRg st="3" end="3"/>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36227">
                                            <p:txEl>
                                              <p:pRg st="4" end="4"/>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362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8498" name="Rectangle 2"/>
          <p:cNvSpPr>
            <a:spLocks noGrp="1" noChangeArrowheads="1"/>
          </p:cNvSpPr>
          <p:nvPr>
            <p:ph type="title"/>
          </p:nvPr>
        </p:nvSpPr>
        <p:spPr/>
        <p:txBody>
          <a:bodyPr>
            <a:normAutofit fontScale="90000"/>
          </a:bodyPr>
          <a:lstStyle/>
          <a:p>
            <a:pPr>
              <a:defRPr/>
            </a:pPr>
            <a:r>
              <a:rPr lang="zh-CN" altLang="en-US" sz="3733" b="1" dirty="0">
                <a:latin typeface="微软雅黑" pitchFamily="34" charset="-122"/>
              </a:rPr>
              <a:t>指针变量定义</a:t>
            </a:r>
          </a:p>
        </p:txBody>
      </p:sp>
      <p:sp>
        <p:nvSpPr>
          <p:cNvPr id="1258499" name="Rectangle 3"/>
          <p:cNvSpPr>
            <a:spLocks noGrp="1" noChangeArrowheads="1"/>
          </p:cNvSpPr>
          <p:nvPr>
            <p:ph idx="4294967295"/>
          </p:nvPr>
        </p:nvSpPr>
        <p:spPr>
          <a:xfrm>
            <a:off x="1147763" y="1438275"/>
            <a:ext cx="11044237" cy="5141913"/>
          </a:xfrm>
        </p:spPr>
        <p:txBody>
          <a:bodyPr>
            <a:normAutofit fontScale="92500" lnSpcReduction="10000"/>
          </a:bodyPr>
          <a:lstStyle/>
          <a:p>
            <a:pPr marL="465655" indent="-465655">
              <a:lnSpc>
                <a:spcPct val="115000"/>
              </a:lnSpc>
              <a:buNone/>
            </a:pPr>
            <a:r>
              <a:rPr lang="zh-CN" altLang="en-US" sz="2400" b="1" dirty="0"/>
              <a:t>指针变量定义</a:t>
            </a:r>
            <a:endParaRPr lang="en-US" altLang="zh-CN" sz="2400" b="1" dirty="0"/>
          </a:p>
          <a:p>
            <a:pPr marL="465655" indent="-465655">
              <a:lnSpc>
                <a:spcPct val="115000"/>
              </a:lnSpc>
              <a:buNone/>
            </a:pPr>
            <a:r>
              <a:rPr lang="zh-CN" altLang="en-US" sz="1867" dirty="0"/>
              <a:t>该变量中存放的是一个地址</a:t>
            </a:r>
          </a:p>
          <a:p>
            <a:pPr marL="465655" indent="-465655">
              <a:lnSpc>
                <a:spcPct val="115000"/>
              </a:lnSpc>
              <a:buNone/>
            </a:pPr>
            <a:r>
              <a:rPr lang="zh-CN" altLang="en-US" sz="1867" dirty="0"/>
              <a:t>指针变量的主要用途是提供间接访问，因此也需要知道指针指向的单元的数据类型</a:t>
            </a:r>
            <a:endParaRPr lang="en-US" altLang="zh-CN" sz="1867" dirty="0"/>
          </a:p>
          <a:p>
            <a:pPr marL="465655" indent="-465655">
              <a:lnSpc>
                <a:spcPct val="115000"/>
              </a:lnSpc>
              <a:buNone/>
            </a:pPr>
            <a:endParaRPr lang="zh-CN" altLang="en-US" sz="1867" dirty="0"/>
          </a:p>
          <a:p>
            <a:pPr marL="465655" indent="-465655">
              <a:lnSpc>
                <a:spcPct val="115000"/>
              </a:lnSpc>
              <a:buNone/>
            </a:pPr>
            <a:r>
              <a:rPr lang="zh-CN" altLang="en-US" sz="2400" b="1" dirty="0"/>
              <a:t>指针变量的定义格式</a:t>
            </a:r>
          </a:p>
          <a:p>
            <a:pPr marL="465655" indent="-465655">
              <a:lnSpc>
                <a:spcPct val="115000"/>
              </a:lnSpc>
              <a:buNone/>
            </a:pPr>
            <a:r>
              <a:rPr lang="zh-CN" altLang="en-US" sz="2400" dirty="0"/>
              <a:t> </a:t>
            </a:r>
            <a:r>
              <a:rPr lang="zh-CN" altLang="en-US" sz="1867" dirty="0"/>
              <a:t>类型标识符   *指针变量；</a:t>
            </a:r>
          </a:p>
          <a:p>
            <a:pPr marL="465655" indent="-465655">
              <a:lnSpc>
                <a:spcPct val="115000"/>
              </a:lnSpc>
              <a:buNone/>
            </a:pPr>
            <a:r>
              <a:rPr lang="zh-CN" altLang="en-US" sz="1867" dirty="0"/>
              <a:t> 如：</a:t>
            </a:r>
            <a:r>
              <a:rPr lang="en-US" altLang="zh-CN" sz="1867" dirty="0" err="1"/>
              <a:t>int</a:t>
            </a:r>
            <a:r>
              <a:rPr lang="en-US" altLang="zh-CN" sz="1867" dirty="0"/>
              <a:t>  *</a:t>
            </a:r>
            <a:r>
              <a:rPr lang="en-US" altLang="zh-CN" sz="1867" dirty="0" err="1"/>
              <a:t>intp</a:t>
            </a:r>
            <a:r>
              <a:rPr lang="en-US" altLang="zh-CN" sz="1867" dirty="0"/>
              <a:t>;</a:t>
            </a:r>
          </a:p>
          <a:p>
            <a:pPr marL="465655" indent="-465655">
              <a:lnSpc>
                <a:spcPct val="115000"/>
              </a:lnSpc>
              <a:buNone/>
            </a:pPr>
            <a:r>
              <a:rPr lang="en-US" altLang="zh-CN" sz="1867" dirty="0"/>
              <a:t>      double *</a:t>
            </a:r>
            <a:r>
              <a:rPr lang="en-US" altLang="zh-CN" sz="1867" dirty="0" err="1"/>
              <a:t>doublep</a:t>
            </a:r>
            <a:r>
              <a:rPr lang="en-US" altLang="zh-CN" sz="1867" dirty="0"/>
              <a:t>;</a:t>
            </a:r>
          </a:p>
          <a:p>
            <a:pPr marL="465655" indent="-465655">
              <a:lnSpc>
                <a:spcPct val="115000"/>
              </a:lnSpc>
              <a:buNone/>
            </a:pPr>
            <a:r>
              <a:rPr lang="en-US" altLang="zh-CN" sz="1867" dirty="0"/>
              <a:t>      </a:t>
            </a:r>
            <a:r>
              <a:rPr lang="en-US" altLang="zh-CN" sz="1867" dirty="0" err="1"/>
              <a:t>int</a:t>
            </a:r>
            <a:r>
              <a:rPr lang="en-US" altLang="zh-CN" sz="1867" dirty="0"/>
              <a:t> *p,  x,  *q;</a:t>
            </a:r>
          </a:p>
          <a:p>
            <a:pPr marL="465655" indent="-465655">
              <a:lnSpc>
                <a:spcPct val="115000"/>
              </a:lnSpc>
              <a:buNone/>
            </a:pPr>
            <a:endParaRPr lang="en-US" altLang="zh-CN" sz="1867" dirty="0"/>
          </a:p>
          <a:p>
            <a:pPr marL="465655" indent="-465655">
              <a:lnSpc>
                <a:spcPct val="115000"/>
              </a:lnSpc>
              <a:buNone/>
            </a:pPr>
            <a:r>
              <a:rPr lang="zh-CN" altLang="en-US" sz="2400" b="1" dirty="0"/>
              <a:t>统配指针  </a:t>
            </a:r>
            <a:r>
              <a:rPr lang="en-US" altLang="zh-CN" sz="2400" dirty="0"/>
              <a:t>void  *</a:t>
            </a:r>
            <a:endParaRPr lang="en-US" altLang="zh-CN" sz="2400" b="1" dirty="0"/>
          </a:p>
          <a:p>
            <a:pPr marL="465655" indent="-465655">
              <a:lnSpc>
                <a:spcPct val="115000"/>
              </a:lnSpc>
              <a:buNone/>
            </a:pPr>
            <a:r>
              <a:rPr lang="zh-CN" altLang="en-US" sz="1867" dirty="0"/>
              <a:t>可以指向任何类型</a:t>
            </a:r>
            <a:endParaRPr lang="en-US" altLang="zh-CN" sz="1867"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58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58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58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584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5849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5849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5849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5849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258499">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2584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8499" grpId="0" build="p" bldLvl="2" autoUpdateAnimBg="0"/>
    </p:bld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062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空指针</a:t>
            </a:r>
          </a:p>
        </p:txBody>
      </p:sp>
      <p:sp>
        <p:nvSpPr>
          <p:cNvPr id="444419" name="Rectangle 3"/>
          <p:cNvSpPr>
            <a:spLocks noGrp="1" noChangeArrowheads="1"/>
          </p:cNvSpPr>
          <p:nvPr>
            <p:ph idx="4294967295"/>
          </p:nvPr>
        </p:nvSpPr>
        <p:spPr>
          <a:xfrm>
            <a:off x="963613" y="1143000"/>
            <a:ext cx="11228387" cy="5715000"/>
          </a:xfrm>
        </p:spPr>
        <p:txBody>
          <a:bodyPr>
            <a:normAutofit/>
          </a:bodyPr>
          <a:lstStyle/>
          <a:p>
            <a:pPr eaLnBrk="1" hangingPunct="1">
              <a:lnSpc>
                <a:spcPct val="110000"/>
              </a:lnSpc>
              <a:buNone/>
            </a:pPr>
            <a:r>
              <a:rPr lang="zh-CN" altLang="en-US" sz="2533" b="1" dirty="0"/>
              <a:t>不指向任何地址</a:t>
            </a:r>
            <a:endParaRPr lang="en-US" altLang="zh-CN" sz="2533" b="1" dirty="0"/>
          </a:p>
          <a:p>
            <a:pPr>
              <a:lnSpc>
                <a:spcPct val="110000"/>
              </a:lnSpc>
              <a:spcBef>
                <a:spcPts val="2400"/>
              </a:spcBef>
              <a:buNone/>
            </a:pPr>
            <a:r>
              <a:rPr lang="zh-CN" altLang="en-US" sz="2533" b="1" dirty="0"/>
              <a:t>空指针表示</a:t>
            </a:r>
            <a:endParaRPr lang="en-US" altLang="zh-CN" sz="2533" b="1" dirty="0"/>
          </a:p>
          <a:p>
            <a:pPr>
              <a:lnSpc>
                <a:spcPct val="110000"/>
              </a:lnSpc>
              <a:buNone/>
            </a:pPr>
            <a:r>
              <a:rPr lang="zh-CN" altLang="en-US" sz="2000" dirty="0"/>
              <a:t>用符号常量</a:t>
            </a:r>
            <a:r>
              <a:rPr lang="en-US" altLang="zh-CN" sz="2000" dirty="0"/>
              <a:t>NULL</a:t>
            </a:r>
            <a:r>
              <a:rPr lang="zh-CN" altLang="en-US" sz="2000" dirty="0"/>
              <a:t>，</a:t>
            </a:r>
            <a:r>
              <a:rPr lang="en-US" altLang="zh-CN" sz="2000" dirty="0"/>
              <a:t>NULL</a:t>
            </a:r>
            <a:r>
              <a:rPr lang="zh-CN" altLang="en-US" sz="2000" dirty="0"/>
              <a:t>值为</a:t>
            </a:r>
            <a:r>
              <a:rPr lang="en-US" altLang="zh-CN" sz="2000" dirty="0"/>
              <a:t>0;</a:t>
            </a:r>
          </a:p>
          <a:p>
            <a:pPr>
              <a:lnSpc>
                <a:spcPct val="110000"/>
              </a:lnSpc>
              <a:buNone/>
            </a:pPr>
            <a:r>
              <a:rPr lang="zh-CN" altLang="en-US" sz="2000" dirty="0"/>
              <a:t>用符号常量</a:t>
            </a:r>
            <a:r>
              <a:rPr lang="en-US" altLang="zh-CN" sz="2000" dirty="0" err="1"/>
              <a:t>nullptr</a:t>
            </a:r>
            <a:r>
              <a:rPr lang="zh-CN" altLang="en-US" sz="2000" dirty="0"/>
              <a:t>：</a:t>
            </a:r>
            <a:r>
              <a:rPr lang="en-US" altLang="zh-CN" sz="2000" dirty="0"/>
              <a:t>C++11</a:t>
            </a:r>
            <a:r>
              <a:rPr lang="zh-CN" altLang="en-US" sz="2000" dirty="0"/>
              <a:t>的风格</a:t>
            </a:r>
            <a:endParaRPr lang="en-US" altLang="zh-CN" sz="2000" dirty="0"/>
          </a:p>
          <a:p>
            <a:pPr>
              <a:lnSpc>
                <a:spcPct val="150000"/>
              </a:lnSpc>
              <a:spcBef>
                <a:spcPts val="2400"/>
              </a:spcBef>
              <a:buNone/>
            </a:pPr>
            <a:r>
              <a:rPr lang="zh-CN" altLang="en-US" sz="2533" b="1" dirty="0"/>
              <a:t>两种表示方法的区别</a:t>
            </a:r>
            <a:endParaRPr lang="en-US" altLang="zh-CN" sz="2533" b="1" dirty="0"/>
          </a:p>
          <a:p>
            <a:pPr>
              <a:lnSpc>
                <a:spcPct val="150000"/>
              </a:lnSpc>
              <a:spcBef>
                <a:spcPts val="0"/>
              </a:spcBef>
              <a:buNone/>
            </a:pPr>
            <a:r>
              <a:rPr lang="en-US" altLang="zh-CN" sz="2000" dirty="0"/>
              <a:t>NULL</a:t>
            </a:r>
            <a:r>
              <a:rPr lang="zh-CN" altLang="en-US" sz="2000" dirty="0"/>
              <a:t>的值是整数</a:t>
            </a:r>
            <a:r>
              <a:rPr lang="en-US" altLang="zh-CN" sz="2000" dirty="0"/>
              <a:t>0</a:t>
            </a:r>
            <a:r>
              <a:rPr lang="zh-CN" altLang="en-US" sz="2000" dirty="0"/>
              <a:t>，与函数重载配合时可能会出问题。如有两函数</a:t>
            </a:r>
            <a:endParaRPr lang="en-US" altLang="zh-CN" sz="2000" dirty="0"/>
          </a:p>
          <a:p>
            <a:pPr lvl="1">
              <a:lnSpc>
                <a:spcPct val="150000"/>
              </a:lnSpc>
              <a:spcBef>
                <a:spcPts val="0"/>
              </a:spcBef>
              <a:buNone/>
            </a:pPr>
            <a:r>
              <a:rPr lang="en-US" altLang="zh-CN" sz="2000" dirty="0"/>
              <a:t>void  f(</a:t>
            </a:r>
            <a:r>
              <a:rPr lang="en-US" altLang="zh-CN" sz="2000" dirty="0" err="1"/>
              <a:t>int</a:t>
            </a:r>
            <a:r>
              <a:rPr lang="en-US" altLang="zh-CN" sz="2000" dirty="0"/>
              <a:t> *);</a:t>
            </a:r>
          </a:p>
          <a:p>
            <a:pPr lvl="1">
              <a:lnSpc>
                <a:spcPct val="150000"/>
              </a:lnSpc>
              <a:spcBef>
                <a:spcPts val="0"/>
              </a:spcBef>
              <a:buNone/>
            </a:pPr>
            <a:r>
              <a:rPr lang="en-US" altLang="zh-CN" sz="2000" dirty="0"/>
              <a:t>void f(</a:t>
            </a:r>
            <a:r>
              <a:rPr lang="en-US" altLang="zh-CN" sz="2000" dirty="0" err="1"/>
              <a:t>int</a:t>
            </a:r>
            <a:r>
              <a:rPr lang="en-US" altLang="zh-CN" sz="2000" dirty="0"/>
              <a:t>);</a:t>
            </a:r>
          </a:p>
          <a:p>
            <a:pPr lvl="1">
              <a:lnSpc>
                <a:spcPct val="150000"/>
              </a:lnSpc>
              <a:spcBef>
                <a:spcPts val="0"/>
              </a:spcBef>
              <a:buNone/>
            </a:pPr>
            <a:r>
              <a:rPr lang="en-US" altLang="zh-CN" sz="2000" dirty="0"/>
              <a:t>f(NULL)</a:t>
            </a:r>
            <a:r>
              <a:rPr lang="zh-CN" altLang="en-US" sz="2000" dirty="0"/>
              <a:t>会调用</a:t>
            </a:r>
            <a:r>
              <a:rPr lang="en-US" altLang="zh-CN" sz="2000" dirty="0"/>
              <a:t>f(</a:t>
            </a:r>
            <a:r>
              <a:rPr lang="en-US" altLang="zh-CN" sz="2000" dirty="0" err="1"/>
              <a:t>int</a:t>
            </a:r>
            <a:r>
              <a:rPr lang="en-US" altLang="zh-CN" sz="2000" dirty="0"/>
              <a:t>)</a:t>
            </a:r>
          </a:p>
          <a:p>
            <a:pPr>
              <a:lnSpc>
                <a:spcPct val="150000"/>
              </a:lnSpc>
              <a:spcBef>
                <a:spcPts val="0"/>
              </a:spcBef>
              <a:buNone/>
            </a:pPr>
            <a:r>
              <a:rPr lang="en-US" altLang="zh-CN" sz="2000" dirty="0" err="1"/>
              <a:t>nullptr</a:t>
            </a:r>
            <a:r>
              <a:rPr lang="en-US" altLang="zh-CN" sz="2000" dirty="0"/>
              <a:t> </a:t>
            </a:r>
            <a:r>
              <a:rPr lang="zh-CN" altLang="en-US" sz="2000" dirty="0"/>
              <a:t>不存在到整型的隐式转换</a:t>
            </a:r>
            <a:endParaRPr lang="en-US" altLang="zh-CN" sz="20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animEffect transition="in" filter="blinds(horizontal)">
                                      <p:cBhvr>
                                        <p:cTn id="7" dur="500"/>
                                        <p:tgtEl>
                                          <p:spTgt spid="4444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4419">
                                            <p:txEl>
                                              <p:pRg st="2" end="2"/>
                                            </p:txEl>
                                          </p:spTgt>
                                        </p:tgtEl>
                                        <p:attrNameLst>
                                          <p:attrName>style.visibility</p:attrName>
                                        </p:attrNameLst>
                                      </p:cBhvr>
                                      <p:to>
                                        <p:strVal val="visible"/>
                                      </p:to>
                                    </p:set>
                                    <p:animEffect transition="in" filter="blinds(horizontal)">
                                      <p:cBhvr>
                                        <p:cTn id="12" dur="500"/>
                                        <p:tgtEl>
                                          <p:spTgt spid="4444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4419">
                                            <p:txEl>
                                              <p:pRg st="3" end="3"/>
                                            </p:txEl>
                                          </p:spTgt>
                                        </p:tgtEl>
                                        <p:attrNameLst>
                                          <p:attrName>style.visibility</p:attrName>
                                        </p:attrNameLst>
                                      </p:cBhvr>
                                      <p:to>
                                        <p:strVal val="visible"/>
                                      </p:to>
                                    </p:set>
                                    <p:animEffect transition="in" filter="blinds(horizontal)">
                                      <p:cBhvr>
                                        <p:cTn id="17" dur="500"/>
                                        <p:tgtEl>
                                          <p:spTgt spid="4444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44419">
                                            <p:txEl>
                                              <p:pRg st="4" end="4"/>
                                            </p:txEl>
                                          </p:spTgt>
                                        </p:tgtEl>
                                        <p:attrNameLst>
                                          <p:attrName>style.visibility</p:attrName>
                                        </p:attrNameLst>
                                      </p:cBhvr>
                                      <p:to>
                                        <p:strVal val="visible"/>
                                      </p:to>
                                    </p:set>
                                    <p:animEffect transition="in" filter="blinds(horizontal)">
                                      <p:cBhvr>
                                        <p:cTn id="22" dur="500"/>
                                        <p:tgtEl>
                                          <p:spTgt spid="4444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44419">
                                            <p:txEl>
                                              <p:pRg st="5" end="5"/>
                                            </p:txEl>
                                          </p:spTgt>
                                        </p:tgtEl>
                                        <p:attrNameLst>
                                          <p:attrName>style.visibility</p:attrName>
                                        </p:attrNameLst>
                                      </p:cBhvr>
                                      <p:to>
                                        <p:strVal val="visible"/>
                                      </p:to>
                                    </p:set>
                                    <p:animEffect transition="in" filter="blinds(horizontal)">
                                      <p:cBhvr>
                                        <p:cTn id="27" dur="500"/>
                                        <p:tgtEl>
                                          <p:spTgt spid="44441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44419">
                                            <p:txEl>
                                              <p:pRg st="6" end="6"/>
                                            </p:txEl>
                                          </p:spTgt>
                                        </p:tgtEl>
                                        <p:attrNameLst>
                                          <p:attrName>style.visibility</p:attrName>
                                        </p:attrNameLst>
                                      </p:cBhvr>
                                      <p:to>
                                        <p:strVal val="visible"/>
                                      </p:to>
                                    </p:set>
                                    <p:animEffect transition="in" filter="blinds(horizontal)">
                                      <p:cBhvr>
                                        <p:cTn id="32" dur="500"/>
                                        <p:tgtEl>
                                          <p:spTgt spid="44441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44419">
                                            <p:txEl>
                                              <p:pRg st="7" end="7"/>
                                            </p:txEl>
                                          </p:spTgt>
                                        </p:tgtEl>
                                        <p:attrNameLst>
                                          <p:attrName>style.visibility</p:attrName>
                                        </p:attrNameLst>
                                      </p:cBhvr>
                                      <p:to>
                                        <p:strVal val="visible"/>
                                      </p:to>
                                    </p:set>
                                    <p:animEffect transition="in" filter="blinds(horizontal)">
                                      <p:cBhvr>
                                        <p:cTn id="37" dur="500"/>
                                        <p:tgtEl>
                                          <p:spTgt spid="44441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44419">
                                            <p:txEl>
                                              <p:pRg st="8" end="8"/>
                                            </p:txEl>
                                          </p:spTgt>
                                        </p:tgtEl>
                                        <p:attrNameLst>
                                          <p:attrName>style.visibility</p:attrName>
                                        </p:attrNameLst>
                                      </p:cBhvr>
                                      <p:to>
                                        <p:strVal val="visible"/>
                                      </p:to>
                                    </p:set>
                                    <p:animEffect transition="in" filter="blinds(horizontal)">
                                      <p:cBhvr>
                                        <p:cTn id="42" dur="500"/>
                                        <p:tgtEl>
                                          <p:spTgt spid="44441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44419">
                                            <p:txEl>
                                              <p:pRg st="9" end="9"/>
                                            </p:txEl>
                                          </p:spTgt>
                                        </p:tgtEl>
                                        <p:attrNameLst>
                                          <p:attrName>style.visibility</p:attrName>
                                        </p:attrNameLst>
                                      </p:cBhvr>
                                      <p:to>
                                        <p:strVal val="visible"/>
                                      </p:to>
                                    </p:set>
                                    <p:animEffect transition="in" filter="blinds(horizontal)">
                                      <p:cBhvr>
                                        <p:cTn id="47" dur="500"/>
                                        <p:tgtEl>
                                          <p:spTgt spid="4444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062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指针变量的操作</a:t>
            </a:r>
          </a:p>
        </p:txBody>
      </p:sp>
      <p:sp>
        <p:nvSpPr>
          <p:cNvPr id="444419" name="Rectangle 3"/>
          <p:cNvSpPr>
            <a:spLocks noGrp="1" noChangeArrowheads="1"/>
          </p:cNvSpPr>
          <p:nvPr>
            <p:ph idx="4294967295"/>
          </p:nvPr>
        </p:nvSpPr>
        <p:spPr>
          <a:xfrm>
            <a:off x="963613" y="1390650"/>
            <a:ext cx="11228387" cy="4910138"/>
          </a:xfrm>
        </p:spPr>
        <p:txBody>
          <a:bodyPr>
            <a:normAutofit/>
          </a:bodyPr>
          <a:lstStyle/>
          <a:p>
            <a:pPr eaLnBrk="1" hangingPunct="1">
              <a:lnSpc>
                <a:spcPct val="110000"/>
              </a:lnSpc>
              <a:buNone/>
            </a:pPr>
            <a:r>
              <a:rPr lang="zh-CN" altLang="en-US" sz="2400" b="1" dirty="0"/>
              <a:t>赋值</a:t>
            </a:r>
            <a:endParaRPr lang="en-US" altLang="zh-CN" sz="2400" b="1" dirty="0"/>
          </a:p>
          <a:p>
            <a:pPr>
              <a:lnSpc>
                <a:spcPct val="110000"/>
              </a:lnSpc>
              <a:spcBef>
                <a:spcPts val="1600"/>
              </a:spcBef>
              <a:buNone/>
            </a:pPr>
            <a:r>
              <a:rPr lang="zh-CN" altLang="en-US" sz="1867" b="1" dirty="0"/>
              <a:t>让指针指向某一变量</a:t>
            </a:r>
          </a:p>
          <a:p>
            <a:pPr>
              <a:lnSpc>
                <a:spcPct val="110000"/>
              </a:lnSpc>
              <a:buNone/>
            </a:pPr>
            <a:r>
              <a:rPr lang="zh-CN" altLang="en-US" sz="1867" dirty="0"/>
              <a:t>取地址运算符 “</a:t>
            </a:r>
            <a:r>
              <a:rPr lang="en-US" altLang="zh-CN" sz="1867" dirty="0"/>
              <a:t>&amp;”</a:t>
            </a:r>
            <a:r>
              <a:rPr lang="zh-CN" altLang="en-US" sz="1867" dirty="0"/>
              <a:t>： 如表达式 “</a:t>
            </a:r>
            <a:r>
              <a:rPr lang="en-US" altLang="zh-CN" sz="1867" dirty="0"/>
              <a:t>&amp;x” </a:t>
            </a:r>
            <a:r>
              <a:rPr lang="zh-CN" altLang="en-US" sz="1867" dirty="0"/>
              <a:t>返回的是变量 </a:t>
            </a:r>
            <a:r>
              <a:rPr lang="en-US" altLang="zh-CN" sz="1867" dirty="0"/>
              <a:t>x </a:t>
            </a:r>
            <a:r>
              <a:rPr lang="zh-CN" altLang="en-US" sz="1867" dirty="0"/>
              <a:t>的地址。如：</a:t>
            </a:r>
            <a:r>
              <a:rPr lang="en-US" altLang="zh-CN" sz="1867" dirty="0" err="1"/>
              <a:t>intp</a:t>
            </a:r>
            <a:r>
              <a:rPr lang="en-US" altLang="zh-CN" sz="1867" dirty="0"/>
              <a:t> = &amp;x;</a:t>
            </a:r>
          </a:p>
          <a:p>
            <a:pPr>
              <a:lnSpc>
                <a:spcPct val="110000"/>
              </a:lnSpc>
              <a:buNone/>
            </a:pPr>
            <a:r>
              <a:rPr lang="en-US" altLang="zh-CN" sz="1867" dirty="0"/>
              <a:t>&amp; </a:t>
            </a:r>
            <a:r>
              <a:rPr lang="zh-CN" altLang="en-US" sz="1867" dirty="0"/>
              <a:t>运算符后面不能跟常量或表达式。如 </a:t>
            </a:r>
            <a:r>
              <a:rPr lang="en-US" altLang="zh-CN" sz="1867" dirty="0"/>
              <a:t>&amp;2 </a:t>
            </a:r>
            <a:r>
              <a:rPr lang="zh-CN" altLang="en-US" sz="1867" dirty="0"/>
              <a:t>是没有意义的，</a:t>
            </a:r>
            <a:r>
              <a:rPr lang="en-US" altLang="zh-CN" sz="1867" dirty="0"/>
              <a:t>&amp;(m * n + p )</a:t>
            </a:r>
            <a:r>
              <a:rPr lang="zh-CN" altLang="en-US" sz="1867" dirty="0"/>
              <a:t>。也是没有意义的</a:t>
            </a:r>
            <a:endParaRPr lang="en-US" altLang="zh-CN" sz="1867" dirty="0"/>
          </a:p>
          <a:p>
            <a:pPr>
              <a:lnSpc>
                <a:spcPct val="110000"/>
              </a:lnSpc>
              <a:spcBef>
                <a:spcPts val="1600"/>
              </a:spcBef>
              <a:buNone/>
            </a:pPr>
            <a:r>
              <a:rPr lang="zh-CN" altLang="en-US" sz="1867" b="1" dirty="0"/>
              <a:t>同类指针互相赋值</a:t>
            </a:r>
            <a:endParaRPr lang="en-US" altLang="zh-CN" sz="1867" b="1" dirty="0"/>
          </a:p>
          <a:p>
            <a:pPr>
              <a:lnSpc>
                <a:spcPct val="110000"/>
              </a:lnSpc>
              <a:buNone/>
            </a:pPr>
            <a:endParaRPr lang="zh-CN" altLang="en-US" sz="1867" dirty="0"/>
          </a:p>
          <a:p>
            <a:pPr eaLnBrk="1" hangingPunct="1">
              <a:lnSpc>
                <a:spcPct val="110000"/>
              </a:lnSpc>
              <a:buNone/>
            </a:pPr>
            <a:r>
              <a:rPr lang="zh-CN" altLang="en-US" sz="2400" b="1" dirty="0"/>
              <a:t>间接访问</a:t>
            </a:r>
            <a:endParaRPr lang="en-US" altLang="zh-CN" sz="2400" b="1" dirty="0"/>
          </a:p>
          <a:p>
            <a:pPr eaLnBrk="1" hangingPunct="1">
              <a:lnSpc>
                <a:spcPct val="110000"/>
              </a:lnSpc>
              <a:buNone/>
            </a:pPr>
            <a:r>
              <a:rPr lang="zh-CN" altLang="en-US" sz="1867" dirty="0"/>
              <a:t>解引用运算符 “*” ：  *</a:t>
            </a:r>
            <a:r>
              <a:rPr lang="en-US" altLang="zh-CN" sz="1867" dirty="0" err="1"/>
              <a:t>intp</a:t>
            </a:r>
            <a:r>
              <a:rPr lang="en-US" altLang="zh-CN" sz="1867" dirty="0"/>
              <a:t> </a:t>
            </a:r>
            <a:r>
              <a:rPr lang="zh-CN" altLang="en-US" sz="1867" dirty="0"/>
              <a:t>表示的是 </a:t>
            </a:r>
            <a:r>
              <a:rPr lang="en-US" altLang="zh-CN" sz="1867" dirty="0" err="1"/>
              <a:t>intp</a:t>
            </a:r>
            <a:r>
              <a:rPr lang="en-US" altLang="zh-CN" sz="1867" dirty="0"/>
              <a:t> </a:t>
            </a:r>
            <a:r>
              <a:rPr lang="zh-CN" altLang="en-US" sz="1867" dirty="0"/>
              <a:t>指向的这个单元。如：*</a:t>
            </a:r>
            <a:r>
              <a:rPr lang="en-US" altLang="zh-CN" sz="1867" dirty="0" err="1"/>
              <a:t>intp</a:t>
            </a:r>
            <a:r>
              <a:rPr lang="en-US" altLang="zh-CN" sz="1867" dirty="0"/>
              <a:t> = 5 </a:t>
            </a:r>
            <a:r>
              <a:rPr lang="zh-CN" altLang="en-US" sz="1867" dirty="0"/>
              <a:t>等价于 </a:t>
            </a:r>
            <a:r>
              <a:rPr lang="en-US" altLang="zh-CN" sz="1867" dirty="0"/>
              <a:t>x = 5</a:t>
            </a:r>
          </a:p>
          <a:p>
            <a:pPr eaLnBrk="1" hangingPunct="1">
              <a:lnSpc>
                <a:spcPct val="110000"/>
              </a:lnSpc>
              <a:buNone/>
            </a:pPr>
            <a:r>
              <a:rPr lang="zh-CN" altLang="en-US" sz="1867" b="1" dirty="0"/>
              <a:t>在对 </a:t>
            </a:r>
            <a:r>
              <a:rPr lang="en-US" altLang="zh-CN" sz="1867" b="1" dirty="0" err="1"/>
              <a:t>intp</a:t>
            </a:r>
            <a:r>
              <a:rPr lang="en-US" altLang="zh-CN" sz="1867" b="1" dirty="0"/>
              <a:t> </a:t>
            </a:r>
            <a:r>
              <a:rPr lang="zh-CN" altLang="en-US" sz="1867" b="1" dirty="0"/>
              <a:t>使用引用运算之前，必须先对 </a:t>
            </a:r>
            <a:r>
              <a:rPr lang="en-US" altLang="zh-CN" sz="1867" b="1" dirty="0" err="1"/>
              <a:t>intp</a:t>
            </a:r>
            <a:r>
              <a:rPr lang="en-US" altLang="zh-CN" sz="1867" b="1" dirty="0"/>
              <a:t> </a:t>
            </a:r>
            <a:r>
              <a:rPr lang="zh-CN" altLang="en-US" sz="1867" b="1" dirty="0"/>
              <a:t>赋值</a:t>
            </a:r>
            <a:endParaRPr lang="en-US" altLang="zh-CN" sz="1867" b="1" dirty="0"/>
          </a:p>
          <a:p>
            <a:pPr eaLnBrk="1" hangingPunct="1">
              <a:lnSpc>
                <a:spcPct val="110000"/>
              </a:lnSpc>
              <a:buNone/>
            </a:pPr>
            <a:endParaRPr lang="en-US" altLang="zh-CN" sz="1867" b="1"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animEffect transition="in" filter="blinds(horizontal)">
                                      <p:cBhvr>
                                        <p:cTn id="7" dur="500"/>
                                        <p:tgtEl>
                                          <p:spTgt spid="4444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4419">
                                            <p:txEl>
                                              <p:pRg st="2" end="2"/>
                                            </p:txEl>
                                          </p:spTgt>
                                        </p:tgtEl>
                                        <p:attrNameLst>
                                          <p:attrName>style.visibility</p:attrName>
                                        </p:attrNameLst>
                                      </p:cBhvr>
                                      <p:to>
                                        <p:strVal val="visible"/>
                                      </p:to>
                                    </p:set>
                                    <p:animEffect transition="in" filter="blinds(horizontal)">
                                      <p:cBhvr>
                                        <p:cTn id="10" dur="500"/>
                                        <p:tgtEl>
                                          <p:spTgt spid="44441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44419">
                                            <p:txEl>
                                              <p:pRg st="3" end="3"/>
                                            </p:txEl>
                                          </p:spTgt>
                                        </p:tgtEl>
                                        <p:attrNameLst>
                                          <p:attrName>style.visibility</p:attrName>
                                        </p:attrNameLst>
                                      </p:cBhvr>
                                      <p:to>
                                        <p:strVal val="visible"/>
                                      </p:to>
                                    </p:set>
                                    <p:animEffect transition="in" filter="blinds(horizontal)">
                                      <p:cBhvr>
                                        <p:cTn id="13" dur="500"/>
                                        <p:tgtEl>
                                          <p:spTgt spid="444419">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44419">
                                            <p:txEl>
                                              <p:pRg st="4" end="4"/>
                                            </p:txEl>
                                          </p:spTgt>
                                        </p:tgtEl>
                                        <p:attrNameLst>
                                          <p:attrName>style.visibility</p:attrName>
                                        </p:attrNameLst>
                                      </p:cBhvr>
                                      <p:to>
                                        <p:strVal val="visible"/>
                                      </p:to>
                                    </p:set>
                                    <p:animEffect transition="in" filter="blinds(horizontal)">
                                      <p:cBhvr>
                                        <p:cTn id="18" dur="500"/>
                                        <p:tgtEl>
                                          <p:spTgt spid="444419">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44419">
                                            <p:txEl>
                                              <p:pRg st="7" end="7"/>
                                            </p:txEl>
                                          </p:spTgt>
                                        </p:tgtEl>
                                        <p:attrNameLst>
                                          <p:attrName>style.visibility</p:attrName>
                                        </p:attrNameLst>
                                      </p:cBhvr>
                                      <p:to>
                                        <p:strVal val="visible"/>
                                      </p:to>
                                    </p:set>
                                    <p:animEffect transition="in" filter="blinds(horizontal)">
                                      <p:cBhvr>
                                        <p:cTn id="23" dur="500"/>
                                        <p:tgtEl>
                                          <p:spTgt spid="444419">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44419">
                                            <p:txEl>
                                              <p:pRg st="8" end="8"/>
                                            </p:txEl>
                                          </p:spTgt>
                                        </p:tgtEl>
                                        <p:attrNameLst>
                                          <p:attrName>style.visibility</p:attrName>
                                        </p:attrNameLst>
                                      </p:cBhvr>
                                      <p:to>
                                        <p:strVal val="visible"/>
                                      </p:to>
                                    </p:set>
                                    <p:animEffect transition="in" filter="blinds(horizontal)">
                                      <p:cBhvr>
                                        <p:cTn id="28" dur="500"/>
                                        <p:tgtEl>
                                          <p:spTgt spid="4444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22"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指针实例</a:t>
            </a:r>
          </a:p>
        </p:txBody>
      </p:sp>
      <p:sp>
        <p:nvSpPr>
          <p:cNvPr id="445443" name="Text Box 3"/>
          <p:cNvSpPr txBox="1">
            <a:spLocks noChangeArrowheads="1"/>
          </p:cNvSpPr>
          <p:nvPr/>
        </p:nvSpPr>
        <p:spPr bwMode="auto">
          <a:xfrm>
            <a:off x="501651" y="2025650"/>
            <a:ext cx="3352800" cy="1643848"/>
          </a:xfrm>
          <a:prstGeom prst="rect">
            <a:avLst/>
          </a:prstGeom>
          <a:noFill/>
          <a:ln w="12700" cap="sq">
            <a:noFill/>
            <a:miter lim="800000"/>
            <a:headEnd type="none" w="sm" len="sm"/>
            <a:tailEnd type="none" w="sm" len="sm"/>
          </a:ln>
        </p:spPr>
        <p:txBody>
          <a:bodyPr>
            <a:spAutoFit/>
          </a:bodyPr>
          <a:lstStyle/>
          <a:p>
            <a:pPr>
              <a:spcBef>
                <a:spcPct val="10000"/>
              </a:spcBef>
            </a:pPr>
            <a:r>
              <a:rPr lang="zh-CN" altLang="en-US" sz="1867" dirty="0">
                <a:latin typeface="微软雅黑" pitchFamily="34" charset="-122"/>
                <a:ea typeface="微软雅黑" pitchFamily="34" charset="-122"/>
              </a:rPr>
              <a:t>如有：</a:t>
            </a:r>
          </a:p>
          <a:p>
            <a:pPr>
              <a:spcBef>
                <a:spcPct val="10000"/>
              </a:spcBef>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X, *</a:t>
            </a:r>
            <a:r>
              <a:rPr lang="en-US" altLang="zh-CN" sz="1867" dirty="0" err="1">
                <a:latin typeface="微软雅黑" pitchFamily="34" charset="-122"/>
                <a:ea typeface="微软雅黑" pitchFamily="34" charset="-122"/>
              </a:rPr>
              <a:t>intp</a:t>
            </a:r>
            <a:r>
              <a:rPr lang="en-US" altLang="zh-CN" sz="1867" dirty="0">
                <a:latin typeface="微软雅黑" pitchFamily="34" charset="-122"/>
                <a:ea typeface="微软雅黑" pitchFamily="34" charset="-122"/>
              </a:rPr>
              <a:t>, Y;</a:t>
            </a:r>
          </a:p>
          <a:p>
            <a:pPr>
              <a:spcBef>
                <a:spcPct val="10000"/>
              </a:spcBef>
            </a:pPr>
            <a:r>
              <a:rPr lang="en-US" altLang="zh-CN" sz="1867" dirty="0">
                <a:latin typeface="微软雅黑" pitchFamily="34" charset="-122"/>
                <a:ea typeface="微软雅黑" pitchFamily="34" charset="-122"/>
              </a:rPr>
              <a:t>X=3;</a:t>
            </a:r>
          </a:p>
          <a:p>
            <a:pPr>
              <a:spcBef>
                <a:spcPct val="10000"/>
              </a:spcBef>
            </a:pPr>
            <a:r>
              <a:rPr lang="en-US" altLang="zh-CN" sz="1867" dirty="0">
                <a:latin typeface="微软雅黑" pitchFamily="34" charset="-122"/>
                <a:ea typeface="微软雅黑" pitchFamily="34" charset="-122"/>
              </a:rPr>
              <a:t>Y=4;</a:t>
            </a:r>
          </a:p>
          <a:p>
            <a:pPr>
              <a:spcBef>
                <a:spcPct val="10000"/>
              </a:spcBef>
            </a:pPr>
            <a:r>
              <a:rPr lang="en-US" altLang="zh-CN" sz="1867" dirty="0" err="1">
                <a:latin typeface="微软雅黑" pitchFamily="34" charset="-122"/>
                <a:ea typeface="微软雅黑" pitchFamily="34" charset="-122"/>
              </a:rPr>
              <a:t>intp</a:t>
            </a:r>
            <a:r>
              <a:rPr lang="en-US" altLang="zh-CN" sz="1867" dirty="0">
                <a:latin typeface="微软雅黑" pitchFamily="34" charset="-122"/>
                <a:ea typeface="微软雅黑" pitchFamily="34" charset="-122"/>
              </a:rPr>
              <a:t>=&amp;X;</a:t>
            </a:r>
          </a:p>
        </p:txBody>
      </p:sp>
      <p:sp>
        <p:nvSpPr>
          <p:cNvPr id="445444" name="Line 4"/>
          <p:cNvSpPr>
            <a:spLocks noChangeShapeType="1"/>
          </p:cNvSpPr>
          <p:nvPr/>
        </p:nvSpPr>
        <p:spPr bwMode="auto">
          <a:xfrm>
            <a:off x="4741333" y="2735263"/>
            <a:ext cx="0" cy="455612"/>
          </a:xfrm>
          <a:prstGeom prst="line">
            <a:avLst/>
          </a:prstGeom>
          <a:noFill/>
          <a:ln w="28575" cap="sq">
            <a:noFill/>
            <a:round/>
            <a:headEnd type="none" w="sm" len="sm"/>
            <a:tailEnd type="none" w="sm" len="sm"/>
          </a:ln>
        </p:spPr>
        <p:txBody>
          <a:bodyPr wrap="none"/>
          <a:lstStyle/>
          <a:p>
            <a:endParaRPr lang="zh-CN" altLang="en-US" sz="2400"/>
          </a:p>
        </p:txBody>
      </p:sp>
      <p:sp>
        <p:nvSpPr>
          <p:cNvPr id="445445" name="Line 5"/>
          <p:cNvSpPr>
            <a:spLocks noChangeShapeType="1"/>
          </p:cNvSpPr>
          <p:nvPr/>
        </p:nvSpPr>
        <p:spPr bwMode="auto">
          <a:xfrm>
            <a:off x="7645400" y="2735263"/>
            <a:ext cx="0" cy="455612"/>
          </a:xfrm>
          <a:prstGeom prst="line">
            <a:avLst/>
          </a:prstGeom>
          <a:noFill/>
          <a:ln w="28575" cap="sq">
            <a:noFill/>
            <a:round/>
            <a:headEnd type="none" w="sm" len="sm"/>
            <a:tailEnd type="none" w="sm" len="sm"/>
          </a:ln>
        </p:spPr>
        <p:txBody>
          <a:bodyPr wrap="none"/>
          <a:lstStyle/>
          <a:p>
            <a:endParaRPr lang="zh-CN" altLang="en-US" sz="2400"/>
          </a:p>
        </p:txBody>
      </p:sp>
      <p:sp>
        <p:nvSpPr>
          <p:cNvPr id="445446" name="Line 6"/>
          <p:cNvSpPr>
            <a:spLocks noChangeShapeType="1"/>
          </p:cNvSpPr>
          <p:nvPr/>
        </p:nvSpPr>
        <p:spPr bwMode="auto">
          <a:xfrm>
            <a:off x="4741333" y="3190876"/>
            <a:ext cx="0" cy="455613"/>
          </a:xfrm>
          <a:prstGeom prst="line">
            <a:avLst/>
          </a:prstGeom>
          <a:noFill/>
          <a:ln w="28575" cap="sq">
            <a:noFill/>
            <a:round/>
            <a:headEnd type="none" w="sm" len="sm"/>
            <a:tailEnd type="none" w="sm" len="sm"/>
          </a:ln>
        </p:spPr>
        <p:txBody>
          <a:bodyPr wrap="none"/>
          <a:lstStyle/>
          <a:p>
            <a:endParaRPr lang="zh-CN" altLang="en-US" sz="2400"/>
          </a:p>
        </p:txBody>
      </p:sp>
      <p:sp>
        <p:nvSpPr>
          <p:cNvPr id="445447" name="Line 7"/>
          <p:cNvSpPr>
            <a:spLocks noChangeShapeType="1"/>
          </p:cNvSpPr>
          <p:nvPr/>
        </p:nvSpPr>
        <p:spPr bwMode="auto">
          <a:xfrm>
            <a:off x="7645400" y="3190876"/>
            <a:ext cx="0" cy="455613"/>
          </a:xfrm>
          <a:prstGeom prst="line">
            <a:avLst/>
          </a:prstGeom>
          <a:noFill/>
          <a:ln w="28575" cap="sq">
            <a:noFill/>
            <a:round/>
            <a:headEnd type="none" w="sm" len="sm"/>
            <a:tailEnd type="none" w="sm" len="sm"/>
          </a:ln>
        </p:spPr>
        <p:txBody>
          <a:bodyPr wrap="none"/>
          <a:lstStyle/>
          <a:p>
            <a:endParaRPr lang="zh-CN" altLang="en-US" sz="2400"/>
          </a:p>
        </p:txBody>
      </p:sp>
      <p:sp>
        <p:nvSpPr>
          <p:cNvPr id="445448" name="Line 8"/>
          <p:cNvSpPr>
            <a:spLocks noChangeShapeType="1"/>
          </p:cNvSpPr>
          <p:nvPr/>
        </p:nvSpPr>
        <p:spPr bwMode="auto">
          <a:xfrm>
            <a:off x="4741333" y="4324351"/>
            <a:ext cx="0" cy="517525"/>
          </a:xfrm>
          <a:prstGeom prst="line">
            <a:avLst/>
          </a:prstGeom>
          <a:noFill/>
          <a:ln w="28575" cap="sq">
            <a:noFill/>
            <a:round/>
            <a:headEnd type="none" w="sm" len="sm"/>
            <a:tailEnd type="none" w="sm" len="sm"/>
          </a:ln>
        </p:spPr>
        <p:txBody>
          <a:bodyPr wrap="none"/>
          <a:lstStyle/>
          <a:p>
            <a:endParaRPr lang="zh-CN" altLang="en-US" sz="2400"/>
          </a:p>
        </p:txBody>
      </p:sp>
      <p:sp>
        <p:nvSpPr>
          <p:cNvPr id="445449" name="Line 9"/>
          <p:cNvSpPr>
            <a:spLocks noChangeShapeType="1"/>
          </p:cNvSpPr>
          <p:nvPr/>
        </p:nvSpPr>
        <p:spPr bwMode="auto">
          <a:xfrm>
            <a:off x="7645400" y="4841876"/>
            <a:ext cx="0" cy="639763"/>
          </a:xfrm>
          <a:prstGeom prst="line">
            <a:avLst/>
          </a:prstGeom>
          <a:noFill/>
          <a:ln w="28575" cap="sq">
            <a:noFill/>
            <a:round/>
            <a:headEnd type="none" w="sm" len="sm"/>
            <a:tailEnd type="none" w="sm" len="sm"/>
          </a:ln>
        </p:spPr>
        <p:txBody>
          <a:bodyPr wrap="none"/>
          <a:lstStyle/>
          <a:p>
            <a:endParaRPr lang="zh-CN" altLang="en-US" sz="2400"/>
          </a:p>
        </p:txBody>
      </p:sp>
      <p:sp>
        <p:nvSpPr>
          <p:cNvPr id="445450" name="Line 10"/>
          <p:cNvSpPr>
            <a:spLocks noChangeShapeType="1"/>
          </p:cNvSpPr>
          <p:nvPr/>
        </p:nvSpPr>
        <p:spPr bwMode="auto">
          <a:xfrm>
            <a:off x="5727700" y="2025651"/>
            <a:ext cx="1058333" cy="0"/>
          </a:xfrm>
          <a:prstGeom prst="line">
            <a:avLst/>
          </a:prstGeom>
          <a:noFill/>
          <a:ln w="28575">
            <a:noFill/>
            <a:round/>
            <a:headEnd type="none" w="sm" len="sm"/>
            <a:tailEnd type="none" w="sm" len="sm"/>
          </a:ln>
        </p:spPr>
        <p:txBody>
          <a:bodyPr wrap="none"/>
          <a:lstStyle/>
          <a:p>
            <a:endParaRPr lang="zh-CN" altLang="en-US" sz="2400"/>
          </a:p>
        </p:txBody>
      </p:sp>
      <p:grpSp>
        <p:nvGrpSpPr>
          <p:cNvPr id="2" name="Group 11"/>
          <p:cNvGrpSpPr>
            <a:grpSpLocks/>
          </p:cNvGrpSpPr>
          <p:nvPr/>
        </p:nvGrpSpPr>
        <p:grpSpPr bwMode="auto">
          <a:xfrm>
            <a:off x="3503086" y="1852613"/>
            <a:ext cx="3282948" cy="3176587"/>
            <a:chOff x="1943" y="1276"/>
            <a:chExt cx="1669" cy="2177"/>
          </a:xfrm>
        </p:grpSpPr>
        <p:sp>
          <p:nvSpPr>
            <p:cNvPr id="445483" name="Rectangle 12"/>
            <p:cNvSpPr>
              <a:spLocks noChangeArrowheads="1"/>
            </p:cNvSpPr>
            <p:nvPr/>
          </p:nvSpPr>
          <p:spPr bwMode="auto">
            <a:xfrm>
              <a:off x="3206" y="3050"/>
              <a:ext cx="406" cy="403"/>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endParaRPr lang="zh-CN" altLang="zh-CN" sz="1867" b="1">
                <a:latin typeface="Times New Roman" pitchFamily="18" charset="0"/>
                <a:ea typeface="楷体_GB2312" pitchFamily="49" charset="-122"/>
              </a:endParaRPr>
            </a:p>
          </p:txBody>
        </p:sp>
        <p:sp>
          <p:nvSpPr>
            <p:cNvPr id="445484" name="Rectangle 13"/>
            <p:cNvSpPr>
              <a:spLocks noChangeArrowheads="1"/>
            </p:cNvSpPr>
            <p:nvPr/>
          </p:nvSpPr>
          <p:spPr bwMode="auto">
            <a:xfrm>
              <a:off x="2706" y="3050"/>
              <a:ext cx="500" cy="403"/>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endParaRPr lang="zh-CN" altLang="zh-CN" sz="1867" b="1">
                <a:latin typeface="Times New Roman" pitchFamily="18" charset="0"/>
                <a:ea typeface="楷体_GB2312" pitchFamily="49" charset="-122"/>
              </a:endParaRPr>
            </a:p>
          </p:txBody>
        </p:sp>
        <p:sp>
          <p:nvSpPr>
            <p:cNvPr id="445485" name="Rectangle 14"/>
            <p:cNvSpPr>
              <a:spLocks noChangeArrowheads="1"/>
            </p:cNvSpPr>
            <p:nvPr/>
          </p:nvSpPr>
          <p:spPr bwMode="auto">
            <a:xfrm>
              <a:off x="2240" y="3050"/>
              <a:ext cx="466" cy="403"/>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endParaRPr lang="zh-CN" altLang="zh-CN" sz="1867" b="1">
                <a:latin typeface="Times New Roman" pitchFamily="18" charset="0"/>
                <a:ea typeface="楷体_GB2312" pitchFamily="49" charset="-122"/>
              </a:endParaRPr>
            </a:p>
          </p:txBody>
        </p:sp>
        <p:sp>
          <p:nvSpPr>
            <p:cNvPr id="445486" name="Rectangle 15"/>
            <p:cNvSpPr>
              <a:spLocks noChangeArrowheads="1"/>
            </p:cNvSpPr>
            <p:nvPr/>
          </p:nvSpPr>
          <p:spPr bwMode="auto">
            <a:xfrm>
              <a:off x="3206" y="2724"/>
              <a:ext cx="406" cy="326"/>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endParaRPr lang="zh-CN" altLang="zh-CN" sz="1867" b="1">
                <a:latin typeface="Times New Roman" pitchFamily="18" charset="0"/>
                <a:ea typeface="楷体_GB2312" pitchFamily="49" charset="-122"/>
              </a:endParaRPr>
            </a:p>
          </p:txBody>
        </p:sp>
        <p:sp>
          <p:nvSpPr>
            <p:cNvPr id="445487" name="Rectangle 16"/>
            <p:cNvSpPr>
              <a:spLocks noChangeArrowheads="1"/>
            </p:cNvSpPr>
            <p:nvPr/>
          </p:nvSpPr>
          <p:spPr bwMode="auto">
            <a:xfrm>
              <a:off x="2706" y="2724"/>
              <a:ext cx="500" cy="326"/>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Times New Roman" pitchFamily="18" charset="0"/>
                  <a:ea typeface="楷体_GB2312" pitchFamily="49" charset="-122"/>
                </a:rPr>
                <a:t>1000</a:t>
              </a:r>
            </a:p>
          </p:txBody>
        </p:sp>
        <p:sp>
          <p:nvSpPr>
            <p:cNvPr id="445488" name="Rectangle 17"/>
            <p:cNvSpPr>
              <a:spLocks noChangeArrowheads="1"/>
            </p:cNvSpPr>
            <p:nvPr/>
          </p:nvSpPr>
          <p:spPr bwMode="auto">
            <a:xfrm>
              <a:off x="2240" y="2724"/>
              <a:ext cx="466" cy="326"/>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Times New Roman" pitchFamily="18" charset="0"/>
                  <a:ea typeface="楷体_GB2312" pitchFamily="49" charset="-122"/>
                </a:rPr>
                <a:t>intp</a:t>
              </a:r>
            </a:p>
          </p:txBody>
        </p:sp>
        <p:sp>
          <p:nvSpPr>
            <p:cNvPr id="445489" name="Rectangle 18"/>
            <p:cNvSpPr>
              <a:spLocks noChangeArrowheads="1"/>
            </p:cNvSpPr>
            <p:nvPr/>
          </p:nvSpPr>
          <p:spPr bwMode="auto">
            <a:xfrm>
              <a:off x="3206" y="2297"/>
              <a:ext cx="406" cy="427"/>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endParaRPr lang="zh-CN" altLang="zh-CN" sz="1867" b="1">
                <a:latin typeface="Times New Roman" pitchFamily="18" charset="0"/>
                <a:ea typeface="楷体_GB2312" pitchFamily="49" charset="-122"/>
              </a:endParaRPr>
            </a:p>
          </p:txBody>
        </p:sp>
        <p:sp>
          <p:nvSpPr>
            <p:cNvPr id="445490" name="Rectangle 19"/>
            <p:cNvSpPr>
              <a:spLocks noChangeArrowheads="1"/>
            </p:cNvSpPr>
            <p:nvPr/>
          </p:nvSpPr>
          <p:spPr bwMode="auto">
            <a:xfrm>
              <a:off x="2706" y="2297"/>
              <a:ext cx="500" cy="427"/>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endParaRPr lang="zh-CN" altLang="zh-CN" sz="1867" b="1">
                <a:latin typeface="Times New Roman" pitchFamily="18" charset="0"/>
                <a:ea typeface="楷体_GB2312" pitchFamily="49" charset="-122"/>
              </a:endParaRPr>
            </a:p>
          </p:txBody>
        </p:sp>
        <p:sp>
          <p:nvSpPr>
            <p:cNvPr id="445491" name="Rectangle 20"/>
            <p:cNvSpPr>
              <a:spLocks noChangeArrowheads="1"/>
            </p:cNvSpPr>
            <p:nvPr/>
          </p:nvSpPr>
          <p:spPr bwMode="auto">
            <a:xfrm>
              <a:off x="2240" y="2297"/>
              <a:ext cx="466" cy="427"/>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endParaRPr lang="zh-CN" altLang="zh-CN" sz="1867" b="1">
                <a:latin typeface="Times New Roman" pitchFamily="18" charset="0"/>
                <a:ea typeface="楷体_GB2312" pitchFamily="49" charset="-122"/>
              </a:endParaRPr>
            </a:p>
          </p:txBody>
        </p:sp>
        <p:sp>
          <p:nvSpPr>
            <p:cNvPr id="445492" name="Rectangle 21"/>
            <p:cNvSpPr>
              <a:spLocks noChangeArrowheads="1"/>
            </p:cNvSpPr>
            <p:nvPr/>
          </p:nvSpPr>
          <p:spPr bwMode="auto">
            <a:xfrm>
              <a:off x="3206" y="2010"/>
              <a:ext cx="406" cy="287"/>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Times New Roman" pitchFamily="18" charset="0"/>
                  <a:ea typeface="楷体_GB2312" pitchFamily="49" charset="-122"/>
                </a:rPr>
                <a:t>1004</a:t>
              </a:r>
            </a:p>
          </p:txBody>
        </p:sp>
        <p:sp>
          <p:nvSpPr>
            <p:cNvPr id="445493" name="Rectangle 22"/>
            <p:cNvSpPr>
              <a:spLocks noChangeArrowheads="1"/>
            </p:cNvSpPr>
            <p:nvPr/>
          </p:nvSpPr>
          <p:spPr bwMode="auto">
            <a:xfrm>
              <a:off x="2706" y="2010"/>
              <a:ext cx="500" cy="287"/>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Times New Roman" pitchFamily="18" charset="0"/>
                  <a:ea typeface="楷体_GB2312" pitchFamily="49" charset="-122"/>
                </a:rPr>
                <a:t>4</a:t>
              </a:r>
            </a:p>
          </p:txBody>
        </p:sp>
        <p:sp>
          <p:nvSpPr>
            <p:cNvPr id="445494" name="Rectangle 23"/>
            <p:cNvSpPr>
              <a:spLocks noChangeArrowheads="1"/>
            </p:cNvSpPr>
            <p:nvPr/>
          </p:nvSpPr>
          <p:spPr bwMode="auto">
            <a:xfrm>
              <a:off x="2240" y="2010"/>
              <a:ext cx="466" cy="287"/>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Times New Roman" pitchFamily="18" charset="0"/>
                  <a:ea typeface="楷体_GB2312" pitchFamily="49" charset="-122"/>
                </a:rPr>
                <a:t>Y</a:t>
              </a:r>
            </a:p>
          </p:txBody>
        </p:sp>
        <p:sp>
          <p:nvSpPr>
            <p:cNvPr id="445495" name="Rectangle 24"/>
            <p:cNvSpPr>
              <a:spLocks noChangeArrowheads="1"/>
            </p:cNvSpPr>
            <p:nvPr/>
          </p:nvSpPr>
          <p:spPr bwMode="auto">
            <a:xfrm>
              <a:off x="3206" y="1723"/>
              <a:ext cx="406" cy="287"/>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Times New Roman" pitchFamily="18" charset="0"/>
                  <a:ea typeface="楷体_GB2312" pitchFamily="49" charset="-122"/>
                </a:rPr>
                <a:t>1000</a:t>
              </a:r>
            </a:p>
          </p:txBody>
        </p:sp>
        <p:sp>
          <p:nvSpPr>
            <p:cNvPr id="445496" name="Rectangle 25"/>
            <p:cNvSpPr>
              <a:spLocks noChangeArrowheads="1"/>
            </p:cNvSpPr>
            <p:nvPr/>
          </p:nvSpPr>
          <p:spPr bwMode="auto">
            <a:xfrm>
              <a:off x="2706" y="1723"/>
              <a:ext cx="500" cy="287"/>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Times New Roman" pitchFamily="18" charset="0"/>
                  <a:ea typeface="楷体_GB2312" pitchFamily="49" charset="-122"/>
                </a:rPr>
                <a:t>3</a:t>
              </a:r>
            </a:p>
          </p:txBody>
        </p:sp>
        <p:sp>
          <p:nvSpPr>
            <p:cNvPr id="445497" name="Rectangle 26"/>
            <p:cNvSpPr>
              <a:spLocks noChangeArrowheads="1"/>
            </p:cNvSpPr>
            <p:nvPr/>
          </p:nvSpPr>
          <p:spPr bwMode="auto">
            <a:xfrm>
              <a:off x="2240" y="1723"/>
              <a:ext cx="466" cy="287"/>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Times New Roman" pitchFamily="18" charset="0"/>
                  <a:ea typeface="楷体_GB2312" pitchFamily="49" charset="-122"/>
                </a:rPr>
                <a:t>X</a:t>
              </a:r>
            </a:p>
          </p:txBody>
        </p:sp>
        <p:sp>
          <p:nvSpPr>
            <p:cNvPr id="445498" name="Rectangle 27"/>
            <p:cNvSpPr>
              <a:spLocks noChangeArrowheads="1"/>
            </p:cNvSpPr>
            <p:nvPr/>
          </p:nvSpPr>
          <p:spPr bwMode="auto">
            <a:xfrm>
              <a:off x="3206" y="1276"/>
              <a:ext cx="406" cy="447"/>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endParaRPr lang="zh-CN" altLang="zh-CN" sz="1867" b="1">
                <a:latin typeface="Times New Roman" pitchFamily="18" charset="0"/>
                <a:ea typeface="楷体_GB2312" pitchFamily="49" charset="-122"/>
              </a:endParaRPr>
            </a:p>
          </p:txBody>
        </p:sp>
        <p:sp>
          <p:nvSpPr>
            <p:cNvPr id="445499" name="Rectangle 28"/>
            <p:cNvSpPr>
              <a:spLocks noChangeArrowheads="1"/>
            </p:cNvSpPr>
            <p:nvPr/>
          </p:nvSpPr>
          <p:spPr bwMode="auto">
            <a:xfrm>
              <a:off x="2706" y="1276"/>
              <a:ext cx="500" cy="447"/>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endParaRPr lang="zh-CN" altLang="zh-CN" sz="1867" b="1">
                <a:latin typeface="Times New Roman" pitchFamily="18" charset="0"/>
                <a:ea typeface="楷体_GB2312" pitchFamily="49" charset="-122"/>
              </a:endParaRPr>
            </a:p>
          </p:txBody>
        </p:sp>
        <p:sp>
          <p:nvSpPr>
            <p:cNvPr id="445500" name="Rectangle 29"/>
            <p:cNvSpPr>
              <a:spLocks noChangeArrowheads="1"/>
            </p:cNvSpPr>
            <p:nvPr/>
          </p:nvSpPr>
          <p:spPr bwMode="auto">
            <a:xfrm>
              <a:off x="2240" y="1276"/>
              <a:ext cx="466" cy="447"/>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endParaRPr lang="zh-CN" altLang="zh-CN" sz="1867" b="1">
                <a:latin typeface="Times New Roman" pitchFamily="18" charset="0"/>
                <a:ea typeface="楷体_GB2312" pitchFamily="49" charset="-122"/>
              </a:endParaRPr>
            </a:p>
          </p:txBody>
        </p:sp>
        <p:sp>
          <p:nvSpPr>
            <p:cNvPr id="445501" name="Line 30"/>
            <p:cNvSpPr>
              <a:spLocks noChangeShapeType="1"/>
            </p:cNvSpPr>
            <p:nvPr/>
          </p:nvSpPr>
          <p:spPr bwMode="auto">
            <a:xfrm>
              <a:off x="2706" y="1276"/>
              <a:ext cx="0" cy="2177"/>
            </a:xfrm>
            <a:prstGeom prst="line">
              <a:avLst/>
            </a:prstGeom>
            <a:noFill/>
            <a:ln w="12700">
              <a:solidFill>
                <a:schemeClr val="tx1"/>
              </a:solidFill>
              <a:round/>
              <a:headEnd type="none" w="sm" len="sm"/>
              <a:tailEnd type="none" w="sm" len="sm"/>
            </a:ln>
          </p:spPr>
          <p:txBody>
            <a:bodyPr wrap="none"/>
            <a:lstStyle/>
            <a:p>
              <a:endParaRPr lang="zh-CN" altLang="en-US" sz="1867"/>
            </a:p>
          </p:txBody>
        </p:sp>
        <p:sp>
          <p:nvSpPr>
            <p:cNvPr id="445502" name="Line 31"/>
            <p:cNvSpPr>
              <a:spLocks noChangeShapeType="1"/>
            </p:cNvSpPr>
            <p:nvPr/>
          </p:nvSpPr>
          <p:spPr bwMode="auto">
            <a:xfrm>
              <a:off x="3206" y="1276"/>
              <a:ext cx="0" cy="2177"/>
            </a:xfrm>
            <a:prstGeom prst="line">
              <a:avLst/>
            </a:prstGeom>
            <a:noFill/>
            <a:ln w="12700">
              <a:solidFill>
                <a:schemeClr val="tx1"/>
              </a:solidFill>
              <a:round/>
              <a:headEnd type="none" w="sm" len="sm"/>
              <a:tailEnd type="none" w="sm" len="sm"/>
            </a:ln>
          </p:spPr>
          <p:txBody>
            <a:bodyPr wrap="none"/>
            <a:lstStyle/>
            <a:p>
              <a:endParaRPr lang="zh-CN" altLang="en-US" sz="1867"/>
            </a:p>
          </p:txBody>
        </p:sp>
        <p:sp>
          <p:nvSpPr>
            <p:cNvPr id="445503" name="Line 32"/>
            <p:cNvSpPr>
              <a:spLocks noChangeShapeType="1"/>
            </p:cNvSpPr>
            <p:nvPr/>
          </p:nvSpPr>
          <p:spPr bwMode="auto">
            <a:xfrm>
              <a:off x="2706" y="1723"/>
              <a:ext cx="500" cy="0"/>
            </a:xfrm>
            <a:prstGeom prst="line">
              <a:avLst/>
            </a:prstGeom>
            <a:noFill/>
            <a:ln w="12700">
              <a:solidFill>
                <a:schemeClr val="tx1"/>
              </a:solidFill>
              <a:round/>
              <a:headEnd type="none" w="sm" len="sm"/>
              <a:tailEnd type="none" w="sm" len="sm"/>
            </a:ln>
          </p:spPr>
          <p:txBody>
            <a:bodyPr wrap="none"/>
            <a:lstStyle/>
            <a:p>
              <a:endParaRPr lang="zh-CN" altLang="en-US" sz="1867"/>
            </a:p>
          </p:txBody>
        </p:sp>
        <p:sp>
          <p:nvSpPr>
            <p:cNvPr id="445504" name="Line 33"/>
            <p:cNvSpPr>
              <a:spLocks noChangeShapeType="1"/>
            </p:cNvSpPr>
            <p:nvPr/>
          </p:nvSpPr>
          <p:spPr bwMode="auto">
            <a:xfrm>
              <a:off x="2706" y="2010"/>
              <a:ext cx="500" cy="0"/>
            </a:xfrm>
            <a:prstGeom prst="line">
              <a:avLst/>
            </a:prstGeom>
            <a:noFill/>
            <a:ln w="12700">
              <a:solidFill>
                <a:schemeClr val="tx1"/>
              </a:solidFill>
              <a:round/>
              <a:headEnd type="none" w="sm" len="sm"/>
              <a:tailEnd type="none" w="sm" len="sm"/>
            </a:ln>
          </p:spPr>
          <p:txBody>
            <a:bodyPr wrap="none"/>
            <a:lstStyle/>
            <a:p>
              <a:endParaRPr lang="zh-CN" altLang="en-US" sz="1867"/>
            </a:p>
          </p:txBody>
        </p:sp>
        <p:sp>
          <p:nvSpPr>
            <p:cNvPr id="445505" name="Line 34"/>
            <p:cNvSpPr>
              <a:spLocks noChangeShapeType="1"/>
            </p:cNvSpPr>
            <p:nvPr/>
          </p:nvSpPr>
          <p:spPr bwMode="auto">
            <a:xfrm>
              <a:off x="2706" y="2297"/>
              <a:ext cx="500" cy="0"/>
            </a:xfrm>
            <a:prstGeom prst="line">
              <a:avLst/>
            </a:prstGeom>
            <a:noFill/>
            <a:ln w="12700">
              <a:solidFill>
                <a:schemeClr val="tx1"/>
              </a:solidFill>
              <a:round/>
              <a:headEnd type="none" w="sm" len="sm"/>
              <a:tailEnd type="none" w="sm" len="sm"/>
            </a:ln>
          </p:spPr>
          <p:txBody>
            <a:bodyPr wrap="none"/>
            <a:lstStyle/>
            <a:p>
              <a:endParaRPr lang="zh-CN" altLang="en-US" sz="1867"/>
            </a:p>
          </p:txBody>
        </p:sp>
        <p:sp>
          <p:nvSpPr>
            <p:cNvPr id="445506" name="Line 35"/>
            <p:cNvSpPr>
              <a:spLocks noChangeShapeType="1"/>
            </p:cNvSpPr>
            <p:nvPr/>
          </p:nvSpPr>
          <p:spPr bwMode="auto">
            <a:xfrm>
              <a:off x="2706" y="2724"/>
              <a:ext cx="500" cy="0"/>
            </a:xfrm>
            <a:prstGeom prst="line">
              <a:avLst/>
            </a:prstGeom>
            <a:noFill/>
            <a:ln w="12700">
              <a:solidFill>
                <a:schemeClr val="tx1"/>
              </a:solidFill>
              <a:round/>
              <a:headEnd type="none" w="sm" len="sm"/>
              <a:tailEnd type="none" w="sm" len="sm"/>
            </a:ln>
          </p:spPr>
          <p:txBody>
            <a:bodyPr wrap="none"/>
            <a:lstStyle/>
            <a:p>
              <a:endParaRPr lang="zh-CN" altLang="en-US" sz="1867"/>
            </a:p>
          </p:txBody>
        </p:sp>
        <p:sp>
          <p:nvSpPr>
            <p:cNvPr id="445507" name="Line 36"/>
            <p:cNvSpPr>
              <a:spLocks noChangeShapeType="1"/>
            </p:cNvSpPr>
            <p:nvPr/>
          </p:nvSpPr>
          <p:spPr bwMode="auto">
            <a:xfrm>
              <a:off x="2706" y="3050"/>
              <a:ext cx="500" cy="0"/>
            </a:xfrm>
            <a:prstGeom prst="line">
              <a:avLst/>
            </a:prstGeom>
            <a:noFill/>
            <a:ln w="12700">
              <a:solidFill>
                <a:schemeClr val="tx1"/>
              </a:solidFill>
              <a:round/>
              <a:headEnd type="none" w="sm" len="sm"/>
              <a:tailEnd type="none" w="sm" len="sm"/>
            </a:ln>
          </p:spPr>
          <p:txBody>
            <a:bodyPr wrap="none"/>
            <a:lstStyle/>
            <a:p>
              <a:endParaRPr lang="zh-CN" altLang="en-US" sz="1867"/>
            </a:p>
          </p:txBody>
        </p:sp>
        <p:sp>
          <p:nvSpPr>
            <p:cNvPr id="445508" name="Line 37"/>
            <p:cNvSpPr>
              <a:spLocks noChangeShapeType="1"/>
            </p:cNvSpPr>
            <p:nvPr/>
          </p:nvSpPr>
          <p:spPr bwMode="auto">
            <a:xfrm flipH="1">
              <a:off x="1943" y="2920"/>
              <a:ext cx="297" cy="0"/>
            </a:xfrm>
            <a:prstGeom prst="line">
              <a:avLst/>
            </a:prstGeom>
            <a:noFill/>
            <a:ln w="12700" cap="sq">
              <a:solidFill>
                <a:schemeClr val="tx1"/>
              </a:solidFill>
              <a:round/>
              <a:headEnd type="none" w="sm" len="sm"/>
              <a:tailEnd type="none" w="sm" len="sm"/>
            </a:ln>
          </p:spPr>
          <p:txBody>
            <a:bodyPr wrap="none"/>
            <a:lstStyle/>
            <a:p>
              <a:endParaRPr lang="zh-CN" altLang="en-US" sz="1867"/>
            </a:p>
          </p:txBody>
        </p:sp>
        <p:sp>
          <p:nvSpPr>
            <p:cNvPr id="445509" name="Line 38"/>
            <p:cNvSpPr>
              <a:spLocks noChangeShapeType="1"/>
            </p:cNvSpPr>
            <p:nvPr/>
          </p:nvSpPr>
          <p:spPr bwMode="auto">
            <a:xfrm>
              <a:off x="1943" y="1861"/>
              <a:ext cx="0" cy="1059"/>
            </a:xfrm>
            <a:prstGeom prst="line">
              <a:avLst/>
            </a:prstGeom>
            <a:noFill/>
            <a:ln w="12700" cap="sq">
              <a:solidFill>
                <a:schemeClr val="tx1"/>
              </a:solidFill>
              <a:round/>
              <a:headEnd type="none" w="sm" len="sm"/>
              <a:tailEnd type="none" w="sm" len="sm"/>
            </a:ln>
          </p:spPr>
          <p:txBody>
            <a:bodyPr wrap="none"/>
            <a:lstStyle/>
            <a:p>
              <a:endParaRPr lang="zh-CN" altLang="en-US" sz="1867"/>
            </a:p>
          </p:txBody>
        </p:sp>
        <p:sp>
          <p:nvSpPr>
            <p:cNvPr id="445510" name="Line 39"/>
            <p:cNvSpPr>
              <a:spLocks noChangeShapeType="1"/>
            </p:cNvSpPr>
            <p:nvPr/>
          </p:nvSpPr>
          <p:spPr bwMode="auto">
            <a:xfrm>
              <a:off x="1943" y="1861"/>
              <a:ext cx="297" cy="0"/>
            </a:xfrm>
            <a:prstGeom prst="line">
              <a:avLst/>
            </a:prstGeom>
            <a:noFill/>
            <a:ln w="12700" cap="sq">
              <a:solidFill>
                <a:schemeClr val="tx1"/>
              </a:solidFill>
              <a:round/>
              <a:headEnd type="none" w="sm" len="sm"/>
              <a:tailEnd type="triangle" w="med" len="med"/>
            </a:ln>
          </p:spPr>
          <p:txBody>
            <a:bodyPr wrap="none"/>
            <a:lstStyle/>
            <a:p>
              <a:endParaRPr lang="zh-CN" altLang="en-US" sz="1867"/>
            </a:p>
          </p:txBody>
        </p:sp>
      </p:grpSp>
      <p:sp>
        <p:nvSpPr>
          <p:cNvPr id="1259560" name="Text Box 40"/>
          <p:cNvSpPr txBox="1">
            <a:spLocks noChangeArrowheads="1"/>
          </p:cNvSpPr>
          <p:nvPr/>
        </p:nvSpPr>
        <p:spPr bwMode="auto">
          <a:xfrm>
            <a:off x="8242302" y="1458913"/>
            <a:ext cx="3139017" cy="781368"/>
          </a:xfrm>
          <a:prstGeom prst="rect">
            <a:avLst/>
          </a:prstGeom>
          <a:noFill/>
          <a:ln w="12700" cap="sq">
            <a:noFill/>
            <a:miter lim="800000"/>
            <a:headEnd type="none" w="sm" len="sm"/>
            <a:tailEnd type="none" w="sm" len="sm"/>
          </a:ln>
        </p:spPr>
        <p:txBody>
          <a:bodyPr>
            <a:spAutoFit/>
          </a:bodyPr>
          <a:lstStyle/>
          <a:p>
            <a:pPr>
              <a:lnSpc>
                <a:spcPct val="120000"/>
              </a:lnSpc>
              <a:spcBef>
                <a:spcPct val="10000"/>
              </a:spcBef>
            </a:pPr>
            <a:r>
              <a:rPr lang="zh-CN" altLang="en-US" sz="1867" dirty="0"/>
              <a:t>如执行：</a:t>
            </a:r>
          </a:p>
          <a:p>
            <a:pPr>
              <a:lnSpc>
                <a:spcPct val="120000"/>
              </a:lnSpc>
              <a:spcBef>
                <a:spcPct val="10000"/>
              </a:spcBef>
            </a:pPr>
            <a:r>
              <a:rPr lang="zh-CN" altLang="en-US" sz="1867" dirty="0"/>
              <a:t>*</a:t>
            </a:r>
            <a:r>
              <a:rPr lang="en-US" altLang="zh-CN" sz="1867" dirty="0" err="1"/>
              <a:t>intp</a:t>
            </a:r>
            <a:r>
              <a:rPr lang="en-US" altLang="zh-CN" sz="1867" dirty="0"/>
              <a:t>=Y+4;</a:t>
            </a:r>
          </a:p>
        </p:txBody>
      </p:sp>
      <p:grpSp>
        <p:nvGrpSpPr>
          <p:cNvPr id="3" name="Group 41"/>
          <p:cNvGrpSpPr>
            <a:grpSpLocks/>
          </p:cNvGrpSpPr>
          <p:nvPr/>
        </p:nvGrpSpPr>
        <p:grpSpPr bwMode="auto">
          <a:xfrm>
            <a:off x="7848600" y="2595564"/>
            <a:ext cx="3267075" cy="2886075"/>
            <a:chOff x="1943" y="1276"/>
            <a:chExt cx="1669" cy="2177"/>
          </a:xfrm>
        </p:grpSpPr>
        <p:sp>
          <p:nvSpPr>
            <p:cNvPr id="445455" name="Rectangle 42"/>
            <p:cNvSpPr>
              <a:spLocks noChangeArrowheads="1"/>
            </p:cNvSpPr>
            <p:nvPr/>
          </p:nvSpPr>
          <p:spPr bwMode="auto">
            <a:xfrm>
              <a:off x="3206" y="3050"/>
              <a:ext cx="406" cy="403"/>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endParaRPr lang="zh-CN" altLang="zh-CN" sz="1867" b="1">
                <a:latin typeface="Times New Roman" pitchFamily="18" charset="0"/>
                <a:ea typeface="楷体_GB2312" pitchFamily="49" charset="-122"/>
              </a:endParaRPr>
            </a:p>
          </p:txBody>
        </p:sp>
        <p:sp>
          <p:nvSpPr>
            <p:cNvPr id="445456" name="Rectangle 43"/>
            <p:cNvSpPr>
              <a:spLocks noChangeArrowheads="1"/>
            </p:cNvSpPr>
            <p:nvPr/>
          </p:nvSpPr>
          <p:spPr bwMode="auto">
            <a:xfrm>
              <a:off x="2706" y="3050"/>
              <a:ext cx="500" cy="403"/>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endParaRPr lang="zh-CN" altLang="zh-CN" sz="1867" b="1">
                <a:latin typeface="Times New Roman" pitchFamily="18" charset="0"/>
                <a:ea typeface="楷体_GB2312" pitchFamily="49" charset="-122"/>
              </a:endParaRPr>
            </a:p>
          </p:txBody>
        </p:sp>
        <p:sp>
          <p:nvSpPr>
            <p:cNvPr id="445457" name="Rectangle 44"/>
            <p:cNvSpPr>
              <a:spLocks noChangeArrowheads="1"/>
            </p:cNvSpPr>
            <p:nvPr/>
          </p:nvSpPr>
          <p:spPr bwMode="auto">
            <a:xfrm>
              <a:off x="2240" y="3050"/>
              <a:ext cx="466" cy="403"/>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endParaRPr lang="zh-CN" altLang="zh-CN" sz="1867" b="1">
                <a:latin typeface="Times New Roman" pitchFamily="18" charset="0"/>
                <a:ea typeface="楷体_GB2312" pitchFamily="49" charset="-122"/>
              </a:endParaRPr>
            </a:p>
          </p:txBody>
        </p:sp>
        <p:sp>
          <p:nvSpPr>
            <p:cNvPr id="445458" name="Rectangle 45"/>
            <p:cNvSpPr>
              <a:spLocks noChangeArrowheads="1"/>
            </p:cNvSpPr>
            <p:nvPr/>
          </p:nvSpPr>
          <p:spPr bwMode="auto">
            <a:xfrm>
              <a:off x="3206" y="2724"/>
              <a:ext cx="406" cy="326"/>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endParaRPr lang="zh-CN" altLang="zh-CN" sz="1867" b="1">
                <a:latin typeface="Times New Roman" pitchFamily="18" charset="0"/>
                <a:ea typeface="楷体_GB2312" pitchFamily="49" charset="-122"/>
              </a:endParaRPr>
            </a:p>
          </p:txBody>
        </p:sp>
        <p:sp>
          <p:nvSpPr>
            <p:cNvPr id="445459" name="Rectangle 46"/>
            <p:cNvSpPr>
              <a:spLocks noChangeArrowheads="1"/>
            </p:cNvSpPr>
            <p:nvPr/>
          </p:nvSpPr>
          <p:spPr bwMode="auto">
            <a:xfrm>
              <a:off x="2706" y="2724"/>
              <a:ext cx="500" cy="326"/>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Times New Roman" pitchFamily="18" charset="0"/>
                  <a:ea typeface="楷体_GB2312" pitchFamily="49" charset="-122"/>
                </a:rPr>
                <a:t>1000</a:t>
              </a:r>
            </a:p>
          </p:txBody>
        </p:sp>
        <p:sp>
          <p:nvSpPr>
            <p:cNvPr id="445460" name="Rectangle 47"/>
            <p:cNvSpPr>
              <a:spLocks noChangeArrowheads="1"/>
            </p:cNvSpPr>
            <p:nvPr/>
          </p:nvSpPr>
          <p:spPr bwMode="auto">
            <a:xfrm>
              <a:off x="2240" y="2724"/>
              <a:ext cx="466" cy="326"/>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Times New Roman" pitchFamily="18" charset="0"/>
                  <a:ea typeface="楷体_GB2312" pitchFamily="49" charset="-122"/>
                </a:rPr>
                <a:t>intp</a:t>
              </a:r>
            </a:p>
          </p:txBody>
        </p:sp>
        <p:sp>
          <p:nvSpPr>
            <p:cNvPr id="445461" name="Rectangle 48"/>
            <p:cNvSpPr>
              <a:spLocks noChangeArrowheads="1"/>
            </p:cNvSpPr>
            <p:nvPr/>
          </p:nvSpPr>
          <p:spPr bwMode="auto">
            <a:xfrm>
              <a:off x="3206" y="2297"/>
              <a:ext cx="406" cy="427"/>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endParaRPr lang="zh-CN" altLang="zh-CN" sz="1867" b="1">
                <a:latin typeface="Times New Roman" pitchFamily="18" charset="0"/>
                <a:ea typeface="楷体_GB2312" pitchFamily="49" charset="-122"/>
              </a:endParaRPr>
            </a:p>
          </p:txBody>
        </p:sp>
        <p:sp>
          <p:nvSpPr>
            <p:cNvPr id="445462" name="Rectangle 49"/>
            <p:cNvSpPr>
              <a:spLocks noChangeArrowheads="1"/>
            </p:cNvSpPr>
            <p:nvPr/>
          </p:nvSpPr>
          <p:spPr bwMode="auto">
            <a:xfrm>
              <a:off x="2706" y="2297"/>
              <a:ext cx="500" cy="427"/>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endParaRPr lang="zh-CN" altLang="zh-CN" sz="1867" b="1">
                <a:latin typeface="Times New Roman" pitchFamily="18" charset="0"/>
                <a:ea typeface="楷体_GB2312" pitchFamily="49" charset="-122"/>
              </a:endParaRPr>
            </a:p>
          </p:txBody>
        </p:sp>
        <p:sp>
          <p:nvSpPr>
            <p:cNvPr id="445463" name="Rectangle 50"/>
            <p:cNvSpPr>
              <a:spLocks noChangeArrowheads="1"/>
            </p:cNvSpPr>
            <p:nvPr/>
          </p:nvSpPr>
          <p:spPr bwMode="auto">
            <a:xfrm>
              <a:off x="2240" y="2297"/>
              <a:ext cx="466" cy="427"/>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endParaRPr lang="zh-CN" altLang="zh-CN" sz="1867" b="1">
                <a:latin typeface="Times New Roman" pitchFamily="18" charset="0"/>
                <a:ea typeface="楷体_GB2312" pitchFamily="49" charset="-122"/>
              </a:endParaRPr>
            </a:p>
          </p:txBody>
        </p:sp>
        <p:sp>
          <p:nvSpPr>
            <p:cNvPr id="445464" name="Rectangle 51"/>
            <p:cNvSpPr>
              <a:spLocks noChangeArrowheads="1"/>
            </p:cNvSpPr>
            <p:nvPr/>
          </p:nvSpPr>
          <p:spPr bwMode="auto">
            <a:xfrm>
              <a:off x="3206" y="2010"/>
              <a:ext cx="406" cy="287"/>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Times New Roman" pitchFamily="18" charset="0"/>
                  <a:ea typeface="楷体_GB2312" pitchFamily="49" charset="-122"/>
                </a:rPr>
                <a:t>1004</a:t>
              </a:r>
            </a:p>
          </p:txBody>
        </p:sp>
        <p:sp>
          <p:nvSpPr>
            <p:cNvPr id="445465" name="Rectangle 52"/>
            <p:cNvSpPr>
              <a:spLocks noChangeArrowheads="1"/>
            </p:cNvSpPr>
            <p:nvPr/>
          </p:nvSpPr>
          <p:spPr bwMode="auto">
            <a:xfrm>
              <a:off x="2706" y="2010"/>
              <a:ext cx="500" cy="287"/>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Times New Roman" pitchFamily="18" charset="0"/>
                  <a:ea typeface="楷体_GB2312" pitchFamily="49" charset="-122"/>
                </a:rPr>
                <a:t>4</a:t>
              </a:r>
            </a:p>
          </p:txBody>
        </p:sp>
        <p:sp>
          <p:nvSpPr>
            <p:cNvPr id="445466" name="Rectangle 53"/>
            <p:cNvSpPr>
              <a:spLocks noChangeArrowheads="1"/>
            </p:cNvSpPr>
            <p:nvPr/>
          </p:nvSpPr>
          <p:spPr bwMode="auto">
            <a:xfrm>
              <a:off x="2240" y="2010"/>
              <a:ext cx="466" cy="287"/>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Times New Roman" pitchFamily="18" charset="0"/>
                  <a:ea typeface="楷体_GB2312" pitchFamily="49" charset="-122"/>
                </a:rPr>
                <a:t>Y</a:t>
              </a:r>
            </a:p>
          </p:txBody>
        </p:sp>
        <p:sp>
          <p:nvSpPr>
            <p:cNvPr id="445467" name="Rectangle 54"/>
            <p:cNvSpPr>
              <a:spLocks noChangeArrowheads="1"/>
            </p:cNvSpPr>
            <p:nvPr/>
          </p:nvSpPr>
          <p:spPr bwMode="auto">
            <a:xfrm>
              <a:off x="3206" y="1723"/>
              <a:ext cx="406" cy="287"/>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Times New Roman" pitchFamily="18" charset="0"/>
                  <a:ea typeface="楷体_GB2312" pitchFamily="49" charset="-122"/>
                </a:rPr>
                <a:t>1000</a:t>
              </a:r>
            </a:p>
          </p:txBody>
        </p:sp>
        <p:sp>
          <p:nvSpPr>
            <p:cNvPr id="445468" name="Rectangle 55"/>
            <p:cNvSpPr>
              <a:spLocks noChangeArrowheads="1"/>
            </p:cNvSpPr>
            <p:nvPr/>
          </p:nvSpPr>
          <p:spPr bwMode="auto">
            <a:xfrm>
              <a:off x="2706" y="1723"/>
              <a:ext cx="500" cy="287"/>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Times New Roman" pitchFamily="18" charset="0"/>
                  <a:ea typeface="楷体_GB2312" pitchFamily="49" charset="-122"/>
                </a:rPr>
                <a:t>8</a:t>
              </a:r>
            </a:p>
          </p:txBody>
        </p:sp>
        <p:sp>
          <p:nvSpPr>
            <p:cNvPr id="445469" name="Rectangle 56"/>
            <p:cNvSpPr>
              <a:spLocks noChangeArrowheads="1"/>
            </p:cNvSpPr>
            <p:nvPr/>
          </p:nvSpPr>
          <p:spPr bwMode="auto">
            <a:xfrm>
              <a:off x="2240" y="1723"/>
              <a:ext cx="466" cy="287"/>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1867" b="1">
                  <a:latin typeface="Times New Roman" pitchFamily="18" charset="0"/>
                  <a:ea typeface="楷体_GB2312" pitchFamily="49" charset="-122"/>
                </a:rPr>
                <a:t>X</a:t>
              </a:r>
            </a:p>
          </p:txBody>
        </p:sp>
        <p:sp>
          <p:nvSpPr>
            <p:cNvPr id="445470" name="Rectangle 57"/>
            <p:cNvSpPr>
              <a:spLocks noChangeArrowheads="1"/>
            </p:cNvSpPr>
            <p:nvPr/>
          </p:nvSpPr>
          <p:spPr bwMode="auto">
            <a:xfrm>
              <a:off x="3206" y="1276"/>
              <a:ext cx="406" cy="447"/>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endParaRPr lang="zh-CN" altLang="zh-CN" sz="1867" b="1">
                <a:latin typeface="Times New Roman" pitchFamily="18" charset="0"/>
                <a:ea typeface="楷体_GB2312" pitchFamily="49" charset="-122"/>
              </a:endParaRPr>
            </a:p>
          </p:txBody>
        </p:sp>
        <p:sp>
          <p:nvSpPr>
            <p:cNvPr id="445471" name="Rectangle 58"/>
            <p:cNvSpPr>
              <a:spLocks noChangeArrowheads="1"/>
            </p:cNvSpPr>
            <p:nvPr/>
          </p:nvSpPr>
          <p:spPr bwMode="auto">
            <a:xfrm>
              <a:off x="2706" y="1276"/>
              <a:ext cx="500" cy="447"/>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endParaRPr lang="zh-CN" altLang="zh-CN" sz="1867" b="1">
                <a:latin typeface="Times New Roman" pitchFamily="18" charset="0"/>
                <a:ea typeface="楷体_GB2312" pitchFamily="49" charset="-122"/>
              </a:endParaRPr>
            </a:p>
          </p:txBody>
        </p:sp>
        <p:sp>
          <p:nvSpPr>
            <p:cNvPr id="445472" name="Rectangle 59"/>
            <p:cNvSpPr>
              <a:spLocks noChangeArrowheads="1"/>
            </p:cNvSpPr>
            <p:nvPr/>
          </p:nvSpPr>
          <p:spPr bwMode="auto">
            <a:xfrm>
              <a:off x="2240" y="1276"/>
              <a:ext cx="466" cy="447"/>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endParaRPr lang="zh-CN" altLang="zh-CN" sz="1867" b="1">
                <a:latin typeface="Times New Roman" pitchFamily="18" charset="0"/>
                <a:ea typeface="楷体_GB2312" pitchFamily="49" charset="-122"/>
              </a:endParaRPr>
            </a:p>
          </p:txBody>
        </p:sp>
        <p:sp>
          <p:nvSpPr>
            <p:cNvPr id="445473" name="Line 60"/>
            <p:cNvSpPr>
              <a:spLocks noChangeShapeType="1"/>
            </p:cNvSpPr>
            <p:nvPr/>
          </p:nvSpPr>
          <p:spPr bwMode="auto">
            <a:xfrm>
              <a:off x="2706" y="1276"/>
              <a:ext cx="0" cy="2177"/>
            </a:xfrm>
            <a:prstGeom prst="line">
              <a:avLst/>
            </a:prstGeom>
            <a:noFill/>
            <a:ln w="12700">
              <a:solidFill>
                <a:schemeClr val="tx1"/>
              </a:solidFill>
              <a:round/>
              <a:headEnd type="none" w="sm" len="sm"/>
              <a:tailEnd type="none" w="sm" len="sm"/>
            </a:ln>
          </p:spPr>
          <p:txBody>
            <a:bodyPr wrap="none"/>
            <a:lstStyle/>
            <a:p>
              <a:endParaRPr lang="zh-CN" altLang="en-US" sz="1867"/>
            </a:p>
          </p:txBody>
        </p:sp>
        <p:sp>
          <p:nvSpPr>
            <p:cNvPr id="445474" name="Line 61"/>
            <p:cNvSpPr>
              <a:spLocks noChangeShapeType="1"/>
            </p:cNvSpPr>
            <p:nvPr/>
          </p:nvSpPr>
          <p:spPr bwMode="auto">
            <a:xfrm>
              <a:off x="3206" y="1276"/>
              <a:ext cx="0" cy="2177"/>
            </a:xfrm>
            <a:prstGeom prst="line">
              <a:avLst/>
            </a:prstGeom>
            <a:noFill/>
            <a:ln w="12700">
              <a:solidFill>
                <a:schemeClr val="tx1"/>
              </a:solidFill>
              <a:round/>
              <a:headEnd type="none" w="sm" len="sm"/>
              <a:tailEnd type="none" w="sm" len="sm"/>
            </a:ln>
          </p:spPr>
          <p:txBody>
            <a:bodyPr wrap="none"/>
            <a:lstStyle/>
            <a:p>
              <a:endParaRPr lang="zh-CN" altLang="en-US" sz="1867"/>
            </a:p>
          </p:txBody>
        </p:sp>
        <p:sp>
          <p:nvSpPr>
            <p:cNvPr id="445475" name="Line 62"/>
            <p:cNvSpPr>
              <a:spLocks noChangeShapeType="1"/>
            </p:cNvSpPr>
            <p:nvPr/>
          </p:nvSpPr>
          <p:spPr bwMode="auto">
            <a:xfrm>
              <a:off x="2706" y="1723"/>
              <a:ext cx="500" cy="0"/>
            </a:xfrm>
            <a:prstGeom prst="line">
              <a:avLst/>
            </a:prstGeom>
            <a:noFill/>
            <a:ln w="12700">
              <a:solidFill>
                <a:schemeClr val="tx1"/>
              </a:solidFill>
              <a:round/>
              <a:headEnd type="none" w="sm" len="sm"/>
              <a:tailEnd type="none" w="sm" len="sm"/>
            </a:ln>
          </p:spPr>
          <p:txBody>
            <a:bodyPr wrap="none"/>
            <a:lstStyle/>
            <a:p>
              <a:endParaRPr lang="zh-CN" altLang="en-US" sz="1867"/>
            </a:p>
          </p:txBody>
        </p:sp>
        <p:sp>
          <p:nvSpPr>
            <p:cNvPr id="445476" name="Line 63"/>
            <p:cNvSpPr>
              <a:spLocks noChangeShapeType="1"/>
            </p:cNvSpPr>
            <p:nvPr/>
          </p:nvSpPr>
          <p:spPr bwMode="auto">
            <a:xfrm>
              <a:off x="2706" y="2010"/>
              <a:ext cx="500" cy="0"/>
            </a:xfrm>
            <a:prstGeom prst="line">
              <a:avLst/>
            </a:prstGeom>
            <a:noFill/>
            <a:ln w="12700">
              <a:solidFill>
                <a:schemeClr val="tx1"/>
              </a:solidFill>
              <a:round/>
              <a:headEnd type="none" w="sm" len="sm"/>
              <a:tailEnd type="none" w="sm" len="sm"/>
            </a:ln>
          </p:spPr>
          <p:txBody>
            <a:bodyPr wrap="none"/>
            <a:lstStyle/>
            <a:p>
              <a:endParaRPr lang="zh-CN" altLang="en-US" sz="1867"/>
            </a:p>
          </p:txBody>
        </p:sp>
        <p:sp>
          <p:nvSpPr>
            <p:cNvPr id="445477" name="Line 64"/>
            <p:cNvSpPr>
              <a:spLocks noChangeShapeType="1"/>
            </p:cNvSpPr>
            <p:nvPr/>
          </p:nvSpPr>
          <p:spPr bwMode="auto">
            <a:xfrm>
              <a:off x="2706" y="2297"/>
              <a:ext cx="500" cy="0"/>
            </a:xfrm>
            <a:prstGeom prst="line">
              <a:avLst/>
            </a:prstGeom>
            <a:noFill/>
            <a:ln w="12700">
              <a:solidFill>
                <a:schemeClr val="tx1"/>
              </a:solidFill>
              <a:round/>
              <a:headEnd type="none" w="sm" len="sm"/>
              <a:tailEnd type="none" w="sm" len="sm"/>
            </a:ln>
          </p:spPr>
          <p:txBody>
            <a:bodyPr wrap="none"/>
            <a:lstStyle/>
            <a:p>
              <a:endParaRPr lang="zh-CN" altLang="en-US" sz="1867"/>
            </a:p>
          </p:txBody>
        </p:sp>
        <p:sp>
          <p:nvSpPr>
            <p:cNvPr id="445478" name="Line 65"/>
            <p:cNvSpPr>
              <a:spLocks noChangeShapeType="1"/>
            </p:cNvSpPr>
            <p:nvPr/>
          </p:nvSpPr>
          <p:spPr bwMode="auto">
            <a:xfrm>
              <a:off x="2706" y="2724"/>
              <a:ext cx="500" cy="0"/>
            </a:xfrm>
            <a:prstGeom prst="line">
              <a:avLst/>
            </a:prstGeom>
            <a:noFill/>
            <a:ln w="12700">
              <a:solidFill>
                <a:schemeClr val="tx1"/>
              </a:solidFill>
              <a:round/>
              <a:headEnd type="none" w="sm" len="sm"/>
              <a:tailEnd type="none" w="sm" len="sm"/>
            </a:ln>
          </p:spPr>
          <p:txBody>
            <a:bodyPr wrap="none"/>
            <a:lstStyle/>
            <a:p>
              <a:endParaRPr lang="zh-CN" altLang="en-US" sz="1867"/>
            </a:p>
          </p:txBody>
        </p:sp>
        <p:sp>
          <p:nvSpPr>
            <p:cNvPr id="445479" name="Line 66"/>
            <p:cNvSpPr>
              <a:spLocks noChangeShapeType="1"/>
            </p:cNvSpPr>
            <p:nvPr/>
          </p:nvSpPr>
          <p:spPr bwMode="auto">
            <a:xfrm>
              <a:off x="2706" y="3050"/>
              <a:ext cx="500" cy="0"/>
            </a:xfrm>
            <a:prstGeom prst="line">
              <a:avLst/>
            </a:prstGeom>
            <a:noFill/>
            <a:ln w="12700">
              <a:solidFill>
                <a:schemeClr val="tx1"/>
              </a:solidFill>
              <a:round/>
              <a:headEnd type="none" w="sm" len="sm"/>
              <a:tailEnd type="none" w="sm" len="sm"/>
            </a:ln>
          </p:spPr>
          <p:txBody>
            <a:bodyPr wrap="none"/>
            <a:lstStyle/>
            <a:p>
              <a:endParaRPr lang="zh-CN" altLang="en-US" sz="1867"/>
            </a:p>
          </p:txBody>
        </p:sp>
        <p:sp>
          <p:nvSpPr>
            <p:cNvPr id="445480" name="Line 67"/>
            <p:cNvSpPr>
              <a:spLocks noChangeShapeType="1"/>
            </p:cNvSpPr>
            <p:nvPr/>
          </p:nvSpPr>
          <p:spPr bwMode="auto">
            <a:xfrm flipH="1">
              <a:off x="1943" y="2920"/>
              <a:ext cx="297" cy="0"/>
            </a:xfrm>
            <a:prstGeom prst="line">
              <a:avLst/>
            </a:prstGeom>
            <a:noFill/>
            <a:ln w="12700" cap="sq">
              <a:solidFill>
                <a:schemeClr val="tx1"/>
              </a:solidFill>
              <a:round/>
              <a:headEnd type="none" w="sm" len="sm"/>
              <a:tailEnd type="none" w="sm" len="sm"/>
            </a:ln>
          </p:spPr>
          <p:txBody>
            <a:bodyPr wrap="none"/>
            <a:lstStyle/>
            <a:p>
              <a:endParaRPr lang="zh-CN" altLang="en-US" sz="1867"/>
            </a:p>
          </p:txBody>
        </p:sp>
        <p:sp>
          <p:nvSpPr>
            <p:cNvPr id="445481" name="Line 68"/>
            <p:cNvSpPr>
              <a:spLocks noChangeShapeType="1"/>
            </p:cNvSpPr>
            <p:nvPr/>
          </p:nvSpPr>
          <p:spPr bwMode="auto">
            <a:xfrm>
              <a:off x="1943" y="1861"/>
              <a:ext cx="0" cy="1059"/>
            </a:xfrm>
            <a:prstGeom prst="line">
              <a:avLst/>
            </a:prstGeom>
            <a:noFill/>
            <a:ln w="12700" cap="sq">
              <a:solidFill>
                <a:schemeClr val="tx1"/>
              </a:solidFill>
              <a:round/>
              <a:headEnd type="none" w="sm" len="sm"/>
              <a:tailEnd type="none" w="sm" len="sm"/>
            </a:ln>
          </p:spPr>
          <p:txBody>
            <a:bodyPr wrap="none"/>
            <a:lstStyle/>
            <a:p>
              <a:endParaRPr lang="zh-CN" altLang="en-US" sz="1867"/>
            </a:p>
          </p:txBody>
        </p:sp>
        <p:sp>
          <p:nvSpPr>
            <p:cNvPr id="445482" name="Line 69"/>
            <p:cNvSpPr>
              <a:spLocks noChangeShapeType="1"/>
            </p:cNvSpPr>
            <p:nvPr/>
          </p:nvSpPr>
          <p:spPr bwMode="auto">
            <a:xfrm>
              <a:off x="1943" y="1861"/>
              <a:ext cx="297" cy="0"/>
            </a:xfrm>
            <a:prstGeom prst="line">
              <a:avLst/>
            </a:prstGeom>
            <a:noFill/>
            <a:ln w="12700" cap="sq">
              <a:solidFill>
                <a:schemeClr val="tx1"/>
              </a:solidFill>
              <a:round/>
              <a:headEnd type="none" w="sm" len="sm"/>
              <a:tailEnd type="triangle" w="med" len="med"/>
            </a:ln>
          </p:spPr>
          <p:txBody>
            <a:bodyPr wrap="none"/>
            <a:lstStyle/>
            <a:p>
              <a:endParaRPr lang="zh-CN" altLang="en-US" sz="1867"/>
            </a:p>
          </p:txBody>
        </p:sp>
      </p:grpSp>
      <p:sp>
        <p:nvSpPr>
          <p:cNvPr id="445454" name="Text Box 70"/>
          <p:cNvSpPr txBox="1">
            <a:spLocks noChangeArrowheads="1"/>
          </p:cNvSpPr>
          <p:nvPr/>
        </p:nvSpPr>
        <p:spPr bwMode="auto">
          <a:xfrm>
            <a:off x="501651" y="5340352"/>
            <a:ext cx="7772400" cy="736099"/>
          </a:xfrm>
          <a:prstGeom prst="rect">
            <a:avLst/>
          </a:prstGeom>
          <a:noFill/>
          <a:ln w="12700" cap="sq">
            <a:noFill/>
            <a:miter lim="800000"/>
            <a:headEnd type="none" w="sm" len="sm"/>
            <a:tailEnd type="none" w="sm" len="sm"/>
          </a:ln>
        </p:spPr>
        <p:txBody>
          <a:bodyPr>
            <a:spAutoFit/>
          </a:bodyPr>
          <a:lstStyle/>
          <a:p>
            <a:pPr>
              <a:lnSpc>
                <a:spcPct val="120000"/>
              </a:lnSpc>
              <a:spcBef>
                <a:spcPct val="50000"/>
              </a:spcBef>
            </a:pPr>
            <a:r>
              <a:rPr lang="zh-CN" altLang="en-US" sz="1867" b="1" dirty="0">
                <a:latin typeface="幼圆" pitchFamily="49" charset="-122"/>
                <a:ea typeface="幼圆" pitchFamily="49" charset="-122"/>
              </a:rPr>
              <a:t>注意：不能用   </a:t>
            </a:r>
            <a:r>
              <a:rPr lang="en-US" altLang="zh-CN" sz="1867" b="1" dirty="0" err="1">
                <a:latin typeface="幼圆" pitchFamily="49" charset="-122"/>
                <a:ea typeface="幼圆" pitchFamily="49" charset="-122"/>
              </a:rPr>
              <a:t>intp</a:t>
            </a:r>
            <a:r>
              <a:rPr lang="en-US" altLang="zh-CN" sz="1867" b="1" dirty="0">
                <a:latin typeface="幼圆" pitchFamily="49" charset="-122"/>
                <a:ea typeface="幼圆" pitchFamily="49" charset="-122"/>
              </a:rPr>
              <a:t>=100;</a:t>
            </a:r>
          </a:p>
          <a:p>
            <a:pPr>
              <a:lnSpc>
                <a:spcPct val="120000"/>
              </a:lnSpc>
            </a:pPr>
            <a:r>
              <a:rPr lang="zh-CN" altLang="en-US" sz="1867" b="1" dirty="0">
                <a:latin typeface="幼圆" pitchFamily="49" charset="-122"/>
                <a:ea typeface="幼圆" pitchFamily="49" charset="-122"/>
              </a:rPr>
              <a:t>因为我们不知道存储变量的真实地址</a:t>
            </a:r>
            <a:endParaRPr lang="en-US" altLang="zh-CN" sz="1867" b="1" dirty="0">
              <a:latin typeface="幼圆" pitchFamily="49" charset="-122"/>
              <a:ea typeface="幼圆" pitchFamily="49"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595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45454"/>
                                        </p:tgtEl>
                                        <p:attrNameLst>
                                          <p:attrName>style.visibility</p:attrName>
                                        </p:attrNameLst>
                                      </p:cBhvr>
                                      <p:to>
                                        <p:strVal val="visible"/>
                                      </p:to>
                                    </p:set>
                                    <p:animEffect transition="in" filter="blinds(horizontal)">
                                      <p:cBhvr>
                                        <p:cTn id="19" dur="500"/>
                                        <p:tgtEl>
                                          <p:spTgt spid="445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0" grpId="0" autoUpdateAnimBg="0"/>
      <p:bldP spid="445454" grpId="0"/>
    </p:bld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157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指针变量的使用</a:t>
            </a:r>
          </a:p>
        </p:txBody>
      </p:sp>
      <p:sp>
        <p:nvSpPr>
          <p:cNvPr id="447491" name="Rectangle 3"/>
          <p:cNvSpPr>
            <a:spLocks noGrp="1" noChangeArrowheads="1"/>
          </p:cNvSpPr>
          <p:nvPr>
            <p:ph idx="4294967295"/>
          </p:nvPr>
        </p:nvSpPr>
        <p:spPr>
          <a:xfrm>
            <a:off x="846666" y="1928277"/>
            <a:ext cx="2971800" cy="1219200"/>
          </a:xfrm>
        </p:spPr>
        <p:txBody>
          <a:bodyPr>
            <a:normAutofit/>
          </a:bodyPr>
          <a:lstStyle/>
          <a:p>
            <a:pPr eaLnBrk="1" hangingPunct="1">
              <a:lnSpc>
                <a:spcPct val="90000"/>
              </a:lnSpc>
              <a:buFont typeface="Wingdings" pitchFamily="2" charset="2"/>
              <a:buNone/>
            </a:pPr>
            <a:r>
              <a:rPr lang="zh-CN" altLang="en-US" sz="1867" dirty="0"/>
              <a:t>设有定义</a:t>
            </a:r>
          </a:p>
          <a:p>
            <a:pPr eaLnBrk="1" hangingPunct="1">
              <a:lnSpc>
                <a:spcPct val="90000"/>
              </a:lnSpc>
              <a:buFont typeface="Wingdings" pitchFamily="2" charset="2"/>
              <a:buNone/>
            </a:pPr>
            <a:r>
              <a:rPr lang="zh-CN" altLang="en-US" sz="1867" dirty="0"/>
              <a:t>     </a:t>
            </a:r>
            <a:r>
              <a:rPr lang="en-US" altLang="zh-CN" sz="1867" dirty="0"/>
              <a:t>int x, y;</a:t>
            </a:r>
          </a:p>
          <a:p>
            <a:pPr eaLnBrk="1" hangingPunct="1">
              <a:lnSpc>
                <a:spcPct val="90000"/>
              </a:lnSpc>
              <a:buFont typeface="Wingdings" pitchFamily="2" charset="2"/>
              <a:buNone/>
            </a:pPr>
            <a:r>
              <a:rPr lang="en-US" altLang="zh-CN" sz="1867" dirty="0"/>
              <a:t>     int *p1,*p2;</a:t>
            </a:r>
          </a:p>
        </p:txBody>
      </p:sp>
      <p:graphicFrame>
        <p:nvGraphicFramePr>
          <p:cNvPr id="1261572" name="Group 4"/>
          <p:cNvGraphicFramePr>
            <a:graphicFrameLocks noGrp="1"/>
          </p:cNvGraphicFramePr>
          <p:nvPr/>
        </p:nvGraphicFramePr>
        <p:xfrm>
          <a:off x="447673" y="3765551"/>
          <a:ext cx="2511423" cy="1949452"/>
        </p:xfrm>
        <a:graphic>
          <a:graphicData uri="http://schemas.openxmlformats.org/drawingml/2006/table">
            <a:tbl>
              <a:tblPr/>
              <a:tblGrid>
                <a:gridCol w="807573">
                  <a:extLst>
                    <a:ext uri="{9D8B030D-6E8A-4147-A177-3AD203B41FA5}">
                      <a16:colId xmlns:a16="http://schemas.microsoft.com/office/drawing/2014/main" val="20000"/>
                    </a:ext>
                  </a:extLst>
                </a:gridCol>
                <a:gridCol w="1095861">
                  <a:extLst>
                    <a:ext uri="{9D8B030D-6E8A-4147-A177-3AD203B41FA5}">
                      <a16:colId xmlns:a16="http://schemas.microsoft.com/office/drawing/2014/main" val="20001"/>
                    </a:ext>
                  </a:extLst>
                </a:gridCol>
                <a:gridCol w="607989">
                  <a:extLst>
                    <a:ext uri="{9D8B030D-6E8A-4147-A177-3AD203B41FA5}">
                      <a16:colId xmlns:a16="http://schemas.microsoft.com/office/drawing/2014/main" val="20002"/>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Times New Roman" pitchFamily="18" charset="0"/>
                          <a:ea typeface="楷体_GB2312" pitchFamily="49" charset="-122"/>
                        </a:rPr>
                        <a:t>1000</a:t>
                      </a:r>
                    </a:p>
                  </a:txBody>
                  <a:tcPr marL="121920" marR="121920" horzOverflow="overflow">
                    <a:lnL cap="flat">
                      <a:noFill/>
                    </a:lnL>
                    <a:lnR w="12700"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dirty="0">
                        <a:ln>
                          <a:noFill/>
                        </a:ln>
                        <a:solidFill>
                          <a:schemeClr val="tx1"/>
                        </a:solidFill>
                        <a:effectLst/>
                        <a:latin typeface="Times New Roman" pitchFamily="18" charset="0"/>
                        <a:ea typeface="楷体_GB2312" pitchFamily="49" charset="-122"/>
                      </a:endParaRP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x</a:t>
                      </a:r>
                    </a:p>
                  </a:txBody>
                  <a:tcPr marL="121920" marR="121920" horzOverflow="overflow">
                    <a:lnL w="12700" cap="flat" cmpd="sng" algn="ctr">
                      <a:solidFill>
                        <a:schemeClr val="tx1"/>
                      </a:solidFill>
                      <a:prstDash val="solid"/>
                      <a:round/>
                      <a:headEnd type="none" w="sm" len="sm"/>
                      <a:tailEnd type="none" w="sm" len="sm"/>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87363">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1004</a:t>
                      </a:r>
                    </a:p>
                  </a:txBody>
                  <a:tcPr marL="121920" marR="121920"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a:ln>
                          <a:noFill/>
                        </a:ln>
                        <a:solidFill>
                          <a:schemeClr val="tx1"/>
                        </a:solidFill>
                        <a:effectLst/>
                        <a:latin typeface="Times New Roman" pitchFamily="18" charset="0"/>
                        <a:ea typeface="楷体_GB2312" pitchFamily="49" charset="-122"/>
                      </a:endParaRP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y</a:t>
                      </a:r>
                    </a:p>
                  </a:txBody>
                  <a:tcPr marL="121920" marR="121920" horzOverflow="overflow">
                    <a:lnL w="12700" cap="flat" cmpd="sng" algn="ctr">
                      <a:solidFill>
                        <a:schemeClr val="tx1"/>
                      </a:solidFill>
                      <a:prstDash val="solid"/>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87363">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1008</a:t>
                      </a:r>
                    </a:p>
                  </a:txBody>
                  <a:tcPr marL="121920" marR="121920"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a:ln>
                          <a:noFill/>
                        </a:ln>
                        <a:solidFill>
                          <a:schemeClr val="tx1"/>
                        </a:solidFill>
                        <a:effectLst/>
                        <a:latin typeface="Times New Roman" pitchFamily="18" charset="0"/>
                        <a:ea typeface="楷体_GB2312" pitchFamily="49" charset="-122"/>
                      </a:endParaRP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p1</a:t>
                      </a:r>
                    </a:p>
                  </a:txBody>
                  <a:tcPr marL="121920" marR="121920" horzOverflow="overflow">
                    <a:lnL w="12700" cap="flat" cmpd="sng" algn="ctr">
                      <a:solidFill>
                        <a:schemeClr val="tx1"/>
                      </a:solidFill>
                      <a:prstDash val="solid"/>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87363">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1012</a:t>
                      </a:r>
                    </a:p>
                  </a:txBody>
                  <a:tcPr marL="121920" marR="121920" horzOverflow="overflow">
                    <a:lnL cap="flat">
                      <a:noFill/>
                    </a:lnL>
                    <a:lnR w="1270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a:ln>
                          <a:noFill/>
                        </a:ln>
                        <a:solidFill>
                          <a:schemeClr val="tx1"/>
                        </a:solidFill>
                        <a:effectLst/>
                        <a:latin typeface="Times New Roman" pitchFamily="18" charset="0"/>
                        <a:ea typeface="楷体_GB2312" pitchFamily="49" charset="-122"/>
                      </a:endParaRP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Times New Roman" pitchFamily="18" charset="0"/>
                          <a:ea typeface="楷体_GB2312" pitchFamily="49" charset="-122"/>
                        </a:rPr>
                        <a:t>p2</a:t>
                      </a:r>
                    </a:p>
                  </a:txBody>
                  <a:tcPr marL="121920" marR="121920" horzOverflow="overflow">
                    <a:lnL w="12700" cap="flat" cmpd="sng" algn="ctr">
                      <a:solidFill>
                        <a:schemeClr val="tx1"/>
                      </a:solidFill>
                      <a:prstDash val="solid"/>
                      <a:round/>
                      <a:headEnd type="none" w="sm" len="sm"/>
                      <a:tailEnd type="none" w="sm" len="sm"/>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261604" name="Text Box 36"/>
          <p:cNvSpPr txBox="1">
            <a:spLocks noChangeArrowheads="1"/>
          </p:cNvSpPr>
          <p:nvPr/>
        </p:nvSpPr>
        <p:spPr bwMode="auto">
          <a:xfrm>
            <a:off x="3725335" y="1993901"/>
            <a:ext cx="2360084" cy="1011752"/>
          </a:xfrm>
          <a:prstGeom prst="rect">
            <a:avLst/>
          </a:prstGeom>
          <a:noFill/>
          <a:ln w="12700" cap="sq">
            <a:noFill/>
            <a:miter lim="800000"/>
            <a:headEnd type="none" w="sm" len="sm"/>
            <a:tailEnd type="none" w="sm" len="sm"/>
          </a:ln>
        </p:spPr>
        <p:txBody>
          <a:bodyPr>
            <a:spAutoFit/>
          </a:bodyPr>
          <a:lstStyle/>
          <a:p>
            <a:pPr>
              <a:spcBef>
                <a:spcPct val="10000"/>
              </a:spcBef>
            </a:pPr>
            <a:r>
              <a:rPr lang="zh-CN" altLang="en-US" sz="1867">
                <a:latin typeface="微软雅黑" pitchFamily="34" charset="-122"/>
                <a:ea typeface="微软雅黑" pitchFamily="34" charset="-122"/>
              </a:rPr>
              <a:t>执行语句：</a:t>
            </a:r>
          </a:p>
          <a:p>
            <a:pPr>
              <a:spcBef>
                <a:spcPct val="10000"/>
              </a:spcBef>
            </a:pPr>
            <a:r>
              <a:rPr lang="en-US" altLang="zh-CN" sz="1867">
                <a:latin typeface="微软雅黑" pitchFamily="34" charset="-122"/>
                <a:ea typeface="微软雅黑" pitchFamily="34" charset="-122"/>
              </a:rPr>
              <a:t>x=23;</a:t>
            </a:r>
          </a:p>
          <a:p>
            <a:pPr>
              <a:spcBef>
                <a:spcPct val="10000"/>
              </a:spcBef>
            </a:pPr>
            <a:r>
              <a:rPr lang="en-US" altLang="zh-CN" sz="1867">
                <a:latin typeface="微软雅黑" pitchFamily="34" charset="-122"/>
                <a:ea typeface="微软雅黑" pitchFamily="34" charset="-122"/>
              </a:rPr>
              <a:t>y=234;</a:t>
            </a:r>
          </a:p>
        </p:txBody>
      </p:sp>
      <p:graphicFrame>
        <p:nvGraphicFramePr>
          <p:cNvPr id="1261605" name="Group 37"/>
          <p:cNvGraphicFramePr>
            <a:graphicFrameLocks noGrp="1"/>
          </p:cNvGraphicFramePr>
          <p:nvPr/>
        </p:nvGraphicFramePr>
        <p:xfrm>
          <a:off x="3208869" y="3765551"/>
          <a:ext cx="2334683" cy="1949452"/>
        </p:xfrm>
        <a:graphic>
          <a:graphicData uri="http://schemas.openxmlformats.org/drawingml/2006/table">
            <a:tbl>
              <a:tblPr/>
              <a:tblGrid>
                <a:gridCol w="750741">
                  <a:extLst>
                    <a:ext uri="{9D8B030D-6E8A-4147-A177-3AD203B41FA5}">
                      <a16:colId xmlns:a16="http://schemas.microsoft.com/office/drawing/2014/main" val="20000"/>
                    </a:ext>
                  </a:extLst>
                </a:gridCol>
                <a:gridCol w="1018739">
                  <a:extLst>
                    <a:ext uri="{9D8B030D-6E8A-4147-A177-3AD203B41FA5}">
                      <a16:colId xmlns:a16="http://schemas.microsoft.com/office/drawing/2014/main" val="20001"/>
                    </a:ext>
                  </a:extLst>
                </a:gridCol>
                <a:gridCol w="565203">
                  <a:extLst>
                    <a:ext uri="{9D8B030D-6E8A-4147-A177-3AD203B41FA5}">
                      <a16:colId xmlns:a16="http://schemas.microsoft.com/office/drawing/2014/main" val="20002"/>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Times New Roman" pitchFamily="18" charset="0"/>
                          <a:ea typeface="楷体_GB2312" pitchFamily="49" charset="-122"/>
                        </a:rPr>
                        <a:t>1000</a:t>
                      </a:r>
                    </a:p>
                  </a:txBody>
                  <a:tcPr marL="121920" marR="121920" horzOverflow="overflow">
                    <a:lnL cap="flat">
                      <a:noFill/>
                    </a:lnL>
                    <a:lnR w="12700"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23</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x</a:t>
                      </a:r>
                    </a:p>
                  </a:txBody>
                  <a:tcPr marL="121920" marR="121920" horzOverflow="overflow">
                    <a:lnL w="12700" cap="flat" cmpd="sng" algn="ctr">
                      <a:solidFill>
                        <a:schemeClr val="tx1"/>
                      </a:solidFill>
                      <a:prstDash val="solid"/>
                      <a:round/>
                      <a:headEnd type="none" w="sm" len="sm"/>
                      <a:tailEnd type="none" w="sm" len="sm"/>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87363">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1004</a:t>
                      </a:r>
                    </a:p>
                  </a:txBody>
                  <a:tcPr marL="121920" marR="121920"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234</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y</a:t>
                      </a:r>
                    </a:p>
                  </a:txBody>
                  <a:tcPr marL="121920" marR="121920" horzOverflow="overflow">
                    <a:lnL w="12700" cap="flat" cmpd="sng" algn="ctr">
                      <a:solidFill>
                        <a:schemeClr val="tx1"/>
                      </a:solidFill>
                      <a:prstDash val="solid"/>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87363">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1008</a:t>
                      </a:r>
                    </a:p>
                  </a:txBody>
                  <a:tcPr marL="121920" marR="121920"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a:ln>
                          <a:noFill/>
                        </a:ln>
                        <a:solidFill>
                          <a:schemeClr val="tx1"/>
                        </a:solidFill>
                        <a:effectLst/>
                        <a:latin typeface="Times New Roman" pitchFamily="18" charset="0"/>
                        <a:ea typeface="楷体_GB2312" pitchFamily="49" charset="-122"/>
                      </a:endParaRP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p1</a:t>
                      </a:r>
                    </a:p>
                  </a:txBody>
                  <a:tcPr marL="121920" marR="121920" horzOverflow="overflow">
                    <a:lnL w="12700" cap="flat" cmpd="sng" algn="ctr">
                      <a:solidFill>
                        <a:schemeClr val="tx1"/>
                      </a:solidFill>
                      <a:prstDash val="solid"/>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87363">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1012</a:t>
                      </a:r>
                    </a:p>
                  </a:txBody>
                  <a:tcPr marL="121920" marR="121920" horzOverflow="overflow">
                    <a:lnL cap="flat">
                      <a:noFill/>
                    </a:lnL>
                    <a:lnR w="1270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dirty="0">
                        <a:ln>
                          <a:noFill/>
                        </a:ln>
                        <a:solidFill>
                          <a:schemeClr val="tx1"/>
                        </a:solidFill>
                        <a:effectLst/>
                        <a:latin typeface="Times New Roman" pitchFamily="18" charset="0"/>
                        <a:ea typeface="楷体_GB2312" pitchFamily="49" charset="-122"/>
                      </a:endParaRP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Times New Roman" pitchFamily="18" charset="0"/>
                          <a:ea typeface="楷体_GB2312" pitchFamily="49" charset="-122"/>
                        </a:rPr>
                        <a:t>p2</a:t>
                      </a:r>
                    </a:p>
                  </a:txBody>
                  <a:tcPr marL="121920" marR="121920" horzOverflow="overflow">
                    <a:lnL w="12700" cap="flat" cmpd="sng" algn="ctr">
                      <a:solidFill>
                        <a:schemeClr val="tx1"/>
                      </a:solidFill>
                      <a:prstDash val="solid"/>
                      <a:round/>
                      <a:headEnd type="none" w="sm" len="sm"/>
                      <a:tailEnd type="none" w="sm" len="sm"/>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261637" name="Text Box 69"/>
          <p:cNvSpPr txBox="1">
            <a:spLocks noChangeArrowheads="1"/>
          </p:cNvSpPr>
          <p:nvPr/>
        </p:nvSpPr>
        <p:spPr bwMode="auto">
          <a:xfrm>
            <a:off x="6697135" y="2032001"/>
            <a:ext cx="2360084" cy="1011752"/>
          </a:xfrm>
          <a:prstGeom prst="rect">
            <a:avLst/>
          </a:prstGeom>
          <a:noFill/>
          <a:ln w="12700" cap="sq">
            <a:noFill/>
            <a:miter lim="800000"/>
            <a:headEnd type="none" w="sm" len="sm"/>
            <a:tailEnd type="none" w="sm" len="sm"/>
          </a:ln>
        </p:spPr>
        <p:txBody>
          <a:bodyPr>
            <a:spAutoFit/>
          </a:bodyPr>
          <a:lstStyle/>
          <a:p>
            <a:pPr>
              <a:spcBef>
                <a:spcPct val="10000"/>
              </a:spcBef>
            </a:pPr>
            <a:r>
              <a:rPr lang="zh-CN" altLang="en-US" sz="1867">
                <a:latin typeface="微软雅黑" pitchFamily="34" charset="-122"/>
                <a:ea typeface="微软雅黑" pitchFamily="34" charset="-122"/>
              </a:rPr>
              <a:t>执行语句：</a:t>
            </a:r>
          </a:p>
          <a:p>
            <a:pPr>
              <a:spcBef>
                <a:spcPct val="10000"/>
              </a:spcBef>
            </a:pPr>
            <a:r>
              <a:rPr lang="en-US" altLang="zh-CN" sz="1867">
                <a:latin typeface="微软雅黑" pitchFamily="34" charset="-122"/>
                <a:ea typeface="微软雅黑" pitchFamily="34" charset="-122"/>
              </a:rPr>
              <a:t>p1=&amp;x;</a:t>
            </a:r>
          </a:p>
          <a:p>
            <a:pPr>
              <a:spcBef>
                <a:spcPct val="10000"/>
              </a:spcBef>
            </a:pPr>
            <a:r>
              <a:rPr lang="en-US" altLang="zh-CN" sz="1867">
                <a:latin typeface="微软雅黑" pitchFamily="34" charset="-122"/>
                <a:ea typeface="微软雅黑" pitchFamily="34" charset="-122"/>
              </a:rPr>
              <a:t>p2=&amp;y;</a:t>
            </a:r>
          </a:p>
        </p:txBody>
      </p:sp>
      <p:graphicFrame>
        <p:nvGraphicFramePr>
          <p:cNvPr id="1261638" name="Group 70"/>
          <p:cNvGraphicFramePr>
            <a:graphicFrameLocks noGrp="1"/>
          </p:cNvGraphicFramePr>
          <p:nvPr/>
        </p:nvGraphicFramePr>
        <p:xfrm>
          <a:off x="6278037" y="3765551"/>
          <a:ext cx="2408764" cy="1949452"/>
        </p:xfrm>
        <a:graphic>
          <a:graphicData uri="http://schemas.openxmlformats.org/drawingml/2006/table">
            <a:tbl>
              <a:tblPr/>
              <a:tblGrid>
                <a:gridCol w="774563">
                  <a:extLst>
                    <a:ext uri="{9D8B030D-6E8A-4147-A177-3AD203B41FA5}">
                      <a16:colId xmlns:a16="http://schemas.microsoft.com/office/drawing/2014/main" val="20000"/>
                    </a:ext>
                  </a:extLst>
                </a:gridCol>
                <a:gridCol w="1051064">
                  <a:extLst>
                    <a:ext uri="{9D8B030D-6E8A-4147-A177-3AD203B41FA5}">
                      <a16:colId xmlns:a16="http://schemas.microsoft.com/office/drawing/2014/main" val="20001"/>
                    </a:ext>
                  </a:extLst>
                </a:gridCol>
                <a:gridCol w="583137">
                  <a:extLst>
                    <a:ext uri="{9D8B030D-6E8A-4147-A177-3AD203B41FA5}">
                      <a16:colId xmlns:a16="http://schemas.microsoft.com/office/drawing/2014/main" val="20002"/>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1000</a:t>
                      </a:r>
                    </a:p>
                  </a:txBody>
                  <a:tcPr marL="121920" marR="121920" horzOverflow="overflow">
                    <a:lnL>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23</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x</a:t>
                      </a:r>
                    </a:p>
                  </a:txBody>
                  <a:tcPr marL="121920" marR="121920" horzOverflow="overflow">
                    <a:lnL w="12700"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extLst>
                  <a:ext uri="{0D108BD9-81ED-4DB2-BD59-A6C34878D82A}">
                    <a16:rowId xmlns:a16="http://schemas.microsoft.com/office/drawing/2014/main" val="10000"/>
                  </a:ext>
                </a:extLst>
              </a:tr>
              <a:tr h="487363">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1004</a:t>
                      </a:r>
                    </a:p>
                  </a:txBody>
                  <a:tcPr marL="121920" marR="121920" horzOverflow="overflow">
                    <a:lnL>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234</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y</a:t>
                      </a:r>
                    </a:p>
                  </a:txBody>
                  <a:tcPr marL="121920" marR="121920" horzOverflow="overflow">
                    <a:lnL w="12700"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extLst>
                  <a:ext uri="{0D108BD9-81ED-4DB2-BD59-A6C34878D82A}">
                    <a16:rowId xmlns:a16="http://schemas.microsoft.com/office/drawing/2014/main" val="10001"/>
                  </a:ext>
                </a:extLst>
              </a:tr>
              <a:tr h="487363">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1008</a:t>
                      </a:r>
                    </a:p>
                  </a:txBody>
                  <a:tcPr marL="121920" marR="121920" horzOverflow="overflow">
                    <a:lnL>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1000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p1</a:t>
                      </a:r>
                    </a:p>
                  </a:txBody>
                  <a:tcPr marL="121920" marR="121920" horzOverflow="overflow">
                    <a:lnL w="12700"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extLst>
                  <a:ext uri="{0D108BD9-81ED-4DB2-BD59-A6C34878D82A}">
                    <a16:rowId xmlns:a16="http://schemas.microsoft.com/office/drawing/2014/main" val="10002"/>
                  </a:ext>
                </a:extLst>
              </a:tr>
              <a:tr h="487363">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1012</a:t>
                      </a:r>
                    </a:p>
                  </a:txBody>
                  <a:tcPr marL="121920" marR="121920" horzOverflow="overflow">
                    <a:lnL>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1004</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Times New Roman" pitchFamily="18" charset="0"/>
                          <a:ea typeface="楷体_GB2312" pitchFamily="49" charset="-122"/>
                        </a:rPr>
                        <a:t>p2</a:t>
                      </a:r>
                    </a:p>
                  </a:txBody>
                  <a:tcPr marL="121920" marR="121920" horzOverflow="overflow">
                    <a:lnL w="12700"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261670" name="Text Box 102"/>
          <p:cNvSpPr txBox="1">
            <a:spLocks noChangeArrowheads="1"/>
          </p:cNvSpPr>
          <p:nvPr/>
        </p:nvSpPr>
        <p:spPr bwMode="auto">
          <a:xfrm>
            <a:off x="9446684" y="2082801"/>
            <a:ext cx="2360083" cy="1011752"/>
          </a:xfrm>
          <a:prstGeom prst="rect">
            <a:avLst/>
          </a:prstGeom>
          <a:noFill/>
          <a:ln w="12700" cap="sq">
            <a:noFill/>
            <a:miter lim="800000"/>
            <a:headEnd type="none" w="sm" len="sm"/>
            <a:tailEnd type="none" w="sm" len="sm"/>
          </a:ln>
        </p:spPr>
        <p:txBody>
          <a:bodyPr>
            <a:spAutoFit/>
          </a:bodyPr>
          <a:lstStyle/>
          <a:p>
            <a:pPr>
              <a:spcBef>
                <a:spcPct val="10000"/>
              </a:spcBef>
            </a:pPr>
            <a:r>
              <a:rPr lang="zh-CN" altLang="en-US" sz="1867">
                <a:latin typeface="微软雅黑" pitchFamily="34" charset="-122"/>
                <a:ea typeface="微软雅黑" pitchFamily="34" charset="-122"/>
              </a:rPr>
              <a:t>执行语句：</a:t>
            </a:r>
          </a:p>
          <a:p>
            <a:pPr>
              <a:spcBef>
                <a:spcPct val="10000"/>
              </a:spcBef>
            </a:pPr>
            <a:r>
              <a:rPr lang="zh-CN" altLang="en-US" sz="1867">
                <a:latin typeface="微软雅黑" pitchFamily="34" charset="-122"/>
                <a:ea typeface="微软雅黑" pitchFamily="34" charset="-122"/>
              </a:rPr>
              <a:t>*</a:t>
            </a:r>
            <a:r>
              <a:rPr lang="en-US" altLang="zh-CN" sz="1867">
                <a:latin typeface="微软雅黑" pitchFamily="34" charset="-122"/>
                <a:ea typeface="微软雅黑" pitchFamily="34" charset="-122"/>
              </a:rPr>
              <a:t>p1=34;</a:t>
            </a:r>
          </a:p>
          <a:p>
            <a:pPr>
              <a:spcBef>
                <a:spcPct val="10000"/>
              </a:spcBef>
            </a:pPr>
            <a:r>
              <a:rPr lang="en-US" altLang="zh-CN" sz="1867">
                <a:latin typeface="微软雅黑" pitchFamily="34" charset="-122"/>
                <a:ea typeface="微软雅黑" pitchFamily="34" charset="-122"/>
              </a:rPr>
              <a:t>p2=p1;</a:t>
            </a:r>
          </a:p>
        </p:txBody>
      </p:sp>
      <p:graphicFrame>
        <p:nvGraphicFramePr>
          <p:cNvPr id="1261671" name="Group 103"/>
          <p:cNvGraphicFramePr>
            <a:graphicFrameLocks noGrp="1"/>
          </p:cNvGraphicFramePr>
          <p:nvPr/>
        </p:nvGraphicFramePr>
        <p:xfrm>
          <a:off x="9154584" y="3765551"/>
          <a:ext cx="2504016" cy="1949452"/>
        </p:xfrm>
        <a:graphic>
          <a:graphicData uri="http://schemas.openxmlformats.org/drawingml/2006/table">
            <a:tbl>
              <a:tblPr/>
              <a:tblGrid>
                <a:gridCol w="805191">
                  <a:extLst>
                    <a:ext uri="{9D8B030D-6E8A-4147-A177-3AD203B41FA5}">
                      <a16:colId xmlns:a16="http://schemas.microsoft.com/office/drawing/2014/main" val="20000"/>
                    </a:ext>
                  </a:extLst>
                </a:gridCol>
                <a:gridCol w="1092629">
                  <a:extLst>
                    <a:ext uri="{9D8B030D-6E8A-4147-A177-3AD203B41FA5}">
                      <a16:colId xmlns:a16="http://schemas.microsoft.com/office/drawing/2014/main" val="20001"/>
                    </a:ext>
                  </a:extLst>
                </a:gridCol>
                <a:gridCol w="606196">
                  <a:extLst>
                    <a:ext uri="{9D8B030D-6E8A-4147-A177-3AD203B41FA5}">
                      <a16:colId xmlns:a16="http://schemas.microsoft.com/office/drawing/2014/main" val="20002"/>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Times New Roman" pitchFamily="18" charset="0"/>
                          <a:ea typeface="楷体_GB2312" pitchFamily="49" charset="-122"/>
                        </a:rPr>
                        <a:t>1000</a:t>
                      </a:r>
                    </a:p>
                  </a:txBody>
                  <a:tcPr marL="121920" marR="121920" horzOverflow="overflow">
                    <a:lnL cap="flat">
                      <a:noFill/>
                    </a:lnL>
                    <a:lnR w="12700"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Times New Roman" pitchFamily="18" charset="0"/>
                          <a:ea typeface="楷体_GB2312" pitchFamily="49" charset="-122"/>
                        </a:rPr>
                        <a:t>34</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x</a:t>
                      </a:r>
                    </a:p>
                  </a:txBody>
                  <a:tcPr marL="121920" marR="121920" horzOverflow="overflow">
                    <a:lnL w="12700" cap="flat" cmpd="sng" algn="ctr">
                      <a:solidFill>
                        <a:schemeClr val="tx1"/>
                      </a:solidFill>
                      <a:prstDash val="solid"/>
                      <a:round/>
                      <a:headEnd type="none" w="sm" len="sm"/>
                      <a:tailEnd type="none" w="sm" len="sm"/>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87363">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1004</a:t>
                      </a:r>
                    </a:p>
                  </a:txBody>
                  <a:tcPr marL="121920" marR="121920"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234</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y</a:t>
                      </a:r>
                    </a:p>
                  </a:txBody>
                  <a:tcPr marL="121920" marR="121920" horzOverflow="overflow">
                    <a:lnL w="12700" cap="flat" cmpd="sng" algn="ctr">
                      <a:solidFill>
                        <a:schemeClr val="tx1"/>
                      </a:solidFill>
                      <a:prstDash val="solid"/>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87363">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1008</a:t>
                      </a:r>
                    </a:p>
                  </a:txBody>
                  <a:tcPr marL="121920" marR="121920"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1000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p1</a:t>
                      </a:r>
                    </a:p>
                  </a:txBody>
                  <a:tcPr marL="121920" marR="121920" horzOverflow="overflow">
                    <a:lnL w="12700" cap="flat" cmpd="sng" algn="ctr">
                      <a:solidFill>
                        <a:schemeClr val="tx1"/>
                      </a:solidFill>
                      <a:prstDash val="solid"/>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87363">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1012</a:t>
                      </a:r>
                    </a:p>
                  </a:txBody>
                  <a:tcPr marL="121920" marR="121920" horzOverflow="overflow">
                    <a:lnL cap="flat">
                      <a:noFill/>
                    </a:lnL>
                    <a:lnR w="1270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Times New Roman" pitchFamily="18" charset="0"/>
                          <a:ea typeface="楷体_GB2312" pitchFamily="49" charset="-122"/>
                        </a:rPr>
                        <a:t>1000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Times New Roman" pitchFamily="18" charset="0"/>
                          <a:ea typeface="楷体_GB2312" pitchFamily="49" charset="-122"/>
                        </a:rPr>
                        <a:t>p2</a:t>
                      </a:r>
                    </a:p>
                  </a:txBody>
                  <a:tcPr marL="121920" marR="121920" horzOverflow="overflow">
                    <a:lnL w="12700" cap="flat" cmpd="sng" algn="ctr">
                      <a:solidFill>
                        <a:schemeClr val="tx1"/>
                      </a:solidFill>
                      <a:prstDash val="solid"/>
                      <a:round/>
                      <a:headEnd type="none" w="sm" len="sm"/>
                      <a:tailEnd type="none" w="sm" len="sm"/>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616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616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616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2616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616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2616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1604" grpId="0" autoUpdateAnimBg="0"/>
      <p:bldP spid="1261637" grpId="0" autoUpdateAnimBg="0"/>
      <p:bldP spid="1261670" grpId="0" autoUpdateAnimBg="0"/>
    </p:bld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altLang="zh-CN" sz="3733" b="1" dirty="0" err="1">
                <a:latin typeface="微软雅黑" pitchFamily="34" charset="-122"/>
              </a:rPr>
              <a:t>reinterpret_cast</a:t>
            </a:r>
            <a:endParaRPr lang="zh-CN" altLang="en-US" sz="3733" b="1" dirty="0">
              <a:latin typeface="微软雅黑" pitchFamily="34" charset="-122"/>
            </a:endParaRPr>
          </a:p>
        </p:txBody>
      </p:sp>
      <p:sp>
        <p:nvSpPr>
          <p:cNvPr id="452611" name="内容占位符 2"/>
          <p:cNvSpPr>
            <a:spLocks noGrp="1"/>
          </p:cNvSpPr>
          <p:nvPr>
            <p:ph idx="4294967295"/>
          </p:nvPr>
        </p:nvSpPr>
        <p:spPr>
          <a:xfrm>
            <a:off x="995680" y="1485053"/>
            <a:ext cx="9728200" cy="4495800"/>
          </a:xfrm>
        </p:spPr>
        <p:txBody>
          <a:bodyPr>
            <a:normAutofit/>
          </a:bodyPr>
          <a:lstStyle/>
          <a:p>
            <a:pPr>
              <a:lnSpc>
                <a:spcPct val="150000"/>
              </a:lnSpc>
              <a:buClr>
                <a:schemeClr val="tx1"/>
              </a:buClr>
              <a:buFont typeface="Wingdings" pitchFamily="2" charset="2"/>
              <a:buChar char="p"/>
            </a:pPr>
            <a:r>
              <a:rPr lang="zh-CN" altLang="en-US" sz="2667" dirty="0"/>
              <a:t>指针只能指向同类变量</a:t>
            </a:r>
            <a:endParaRPr lang="en-US" altLang="zh-CN" sz="2667" dirty="0"/>
          </a:p>
          <a:p>
            <a:pPr lvl="1">
              <a:lnSpc>
                <a:spcPct val="150000"/>
              </a:lnSpc>
              <a:buClr>
                <a:schemeClr val="tx1"/>
              </a:buClr>
              <a:buFont typeface="Wingdings" pitchFamily="2" charset="2"/>
              <a:buChar char="Ø"/>
            </a:pPr>
            <a:r>
              <a:rPr lang="en-US" altLang="zh-CN" sz="2133" dirty="0" err="1"/>
              <a:t>int</a:t>
            </a:r>
            <a:r>
              <a:rPr lang="en-US" altLang="zh-CN" sz="2133" dirty="0"/>
              <a:t>  x, *p = &amp;x;    // </a:t>
            </a:r>
            <a:r>
              <a:rPr lang="zh-CN" altLang="en-US" sz="2133" dirty="0"/>
              <a:t>正确</a:t>
            </a:r>
            <a:endParaRPr lang="en-US" altLang="zh-CN" sz="2133" dirty="0"/>
          </a:p>
          <a:p>
            <a:pPr lvl="1">
              <a:lnSpc>
                <a:spcPct val="150000"/>
              </a:lnSpc>
              <a:buClr>
                <a:schemeClr val="tx1"/>
              </a:buClr>
              <a:buFont typeface="Wingdings" pitchFamily="2" charset="2"/>
              <a:buChar char="Ø"/>
            </a:pPr>
            <a:r>
              <a:rPr lang="en-US" altLang="zh-CN" sz="2133" dirty="0"/>
              <a:t>float  *</a:t>
            </a:r>
            <a:r>
              <a:rPr lang="en-US" altLang="zh-CN" sz="2133" dirty="0" err="1"/>
              <a:t>fp</a:t>
            </a:r>
            <a:r>
              <a:rPr lang="en-US" altLang="zh-CN" sz="2133" dirty="0"/>
              <a:t> = &amp;x;    // </a:t>
            </a:r>
            <a:r>
              <a:rPr lang="zh-CN" altLang="en-US" sz="2133" dirty="0"/>
              <a:t>错误</a:t>
            </a:r>
            <a:endParaRPr lang="en-US" altLang="zh-CN" sz="2133" dirty="0"/>
          </a:p>
          <a:p>
            <a:pPr>
              <a:lnSpc>
                <a:spcPct val="150000"/>
              </a:lnSpc>
              <a:buClr>
                <a:schemeClr val="tx1"/>
              </a:buClr>
              <a:buFont typeface="Wingdings" pitchFamily="2" charset="2"/>
              <a:buChar char="p"/>
            </a:pPr>
            <a:r>
              <a:rPr lang="zh-CN" altLang="en-US" sz="2667" dirty="0"/>
              <a:t>作用</a:t>
            </a:r>
            <a:endParaRPr lang="en-US" altLang="zh-CN" sz="2667" dirty="0"/>
          </a:p>
          <a:p>
            <a:pPr lvl="1">
              <a:lnSpc>
                <a:spcPct val="150000"/>
              </a:lnSpc>
              <a:buClr>
                <a:schemeClr val="tx1"/>
              </a:buClr>
              <a:buFont typeface="Wingdings" pitchFamily="2" charset="2"/>
              <a:buChar char="Ø"/>
            </a:pPr>
            <a:r>
              <a:rPr lang="zh-CN" altLang="en-US" sz="2133" dirty="0"/>
              <a:t>重新解释内存中的二进制比特串</a:t>
            </a:r>
            <a:endParaRPr lang="en-US" altLang="zh-CN" sz="2133" dirty="0"/>
          </a:p>
          <a:p>
            <a:pPr lvl="1">
              <a:lnSpc>
                <a:spcPct val="150000"/>
              </a:lnSpc>
              <a:buClr>
                <a:schemeClr val="tx1"/>
              </a:buClr>
              <a:buFont typeface="Wingdings" pitchFamily="2" charset="2"/>
              <a:buChar char="Ø"/>
            </a:pPr>
            <a:r>
              <a:rPr lang="zh-CN" altLang="en-US" sz="2133" dirty="0"/>
              <a:t>如将 </a:t>
            </a:r>
            <a:r>
              <a:rPr lang="en-US" altLang="zh-CN" sz="2133" dirty="0" err="1"/>
              <a:t>int</a:t>
            </a:r>
            <a:r>
              <a:rPr lang="en-US" altLang="zh-CN" sz="2133" dirty="0"/>
              <a:t> </a:t>
            </a:r>
            <a:r>
              <a:rPr lang="zh-CN" altLang="en-US" sz="2133" dirty="0"/>
              <a:t>的 </a:t>
            </a:r>
            <a:r>
              <a:rPr lang="en-US" altLang="zh-CN" sz="2133" dirty="0"/>
              <a:t>32 </a:t>
            </a:r>
            <a:r>
              <a:rPr lang="zh-CN" altLang="en-US" sz="2133" dirty="0"/>
              <a:t>位二进制数解释成 </a:t>
            </a:r>
            <a:r>
              <a:rPr lang="en-US" altLang="zh-CN" sz="2133" dirty="0"/>
              <a:t>float </a:t>
            </a:r>
            <a:r>
              <a:rPr lang="zh-CN" altLang="en-US" sz="2133" dirty="0"/>
              <a:t>类型的指针</a:t>
            </a:r>
            <a:endParaRPr lang="en-US" altLang="zh-CN" sz="2133" dirty="0"/>
          </a:p>
          <a:p>
            <a:pPr lvl="1">
              <a:lnSpc>
                <a:spcPct val="150000"/>
              </a:lnSpc>
              <a:buClr>
                <a:schemeClr val="tx1"/>
              </a:buClr>
              <a:buFont typeface="Wingdings" pitchFamily="2" charset="2"/>
              <a:buChar char="Ø"/>
            </a:pPr>
            <a:r>
              <a:rPr lang="en-US" altLang="zh-CN" sz="2133" dirty="0"/>
              <a:t>float  *</a:t>
            </a:r>
            <a:r>
              <a:rPr lang="en-US" altLang="zh-CN" sz="2133" dirty="0" err="1"/>
              <a:t>fp</a:t>
            </a:r>
            <a:r>
              <a:rPr lang="en-US" altLang="zh-CN" sz="2133" dirty="0"/>
              <a:t> = </a:t>
            </a:r>
            <a:r>
              <a:rPr lang="en-US" altLang="zh-CN" dirty="0" err="1"/>
              <a:t>reinterpret_cast</a:t>
            </a:r>
            <a:r>
              <a:rPr lang="en-US" altLang="zh-CN" dirty="0"/>
              <a:t> &lt; float  </a:t>
            </a:r>
            <a:r>
              <a:rPr lang="zh-CN" altLang="en-US" dirty="0"/>
              <a:t>*</a:t>
            </a:r>
            <a:r>
              <a:rPr lang="en-US" altLang="zh-CN" dirty="0"/>
              <a:t> &gt; </a:t>
            </a:r>
            <a:r>
              <a:rPr lang="en-US" altLang="zh-CN" sz="2133" dirty="0"/>
              <a:t>&amp;x;    //</a:t>
            </a:r>
            <a:r>
              <a:rPr lang="zh-CN" altLang="en-US" sz="2133" dirty="0"/>
              <a:t>正确</a:t>
            </a:r>
          </a:p>
        </p:txBody>
      </p:sp>
      <p:sp>
        <p:nvSpPr>
          <p:cNvPr id="6" name="TextBox 5"/>
          <p:cNvSpPr txBox="1"/>
          <p:nvPr/>
        </p:nvSpPr>
        <p:spPr>
          <a:xfrm>
            <a:off x="7869382" y="2962354"/>
            <a:ext cx="1793535" cy="461665"/>
          </a:xfrm>
          <a:prstGeom prst="rect">
            <a:avLst/>
          </a:prstGeom>
          <a:noFill/>
        </p:spPr>
        <p:txBody>
          <a:bodyPr wrap="square" rtlCol="0">
            <a:spAutoFit/>
          </a:bodyPr>
          <a:lstStyle/>
          <a:p>
            <a:r>
              <a:rPr lang="zh-CN" altLang="en-US" sz="2400" dirty="0">
                <a:latin typeface="微软雅黑" pitchFamily="34" charset="-122"/>
                <a:ea typeface="微软雅黑" pitchFamily="34" charset="-122"/>
              </a:rPr>
              <a:t>危险！！！</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6" presetClass="emph" presetSubtype="0" fill="hold" grpId="1" nodeType="afterEffect">
                                  <p:stCondLst>
                                    <p:cond delay="0"/>
                                  </p:stCondLst>
                                  <p:childTnLst>
                                    <p:animScale>
                                      <p:cBhvr>
                                        <p:cTn id="10"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7970"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补码</a:t>
            </a:r>
          </a:p>
        </p:txBody>
      </p:sp>
      <p:sp>
        <p:nvSpPr>
          <p:cNvPr id="64515" name="Rectangle 3"/>
          <p:cNvSpPr>
            <a:spLocks noGrp="1" noChangeArrowheads="1"/>
          </p:cNvSpPr>
          <p:nvPr>
            <p:ph idx="4294967295"/>
          </p:nvPr>
        </p:nvSpPr>
        <p:spPr>
          <a:xfrm>
            <a:off x="579441" y="1213061"/>
            <a:ext cx="10363200" cy="5191125"/>
          </a:xfrm>
        </p:spPr>
        <p:txBody>
          <a:bodyPr>
            <a:normAutofit fontScale="92500" lnSpcReduction="10000"/>
          </a:bodyPr>
          <a:lstStyle/>
          <a:p>
            <a:pPr eaLnBrk="1" hangingPunct="1">
              <a:lnSpc>
                <a:spcPct val="130000"/>
              </a:lnSpc>
              <a:buNone/>
            </a:pPr>
            <a:r>
              <a:rPr lang="zh-CN" altLang="en-US" sz="2400" b="1" dirty="0"/>
              <a:t>正数的补码与原码相同，负数的补码为该数的反码加</a:t>
            </a:r>
            <a:r>
              <a:rPr lang="en-US" altLang="zh-CN" sz="2400" b="1" dirty="0"/>
              <a:t>1</a:t>
            </a:r>
            <a:r>
              <a:rPr lang="zh-CN" altLang="en-US" sz="2400" b="1" dirty="0"/>
              <a:t>。如：</a:t>
            </a:r>
          </a:p>
          <a:p>
            <a:pPr>
              <a:lnSpc>
                <a:spcPct val="130000"/>
              </a:lnSpc>
              <a:buNone/>
            </a:pPr>
            <a:r>
              <a:rPr lang="zh-CN" altLang="en-US" sz="2400" dirty="0"/>
              <a:t>    </a:t>
            </a:r>
            <a:r>
              <a:rPr lang="en-US" altLang="zh-CN" sz="1867" dirty="0"/>
              <a:t>[62]</a:t>
            </a:r>
            <a:r>
              <a:rPr lang="zh-CN" altLang="en-US" sz="1867" baseline="-25000" dirty="0"/>
              <a:t>补   </a:t>
            </a:r>
            <a:r>
              <a:rPr lang="en-US" altLang="zh-CN" sz="1867" dirty="0"/>
              <a:t>=   0    0111110</a:t>
            </a:r>
          </a:p>
          <a:p>
            <a:pPr>
              <a:lnSpc>
                <a:spcPct val="130000"/>
              </a:lnSpc>
              <a:buNone/>
            </a:pPr>
            <a:r>
              <a:rPr lang="en-US" altLang="zh-CN" sz="1867" dirty="0"/>
              <a:t>    [-62]</a:t>
            </a:r>
            <a:r>
              <a:rPr lang="zh-CN" altLang="en-US" sz="1867" baseline="-25000" dirty="0"/>
              <a:t>补</a:t>
            </a:r>
            <a:r>
              <a:rPr lang="en-US" altLang="zh-CN" sz="1867" dirty="0"/>
              <a:t>=    1    1000010</a:t>
            </a:r>
          </a:p>
          <a:p>
            <a:pPr>
              <a:lnSpc>
                <a:spcPct val="130000"/>
              </a:lnSpc>
              <a:buNone/>
            </a:pPr>
            <a:endParaRPr lang="en-US" altLang="zh-CN" sz="2400" b="1" dirty="0"/>
          </a:p>
          <a:p>
            <a:pPr>
              <a:lnSpc>
                <a:spcPct val="130000"/>
              </a:lnSpc>
              <a:buNone/>
            </a:pPr>
            <a:r>
              <a:rPr lang="en-US" altLang="zh-CN" sz="2400" b="1" dirty="0"/>
              <a:t>0</a:t>
            </a:r>
            <a:r>
              <a:rPr lang="zh-CN" altLang="en-US" sz="2400" b="1" dirty="0"/>
              <a:t>的补码表示是唯一的</a:t>
            </a:r>
            <a:endParaRPr lang="en-US" altLang="zh-CN" sz="2400" b="1" dirty="0"/>
          </a:p>
          <a:p>
            <a:pPr eaLnBrk="1" hangingPunct="1">
              <a:lnSpc>
                <a:spcPct val="130000"/>
              </a:lnSpc>
              <a:buNone/>
            </a:pPr>
            <a:endParaRPr lang="en-US" altLang="zh-CN" sz="2400" b="1" dirty="0"/>
          </a:p>
          <a:p>
            <a:pPr eaLnBrk="1" hangingPunct="1">
              <a:lnSpc>
                <a:spcPct val="130000"/>
              </a:lnSpc>
              <a:buNone/>
            </a:pPr>
            <a:endParaRPr lang="en-US" altLang="zh-CN" sz="2400" b="1" dirty="0"/>
          </a:p>
          <a:p>
            <a:pPr eaLnBrk="1" hangingPunct="1">
              <a:lnSpc>
                <a:spcPct val="130000"/>
              </a:lnSpc>
              <a:buNone/>
            </a:pPr>
            <a:endParaRPr lang="en-US" altLang="zh-CN" sz="2400" b="1" dirty="0"/>
          </a:p>
          <a:p>
            <a:pPr eaLnBrk="1" hangingPunct="1">
              <a:lnSpc>
                <a:spcPct val="130000"/>
              </a:lnSpc>
              <a:buNone/>
            </a:pPr>
            <a:endParaRPr lang="en-US" altLang="zh-CN" sz="2400" b="1" dirty="0"/>
          </a:p>
          <a:p>
            <a:pPr eaLnBrk="1" hangingPunct="1">
              <a:lnSpc>
                <a:spcPct val="130000"/>
              </a:lnSpc>
              <a:buNone/>
            </a:pPr>
            <a:r>
              <a:rPr lang="zh-CN" altLang="en-US" sz="2400" b="1" dirty="0"/>
              <a:t>大多数计算机系统都用补码表示整数</a:t>
            </a:r>
          </a:p>
        </p:txBody>
      </p:sp>
      <p:grpSp>
        <p:nvGrpSpPr>
          <p:cNvPr id="4" name="组合 3"/>
          <p:cNvGrpSpPr/>
          <p:nvPr/>
        </p:nvGrpSpPr>
        <p:grpSpPr>
          <a:xfrm>
            <a:off x="4652469" y="2076449"/>
            <a:ext cx="2217144" cy="954300"/>
            <a:chOff x="6429389" y="4293546"/>
            <a:chExt cx="1980956" cy="509862"/>
          </a:xfrm>
        </p:grpSpPr>
        <p:sp>
          <p:nvSpPr>
            <p:cNvPr id="5" name="TextBox 4"/>
            <p:cNvSpPr txBox="1"/>
            <p:nvPr/>
          </p:nvSpPr>
          <p:spPr>
            <a:xfrm>
              <a:off x="6429389" y="4293546"/>
              <a:ext cx="1980956" cy="509862"/>
            </a:xfrm>
            <a:prstGeom prst="rect">
              <a:avLst/>
            </a:prstGeom>
            <a:noFill/>
          </p:spPr>
          <p:txBody>
            <a:bodyPr wrap="square" rtlCol="0">
              <a:spAutoFit/>
            </a:bodyPr>
            <a:lstStyle/>
            <a:p>
              <a:r>
                <a:rPr lang="en-US" altLang="zh-CN" sz="1867" b="1" dirty="0">
                  <a:latin typeface="微软雅黑" panose="020B0503020204020204" pitchFamily="34" charset="-122"/>
                  <a:ea typeface="微软雅黑" panose="020B0503020204020204" pitchFamily="34" charset="-122"/>
                </a:rPr>
                <a:t>    11000001</a:t>
              </a:r>
            </a:p>
            <a:p>
              <a:r>
                <a:rPr lang="en-US" altLang="zh-CN" sz="1867" b="1" dirty="0">
                  <a:latin typeface="微软雅黑" panose="020B0503020204020204" pitchFamily="34" charset="-122"/>
                  <a:ea typeface="微软雅黑" panose="020B0503020204020204" pitchFamily="34" charset="-122"/>
                </a:rPr>
                <a:t>+               1</a:t>
              </a:r>
            </a:p>
            <a:p>
              <a:r>
                <a:rPr lang="en-US" altLang="zh-CN" sz="1867" b="1" dirty="0">
                  <a:latin typeface="微软雅黑" panose="020B0503020204020204" pitchFamily="34" charset="-122"/>
                  <a:ea typeface="微软雅黑" panose="020B0503020204020204" pitchFamily="34" charset="-122"/>
                </a:rPr>
                <a:t>    11000010</a:t>
              </a:r>
              <a:endParaRPr lang="zh-CN" altLang="en-US" sz="1867"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439702" y="4628883"/>
              <a:ext cx="143552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4549155" y="3242313"/>
            <a:ext cx="2320459" cy="954300"/>
            <a:chOff x="6380553" y="4286256"/>
            <a:chExt cx="1906223" cy="1634335"/>
          </a:xfrm>
        </p:grpSpPr>
        <p:sp>
          <p:nvSpPr>
            <p:cNvPr id="8" name="TextBox 7"/>
            <p:cNvSpPr txBox="1"/>
            <p:nvPr/>
          </p:nvSpPr>
          <p:spPr>
            <a:xfrm>
              <a:off x="6429388" y="4286256"/>
              <a:ext cx="1857388" cy="1634335"/>
            </a:xfrm>
            <a:prstGeom prst="rect">
              <a:avLst/>
            </a:prstGeom>
            <a:noFill/>
          </p:spPr>
          <p:txBody>
            <a:bodyPr wrap="square" rtlCol="0">
              <a:spAutoFit/>
            </a:bodyPr>
            <a:lstStyle/>
            <a:p>
              <a:r>
                <a:rPr lang="en-US" altLang="zh-CN" sz="1867" b="1" dirty="0">
                  <a:latin typeface="微软雅黑" panose="020B0503020204020204" pitchFamily="34" charset="-122"/>
                  <a:ea typeface="微软雅黑" panose="020B0503020204020204" pitchFamily="34" charset="-122"/>
                </a:rPr>
                <a:t>      11111111</a:t>
              </a:r>
            </a:p>
            <a:p>
              <a:r>
                <a:rPr lang="en-US" altLang="zh-CN" sz="1867" b="1" dirty="0">
                  <a:latin typeface="微软雅黑" panose="020B0503020204020204" pitchFamily="34" charset="-122"/>
                  <a:ea typeface="微软雅黑" panose="020B0503020204020204" pitchFamily="34" charset="-122"/>
                </a:rPr>
                <a:t>+                 1</a:t>
              </a:r>
            </a:p>
            <a:p>
              <a:r>
                <a:rPr lang="en-US" altLang="zh-CN" sz="1867" b="1" dirty="0">
                  <a:latin typeface="微软雅黑" panose="020B0503020204020204" pitchFamily="34" charset="-122"/>
                  <a:ea typeface="微软雅黑" panose="020B0503020204020204" pitchFamily="34" charset="-122"/>
                </a:rPr>
                <a:t> 1   00000000</a:t>
              </a:r>
              <a:endParaRPr lang="zh-CN" altLang="en-US" sz="1867" b="1" dirty="0">
                <a:latin typeface="微软雅黑" panose="020B0503020204020204" pitchFamily="34" charset="-122"/>
                <a:ea typeface="微软雅黑" panose="020B0503020204020204" pitchFamily="34" charset="-122"/>
              </a:endParaRPr>
            </a:p>
          </p:txBody>
        </p:sp>
        <p:cxnSp>
          <p:nvCxnSpPr>
            <p:cNvPr id="9" name="直接连接符 8"/>
            <p:cNvCxnSpPr/>
            <p:nvPr/>
          </p:nvCxnSpPr>
          <p:spPr>
            <a:xfrm flipV="1">
              <a:off x="6380553" y="5338556"/>
              <a:ext cx="1145481" cy="2252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62273" name="Group 1"/>
          <p:cNvGrpSpPr>
            <a:grpSpLocks/>
          </p:cNvGrpSpPr>
          <p:nvPr/>
        </p:nvGrpSpPr>
        <p:grpSpPr bwMode="auto">
          <a:xfrm>
            <a:off x="1085851" y="4572350"/>
            <a:ext cx="9316508" cy="933449"/>
            <a:chOff x="1561" y="9447"/>
            <a:chExt cx="7578" cy="762"/>
          </a:xfrm>
        </p:grpSpPr>
        <p:sp>
          <p:nvSpPr>
            <p:cNvPr id="1462274" name="Text Box 2"/>
            <p:cNvSpPr txBox="1">
              <a:spLocks noChangeArrowheads="1"/>
            </p:cNvSpPr>
            <p:nvPr/>
          </p:nvSpPr>
          <p:spPr bwMode="auto">
            <a:xfrm>
              <a:off x="1583" y="9447"/>
              <a:ext cx="7026" cy="26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algn="just" defTabSz="1219170" fontAlgn="base">
                <a:spcBef>
                  <a:spcPct val="0"/>
                </a:spcBef>
                <a:spcAft>
                  <a:spcPct val="0"/>
                </a:spcAft>
              </a:pPr>
              <a:r>
                <a:rPr lang="zh-CN" altLang="en-US" sz="1867" dirty="0">
                  <a:latin typeface="Calibri" pitchFamily="34" charset="0"/>
                  <a:ea typeface="宋体" pitchFamily="2" charset="-122"/>
                  <a:cs typeface="宋体" pitchFamily="2" charset="-122"/>
                </a:rPr>
                <a:t>二进制编码值      </a:t>
              </a:r>
              <a:r>
                <a:rPr lang="en-US" altLang="zh-CN" sz="1867" dirty="0">
                  <a:latin typeface="Calibri" pitchFamily="34" charset="0"/>
                  <a:ea typeface="宋体" pitchFamily="2" charset="-122"/>
                  <a:cs typeface="宋体" pitchFamily="2" charset="-122"/>
                </a:rPr>
                <a:t>128      129     130    ……          254    255    0     1     2   ……      126   127</a:t>
              </a:r>
              <a:endParaRPr lang="zh-CN" altLang="zh-CN" sz="1867" dirty="0">
                <a:latin typeface="Arial" pitchFamily="34" charset="0"/>
                <a:ea typeface="宋体" pitchFamily="2" charset="-122"/>
                <a:cs typeface="宋体" pitchFamily="2" charset="-122"/>
              </a:endParaRPr>
            </a:p>
          </p:txBody>
        </p:sp>
        <p:sp>
          <p:nvSpPr>
            <p:cNvPr id="1462275" name="Text Box 3"/>
            <p:cNvSpPr txBox="1">
              <a:spLocks noChangeArrowheads="1"/>
            </p:cNvSpPr>
            <p:nvPr/>
          </p:nvSpPr>
          <p:spPr bwMode="auto">
            <a:xfrm>
              <a:off x="1561" y="9948"/>
              <a:ext cx="7578" cy="26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algn="just" defTabSz="1219170" fontAlgn="base">
                <a:spcBef>
                  <a:spcPct val="0"/>
                </a:spcBef>
                <a:spcAft>
                  <a:spcPct val="0"/>
                </a:spcAft>
              </a:pPr>
              <a:r>
                <a:rPr lang="zh-CN" altLang="en-US" sz="1867" dirty="0">
                  <a:latin typeface="Calibri" pitchFamily="34" charset="0"/>
                  <a:ea typeface="宋体" pitchFamily="2" charset="-122"/>
                  <a:cs typeface="宋体" pitchFamily="2" charset="-122"/>
                </a:rPr>
                <a:t>对应的整数         </a:t>
              </a:r>
              <a:r>
                <a:rPr lang="en-US" altLang="zh-CN" sz="1867" dirty="0">
                  <a:latin typeface="Calibri" pitchFamily="34" charset="0"/>
                  <a:ea typeface="宋体" pitchFamily="2" charset="-122"/>
                  <a:cs typeface="宋体" pitchFamily="2" charset="-122"/>
                </a:rPr>
                <a:t>-128     -127    -126    ……           -2        -1      0     1     2   ……      126    127</a:t>
              </a:r>
              <a:endParaRPr lang="zh-CN" altLang="zh-CN" sz="1867" dirty="0">
                <a:latin typeface="Arial" pitchFamily="34" charset="0"/>
                <a:ea typeface="宋体" pitchFamily="2" charset="-122"/>
                <a:cs typeface="宋体" pitchFamily="2" charset="-122"/>
              </a:endParaRPr>
            </a:p>
          </p:txBody>
        </p:sp>
        <p:cxnSp>
          <p:nvCxnSpPr>
            <p:cNvPr id="1462276" name="AutoShape 4"/>
            <p:cNvCxnSpPr>
              <a:cxnSpLocks noChangeShapeType="1"/>
            </p:cNvCxnSpPr>
            <p:nvPr/>
          </p:nvCxnSpPr>
          <p:spPr bwMode="auto">
            <a:xfrm flipV="1">
              <a:off x="3190" y="9832"/>
              <a:ext cx="4966" cy="25"/>
            </a:xfrm>
            <a:prstGeom prst="straightConnector1">
              <a:avLst/>
            </a:prstGeom>
            <a:noFill/>
            <a:ln w="9525">
              <a:solidFill>
                <a:schemeClr val="tx1"/>
              </a:solidFill>
              <a:round/>
              <a:headEnd/>
              <a:tailEnd/>
            </a:ln>
            <a:effectLst/>
          </p:spPr>
        </p:cxnSp>
        <p:cxnSp>
          <p:nvCxnSpPr>
            <p:cNvPr id="1462277" name="AutoShape 5"/>
            <p:cNvCxnSpPr>
              <a:cxnSpLocks noChangeShapeType="1"/>
            </p:cNvCxnSpPr>
            <p:nvPr/>
          </p:nvCxnSpPr>
          <p:spPr bwMode="auto">
            <a:xfrm>
              <a:off x="3190" y="9757"/>
              <a:ext cx="0" cy="191"/>
            </a:xfrm>
            <a:prstGeom prst="straightConnector1">
              <a:avLst/>
            </a:prstGeom>
            <a:noFill/>
            <a:ln w="9525">
              <a:solidFill>
                <a:schemeClr val="tx1"/>
              </a:solidFill>
              <a:round/>
              <a:headEnd/>
              <a:tailEnd/>
            </a:ln>
            <a:effectLst/>
          </p:spPr>
        </p:cxnSp>
        <p:cxnSp>
          <p:nvCxnSpPr>
            <p:cNvPr id="1462278" name="AutoShape 6"/>
            <p:cNvCxnSpPr>
              <a:cxnSpLocks noChangeShapeType="1"/>
            </p:cNvCxnSpPr>
            <p:nvPr/>
          </p:nvCxnSpPr>
          <p:spPr bwMode="auto">
            <a:xfrm>
              <a:off x="8156" y="9726"/>
              <a:ext cx="0" cy="191"/>
            </a:xfrm>
            <a:prstGeom prst="straightConnector1">
              <a:avLst/>
            </a:prstGeom>
            <a:noFill/>
            <a:ln w="9525">
              <a:solidFill>
                <a:schemeClr val="tx1"/>
              </a:solidFill>
              <a:round/>
              <a:headEnd/>
              <a:tailEnd/>
            </a:ln>
            <a:effectLst/>
          </p:spPr>
        </p:cxnSp>
        <p:cxnSp>
          <p:nvCxnSpPr>
            <p:cNvPr id="1462279" name="AutoShape 7"/>
            <p:cNvCxnSpPr>
              <a:cxnSpLocks noChangeShapeType="1"/>
            </p:cNvCxnSpPr>
            <p:nvPr/>
          </p:nvCxnSpPr>
          <p:spPr bwMode="auto">
            <a:xfrm>
              <a:off x="3712" y="9749"/>
              <a:ext cx="0" cy="191"/>
            </a:xfrm>
            <a:prstGeom prst="straightConnector1">
              <a:avLst/>
            </a:prstGeom>
            <a:noFill/>
            <a:ln w="9525">
              <a:solidFill>
                <a:schemeClr val="tx1"/>
              </a:solidFill>
              <a:round/>
              <a:headEnd/>
              <a:tailEnd/>
            </a:ln>
            <a:effectLst/>
          </p:spPr>
        </p:cxnSp>
        <p:cxnSp>
          <p:nvCxnSpPr>
            <p:cNvPr id="1462280" name="AutoShape 8"/>
            <p:cNvCxnSpPr>
              <a:cxnSpLocks noChangeShapeType="1"/>
            </p:cNvCxnSpPr>
            <p:nvPr/>
          </p:nvCxnSpPr>
          <p:spPr bwMode="auto">
            <a:xfrm>
              <a:off x="4246" y="9758"/>
              <a:ext cx="0" cy="191"/>
            </a:xfrm>
            <a:prstGeom prst="straightConnector1">
              <a:avLst/>
            </a:prstGeom>
            <a:noFill/>
            <a:ln w="9525">
              <a:solidFill>
                <a:schemeClr val="tx1"/>
              </a:solidFill>
              <a:round/>
              <a:headEnd/>
              <a:tailEnd/>
            </a:ln>
            <a:effectLst/>
          </p:spPr>
        </p:cxnSp>
        <p:cxnSp>
          <p:nvCxnSpPr>
            <p:cNvPr id="1462281" name="AutoShape 9"/>
            <p:cNvCxnSpPr>
              <a:cxnSpLocks noChangeShapeType="1"/>
            </p:cNvCxnSpPr>
            <p:nvPr/>
          </p:nvCxnSpPr>
          <p:spPr bwMode="auto">
            <a:xfrm>
              <a:off x="5338" y="9756"/>
              <a:ext cx="0" cy="191"/>
            </a:xfrm>
            <a:prstGeom prst="straightConnector1">
              <a:avLst/>
            </a:prstGeom>
            <a:noFill/>
            <a:ln w="9525">
              <a:solidFill>
                <a:schemeClr val="tx1"/>
              </a:solidFill>
              <a:round/>
              <a:headEnd/>
              <a:tailEnd/>
            </a:ln>
            <a:effectLst/>
          </p:spPr>
        </p:cxnSp>
        <p:cxnSp>
          <p:nvCxnSpPr>
            <p:cNvPr id="1462282" name="AutoShape 10"/>
            <p:cNvCxnSpPr>
              <a:cxnSpLocks noChangeShapeType="1"/>
            </p:cNvCxnSpPr>
            <p:nvPr/>
          </p:nvCxnSpPr>
          <p:spPr bwMode="auto">
            <a:xfrm>
              <a:off x="5841" y="9743"/>
              <a:ext cx="0" cy="191"/>
            </a:xfrm>
            <a:prstGeom prst="straightConnector1">
              <a:avLst/>
            </a:prstGeom>
            <a:noFill/>
            <a:ln w="9525">
              <a:solidFill>
                <a:schemeClr val="tx1"/>
              </a:solidFill>
              <a:round/>
              <a:headEnd/>
              <a:tailEnd/>
            </a:ln>
            <a:effectLst/>
          </p:spPr>
        </p:cxnSp>
        <p:cxnSp>
          <p:nvCxnSpPr>
            <p:cNvPr id="1462283" name="AutoShape 11"/>
            <p:cNvCxnSpPr>
              <a:cxnSpLocks noChangeShapeType="1"/>
            </p:cNvCxnSpPr>
            <p:nvPr/>
          </p:nvCxnSpPr>
          <p:spPr bwMode="auto">
            <a:xfrm>
              <a:off x="6212" y="9738"/>
              <a:ext cx="0" cy="191"/>
            </a:xfrm>
            <a:prstGeom prst="straightConnector1">
              <a:avLst/>
            </a:prstGeom>
            <a:noFill/>
            <a:ln w="9525">
              <a:solidFill>
                <a:schemeClr val="tx1"/>
              </a:solidFill>
              <a:round/>
              <a:headEnd/>
              <a:tailEnd/>
            </a:ln>
            <a:effectLst/>
          </p:spPr>
        </p:cxnSp>
        <p:cxnSp>
          <p:nvCxnSpPr>
            <p:cNvPr id="1462284" name="AutoShape 12"/>
            <p:cNvCxnSpPr>
              <a:cxnSpLocks noChangeShapeType="1"/>
            </p:cNvCxnSpPr>
            <p:nvPr/>
          </p:nvCxnSpPr>
          <p:spPr bwMode="auto">
            <a:xfrm>
              <a:off x="6522" y="9744"/>
              <a:ext cx="0" cy="191"/>
            </a:xfrm>
            <a:prstGeom prst="straightConnector1">
              <a:avLst/>
            </a:prstGeom>
            <a:noFill/>
            <a:ln w="9525">
              <a:solidFill>
                <a:schemeClr val="tx1"/>
              </a:solidFill>
              <a:round/>
              <a:headEnd/>
              <a:tailEnd/>
            </a:ln>
            <a:effectLst/>
          </p:spPr>
        </p:cxnSp>
        <p:cxnSp>
          <p:nvCxnSpPr>
            <p:cNvPr id="1462285" name="AutoShape 13"/>
            <p:cNvCxnSpPr>
              <a:cxnSpLocks noChangeShapeType="1"/>
            </p:cNvCxnSpPr>
            <p:nvPr/>
          </p:nvCxnSpPr>
          <p:spPr bwMode="auto">
            <a:xfrm>
              <a:off x="6815" y="9750"/>
              <a:ext cx="0" cy="191"/>
            </a:xfrm>
            <a:prstGeom prst="straightConnector1">
              <a:avLst/>
            </a:prstGeom>
            <a:noFill/>
            <a:ln w="9525">
              <a:solidFill>
                <a:schemeClr val="tx1"/>
              </a:solidFill>
              <a:round/>
              <a:headEnd/>
              <a:tailEnd/>
            </a:ln>
            <a:effectLst/>
          </p:spPr>
        </p:cxnSp>
        <p:cxnSp>
          <p:nvCxnSpPr>
            <p:cNvPr id="1462286" name="AutoShape 14"/>
            <p:cNvCxnSpPr>
              <a:cxnSpLocks noChangeShapeType="1"/>
            </p:cNvCxnSpPr>
            <p:nvPr/>
          </p:nvCxnSpPr>
          <p:spPr bwMode="auto">
            <a:xfrm>
              <a:off x="7684" y="9738"/>
              <a:ext cx="0" cy="191"/>
            </a:xfrm>
            <a:prstGeom prst="straightConnector1">
              <a:avLst/>
            </a:prstGeom>
            <a:noFill/>
            <a:ln w="9525">
              <a:solidFill>
                <a:schemeClr val="tx1"/>
              </a:solidFill>
              <a:round/>
              <a:headEnd/>
              <a:tailEnd/>
            </a:ln>
            <a:effectLst/>
          </p:spPr>
        </p:cxn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515">
                                            <p:txEl>
                                              <p:pRg st="4" end="4"/>
                                            </p:txEl>
                                          </p:spTgt>
                                        </p:tgtEl>
                                        <p:attrNameLst>
                                          <p:attrName>style.visibility</p:attrName>
                                        </p:attrNameLst>
                                      </p:cBhvr>
                                      <p:to>
                                        <p:strVal val="visible"/>
                                      </p:to>
                                    </p:set>
                                    <p:animEffect transition="in" filter="blinds(horizontal)">
                                      <p:cBhvr>
                                        <p:cTn id="12" dur="500"/>
                                        <p:tgtEl>
                                          <p:spTgt spid="6451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62273"/>
                                        </p:tgtEl>
                                        <p:attrNameLst>
                                          <p:attrName>style.visibility</p:attrName>
                                        </p:attrNameLst>
                                      </p:cBhvr>
                                      <p:to>
                                        <p:strVal val="visible"/>
                                      </p:to>
                                    </p:set>
                                    <p:animEffect transition="in" filter="blinds(horizontal)">
                                      <p:cBhvr>
                                        <p:cTn id="22" dur="500"/>
                                        <p:tgtEl>
                                          <p:spTgt spid="146227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4515">
                                            <p:txEl>
                                              <p:pRg st="9" end="9"/>
                                            </p:txEl>
                                          </p:spTgt>
                                        </p:tgtEl>
                                        <p:attrNameLst>
                                          <p:attrName>style.visibility</p:attrName>
                                        </p:attrNameLst>
                                      </p:cBhvr>
                                      <p:to>
                                        <p:strVal val="visible"/>
                                      </p:to>
                                    </p:set>
                                    <p:animEffect transition="in" filter="blinds(horizontal)">
                                      <p:cBhvr>
                                        <p:cTn id="27" dur="500"/>
                                        <p:tgtEl>
                                          <p:spTgt spid="645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56290" name="Rectangle 2"/>
          <p:cNvSpPr>
            <a:spLocks noGrp="1" noChangeArrowheads="1"/>
          </p:cNvSpPr>
          <p:nvPr>
            <p:ph type="title"/>
          </p:nvPr>
        </p:nvSpPr>
        <p:spPr/>
        <p:txBody>
          <a:bodyPr>
            <a:normAutofit fontScale="90000"/>
          </a:bodyPr>
          <a:lstStyle/>
          <a:p>
            <a:pPr marL="537620" indent="-537620" defTabSz="1073124">
              <a:lnSpc>
                <a:spcPct val="150000"/>
              </a:lnSpc>
            </a:pPr>
            <a:r>
              <a:rPr lang="zh-CN" altLang="en-US" sz="3733" b="1" dirty="0">
                <a:latin typeface="微软雅黑" pitchFamily="34" charset="-122"/>
              </a:rPr>
              <a:t>指向数组元素的指针</a:t>
            </a:r>
          </a:p>
        </p:txBody>
      </p:sp>
      <p:sp>
        <p:nvSpPr>
          <p:cNvPr id="2956291" name="Rectangle 3"/>
          <p:cNvSpPr>
            <a:spLocks noGrp="1" noChangeArrowheads="1"/>
          </p:cNvSpPr>
          <p:nvPr>
            <p:ph idx="4294967295"/>
          </p:nvPr>
        </p:nvSpPr>
        <p:spPr>
          <a:xfrm>
            <a:off x="1022350" y="1524000"/>
            <a:ext cx="11169650" cy="4745038"/>
          </a:xfrm>
        </p:spPr>
        <p:txBody>
          <a:bodyPr>
            <a:normAutofit/>
          </a:bodyPr>
          <a:lstStyle/>
          <a:p>
            <a:pPr marL="47999" lvl="1" indent="0" defTabSz="1073124">
              <a:lnSpc>
                <a:spcPct val="150000"/>
              </a:lnSpc>
              <a:buNone/>
            </a:pPr>
            <a:r>
              <a:rPr lang="zh-CN" altLang="en-US" b="1" dirty="0"/>
              <a:t>指向数组元素的指针</a:t>
            </a:r>
            <a:endParaRPr lang="en-US" altLang="zh-CN" b="1" dirty="0"/>
          </a:p>
          <a:p>
            <a:pPr marL="47999" lvl="1" indent="0" defTabSz="1073124">
              <a:lnSpc>
                <a:spcPct val="150000"/>
              </a:lnSpc>
              <a:buNone/>
            </a:pPr>
            <a:r>
              <a:rPr lang="en-US" altLang="zh-CN" sz="1867" dirty="0"/>
              <a:t>p = &amp;a[1], p = &amp;a[</a:t>
            </a:r>
            <a:r>
              <a:rPr lang="en-US" altLang="zh-CN" sz="1867" dirty="0" err="1"/>
              <a:t>i</a:t>
            </a:r>
            <a:r>
              <a:rPr lang="en-US" altLang="zh-CN" sz="1867" dirty="0"/>
              <a:t>]</a:t>
            </a:r>
          </a:p>
          <a:p>
            <a:pPr marL="47999" lvl="1" indent="0" defTabSz="1073124">
              <a:lnSpc>
                <a:spcPct val="150000"/>
              </a:lnSpc>
              <a:buNone/>
            </a:pPr>
            <a:endParaRPr lang="en-US" altLang="zh-CN" sz="1867" dirty="0"/>
          </a:p>
          <a:p>
            <a:pPr marL="47999" lvl="1" indent="0" defTabSz="1073124">
              <a:lnSpc>
                <a:spcPct val="150000"/>
              </a:lnSpc>
              <a:buNone/>
            </a:pPr>
            <a:r>
              <a:rPr lang="zh-CN" altLang="en-US" b="1" dirty="0"/>
              <a:t>数组元素的地址是通过数组首地址计算的</a:t>
            </a:r>
            <a:endParaRPr lang="en-US" altLang="zh-CN" b="1" dirty="0"/>
          </a:p>
          <a:p>
            <a:pPr marL="47999" lvl="1" indent="0" defTabSz="1073124">
              <a:lnSpc>
                <a:spcPct val="150000"/>
              </a:lnSpc>
              <a:buNone/>
            </a:pPr>
            <a:r>
              <a:rPr lang="zh-CN" altLang="en-US" sz="1867" dirty="0"/>
              <a:t>如数组的首地址是  </a:t>
            </a:r>
            <a:r>
              <a:rPr lang="en-US" altLang="zh-CN" sz="1867" dirty="0"/>
              <a:t>1000</a:t>
            </a:r>
            <a:r>
              <a:rPr lang="zh-CN" altLang="en-US" sz="1867" dirty="0"/>
              <a:t>，则第 </a:t>
            </a:r>
            <a:r>
              <a:rPr lang="en-US" altLang="zh-CN" sz="1867" dirty="0" err="1"/>
              <a:t>i</a:t>
            </a:r>
            <a:r>
              <a:rPr lang="en-US" altLang="zh-CN" sz="1867" dirty="0"/>
              <a:t> </a:t>
            </a:r>
            <a:r>
              <a:rPr lang="zh-CN" altLang="en-US" sz="1867" dirty="0"/>
              <a:t>个元素的地址是  </a:t>
            </a:r>
            <a:r>
              <a:rPr lang="en-US" altLang="zh-CN" sz="1867" dirty="0"/>
              <a:t>1000 + </a:t>
            </a:r>
            <a:r>
              <a:rPr lang="en-US" altLang="zh-CN" sz="1867" dirty="0" err="1"/>
              <a:t>i</a:t>
            </a:r>
            <a:r>
              <a:rPr lang="en-US" altLang="zh-CN" sz="1867" dirty="0"/>
              <a:t> *  </a:t>
            </a:r>
            <a:r>
              <a:rPr lang="zh-CN" altLang="en-US" sz="1867" dirty="0"/>
              <a:t>每个数组元素所占的空间长度</a:t>
            </a:r>
            <a:endParaRPr lang="en-US" altLang="zh-CN" sz="1867" dirty="0"/>
          </a:p>
          <a:p>
            <a:pPr marL="47999" lvl="1" indent="0" defTabSz="1073124">
              <a:lnSpc>
                <a:spcPct val="150000"/>
              </a:lnSpc>
              <a:buNone/>
            </a:pPr>
            <a:endParaRPr lang="en-US" altLang="zh-CN" sz="1867" dirty="0"/>
          </a:p>
          <a:p>
            <a:pPr marL="47999" lvl="1" indent="0" defTabSz="1073124">
              <a:lnSpc>
                <a:spcPct val="150000"/>
              </a:lnSpc>
              <a:buNone/>
            </a:pPr>
            <a:r>
              <a:rPr lang="zh-CN" altLang="en-US" b="1" dirty="0"/>
              <a:t>数组名是常量指针</a:t>
            </a:r>
            <a:endParaRPr lang="en-US" altLang="zh-CN" b="1" dirty="0"/>
          </a:p>
          <a:p>
            <a:pPr marL="47999" lvl="1" indent="0" defTabSz="1073124">
              <a:lnSpc>
                <a:spcPct val="150000"/>
              </a:lnSpc>
              <a:spcBef>
                <a:spcPts val="0"/>
              </a:spcBef>
              <a:buNone/>
            </a:pPr>
            <a:r>
              <a:rPr lang="zh-CN" altLang="en-US" sz="1867" dirty="0"/>
              <a:t>如有   </a:t>
            </a:r>
            <a:r>
              <a:rPr lang="en-US" altLang="zh-CN" sz="1867" dirty="0" err="1"/>
              <a:t>int</a:t>
            </a:r>
            <a:r>
              <a:rPr lang="en-US" altLang="zh-CN" sz="1867" dirty="0"/>
              <a:t> array[10],  *p;</a:t>
            </a:r>
          </a:p>
          <a:p>
            <a:pPr marL="47999" lvl="1" indent="0" defTabSz="1073124">
              <a:lnSpc>
                <a:spcPct val="150000"/>
              </a:lnSpc>
              <a:spcBef>
                <a:spcPts val="0"/>
              </a:spcBef>
              <a:buNone/>
            </a:pPr>
            <a:r>
              <a:rPr lang="zh-CN" altLang="en-US" sz="1867" dirty="0"/>
              <a:t>可以执行   </a:t>
            </a:r>
            <a:r>
              <a:rPr lang="en-US" altLang="zh-CN" sz="1867" dirty="0"/>
              <a:t>p = array;</a:t>
            </a:r>
          </a:p>
          <a:p>
            <a:pPr marL="47999" lvl="1" indent="0" defTabSz="1073124">
              <a:lnSpc>
                <a:spcPct val="150000"/>
              </a:lnSpc>
              <a:buNone/>
            </a:pPr>
            <a:endParaRPr lang="zh-CN" altLang="en-US" sz="1867"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56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56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562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562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5629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5629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562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6291" grpId="0" build="p" bldLvl="2" autoUpdateAnimBg="0"/>
    </p:bld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731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指针与数组</a:t>
            </a:r>
          </a:p>
        </p:txBody>
      </p:sp>
      <p:sp>
        <p:nvSpPr>
          <p:cNvPr id="452611" name="Rectangle 3"/>
          <p:cNvSpPr>
            <a:spLocks noGrp="1" noChangeArrowheads="1"/>
          </p:cNvSpPr>
          <p:nvPr>
            <p:ph idx="4294967295"/>
          </p:nvPr>
        </p:nvSpPr>
        <p:spPr>
          <a:xfrm>
            <a:off x="1187454" y="959913"/>
            <a:ext cx="10363200" cy="4530725"/>
          </a:xfrm>
        </p:spPr>
        <p:txBody>
          <a:bodyPr>
            <a:normAutofit/>
          </a:bodyPr>
          <a:lstStyle/>
          <a:p>
            <a:pPr eaLnBrk="1" hangingPunct="1">
              <a:lnSpc>
                <a:spcPct val="130000"/>
              </a:lnSpc>
              <a:buNone/>
            </a:pPr>
            <a:r>
              <a:rPr lang="zh-CN" altLang="en-US" sz="2400" b="1" dirty="0"/>
              <a:t>一旦执行了</a:t>
            </a:r>
            <a:r>
              <a:rPr lang="en-US" altLang="zh-CN" sz="2400" b="1" dirty="0"/>
              <a:t>p=array</a:t>
            </a:r>
            <a:r>
              <a:rPr lang="zh-CN" altLang="en-US" sz="2400" b="1" dirty="0"/>
              <a:t>，则</a:t>
            </a:r>
            <a:r>
              <a:rPr lang="en-US" altLang="zh-CN" sz="2400" b="1" dirty="0"/>
              <a:t>p</a:t>
            </a:r>
            <a:r>
              <a:rPr lang="zh-CN" altLang="en-US" sz="2400" b="1" dirty="0"/>
              <a:t>与</a:t>
            </a:r>
            <a:r>
              <a:rPr lang="en-US" altLang="zh-CN" sz="2400" b="1" dirty="0"/>
              <a:t>array</a:t>
            </a:r>
            <a:r>
              <a:rPr lang="zh-CN" altLang="en-US" sz="2400" b="1" dirty="0"/>
              <a:t>是等价的</a:t>
            </a:r>
            <a:endParaRPr lang="en-US" altLang="zh-CN" sz="2400" b="1" dirty="0"/>
          </a:p>
          <a:p>
            <a:pPr eaLnBrk="1" hangingPunct="1">
              <a:lnSpc>
                <a:spcPct val="130000"/>
              </a:lnSpc>
              <a:buNone/>
            </a:pPr>
            <a:r>
              <a:rPr lang="zh-CN" altLang="en-US" sz="1867" dirty="0"/>
              <a:t>对该指针可以进行任何有关数组下标的操作</a:t>
            </a:r>
            <a:endParaRPr lang="en-US" altLang="zh-CN" sz="1867" dirty="0"/>
          </a:p>
          <a:p>
            <a:pPr>
              <a:lnSpc>
                <a:spcPct val="135000"/>
              </a:lnSpc>
              <a:buNone/>
            </a:pPr>
            <a:r>
              <a:rPr lang="zh-CN" altLang="en-US" sz="1867" dirty="0"/>
              <a:t>访问</a:t>
            </a:r>
            <a:r>
              <a:rPr lang="en-US" altLang="zh-CN" sz="1867" dirty="0"/>
              <a:t>array</a:t>
            </a:r>
            <a:r>
              <a:rPr lang="zh-CN" altLang="en-US" sz="1867" dirty="0"/>
              <a:t>的</a:t>
            </a:r>
            <a:r>
              <a:rPr lang="en-US" altLang="zh-CN" sz="1867" dirty="0"/>
              <a:t>10</a:t>
            </a:r>
            <a:r>
              <a:rPr lang="zh-CN" altLang="en-US" sz="1867" dirty="0"/>
              <a:t>个元素，可用下列循环</a:t>
            </a:r>
            <a:endParaRPr lang="en-US" altLang="zh-CN" sz="1867" dirty="0"/>
          </a:p>
          <a:p>
            <a:pPr>
              <a:lnSpc>
                <a:spcPct val="135000"/>
              </a:lnSpc>
              <a:buNone/>
            </a:pPr>
            <a:r>
              <a:rPr lang="en-US" altLang="zh-CN" sz="1867" dirty="0"/>
              <a:t>for  ( </a:t>
            </a:r>
            <a:r>
              <a:rPr lang="en-US" altLang="zh-CN" sz="1867" dirty="0" err="1"/>
              <a:t>i</a:t>
            </a:r>
            <a:r>
              <a:rPr lang="en-US" altLang="zh-CN" sz="1867" dirty="0"/>
              <a:t>=0;  </a:t>
            </a:r>
            <a:r>
              <a:rPr lang="en-US" altLang="zh-CN" sz="1867" dirty="0" err="1"/>
              <a:t>i</a:t>
            </a:r>
            <a:r>
              <a:rPr lang="en-US" altLang="zh-CN" sz="1867" dirty="0"/>
              <a:t>&lt;10;  ++</a:t>
            </a:r>
            <a:r>
              <a:rPr lang="en-US" altLang="zh-CN" sz="1867" dirty="0" err="1"/>
              <a:t>i</a:t>
            </a:r>
            <a:r>
              <a:rPr lang="en-US" altLang="zh-CN" sz="1867" dirty="0"/>
              <a:t> )</a:t>
            </a:r>
          </a:p>
          <a:p>
            <a:pPr>
              <a:lnSpc>
                <a:spcPct val="135000"/>
              </a:lnSpc>
              <a:buNone/>
            </a:pPr>
            <a:r>
              <a:rPr lang="en-US" altLang="zh-CN" sz="1867" dirty="0"/>
              <a:t>        </a:t>
            </a:r>
            <a:r>
              <a:rPr lang="en-US" altLang="zh-CN" sz="1867" dirty="0" err="1"/>
              <a:t>cout</a:t>
            </a:r>
            <a:r>
              <a:rPr lang="en-US" altLang="zh-CN" sz="1867" dirty="0"/>
              <a:t> &lt;&lt;  p[</a:t>
            </a:r>
            <a:r>
              <a:rPr lang="en-US" altLang="zh-CN" sz="1867" dirty="0" err="1"/>
              <a:t>i</a:t>
            </a:r>
            <a:r>
              <a:rPr lang="en-US" altLang="zh-CN" sz="1867" dirty="0"/>
              <a:t>];</a:t>
            </a:r>
          </a:p>
          <a:p>
            <a:pPr>
              <a:lnSpc>
                <a:spcPct val="135000"/>
              </a:lnSpc>
              <a:buNone/>
            </a:pPr>
            <a:endParaRPr lang="en-US" altLang="zh-CN" sz="1867" dirty="0"/>
          </a:p>
          <a:p>
            <a:pPr>
              <a:lnSpc>
                <a:spcPct val="135000"/>
              </a:lnSpc>
              <a:buNone/>
            </a:pPr>
            <a:r>
              <a:rPr lang="zh-CN" altLang="en-US" sz="2400" b="1" dirty="0"/>
              <a:t>注意，数组和指针是完全不同的！</a:t>
            </a:r>
          </a:p>
        </p:txBody>
      </p:sp>
      <p:grpSp>
        <p:nvGrpSpPr>
          <p:cNvPr id="4" name="Group 4"/>
          <p:cNvGrpSpPr>
            <a:grpSpLocks/>
          </p:cNvGrpSpPr>
          <p:nvPr/>
        </p:nvGrpSpPr>
        <p:grpSpPr bwMode="auto">
          <a:xfrm>
            <a:off x="1428753" y="4806954"/>
            <a:ext cx="4940300" cy="1293813"/>
            <a:chOff x="864" y="2888"/>
            <a:chExt cx="1920" cy="815"/>
          </a:xfrm>
        </p:grpSpPr>
        <p:grpSp>
          <p:nvGrpSpPr>
            <p:cNvPr id="5" name="Group 5"/>
            <p:cNvGrpSpPr>
              <a:grpSpLocks/>
            </p:cNvGrpSpPr>
            <p:nvPr/>
          </p:nvGrpSpPr>
          <p:grpSpPr bwMode="auto">
            <a:xfrm>
              <a:off x="1392" y="3024"/>
              <a:ext cx="1392" cy="144"/>
              <a:chOff x="1392" y="3120"/>
              <a:chExt cx="1392" cy="144"/>
            </a:xfrm>
          </p:grpSpPr>
          <p:sp>
            <p:nvSpPr>
              <p:cNvPr id="9" name="Rectangle 6"/>
              <p:cNvSpPr>
                <a:spLocks noChangeArrowheads="1"/>
              </p:cNvSpPr>
              <p:nvPr/>
            </p:nvSpPr>
            <p:spPr bwMode="auto">
              <a:xfrm>
                <a:off x="1392" y="3120"/>
                <a:ext cx="240" cy="144"/>
              </a:xfrm>
              <a:prstGeom prst="rect">
                <a:avLst/>
              </a:prstGeom>
              <a:noFill/>
              <a:ln w="9525">
                <a:solidFill>
                  <a:schemeClr val="tx1"/>
                </a:solidFill>
                <a:miter lim="800000"/>
                <a:headEnd/>
                <a:tailEnd/>
              </a:ln>
            </p:spPr>
            <p:txBody>
              <a:bodyPr wrap="none" anchor="ctr"/>
              <a:lstStyle/>
              <a:p>
                <a:endParaRPr lang="zh-CN" altLang="en-US" sz="1867">
                  <a:latin typeface="微软雅黑" pitchFamily="34" charset="-122"/>
                  <a:ea typeface="微软雅黑" pitchFamily="34" charset="-122"/>
                </a:endParaRPr>
              </a:p>
            </p:txBody>
          </p:sp>
          <p:sp>
            <p:nvSpPr>
              <p:cNvPr id="10" name="Rectangle 7"/>
              <p:cNvSpPr>
                <a:spLocks noChangeArrowheads="1"/>
              </p:cNvSpPr>
              <p:nvPr/>
            </p:nvSpPr>
            <p:spPr bwMode="auto">
              <a:xfrm>
                <a:off x="1680" y="3120"/>
                <a:ext cx="240" cy="144"/>
              </a:xfrm>
              <a:prstGeom prst="rect">
                <a:avLst/>
              </a:prstGeom>
              <a:noFill/>
              <a:ln w="9525">
                <a:solidFill>
                  <a:schemeClr val="tx1"/>
                </a:solidFill>
                <a:miter lim="800000"/>
                <a:headEnd/>
                <a:tailEnd/>
              </a:ln>
            </p:spPr>
            <p:txBody>
              <a:bodyPr wrap="none" anchor="ctr"/>
              <a:lstStyle/>
              <a:p>
                <a:endParaRPr lang="zh-CN" altLang="en-US" sz="1867">
                  <a:latin typeface="微软雅黑" pitchFamily="34" charset="-122"/>
                  <a:ea typeface="微软雅黑" pitchFamily="34" charset="-122"/>
                </a:endParaRPr>
              </a:p>
            </p:txBody>
          </p:sp>
          <p:sp>
            <p:nvSpPr>
              <p:cNvPr id="11" name="Rectangle 8"/>
              <p:cNvSpPr>
                <a:spLocks noChangeArrowheads="1"/>
              </p:cNvSpPr>
              <p:nvPr/>
            </p:nvSpPr>
            <p:spPr bwMode="auto">
              <a:xfrm>
                <a:off x="1968" y="3120"/>
                <a:ext cx="240" cy="144"/>
              </a:xfrm>
              <a:prstGeom prst="rect">
                <a:avLst/>
              </a:prstGeom>
              <a:noFill/>
              <a:ln w="9525">
                <a:solidFill>
                  <a:schemeClr val="tx1"/>
                </a:solidFill>
                <a:miter lim="800000"/>
                <a:headEnd/>
                <a:tailEnd/>
              </a:ln>
            </p:spPr>
            <p:txBody>
              <a:bodyPr wrap="none" anchor="ctr"/>
              <a:lstStyle/>
              <a:p>
                <a:endParaRPr lang="zh-CN" altLang="en-US" sz="1867">
                  <a:latin typeface="微软雅黑" pitchFamily="34" charset="-122"/>
                  <a:ea typeface="微软雅黑" pitchFamily="34" charset="-122"/>
                </a:endParaRPr>
              </a:p>
            </p:txBody>
          </p:sp>
          <p:sp>
            <p:nvSpPr>
              <p:cNvPr id="12" name="Rectangle 9"/>
              <p:cNvSpPr>
                <a:spLocks noChangeArrowheads="1"/>
              </p:cNvSpPr>
              <p:nvPr/>
            </p:nvSpPr>
            <p:spPr bwMode="auto">
              <a:xfrm>
                <a:off x="2256" y="3120"/>
                <a:ext cx="240" cy="144"/>
              </a:xfrm>
              <a:prstGeom prst="rect">
                <a:avLst/>
              </a:prstGeom>
              <a:noFill/>
              <a:ln w="9525">
                <a:solidFill>
                  <a:schemeClr val="tx1"/>
                </a:solidFill>
                <a:miter lim="800000"/>
                <a:headEnd/>
                <a:tailEnd/>
              </a:ln>
            </p:spPr>
            <p:txBody>
              <a:bodyPr wrap="none" anchor="ctr"/>
              <a:lstStyle/>
              <a:p>
                <a:endParaRPr lang="zh-CN" altLang="en-US" sz="1867">
                  <a:latin typeface="微软雅黑" pitchFamily="34" charset="-122"/>
                  <a:ea typeface="微软雅黑" pitchFamily="34" charset="-122"/>
                </a:endParaRPr>
              </a:p>
            </p:txBody>
          </p:sp>
          <p:sp>
            <p:nvSpPr>
              <p:cNvPr id="13" name="Rectangle 10"/>
              <p:cNvSpPr>
                <a:spLocks noChangeArrowheads="1"/>
              </p:cNvSpPr>
              <p:nvPr/>
            </p:nvSpPr>
            <p:spPr bwMode="auto">
              <a:xfrm>
                <a:off x="2544" y="3120"/>
                <a:ext cx="240" cy="144"/>
              </a:xfrm>
              <a:prstGeom prst="rect">
                <a:avLst/>
              </a:prstGeom>
              <a:noFill/>
              <a:ln w="9525">
                <a:solidFill>
                  <a:schemeClr val="tx1"/>
                </a:solidFill>
                <a:miter lim="800000"/>
                <a:headEnd/>
                <a:tailEnd/>
              </a:ln>
            </p:spPr>
            <p:txBody>
              <a:bodyPr wrap="none" anchor="ctr"/>
              <a:lstStyle/>
              <a:p>
                <a:endParaRPr lang="zh-CN" altLang="en-US" sz="1867">
                  <a:latin typeface="微软雅黑" pitchFamily="34" charset="-122"/>
                  <a:ea typeface="微软雅黑" pitchFamily="34" charset="-122"/>
                </a:endParaRPr>
              </a:p>
            </p:txBody>
          </p:sp>
        </p:grpSp>
        <p:sp>
          <p:nvSpPr>
            <p:cNvPr id="6" name="Text Box 11"/>
            <p:cNvSpPr txBox="1">
              <a:spLocks noChangeArrowheads="1"/>
            </p:cNvSpPr>
            <p:nvPr/>
          </p:nvSpPr>
          <p:spPr bwMode="auto">
            <a:xfrm>
              <a:off x="864" y="2888"/>
              <a:ext cx="528" cy="239"/>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867">
                  <a:latin typeface="微软雅黑" pitchFamily="34" charset="-122"/>
                  <a:ea typeface="微软雅黑" pitchFamily="34" charset="-122"/>
                </a:rPr>
                <a:t>array</a:t>
              </a:r>
            </a:p>
          </p:txBody>
        </p:sp>
        <p:sp>
          <p:nvSpPr>
            <p:cNvPr id="7" name="Text Box 12"/>
            <p:cNvSpPr txBox="1">
              <a:spLocks noChangeArrowheads="1"/>
            </p:cNvSpPr>
            <p:nvPr/>
          </p:nvSpPr>
          <p:spPr bwMode="auto">
            <a:xfrm>
              <a:off x="864" y="3464"/>
              <a:ext cx="528" cy="239"/>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867">
                  <a:latin typeface="微软雅黑" pitchFamily="34" charset="-122"/>
                  <a:ea typeface="微软雅黑" pitchFamily="34" charset="-122"/>
                </a:rPr>
                <a:t>intp</a:t>
              </a:r>
            </a:p>
          </p:txBody>
        </p:sp>
        <p:sp>
          <p:nvSpPr>
            <p:cNvPr id="8" name="Rectangle 13"/>
            <p:cNvSpPr>
              <a:spLocks noChangeArrowheads="1"/>
            </p:cNvSpPr>
            <p:nvPr/>
          </p:nvSpPr>
          <p:spPr bwMode="auto">
            <a:xfrm>
              <a:off x="1392" y="3464"/>
              <a:ext cx="240" cy="212"/>
            </a:xfrm>
            <a:prstGeom prst="rect">
              <a:avLst/>
            </a:prstGeom>
            <a:noFill/>
            <a:ln w="12700" cap="sq">
              <a:solidFill>
                <a:schemeClr val="tx1"/>
              </a:solidFill>
              <a:miter lim="800000"/>
              <a:headEnd type="none" w="sm" len="sm"/>
              <a:tailEnd type="none" w="sm" len="sm"/>
            </a:ln>
          </p:spPr>
          <p:txBody>
            <a:bodyPr wrap="none" anchor="ctr"/>
            <a:lstStyle/>
            <a:p>
              <a:endParaRPr lang="zh-CN" altLang="en-US" sz="1867">
                <a:latin typeface="微软雅黑" pitchFamily="34" charset="-122"/>
                <a:ea typeface="微软雅黑" pitchFamily="34" charset="-122"/>
              </a:endParaRPr>
            </a:p>
          </p:txBody>
        </p:sp>
      </p:grpSp>
      <p:sp>
        <p:nvSpPr>
          <p:cNvPr id="14" name="Text Box 14"/>
          <p:cNvSpPr txBox="1">
            <a:spLocks noChangeArrowheads="1"/>
          </p:cNvSpPr>
          <p:nvPr/>
        </p:nvSpPr>
        <p:spPr bwMode="auto">
          <a:xfrm>
            <a:off x="7209369" y="4914901"/>
            <a:ext cx="2786057" cy="1069203"/>
          </a:xfrm>
          <a:prstGeom prst="rect">
            <a:avLst/>
          </a:prstGeom>
          <a:noFill/>
          <a:ln w="12700" cap="sq">
            <a:noFill/>
            <a:miter lim="800000"/>
            <a:headEnd type="none" w="sm" len="sm"/>
            <a:tailEnd type="none" w="sm" len="sm"/>
          </a:ln>
        </p:spPr>
        <p:txBody>
          <a:bodyPr wrap="square">
            <a:spAutoFit/>
          </a:bodyPr>
          <a:lstStyle/>
          <a:p>
            <a:pPr>
              <a:spcBef>
                <a:spcPct val="20000"/>
              </a:spcBef>
            </a:pPr>
            <a:r>
              <a:rPr lang="zh-CN" altLang="en-US" sz="1867" dirty="0">
                <a:latin typeface="微软雅黑" pitchFamily="34" charset="-122"/>
                <a:ea typeface="微软雅黑" pitchFamily="34" charset="-122"/>
              </a:rPr>
              <a:t>当执行了</a:t>
            </a:r>
          </a:p>
          <a:p>
            <a:pPr>
              <a:spcBef>
                <a:spcPct val="20000"/>
              </a:spcBef>
            </a:pPr>
            <a:r>
              <a:rPr lang="zh-CN" altLang="en-US"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intp</a:t>
            </a:r>
            <a:r>
              <a:rPr lang="en-US" altLang="zh-CN" sz="1867" dirty="0">
                <a:latin typeface="微软雅黑" pitchFamily="34" charset="-122"/>
                <a:ea typeface="微软雅黑" pitchFamily="34" charset="-122"/>
              </a:rPr>
              <a:t> = array</a:t>
            </a:r>
          </a:p>
          <a:p>
            <a:pPr>
              <a:spcBef>
                <a:spcPct val="20000"/>
              </a:spcBef>
            </a:pPr>
            <a:r>
              <a:rPr lang="zh-CN" altLang="en-US" sz="1867" dirty="0">
                <a:latin typeface="微软雅黑" pitchFamily="34" charset="-122"/>
                <a:ea typeface="微软雅黑" pitchFamily="34" charset="-122"/>
              </a:rPr>
              <a:t>后</a:t>
            </a:r>
          </a:p>
        </p:txBody>
      </p:sp>
      <p:sp>
        <p:nvSpPr>
          <p:cNvPr id="15" name="Line 15"/>
          <p:cNvSpPr>
            <a:spLocks noChangeShapeType="1"/>
          </p:cNvSpPr>
          <p:nvPr/>
        </p:nvSpPr>
        <p:spPr bwMode="auto">
          <a:xfrm flipV="1">
            <a:off x="3227917" y="5143500"/>
            <a:ext cx="0" cy="577851"/>
          </a:xfrm>
          <a:prstGeom prst="line">
            <a:avLst/>
          </a:prstGeom>
          <a:noFill/>
          <a:ln w="38100" cap="sq">
            <a:solidFill>
              <a:schemeClr val="hlink"/>
            </a:solidFill>
            <a:round/>
            <a:headEnd type="none" w="sm" len="sm"/>
            <a:tailEnd type="triangle" w="med" len="med"/>
          </a:ln>
        </p:spPr>
        <p:txBody>
          <a:bodyPr wrap="none"/>
          <a:lstStyle/>
          <a:p>
            <a:endParaRPr lang="zh-CN" altLang="en-US" sz="1867">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2611">
                                            <p:txEl>
                                              <p:pRg st="6" end="6"/>
                                            </p:txEl>
                                          </p:spTgt>
                                        </p:tgtEl>
                                        <p:attrNameLst>
                                          <p:attrName>style.visibility</p:attrName>
                                        </p:attrNameLst>
                                      </p:cBhvr>
                                      <p:to>
                                        <p:strVal val="visible"/>
                                      </p:to>
                                    </p:set>
                                    <p:animEffect transition="in" filter="blinds(horizontal)">
                                      <p:cBhvr>
                                        <p:cTn id="7" dur="500"/>
                                        <p:tgtEl>
                                          <p:spTgt spid="452611">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5" grpId="0" animBg="1"/>
    </p:bld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62"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指针的算术运算</a:t>
            </a:r>
          </a:p>
        </p:txBody>
      </p:sp>
      <p:sp>
        <p:nvSpPr>
          <p:cNvPr id="454659" name="Rectangle 3"/>
          <p:cNvSpPr>
            <a:spLocks noGrp="1" noChangeArrowheads="1"/>
          </p:cNvSpPr>
          <p:nvPr>
            <p:ph idx="4294967295"/>
          </p:nvPr>
        </p:nvSpPr>
        <p:spPr>
          <a:xfrm>
            <a:off x="565151" y="3555788"/>
            <a:ext cx="10363200" cy="2409825"/>
          </a:xfrm>
        </p:spPr>
        <p:txBody>
          <a:bodyPr>
            <a:normAutofit/>
          </a:bodyPr>
          <a:lstStyle/>
          <a:p>
            <a:pPr eaLnBrk="1" hangingPunct="1">
              <a:lnSpc>
                <a:spcPct val="120000"/>
              </a:lnSpc>
              <a:buNone/>
            </a:pPr>
            <a:r>
              <a:rPr lang="zh-CN" altLang="en-US" sz="2400" b="1" dirty="0"/>
              <a:t>指针运算的意义</a:t>
            </a:r>
            <a:endParaRPr lang="en-US" altLang="zh-CN" sz="2400" b="1" dirty="0"/>
          </a:p>
          <a:p>
            <a:pPr eaLnBrk="1" hangingPunct="1">
              <a:lnSpc>
                <a:spcPct val="120000"/>
              </a:lnSpc>
              <a:buNone/>
            </a:pPr>
            <a:r>
              <a:rPr lang="zh-CN" altLang="en-US" sz="1867" dirty="0"/>
              <a:t>指针</a:t>
            </a:r>
            <a:r>
              <a:rPr lang="en-US" altLang="zh-CN" sz="1867" dirty="0"/>
              <a:t>+1</a:t>
            </a:r>
            <a:r>
              <a:rPr lang="zh-CN" altLang="en-US" sz="1867" dirty="0"/>
              <a:t>表示数组中指针指向元素的下一元素地址；</a:t>
            </a:r>
          </a:p>
          <a:p>
            <a:pPr eaLnBrk="1" hangingPunct="1">
              <a:lnSpc>
                <a:spcPct val="120000"/>
              </a:lnSpc>
              <a:buNone/>
            </a:pPr>
            <a:r>
              <a:rPr lang="zh-CN" altLang="en-US" sz="1867" dirty="0"/>
              <a:t>指针</a:t>
            </a:r>
            <a:r>
              <a:rPr lang="en-US" altLang="zh-CN" sz="1867" dirty="0"/>
              <a:t>-1</a:t>
            </a:r>
            <a:r>
              <a:rPr lang="zh-CN" altLang="en-US" sz="1867" dirty="0"/>
              <a:t>表示数组中指针指向元素的上一元素地址；</a:t>
            </a:r>
          </a:p>
          <a:p>
            <a:pPr eaLnBrk="1" hangingPunct="1">
              <a:lnSpc>
                <a:spcPct val="120000"/>
              </a:lnSpc>
              <a:buNone/>
            </a:pPr>
            <a:r>
              <a:rPr lang="zh-CN" altLang="en-US" sz="1867" dirty="0"/>
              <a:t>合法的指针操作：</a:t>
            </a:r>
            <a:r>
              <a:rPr lang="en-US" altLang="zh-CN" sz="1867" dirty="0"/>
              <a:t>p + k, p - k, p1 - p2</a:t>
            </a:r>
          </a:p>
        </p:txBody>
      </p:sp>
      <p:sp>
        <p:nvSpPr>
          <p:cNvPr id="454660" name="Rectangle 4"/>
          <p:cNvSpPr>
            <a:spLocks noChangeArrowheads="1"/>
          </p:cNvSpPr>
          <p:nvPr/>
        </p:nvSpPr>
        <p:spPr bwMode="auto">
          <a:xfrm>
            <a:off x="565151" y="1468439"/>
            <a:ext cx="11184467" cy="1772473"/>
          </a:xfrm>
          <a:prstGeom prst="rect">
            <a:avLst/>
          </a:prstGeom>
          <a:noFill/>
          <a:ln w="12700" cap="sq">
            <a:noFill/>
            <a:miter lim="800000"/>
            <a:headEnd type="none" w="sm" len="sm"/>
            <a:tailEnd type="none" w="sm" len="sm"/>
          </a:ln>
        </p:spPr>
        <p:txBody>
          <a:bodyPr>
            <a:spAutoFit/>
          </a:bodyPr>
          <a:lstStyle/>
          <a:p>
            <a:pPr>
              <a:lnSpc>
                <a:spcPct val="140000"/>
              </a:lnSpc>
            </a:pPr>
            <a:r>
              <a:rPr lang="zh-CN" altLang="en-US" sz="2400" b="1" dirty="0">
                <a:latin typeface="微软雅黑" pitchFamily="34" charset="-122"/>
                <a:ea typeface="微软雅黑" pitchFamily="34" charset="-122"/>
              </a:rPr>
              <a:t>指针保存的是一个地址，地址是一个整型数，因此可以进行各种算术运算</a:t>
            </a:r>
            <a:endParaRPr lang="en-US" altLang="zh-CN" sz="2400" b="1" dirty="0">
              <a:latin typeface="微软雅黑" pitchFamily="34" charset="-122"/>
              <a:ea typeface="微软雅黑" pitchFamily="34" charset="-122"/>
            </a:endParaRPr>
          </a:p>
          <a:p>
            <a:pPr>
              <a:lnSpc>
                <a:spcPct val="140000"/>
              </a:lnSpc>
            </a:pPr>
            <a:r>
              <a:rPr lang="zh-CN" altLang="en-US" sz="1867" dirty="0">
                <a:latin typeface="微软雅黑" pitchFamily="34" charset="-122"/>
                <a:ea typeface="微软雅黑" pitchFamily="34" charset="-122"/>
              </a:rPr>
              <a:t>指针只能做加减运算</a:t>
            </a:r>
            <a:endParaRPr lang="en-US" altLang="zh-CN" sz="1867" dirty="0">
              <a:latin typeface="微软雅黑" pitchFamily="34" charset="-122"/>
              <a:ea typeface="微软雅黑" pitchFamily="34" charset="-122"/>
            </a:endParaRPr>
          </a:p>
          <a:p>
            <a:pPr>
              <a:lnSpc>
                <a:spcPct val="140000"/>
              </a:lnSpc>
            </a:pPr>
            <a:r>
              <a:rPr lang="zh-CN" altLang="en-US" sz="1867" dirty="0">
                <a:latin typeface="微软雅黑" pitchFamily="34" charset="-122"/>
                <a:ea typeface="微软雅黑" pitchFamily="34" charset="-122"/>
              </a:rPr>
              <a:t>指针加建是加减一个基类型的长度</a:t>
            </a:r>
            <a:endParaRPr lang="en-US" altLang="zh-CN" sz="1867" dirty="0">
              <a:latin typeface="微软雅黑" pitchFamily="34" charset="-122"/>
              <a:ea typeface="微软雅黑" pitchFamily="34" charset="-122"/>
            </a:endParaRPr>
          </a:p>
          <a:p>
            <a:pPr>
              <a:lnSpc>
                <a:spcPct val="140000"/>
              </a:lnSpc>
            </a:pPr>
            <a:r>
              <a:rPr lang="zh-CN" altLang="en-US" sz="1867" dirty="0">
                <a:latin typeface="微软雅黑" pitchFamily="34" charset="-122"/>
                <a:ea typeface="微软雅黑" pitchFamily="34" charset="-122"/>
              </a:rPr>
              <a:t>仅当指针指向数组时，加减运算才有意义</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4659">
                                            <p:txEl>
                                              <p:pRg st="0" end="0"/>
                                            </p:txEl>
                                          </p:spTgt>
                                        </p:tgtEl>
                                        <p:attrNameLst>
                                          <p:attrName>style.visibility</p:attrName>
                                        </p:attrNameLst>
                                      </p:cBhvr>
                                      <p:to>
                                        <p:strVal val="visible"/>
                                      </p:to>
                                    </p:set>
                                    <p:animEffect transition="in" filter="blinds(horizontal)">
                                      <p:cBhvr>
                                        <p:cTn id="7" dur="500"/>
                                        <p:tgtEl>
                                          <p:spTgt spid="454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4659">
                                            <p:txEl>
                                              <p:pRg st="1" end="1"/>
                                            </p:txEl>
                                          </p:spTgt>
                                        </p:tgtEl>
                                        <p:attrNameLst>
                                          <p:attrName>style.visibility</p:attrName>
                                        </p:attrNameLst>
                                      </p:cBhvr>
                                      <p:to>
                                        <p:strVal val="visible"/>
                                      </p:to>
                                    </p:set>
                                    <p:animEffect transition="in" filter="blinds(horizontal)">
                                      <p:cBhvr>
                                        <p:cTn id="12" dur="500"/>
                                        <p:tgtEl>
                                          <p:spTgt spid="4546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4659">
                                            <p:txEl>
                                              <p:pRg st="2" end="2"/>
                                            </p:txEl>
                                          </p:spTgt>
                                        </p:tgtEl>
                                        <p:attrNameLst>
                                          <p:attrName>style.visibility</p:attrName>
                                        </p:attrNameLst>
                                      </p:cBhvr>
                                      <p:to>
                                        <p:strVal val="visible"/>
                                      </p:to>
                                    </p:set>
                                    <p:animEffect transition="in" filter="blinds(horizontal)">
                                      <p:cBhvr>
                                        <p:cTn id="17" dur="500"/>
                                        <p:tgtEl>
                                          <p:spTgt spid="4546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4659">
                                            <p:txEl>
                                              <p:pRg st="3" end="3"/>
                                            </p:txEl>
                                          </p:spTgt>
                                        </p:tgtEl>
                                        <p:attrNameLst>
                                          <p:attrName>style.visibility</p:attrName>
                                        </p:attrNameLst>
                                      </p:cBhvr>
                                      <p:to>
                                        <p:strVal val="visible"/>
                                      </p:to>
                                    </p:set>
                                    <p:animEffect transition="in" filter="blinds(horizontal)">
                                      <p:cBhvr>
                                        <p:cTn id="22" dur="500"/>
                                        <p:tgtEl>
                                          <p:spTgt spid="4546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build="p"/>
    </p:bldLst>
  </p:timing>
</p:sld>
</file>

<file path=ppt/slides/slide3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038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数组元素的指针表示</a:t>
            </a:r>
          </a:p>
        </p:txBody>
      </p:sp>
      <p:sp>
        <p:nvSpPr>
          <p:cNvPr id="2960387" name="Rectangle 3"/>
          <p:cNvSpPr>
            <a:spLocks noGrp="1" noChangeArrowheads="1"/>
          </p:cNvSpPr>
          <p:nvPr>
            <p:ph idx="4294967295"/>
          </p:nvPr>
        </p:nvSpPr>
        <p:spPr>
          <a:xfrm>
            <a:off x="1320800" y="1733550"/>
            <a:ext cx="10871200" cy="4887913"/>
          </a:xfrm>
        </p:spPr>
        <p:txBody>
          <a:bodyPr>
            <a:normAutofit/>
          </a:bodyPr>
          <a:lstStyle/>
          <a:p>
            <a:pPr eaLnBrk="1" hangingPunct="1">
              <a:lnSpc>
                <a:spcPct val="120000"/>
              </a:lnSpc>
              <a:buNone/>
            </a:pPr>
            <a:r>
              <a:rPr lang="zh-CN" altLang="en-US" sz="2400" b="1" dirty="0"/>
              <a:t>数组名是指针</a:t>
            </a:r>
            <a:endParaRPr lang="en-US" altLang="zh-CN" sz="2400" b="1" dirty="0"/>
          </a:p>
          <a:p>
            <a:pPr eaLnBrk="1" hangingPunct="1">
              <a:lnSpc>
                <a:spcPct val="120000"/>
              </a:lnSpc>
              <a:buNone/>
            </a:pPr>
            <a:r>
              <a:rPr lang="en-US" altLang="zh-CN" sz="1867" dirty="0"/>
              <a:t>array[k]</a:t>
            </a:r>
            <a:r>
              <a:rPr lang="zh-CN" altLang="en-US" sz="1867" dirty="0"/>
              <a:t>地址是 </a:t>
            </a:r>
            <a:r>
              <a:rPr lang="en-US" altLang="zh-CN" sz="1867" dirty="0"/>
              <a:t>array + k</a:t>
            </a:r>
          </a:p>
          <a:p>
            <a:pPr eaLnBrk="1" hangingPunct="1">
              <a:lnSpc>
                <a:spcPct val="120000"/>
              </a:lnSpc>
              <a:buNone/>
            </a:pPr>
            <a:r>
              <a:rPr lang="en-US" altLang="zh-CN" sz="1867" dirty="0"/>
              <a:t>array[k]</a:t>
            </a:r>
            <a:r>
              <a:rPr lang="zh-CN" altLang="en-US" sz="1867" dirty="0"/>
              <a:t>等价于 </a:t>
            </a:r>
            <a:r>
              <a:rPr lang="en-US" altLang="zh-CN" sz="1867" dirty="0"/>
              <a:t>*(array + k)</a:t>
            </a:r>
          </a:p>
          <a:p>
            <a:pPr eaLnBrk="1" hangingPunct="1">
              <a:lnSpc>
                <a:spcPct val="120000"/>
              </a:lnSpc>
              <a:buNone/>
            </a:pPr>
            <a:endParaRPr lang="en-US" altLang="zh-CN" sz="1867" dirty="0"/>
          </a:p>
          <a:p>
            <a:pPr eaLnBrk="1" hangingPunct="1">
              <a:lnSpc>
                <a:spcPct val="120000"/>
              </a:lnSpc>
              <a:buNone/>
            </a:pPr>
            <a:r>
              <a:rPr lang="zh-CN" altLang="en-US" sz="2400" b="1" dirty="0"/>
              <a:t>执行 </a:t>
            </a:r>
            <a:r>
              <a:rPr lang="en-US" altLang="zh-CN" sz="2400" b="1" dirty="0" err="1"/>
              <a:t>intp</a:t>
            </a:r>
            <a:r>
              <a:rPr lang="en-US" altLang="zh-CN" sz="2400" b="1" dirty="0"/>
              <a:t>= array </a:t>
            </a:r>
            <a:r>
              <a:rPr lang="zh-CN" altLang="en-US" sz="2400" b="1" dirty="0"/>
              <a:t>后</a:t>
            </a:r>
            <a:endParaRPr lang="en-US" altLang="zh-CN" sz="2400" b="1" dirty="0"/>
          </a:p>
          <a:p>
            <a:pPr>
              <a:lnSpc>
                <a:spcPct val="120000"/>
              </a:lnSpc>
              <a:buNone/>
            </a:pPr>
            <a:r>
              <a:rPr lang="en-US" altLang="zh-CN" sz="1867" dirty="0"/>
              <a:t>array[k]</a:t>
            </a:r>
            <a:r>
              <a:rPr lang="zh-CN" altLang="en-US" sz="1867" dirty="0"/>
              <a:t>地址是 </a:t>
            </a:r>
            <a:r>
              <a:rPr lang="en-US" altLang="zh-CN" sz="1867" dirty="0" err="1"/>
              <a:t>intp</a:t>
            </a:r>
            <a:r>
              <a:rPr lang="en-US" altLang="zh-CN" sz="1867" dirty="0"/>
              <a:t> + k</a:t>
            </a:r>
          </a:p>
          <a:p>
            <a:pPr>
              <a:lnSpc>
                <a:spcPct val="120000"/>
              </a:lnSpc>
              <a:buNone/>
            </a:pPr>
            <a:r>
              <a:rPr lang="en-US" altLang="zh-CN" sz="1867" dirty="0"/>
              <a:t>array[k]</a:t>
            </a:r>
            <a:r>
              <a:rPr lang="zh-CN" altLang="en-US" sz="1867" dirty="0"/>
              <a:t>等价于 </a:t>
            </a:r>
            <a:r>
              <a:rPr lang="en-US" altLang="zh-CN" sz="1867" dirty="0"/>
              <a:t>*( </a:t>
            </a:r>
            <a:r>
              <a:rPr lang="en-US" altLang="zh-CN" sz="1867" dirty="0" err="1"/>
              <a:t>intp</a:t>
            </a:r>
            <a:r>
              <a:rPr lang="en-US" altLang="zh-CN" sz="1867" dirty="0"/>
              <a:t> + k )</a:t>
            </a:r>
          </a:p>
          <a:p>
            <a:pPr>
              <a:lnSpc>
                <a:spcPct val="120000"/>
              </a:lnSpc>
              <a:buNone/>
            </a:pPr>
            <a:r>
              <a:rPr lang="en-US" altLang="zh-CN" sz="1867" dirty="0"/>
              <a:t>array[k]</a:t>
            </a:r>
            <a:r>
              <a:rPr lang="zh-CN" altLang="en-US" sz="1867" dirty="0"/>
              <a:t>等价于 </a:t>
            </a:r>
            <a:r>
              <a:rPr lang="en-US" altLang="zh-CN" sz="1867" dirty="0"/>
              <a:t> </a:t>
            </a:r>
            <a:r>
              <a:rPr lang="en-US" altLang="zh-CN" sz="1867" dirty="0" err="1"/>
              <a:t>intp</a:t>
            </a:r>
            <a:r>
              <a:rPr lang="en-US" altLang="zh-CN" sz="1867" dirty="0"/>
              <a:t>[ k ]</a:t>
            </a:r>
          </a:p>
          <a:p>
            <a:pPr eaLnBrk="1" hangingPunct="1">
              <a:lnSpc>
                <a:spcPct val="120000"/>
              </a:lnSpc>
              <a:buNone/>
            </a:pPr>
            <a:endParaRPr lang="en-US" altLang="zh-CN" sz="2400" b="1"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0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0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60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6038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6038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6038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603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0387" grpId="0" build="p" autoUpdateAnimBg="0"/>
    </p:bld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1410" name="Rectangle 2"/>
          <p:cNvSpPr>
            <a:spLocks noChangeArrowheads="1"/>
          </p:cNvSpPr>
          <p:nvPr/>
        </p:nvSpPr>
        <p:spPr bwMode="auto">
          <a:xfrm>
            <a:off x="931348" y="2810748"/>
            <a:ext cx="5588000" cy="1138902"/>
          </a:xfrm>
          <a:prstGeom prst="rect">
            <a:avLst/>
          </a:prstGeom>
          <a:noFill/>
          <a:ln w="9525">
            <a:noFill/>
            <a:miter lim="800000"/>
            <a:headEnd/>
            <a:tailEnd/>
          </a:ln>
        </p:spPr>
        <p:txBody>
          <a:bodyPr>
            <a:spAutoFit/>
          </a:bodyPr>
          <a:lstStyle/>
          <a:p>
            <a:r>
              <a:rPr lang="zh-CN" altLang="en-US" sz="2400" b="1" dirty="0">
                <a:latin typeface="微软雅黑" pitchFamily="34" charset="-122"/>
                <a:ea typeface="微软雅黑" pitchFamily="34" charset="-122"/>
              </a:rPr>
              <a:t>方法</a:t>
            </a:r>
            <a:r>
              <a:rPr lang="en-US" altLang="zh-CN" sz="2400" b="1" dirty="0">
                <a:latin typeface="微软雅黑" pitchFamily="34" charset="-122"/>
                <a:ea typeface="微软雅黑" pitchFamily="34" charset="-122"/>
              </a:rPr>
              <a:t>3</a:t>
            </a:r>
            <a:r>
              <a:rPr lang="zh-CN" altLang="en-US" sz="2400" b="1" dirty="0">
                <a:latin typeface="微软雅黑" pitchFamily="34" charset="-122"/>
                <a:ea typeface="微软雅黑" pitchFamily="34" charset="-122"/>
              </a:rPr>
              <a:t>：</a:t>
            </a:r>
          </a:p>
          <a:p>
            <a:pPr eaLnBrk="0" hangingPunct="0">
              <a:spcBef>
                <a:spcPts val="800"/>
              </a:spcBef>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for  ( p=a;  p &lt; a+10; ++p )</a:t>
            </a:r>
          </a:p>
          <a:p>
            <a:pPr eaLnBrk="0" hangingPunct="0"/>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*p ; </a:t>
            </a:r>
          </a:p>
        </p:txBody>
      </p:sp>
      <p:sp>
        <p:nvSpPr>
          <p:cNvPr id="2961411" name="Rectangle 3"/>
          <p:cNvSpPr>
            <a:spLocks noChangeArrowheads="1"/>
          </p:cNvSpPr>
          <p:nvPr/>
        </p:nvSpPr>
        <p:spPr bwMode="auto">
          <a:xfrm>
            <a:off x="6174316" y="1242299"/>
            <a:ext cx="5384800" cy="1138902"/>
          </a:xfrm>
          <a:prstGeom prst="rect">
            <a:avLst/>
          </a:prstGeom>
          <a:noFill/>
          <a:ln w="9525">
            <a:noFill/>
            <a:miter lim="800000"/>
            <a:headEnd/>
            <a:tailEnd/>
          </a:ln>
        </p:spPr>
        <p:txBody>
          <a:bodyPr>
            <a:spAutoFit/>
          </a:bodyPr>
          <a:lstStyle/>
          <a:p>
            <a:r>
              <a:rPr lang="en-US" altLang="zh-CN" sz="2400" b="1" dirty="0">
                <a:latin typeface="微软雅黑" pitchFamily="34" charset="-122"/>
                <a:ea typeface="微软雅黑" pitchFamily="34" charset="-122"/>
              </a:rPr>
              <a:t> </a:t>
            </a:r>
            <a:r>
              <a:rPr lang="zh-CN" altLang="en-US" sz="2400" b="1" dirty="0">
                <a:latin typeface="微软雅黑" pitchFamily="34" charset="-122"/>
                <a:ea typeface="微软雅黑" pitchFamily="34" charset="-122"/>
              </a:rPr>
              <a:t>方法</a:t>
            </a:r>
            <a:r>
              <a:rPr lang="en-US" altLang="zh-CN" sz="2400" b="1" dirty="0">
                <a:latin typeface="微软雅黑" pitchFamily="34" charset="-122"/>
                <a:ea typeface="微软雅黑" pitchFamily="34" charset="-122"/>
              </a:rPr>
              <a:t>2</a:t>
            </a:r>
            <a:r>
              <a:rPr lang="zh-CN" altLang="en-US" sz="2400" b="1" dirty="0">
                <a:latin typeface="微软雅黑" pitchFamily="34" charset="-122"/>
                <a:ea typeface="微软雅黑" pitchFamily="34" charset="-122"/>
              </a:rPr>
              <a:t>：</a:t>
            </a:r>
          </a:p>
          <a:p>
            <a:pPr eaLnBrk="0" hangingPunct="0">
              <a:spcBef>
                <a:spcPts val="800"/>
              </a:spcBef>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for  (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&lt;10;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p>
          <a:p>
            <a:pPr eaLnBrk="0" hangingPunct="0"/>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a+i</a:t>
            </a:r>
            <a:r>
              <a:rPr lang="en-US" altLang="zh-CN" sz="1867" dirty="0">
                <a:latin typeface="微软雅黑" pitchFamily="34" charset="-122"/>
                <a:ea typeface="微软雅黑" pitchFamily="34" charset="-122"/>
              </a:rPr>
              <a:t>); </a:t>
            </a:r>
          </a:p>
        </p:txBody>
      </p:sp>
      <p:sp>
        <p:nvSpPr>
          <p:cNvPr id="2961412" name="Rectangle 4"/>
          <p:cNvSpPr>
            <a:spLocks noChangeArrowheads="1"/>
          </p:cNvSpPr>
          <p:nvPr/>
        </p:nvSpPr>
        <p:spPr bwMode="auto">
          <a:xfrm>
            <a:off x="931348" y="1308973"/>
            <a:ext cx="5384800" cy="1138902"/>
          </a:xfrm>
          <a:prstGeom prst="rect">
            <a:avLst/>
          </a:prstGeom>
          <a:noFill/>
          <a:ln w="9525">
            <a:noFill/>
            <a:miter lim="800000"/>
            <a:headEnd/>
            <a:tailEnd/>
          </a:ln>
        </p:spPr>
        <p:txBody>
          <a:bodyPr>
            <a:spAutoFit/>
          </a:bodyPr>
          <a:lstStyle/>
          <a:p>
            <a:r>
              <a:rPr lang="en-US" altLang="zh-CN" sz="1867" dirty="0">
                <a:latin typeface="微软雅黑" pitchFamily="34" charset="-122"/>
                <a:ea typeface="微软雅黑" pitchFamily="34" charset="-122"/>
              </a:rPr>
              <a:t> </a:t>
            </a:r>
            <a:r>
              <a:rPr lang="zh-CN" altLang="en-US" sz="2400" b="1" dirty="0">
                <a:latin typeface="微软雅黑" pitchFamily="34" charset="-122"/>
                <a:ea typeface="微软雅黑" pitchFamily="34" charset="-122"/>
              </a:rPr>
              <a:t>方法</a:t>
            </a:r>
            <a:r>
              <a:rPr lang="en-US" altLang="zh-CN" sz="2400" b="1" dirty="0">
                <a:latin typeface="微软雅黑" pitchFamily="34" charset="-122"/>
                <a:ea typeface="微软雅黑" pitchFamily="34" charset="-122"/>
              </a:rPr>
              <a:t>1:</a:t>
            </a:r>
          </a:p>
          <a:p>
            <a:pPr eaLnBrk="0" hangingPunct="0">
              <a:spcBef>
                <a:spcPts val="800"/>
              </a:spcBef>
            </a:pPr>
            <a:r>
              <a:rPr lang="en-US" altLang="zh-CN" sz="1867" dirty="0">
                <a:latin typeface="微软雅黑" pitchFamily="34" charset="-122"/>
                <a:ea typeface="微软雅黑" pitchFamily="34" charset="-122"/>
              </a:rPr>
              <a:t>    for  (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&lt;10;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p>
          <a:p>
            <a:pPr eaLnBrk="0" hangingPunct="0"/>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p>
        </p:txBody>
      </p:sp>
      <p:sp>
        <p:nvSpPr>
          <p:cNvPr id="2961413" name="Rectangle 5"/>
          <p:cNvSpPr>
            <a:spLocks noChangeArrowheads="1"/>
          </p:cNvSpPr>
          <p:nvPr/>
        </p:nvSpPr>
        <p:spPr bwMode="auto">
          <a:xfrm>
            <a:off x="6148916" y="2810748"/>
            <a:ext cx="5384800" cy="1138902"/>
          </a:xfrm>
          <a:prstGeom prst="rect">
            <a:avLst/>
          </a:prstGeom>
          <a:noFill/>
          <a:ln w="9525">
            <a:noFill/>
            <a:miter lim="800000"/>
            <a:headEnd/>
            <a:tailEnd/>
          </a:ln>
        </p:spPr>
        <p:txBody>
          <a:bodyPr>
            <a:spAutoFit/>
          </a:bodyPr>
          <a:lstStyle/>
          <a:p>
            <a:r>
              <a:rPr lang="en-US" altLang="zh-CN" sz="2400" b="1" dirty="0">
                <a:latin typeface="微软雅黑" pitchFamily="34" charset="-122"/>
                <a:ea typeface="微软雅黑" pitchFamily="34" charset="-122"/>
              </a:rPr>
              <a:t> </a:t>
            </a:r>
            <a:r>
              <a:rPr lang="zh-CN" altLang="en-US" sz="2400" b="1" dirty="0">
                <a:latin typeface="微软雅黑" pitchFamily="34" charset="-122"/>
                <a:ea typeface="微软雅黑" pitchFamily="34" charset="-122"/>
              </a:rPr>
              <a:t>方法</a:t>
            </a:r>
            <a:r>
              <a:rPr lang="en-US" altLang="zh-CN" sz="2400" b="1" dirty="0">
                <a:latin typeface="微软雅黑" pitchFamily="34" charset="-122"/>
                <a:ea typeface="微软雅黑" pitchFamily="34" charset="-122"/>
              </a:rPr>
              <a:t>4</a:t>
            </a:r>
            <a:r>
              <a:rPr lang="zh-CN" altLang="en-US" sz="2400" b="1" dirty="0">
                <a:latin typeface="微软雅黑" pitchFamily="34" charset="-122"/>
                <a:ea typeface="微软雅黑" pitchFamily="34" charset="-122"/>
              </a:rPr>
              <a:t>：</a:t>
            </a:r>
          </a:p>
          <a:p>
            <a:pPr>
              <a:spcBef>
                <a:spcPts val="800"/>
              </a:spcBef>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for  ( p=a,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&lt;10;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p>
          <a:p>
            <a:pPr eaLnBrk="0" hangingPunct="0"/>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p+i</a:t>
            </a:r>
            <a:r>
              <a:rPr lang="en-US" altLang="zh-CN" sz="1867" dirty="0">
                <a:latin typeface="微软雅黑" pitchFamily="34" charset="-122"/>
                <a:ea typeface="微软雅黑" pitchFamily="34" charset="-122"/>
              </a:rPr>
              <a:t>); </a:t>
            </a:r>
          </a:p>
        </p:txBody>
      </p:sp>
      <p:sp>
        <p:nvSpPr>
          <p:cNvPr id="2961414" name="Rectangle 6"/>
          <p:cNvSpPr>
            <a:spLocks noChangeArrowheads="1"/>
          </p:cNvSpPr>
          <p:nvPr/>
        </p:nvSpPr>
        <p:spPr bwMode="auto">
          <a:xfrm>
            <a:off x="899597" y="4609387"/>
            <a:ext cx="5384800" cy="1138902"/>
          </a:xfrm>
          <a:prstGeom prst="rect">
            <a:avLst/>
          </a:prstGeom>
          <a:noFill/>
          <a:ln w="9525">
            <a:noFill/>
            <a:miter lim="800000"/>
            <a:headEnd/>
            <a:tailEnd/>
          </a:ln>
        </p:spPr>
        <p:txBody>
          <a:bodyPr>
            <a:spAutoFit/>
          </a:bodyPr>
          <a:lstStyle/>
          <a:p>
            <a:r>
              <a:rPr lang="en-US" altLang="zh-CN" sz="2400" b="1" dirty="0">
                <a:latin typeface="微软雅黑" pitchFamily="34" charset="-122"/>
                <a:ea typeface="微软雅黑" pitchFamily="34" charset="-122"/>
              </a:rPr>
              <a:t> </a:t>
            </a:r>
            <a:r>
              <a:rPr lang="zh-CN" altLang="en-US" sz="2400" b="1" dirty="0">
                <a:latin typeface="微软雅黑" pitchFamily="34" charset="-122"/>
                <a:ea typeface="微软雅黑" pitchFamily="34" charset="-122"/>
              </a:rPr>
              <a:t>方法</a:t>
            </a:r>
            <a:r>
              <a:rPr lang="en-US" altLang="zh-CN" sz="2400" b="1" dirty="0">
                <a:latin typeface="微软雅黑" pitchFamily="34" charset="-122"/>
                <a:ea typeface="微软雅黑" pitchFamily="34" charset="-122"/>
              </a:rPr>
              <a:t>5:</a:t>
            </a:r>
          </a:p>
          <a:p>
            <a:pPr eaLnBrk="0" hangingPunct="0">
              <a:spcBef>
                <a:spcPts val="800"/>
              </a:spcBef>
            </a:pPr>
            <a:r>
              <a:rPr lang="en-US" altLang="zh-CN" sz="1867" dirty="0">
                <a:latin typeface="微软雅黑" pitchFamily="34" charset="-122"/>
                <a:ea typeface="微软雅黑" pitchFamily="34" charset="-122"/>
              </a:rPr>
              <a:t>    for  ( p=a,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&lt;10;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p>
          <a:p>
            <a:pPr eaLnBrk="0" hangingPunct="0"/>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p[</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 </a:t>
            </a:r>
          </a:p>
        </p:txBody>
      </p:sp>
      <p:sp>
        <p:nvSpPr>
          <p:cNvPr id="2961415" name="Rectangle 7"/>
          <p:cNvSpPr>
            <a:spLocks noChangeArrowheads="1"/>
          </p:cNvSpPr>
          <p:nvPr/>
        </p:nvSpPr>
        <p:spPr bwMode="auto">
          <a:xfrm>
            <a:off x="6373285" y="4655424"/>
            <a:ext cx="5185833" cy="1713546"/>
          </a:xfrm>
          <a:prstGeom prst="rect">
            <a:avLst/>
          </a:prstGeom>
          <a:noFill/>
          <a:ln w="9525">
            <a:noFill/>
            <a:miter lim="800000"/>
            <a:headEnd/>
            <a:tailEnd/>
          </a:ln>
        </p:spPr>
        <p:txBody>
          <a:bodyPr>
            <a:spAutoFit/>
          </a:bodyPr>
          <a:lstStyle/>
          <a:p>
            <a:r>
              <a:rPr lang="zh-CN" altLang="en-US" sz="2400" b="1" dirty="0">
                <a:solidFill>
                  <a:srgbClr val="C00000"/>
                </a:solidFill>
                <a:latin typeface="微软雅黑" pitchFamily="34" charset="-122"/>
                <a:ea typeface="微软雅黑" pitchFamily="34" charset="-122"/>
              </a:rPr>
              <a:t>下列程序段 有无问题？</a:t>
            </a:r>
          </a:p>
          <a:p>
            <a:pPr>
              <a:spcBef>
                <a:spcPts val="800"/>
              </a:spcBef>
            </a:pPr>
            <a:r>
              <a:rPr lang="zh-CN" altLang="en-US" sz="1867" dirty="0">
                <a:solidFill>
                  <a:srgbClr val="C00000"/>
                </a:solidFill>
                <a:latin typeface="微软雅黑" pitchFamily="34" charset="-122"/>
                <a:ea typeface="微软雅黑" pitchFamily="34" charset="-122"/>
              </a:rPr>
              <a:t>  </a:t>
            </a:r>
            <a:r>
              <a:rPr lang="en-US" altLang="zh-CN" sz="1867" dirty="0">
                <a:solidFill>
                  <a:srgbClr val="C00000"/>
                </a:solidFill>
                <a:latin typeface="微软雅黑" pitchFamily="34" charset="-122"/>
                <a:ea typeface="微软雅黑" pitchFamily="34" charset="-122"/>
              </a:rPr>
              <a:t>for  ( </a:t>
            </a:r>
            <a:r>
              <a:rPr lang="en-US" altLang="zh-CN" sz="1867" dirty="0" err="1">
                <a:solidFill>
                  <a:srgbClr val="C00000"/>
                </a:solidFill>
                <a:latin typeface="微软雅黑" pitchFamily="34" charset="-122"/>
                <a:ea typeface="微软雅黑" pitchFamily="34" charset="-122"/>
              </a:rPr>
              <a:t>i</a:t>
            </a:r>
            <a:r>
              <a:rPr lang="en-US" altLang="zh-CN" sz="1867" dirty="0">
                <a:solidFill>
                  <a:srgbClr val="C00000"/>
                </a:solidFill>
                <a:latin typeface="微软雅黑" pitchFamily="34" charset="-122"/>
                <a:ea typeface="微软雅黑" pitchFamily="34" charset="-122"/>
              </a:rPr>
              <a:t>=0;  </a:t>
            </a:r>
            <a:r>
              <a:rPr lang="en-US" altLang="zh-CN" sz="1867" dirty="0" err="1">
                <a:solidFill>
                  <a:srgbClr val="C00000"/>
                </a:solidFill>
                <a:latin typeface="微软雅黑" pitchFamily="34" charset="-122"/>
                <a:ea typeface="微软雅黑" pitchFamily="34" charset="-122"/>
              </a:rPr>
              <a:t>i</a:t>
            </a:r>
            <a:r>
              <a:rPr lang="en-US" altLang="zh-CN" sz="1867" dirty="0">
                <a:solidFill>
                  <a:srgbClr val="C00000"/>
                </a:solidFill>
                <a:latin typeface="微软雅黑" pitchFamily="34" charset="-122"/>
                <a:ea typeface="微软雅黑" pitchFamily="34" charset="-122"/>
              </a:rPr>
              <a:t>&lt;10; ++</a:t>
            </a:r>
            <a:r>
              <a:rPr lang="en-US" altLang="zh-CN" sz="1867" dirty="0" err="1">
                <a:solidFill>
                  <a:srgbClr val="C00000"/>
                </a:solidFill>
                <a:latin typeface="微软雅黑" pitchFamily="34" charset="-122"/>
                <a:ea typeface="微软雅黑" pitchFamily="34" charset="-122"/>
              </a:rPr>
              <a:t>i</a:t>
            </a:r>
            <a:r>
              <a:rPr lang="en-US" altLang="zh-CN" sz="1867" dirty="0">
                <a:solidFill>
                  <a:srgbClr val="C00000"/>
                </a:solidFill>
                <a:latin typeface="微软雅黑" pitchFamily="34" charset="-122"/>
                <a:ea typeface="微软雅黑" pitchFamily="34" charset="-122"/>
              </a:rPr>
              <a:t> )    {</a:t>
            </a:r>
          </a:p>
          <a:p>
            <a:pPr eaLnBrk="0" hangingPunct="0"/>
            <a:r>
              <a:rPr lang="en-US" altLang="zh-CN" sz="1867" dirty="0">
                <a:solidFill>
                  <a:srgbClr val="C00000"/>
                </a:solidFill>
                <a:latin typeface="微软雅黑" pitchFamily="34" charset="-122"/>
                <a:ea typeface="微软雅黑" pitchFamily="34" charset="-122"/>
              </a:rPr>
              <a:t>            </a:t>
            </a:r>
            <a:r>
              <a:rPr lang="en-US" altLang="zh-CN" sz="1867" dirty="0" err="1">
                <a:solidFill>
                  <a:srgbClr val="C00000"/>
                </a:solidFill>
                <a:latin typeface="微软雅黑" pitchFamily="34" charset="-122"/>
                <a:ea typeface="微软雅黑" pitchFamily="34" charset="-122"/>
              </a:rPr>
              <a:t>cout</a:t>
            </a:r>
            <a:r>
              <a:rPr lang="en-US" altLang="zh-CN" sz="1867" dirty="0">
                <a:solidFill>
                  <a:srgbClr val="C00000"/>
                </a:solidFill>
                <a:latin typeface="微软雅黑" pitchFamily="34" charset="-122"/>
                <a:ea typeface="微软雅黑" pitchFamily="34" charset="-122"/>
              </a:rPr>
              <a:t> &lt;&lt; *a ;</a:t>
            </a:r>
          </a:p>
          <a:p>
            <a:pPr eaLnBrk="0" hangingPunct="0"/>
            <a:r>
              <a:rPr lang="en-US" altLang="zh-CN" sz="1867" dirty="0">
                <a:solidFill>
                  <a:srgbClr val="C00000"/>
                </a:solidFill>
                <a:latin typeface="微软雅黑" pitchFamily="34" charset="-122"/>
                <a:ea typeface="微软雅黑" pitchFamily="34" charset="-122"/>
              </a:rPr>
              <a:t>            ++a;</a:t>
            </a:r>
          </a:p>
          <a:p>
            <a:pPr eaLnBrk="0" hangingPunct="0"/>
            <a:r>
              <a:rPr lang="en-US" altLang="zh-CN" sz="1867" dirty="0">
                <a:solidFill>
                  <a:srgbClr val="C00000"/>
                </a:solidFill>
                <a:latin typeface="微软雅黑" pitchFamily="34" charset="-122"/>
                <a:ea typeface="微软雅黑" pitchFamily="34" charset="-122"/>
              </a:rPr>
              <a:t>   } </a:t>
            </a:r>
          </a:p>
        </p:txBody>
      </p:sp>
      <p:sp>
        <p:nvSpPr>
          <p:cNvPr id="8" name="TextBox 7"/>
          <p:cNvSpPr txBox="1"/>
          <p:nvPr/>
        </p:nvSpPr>
        <p:spPr>
          <a:xfrm>
            <a:off x="486833" y="352426"/>
            <a:ext cx="5384800" cy="666786"/>
          </a:xfrm>
          <a:prstGeom prst="rect">
            <a:avLst/>
          </a:prstGeom>
          <a:noFill/>
        </p:spPr>
        <p:txBody>
          <a:bodyPr wrap="square" rtlCol="0">
            <a:spAutoFit/>
          </a:bodyPr>
          <a:lstStyle/>
          <a:p>
            <a:r>
              <a:rPr lang="zh-CN" altLang="en-US" sz="3733" b="1" dirty="0">
                <a:latin typeface="微软雅黑" pitchFamily="34" charset="-122"/>
                <a:ea typeface="微软雅黑" pitchFamily="34" charset="-122"/>
              </a:rPr>
              <a:t>访问数组</a:t>
            </a:r>
            <a:r>
              <a:rPr lang="en-US" altLang="zh-CN" sz="3733" b="1" dirty="0">
                <a:latin typeface="微软雅黑" pitchFamily="34" charset="-122"/>
                <a:ea typeface="微软雅黑" pitchFamily="34" charset="-122"/>
              </a:rPr>
              <a:t>a</a:t>
            </a:r>
            <a:r>
              <a:rPr lang="zh-CN" altLang="en-US" sz="3733" b="1" dirty="0">
                <a:latin typeface="微软雅黑" pitchFamily="34" charset="-122"/>
                <a:ea typeface="微软雅黑" pitchFamily="34" charset="-122"/>
              </a:rPr>
              <a:t>的</a:t>
            </a:r>
            <a:r>
              <a:rPr lang="en-US" altLang="zh-CN" sz="3733" b="1" dirty="0">
                <a:latin typeface="微软雅黑" pitchFamily="34" charset="-122"/>
                <a:ea typeface="微软雅黑" pitchFamily="34" charset="-122"/>
              </a:rPr>
              <a:t>10</a:t>
            </a:r>
            <a:r>
              <a:rPr lang="zh-CN" altLang="en-US" sz="3733" b="1" dirty="0">
                <a:latin typeface="微软雅黑" pitchFamily="34" charset="-122"/>
                <a:ea typeface="微软雅黑" pitchFamily="34" charset="-122"/>
              </a:rPr>
              <a:t>个元素</a:t>
            </a:r>
          </a:p>
        </p:txBody>
      </p:sp>
      <p:sp>
        <p:nvSpPr>
          <p:cNvPr id="3" name="标题 2">
            <a:extLst>
              <a:ext uri="{FF2B5EF4-FFF2-40B4-BE49-F238E27FC236}">
                <a16:creationId xmlns:a16="http://schemas.microsoft.com/office/drawing/2014/main" id="{BC9B10E7-C19E-EFBD-C7BE-E0691AA78890}"/>
              </a:ext>
            </a:extLst>
          </p:cNvPr>
          <p:cNvSpPr>
            <a:spLocks noGrp="1"/>
          </p:cNvSpPr>
          <p:nvPr>
            <p:ph type="title"/>
          </p:nvPr>
        </p:nvSpPr>
        <p:spPr/>
        <p:txBody>
          <a:bodyPr/>
          <a:lstStyle/>
          <a:p>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14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14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614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614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614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61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1410" grpId="0" autoUpdateAnimBg="0"/>
      <p:bldP spid="2961411" grpId="0" autoUpdateAnimBg="0"/>
      <p:bldP spid="2961412" grpId="0" autoUpdateAnimBg="0"/>
      <p:bldP spid="2961413" grpId="0" autoUpdateAnimBg="0"/>
      <p:bldP spid="2961414" grpId="0" autoUpdateAnimBg="0"/>
      <p:bldP spid="2961415" grpId="0" autoUpdateAnimBg="0"/>
    </p:bldLst>
  </p:timing>
</p:sld>
</file>

<file path=ppt/slides/slide3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01762"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动态内存分配</a:t>
            </a:r>
          </a:p>
        </p:txBody>
      </p:sp>
      <p:sp>
        <p:nvSpPr>
          <p:cNvPr id="3701763" name="Rectangle 3"/>
          <p:cNvSpPr>
            <a:spLocks noGrp="1" noChangeArrowheads="1"/>
          </p:cNvSpPr>
          <p:nvPr>
            <p:ph idx="4294967295"/>
          </p:nvPr>
        </p:nvSpPr>
        <p:spPr>
          <a:xfrm>
            <a:off x="914400" y="1436158"/>
            <a:ext cx="10363200" cy="4114800"/>
          </a:xfrm>
        </p:spPr>
        <p:txBody>
          <a:bodyPr>
            <a:normAutofit lnSpcReduction="10000"/>
          </a:bodyPr>
          <a:lstStyle/>
          <a:p>
            <a:pPr eaLnBrk="1" hangingPunct="1">
              <a:lnSpc>
                <a:spcPct val="120000"/>
              </a:lnSpc>
              <a:buNone/>
            </a:pPr>
            <a:r>
              <a:rPr lang="zh-CN" altLang="en-US" sz="2400" b="1" dirty="0"/>
              <a:t>程序运行过程中申请变量，可以是简单变量或一维数组</a:t>
            </a:r>
            <a:endParaRPr lang="en-US" altLang="zh-CN" sz="2400" b="1" dirty="0"/>
          </a:p>
          <a:p>
            <a:pPr>
              <a:lnSpc>
                <a:spcPct val="120000"/>
              </a:lnSpc>
              <a:buNone/>
            </a:pPr>
            <a:endParaRPr lang="en-US" altLang="zh-CN" sz="2400" b="1" dirty="0"/>
          </a:p>
          <a:p>
            <a:pPr>
              <a:lnSpc>
                <a:spcPct val="120000"/>
              </a:lnSpc>
              <a:buNone/>
            </a:pPr>
            <a:r>
              <a:rPr lang="zh-CN" altLang="en-US" sz="2400" b="1" dirty="0"/>
              <a:t>实现方法</a:t>
            </a:r>
            <a:endParaRPr lang="en-US" altLang="zh-CN" sz="2400" b="1" dirty="0"/>
          </a:p>
          <a:p>
            <a:pPr>
              <a:lnSpc>
                <a:spcPct val="120000"/>
              </a:lnSpc>
              <a:buNone/>
            </a:pPr>
            <a:r>
              <a:rPr lang="zh-CN" altLang="en-US" sz="1867" dirty="0"/>
              <a:t>定义一个指针</a:t>
            </a:r>
            <a:endParaRPr lang="en-US" altLang="zh-CN" sz="1867" dirty="0"/>
          </a:p>
          <a:p>
            <a:pPr>
              <a:lnSpc>
                <a:spcPct val="120000"/>
              </a:lnSpc>
              <a:buNone/>
            </a:pPr>
            <a:r>
              <a:rPr lang="zh-CN" altLang="en-US" sz="1867" dirty="0"/>
              <a:t>申请一块内存，地址存入指针</a:t>
            </a:r>
            <a:endParaRPr lang="en-US" altLang="zh-CN" sz="1867" dirty="0"/>
          </a:p>
          <a:p>
            <a:pPr>
              <a:lnSpc>
                <a:spcPct val="120000"/>
              </a:lnSpc>
              <a:buNone/>
            </a:pPr>
            <a:r>
              <a:rPr lang="zh-CN" altLang="en-US" sz="1867" dirty="0"/>
              <a:t>通过指针间接访问动态申请的内存</a:t>
            </a:r>
            <a:endParaRPr lang="en-US" altLang="zh-CN" sz="1867" dirty="0"/>
          </a:p>
          <a:p>
            <a:pPr>
              <a:lnSpc>
                <a:spcPct val="120000"/>
              </a:lnSpc>
              <a:buNone/>
            </a:pPr>
            <a:r>
              <a:rPr lang="zh-CN" altLang="en-US" sz="1867" dirty="0"/>
              <a:t>如：</a:t>
            </a:r>
          </a:p>
          <a:p>
            <a:pPr>
              <a:lnSpc>
                <a:spcPct val="120000"/>
              </a:lnSpc>
              <a:buNone/>
            </a:pPr>
            <a:r>
              <a:rPr lang="zh-CN" altLang="en-US" sz="1867" dirty="0"/>
              <a:t>    </a:t>
            </a:r>
            <a:r>
              <a:rPr lang="en-US" altLang="zh-CN" sz="1867" dirty="0" err="1"/>
              <a:t>int</a:t>
            </a:r>
            <a:r>
              <a:rPr lang="en-US" altLang="zh-CN" sz="1867" dirty="0"/>
              <a:t> *scores;</a:t>
            </a:r>
          </a:p>
          <a:p>
            <a:pPr>
              <a:lnSpc>
                <a:spcPct val="120000"/>
              </a:lnSpc>
              <a:spcBef>
                <a:spcPct val="0"/>
              </a:spcBef>
              <a:buClrTx/>
              <a:buSzTx/>
              <a:buNone/>
            </a:pPr>
            <a:r>
              <a:rPr lang="en-US" altLang="zh-CN" sz="1867" dirty="0"/>
              <a:t>    scores = </a:t>
            </a:r>
            <a:r>
              <a:rPr lang="zh-CN" altLang="en-US" sz="1867" dirty="0"/>
              <a:t>内存的起始地址；</a:t>
            </a:r>
          </a:p>
          <a:p>
            <a:pPr eaLnBrk="1" hangingPunct="1">
              <a:lnSpc>
                <a:spcPct val="120000"/>
              </a:lnSpc>
              <a:buNone/>
            </a:pPr>
            <a:endParaRPr lang="zh-CN" altLang="en-US" sz="2400" b="1"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01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017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017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0176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0176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70176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70176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7017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1763" grpId="0" build="p" autoUpdateAnimBg="0"/>
    </p:bldLst>
  </p:timing>
</p:sld>
</file>

<file path=ppt/slides/slide3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0381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动态内存分配与回收</a:t>
            </a:r>
          </a:p>
        </p:txBody>
      </p:sp>
      <p:sp>
        <p:nvSpPr>
          <p:cNvPr id="3703811" name="Rectangle 3"/>
          <p:cNvSpPr>
            <a:spLocks noGrp="1" noChangeArrowheads="1"/>
          </p:cNvSpPr>
          <p:nvPr>
            <p:ph idx="4294967295"/>
          </p:nvPr>
        </p:nvSpPr>
        <p:spPr>
          <a:xfrm>
            <a:off x="887306" y="1055858"/>
            <a:ext cx="7496175" cy="5553075"/>
          </a:xfrm>
        </p:spPr>
        <p:txBody>
          <a:bodyPr>
            <a:normAutofit fontScale="92500" lnSpcReduction="20000"/>
          </a:bodyPr>
          <a:lstStyle/>
          <a:p>
            <a:pPr eaLnBrk="1" hangingPunct="1">
              <a:lnSpc>
                <a:spcPct val="110000"/>
              </a:lnSpc>
              <a:buNone/>
            </a:pPr>
            <a:r>
              <a:rPr lang="zh-CN" altLang="en-US" sz="2400" b="1" dirty="0"/>
              <a:t>申请动态变量</a:t>
            </a:r>
            <a:endParaRPr lang="en-US" altLang="zh-CN" sz="2400" b="1" dirty="0"/>
          </a:p>
          <a:p>
            <a:pPr eaLnBrk="1" hangingPunct="1">
              <a:lnSpc>
                <a:spcPct val="110000"/>
              </a:lnSpc>
              <a:buNone/>
            </a:pPr>
            <a:r>
              <a:rPr lang="zh-CN" altLang="en-US" sz="1867" dirty="0"/>
              <a:t>申请动态变量：</a:t>
            </a:r>
            <a:r>
              <a:rPr lang="en-US" altLang="zh-CN" sz="1867" dirty="0"/>
              <a:t>p = new type;</a:t>
            </a:r>
          </a:p>
          <a:p>
            <a:pPr eaLnBrk="1" hangingPunct="1">
              <a:lnSpc>
                <a:spcPct val="110000"/>
              </a:lnSpc>
              <a:buNone/>
            </a:pPr>
            <a:r>
              <a:rPr lang="zh-CN" altLang="en-US" sz="1867" dirty="0"/>
              <a:t>申请动态数组：</a:t>
            </a:r>
            <a:r>
              <a:rPr lang="en-US" altLang="zh-CN" sz="1867" dirty="0"/>
              <a:t>p = new type[size];</a:t>
            </a:r>
          </a:p>
          <a:p>
            <a:pPr>
              <a:lnSpc>
                <a:spcPct val="110000"/>
              </a:lnSpc>
              <a:buNone/>
            </a:pPr>
            <a:r>
              <a:rPr lang="zh-CN" altLang="en-US" sz="1867" dirty="0"/>
              <a:t>申请动态变量并初始化：</a:t>
            </a:r>
            <a:r>
              <a:rPr lang="en-US" altLang="zh-CN" sz="1867" dirty="0"/>
              <a:t>p = new type(</a:t>
            </a:r>
            <a:r>
              <a:rPr lang="zh-CN" altLang="en-US" sz="1867" dirty="0"/>
              <a:t>初值</a:t>
            </a:r>
            <a:r>
              <a:rPr lang="en-US" altLang="zh-CN" sz="1867" dirty="0"/>
              <a:t>)</a:t>
            </a:r>
            <a:r>
              <a:rPr lang="zh-CN" altLang="en-US" sz="1867" dirty="0"/>
              <a:t>；</a:t>
            </a:r>
            <a:endParaRPr lang="en-US" altLang="zh-CN" sz="1867" dirty="0"/>
          </a:p>
          <a:p>
            <a:pPr marL="560818" lvl="1" indent="-512051">
              <a:lnSpc>
                <a:spcPct val="110000"/>
              </a:lnSpc>
              <a:buSzPct val="80000"/>
              <a:buNone/>
            </a:pPr>
            <a:r>
              <a:rPr lang="zh-CN" altLang="en-US" sz="1867" dirty="0"/>
              <a:t>申请动态数组并初始化：</a:t>
            </a:r>
            <a:r>
              <a:rPr lang="en-US" altLang="zh-CN" sz="1867" dirty="0"/>
              <a:t>p = new </a:t>
            </a:r>
            <a:r>
              <a:rPr lang="en-US" altLang="zh-CN" sz="1867" dirty="0" err="1"/>
              <a:t>int</a:t>
            </a:r>
            <a:r>
              <a:rPr lang="en-US" altLang="zh-CN" sz="1867" dirty="0"/>
              <a:t>[5]{1,2,3,4,5};</a:t>
            </a:r>
            <a:endParaRPr lang="zh-CN" altLang="zh-CN" sz="1867" dirty="0"/>
          </a:p>
          <a:p>
            <a:pPr>
              <a:lnSpc>
                <a:spcPct val="110000"/>
              </a:lnSpc>
              <a:buNone/>
            </a:pPr>
            <a:endParaRPr lang="en-US" altLang="zh-CN" sz="1867" dirty="0"/>
          </a:p>
          <a:p>
            <a:pPr>
              <a:lnSpc>
                <a:spcPct val="110000"/>
              </a:lnSpc>
              <a:buNone/>
            </a:pPr>
            <a:endParaRPr lang="zh-CN" altLang="en-US" sz="1867" dirty="0"/>
          </a:p>
          <a:p>
            <a:pPr>
              <a:lnSpc>
                <a:spcPct val="110000"/>
              </a:lnSpc>
              <a:buNone/>
            </a:pPr>
            <a:r>
              <a:rPr lang="zh-CN" altLang="en-US" sz="2400" b="1" dirty="0"/>
              <a:t>释放动态变量的空间</a:t>
            </a:r>
            <a:endParaRPr lang="en-US" altLang="zh-CN" sz="2400" b="1" dirty="0"/>
          </a:p>
          <a:p>
            <a:pPr>
              <a:lnSpc>
                <a:spcPct val="110000"/>
              </a:lnSpc>
              <a:buNone/>
            </a:pPr>
            <a:r>
              <a:rPr lang="zh-CN" altLang="en-US" sz="1867" dirty="0"/>
              <a:t>动态变量的空间必须由程序释放</a:t>
            </a:r>
            <a:endParaRPr lang="en-US" altLang="zh-CN" sz="1867" dirty="0"/>
          </a:p>
          <a:p>
            <a:pPr>
              <a:lnSpc>
                <a:spcPct val="110000"/>
              </a:lnSpc>
              <a:buNone/>
            </a:pPr>
            <a:r>
              <a:rPr lang="zh-CN" altLang="en-US" sz="1867" dirty="0"/>
              <a:t>释放动态变量：</a:t>
            </a:r>
            <a:r>
              <a:rPr lang="en-US" altLang="zh-CN" sz="1867" dirty="0"/>
              <a:t>delete  p;</a:t>
            </a:r>
          </a:p>
          <a:p>
            <a:pPr>
              <a:lnSpc>
                <a:spcPct val="110000"/>
              </a:lnSpc>
              <a:buNone/>
            </a:pPr>
            <a:r>
              <a:rPr lang="zh-CN" altLang="en-US" sz="1867" dirty="0"/>
              <a:t>释放动态数组：</a:t>
            </a:r>
            <a:r>
              <a:rPr lang="en-US" altLang="zh-CN" sz="1867" dirty="0"/>
              <a:t>delete [] p;</a:t>
            </a:r>
          </a:p>
          <a:p>
            <a:pPr>
              <a:lnSpc>
                <a:spcPct val="110000"/>
              </a:lnSpc>
              <a:buNone/>
            </a:pPr>
            <a:r>
              <a:rPr lang="zh-CN" altLang="en-US" sz="1867" dirty="0"/>
              <a:t>字符数组可以不加方括号</a:t>
            </a:r>
            <a:endParaRPr lang="en-US" altLang="zh-CN" sz="1867" dirty="0"/>
          </a:p>
          <a:p>
            <a:pPr>
              <a:lnSpc>
                <a:spcPct val="110000"/>
              </a:lnSpc>
              <a:buNone/>
            </a:pPr>
            <a:endParaRPr lang="en-US" altLang="zh-CN" sz="1867" dirty="0"/>
          </a:p>
          <a:p>
            <a:pPr>
              <a:lnSpc>
                <a:spcPct val="110000"/>
              </a:lnSpc>
              <a:buNone/>
            </a:pPr>
            <a:r>
              <a:rPr lang="zh-CN" altLang="en-US" sz="2400" b="1" dirty="0"/>
              <a:t>内存泄漏</a:t>
            </a:r>
            <a:endParaRPr lang="en-US" altLang="zh-CN" sz="2400" b="1" dirty="0"/>
          </a:p>
          <a:p>
            <a:pPr>
              <a:lnSpc>
                <a:spcPct val="110000"/>
              </a:lnSpc>
              <a:buNone/>
            </a:pPr>
            <a:r>
              <a:rPr lang="zh-CN" altLang="en-US" sz="1867" dirty="0"/>
              <a:t>没有释放动态变量的空间</a:t>
            </a:r>
            <a:endParaRPr lang="en-US" altLang="zh-CN" sz="1867"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03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038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038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0381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70381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70381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703811">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3703811">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703811">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703811">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3703811">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370381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3811" grpId="0" build="p" autoUpdateAnimBg="0"/>
    </p:bld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483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动态内存分配与回收</a:t>
            </a:r>
          </a:p>
        </p:txBody>
      </p:sp>
      <p:sp>
        <p:nvSpPr>
          <p:cNvPr id="462851" name="Rectangle 3"/>
          <p:cNvSpPr>
            <a:spLocks noGrp="1" noChangeArrowheads="1"/>
          </p:cNvSpPr>
          <p:nvPr>
            <p:ph idx="4294967295"/>
          </p:nvPr>
        </p:nvSpPr>
        <p:spPr>
          <a:xfrm>
            <a:off x="0" y="876300"/>
            <a:ext cx="10972800" cy="5229225"/>
          </a:xfrm>
        </p:spPr>
        <p:txBody>
          <a:bodyPr>
            <a:noAutofit/>
          </a:bodyPr>
          <a:lstStyle/>
          <a:p>
            <a:pPr marL="1523962" lvl="2" indent="-1219170">
              <a:lnSpc>
                <a:spcPct val="130000"/>
              </a:lnSpc>
              <a:spcBef>
                <a:spcPct val="0"/>
              </a:spcBef>
              <a:buNone/>
            </a:pPr>
            <a:r>
              <a:rPr lang="en-US" altLang="zh-CN" sz="1867" dirty="0" err="1"/>
              <a:t>int</a:t>
            </a:r>
            <a:r>
              <a:rPr lang="en-US" altLang="zh-CN" sz="1867" dirty="0"/>
              <a:t> main()</a:t>
            </a:r>
          </a:p>
          <a:p>
            <a:pPr marL="1523962" lvl="2" indent="-1219170">
              <a:lnSpc>
                <a:spcPct val="130000"/>
              </a:lnSpc>
              <a:spcBef>
                <a:spcPct val="0"/>
              </a:spcBef>
              <a:buNone/>
            </a:pPr>
            <a:r>
              <a:rPr lang="en-US" altLang="zh-CN" sz="1867" dirty="0"/>
              <a:t>{</a:t>
            </a:r>
          </a:p>
          <a:p>
            <a:pPr marL="1523962" lvl="2" indent="-1219170">
              <a:lnSpc>
                <a:spcPct val="130000"/>
              </a:lnSpc>
              <a:spcBef>
                <a:spcPct val="0"/>
              </a:spcBef>
              <a:buNone/>
            </a:pPr>
            <a:r>
              <a:rPr lang="en-US" altLang="zh-CN" sz="1867" dirty="0"/>
              <a:t>     </a:t>
            </a:r>
            <a:r>
              <a:rPr lang="en-US" altLang="zh-CN" sz="1867" dirty="0" err="1"/>
              <a:t>int</a:t>
            </a:r>
            <a:r>
              <a:rPr lang="en-US" altLang="zh-CN" sz="1867" dirty="0"/>
              <a:t> *p;</a:t>
            </a:r>
          </a:p>
          <a:p>
            <a:pPr marL="1523962" lvl="2" indent="-1219170">
              <a:lnSpc>
                <a:spcPct val="130000"/>
              </a:lnSpc>
              <a:spcBef>
                <a:spcPct val="0"/>
              </a:spcBef>
              <a:buNone/>
            </a:pPr>
            <a:r>
              <a:rPr lang="en-US" altLang="zh-CN" sz="1867" dirty="0"/>
              <a:t>    char *q;</a:t>
            </a:r>
          </a:p>
          <a:p>
            <a:pPr marL="1523962" lvl="2" indent="-1219170">
              <a:lnSpc>
                <a:spcPct val="130000"/>
              </a:lnSpc>
              <a:spcBef>
                <a:spcPct val="0"/>
              </a:spcBef>
              <a:buNone/>
            </a:pPr>
            <a:endParaRPr lang="en-US" altLang="zh-CN" sz="1867" dirty="0"/>
          </a:p>
          <a:p>
            <a:pPr marL="1523962" lvl="2" indent="-1219170">
              <a:lnSpc>
                <a:spcPct val="130000"/>
              </a:lnSpc>
              <a:spcBef>
                <a:spcPct val="0"/>
              </a:spcBef>
              <a:buNone/>
            </a:pPr>
            <a:r>
              <a:rPr lang="en-US" altLang="zh-CN" sz="1867" dirty="0"/>
              <a:t>     p = new </a:t>
            </a:r>
            <a:r>
              <a:rPr lang="en-US" altLang="zh-CN" sz="1867" dirty="0" err="1"/>
              <a:t>int</a:t>
            </a:r>
            <a:r>
              <a:rPr lang="en-US" altLang="zh-CN" sz="1867" dirty="0"/>
              <a:t>(99);         //</a:t>
            </a:r>
            <a:r>
              <a:rPr lang="zh-CN" altLang="en-US" sz="1867" dirty="0"/>
              <a:t>动态分配内存，并将</a:t>
            </a:r>
            <a:r>
              <a:rPr lang="en-US" altLang="zh-CN" sz="1867" dirty="0"/>
              <a:t>99</a:t>
            </a:r>
            <a:r>
              <a:rPr lang="zh-CN" altLang="en-US" sz="1867" dirty="0"/>
              <a:t>作为初始化值赋给它</a:t>
            </a:r>
            <a:endParaRPr lang="en-US" altLang="zh-CN" sz="1867" dirty="0"/>
          </a:p>
          <a:p>
            <a:pPr marL="1523962" lvl="2" indent="-1219170">
              <a:lnSpc>
                <a:spcPct val="130000"/>
              </a:lnSpc>
              <a:spcBef>
                <a:spcPct val="0"/>
              </a:spcBef>
              <a:buNone/>
            </a:pPr>
            <a:r>
              <a:rPr lang="en-US" altLang="zh-CN" sz="1867" dirty="0"/>
              <a:t>     q = new char[10];</a:t>
            </a:r>
          </a:p>
          <a:p>
            <a:pPr marL="1523962" lvl="2" indent="-1219170">
              <a:lnSpc>
                <a:spcPct val="130000"/>
              </a:lnSpc>
              <a:spcBef>
                <a:spcPct val="0"/>
              </a:spcBef>
              <a:buNone/>
            </a:pPr>
            <a:r>
              <a:rPr lang="en-US" altLang="zh-CN" sz="1867" dirty="0"/>
              <a:t>     </a:t>
            </a:r>
            <a:r>
              <a:rPr lang="en-US" altLang="zh-CN" sz="1867" dirty="0" err="1"/>
              <a:t>strcpy</a:t>
            </a:r>
            <a:r>
              <a:rPr lang="en-US" altLang="zh-CN" sz="1867" dirty="0"/>
              <a:t>(q, "</a:t>
            </a:r>
            <a:r>
              <a:rPr lang="en-US" altLang="zh-CN" sz="1867" dirty="0" err="1"/>
              <a:t>abcde</a:t>
            </a:r>
            <a:r>
              <a:rPr lang="en-US" altLang="zh-CN" sz="1867" dirty="0"/>
              <a:t>");</a:t>
            </a:r>
            <a:endParaRPr lang="zh-CN" altLang="en-US" sz="1867" dirty="0"/>
          </a:p>
          <a:p>
            <a:pPr marL="1523962" lvl="2" indent="-1219170">
              <a:lnSpc>
                <a:spcPct val="130000"/>
              </a:lnSpc>
              <a:spcBef>
                <a:spcPct val="0"/>
              </a:spcBef>
              <a:buNone/>
            </a:pPr>
            <a:r>
              <a:rPr lang="zh-CN" altLang="en-US" sz="1867" dirty="0"/>
              <a:t>     </a:t>
            </a:r>
            <a:r>
              <a:rPr lang="en-US" altLang="zh-CN" sz="1867" dirty="0" err="1"/>
              <a:t>cout</a:t>
            </a:r>
            <a:r>
              <a:rPr lang="en-US" altLang="zh-CN" sz="1867" dirty="0"/>
              <a:t>&lt;&lt; *p  &lt;&lt; q &lt;&lt; </a:t>
            </a:r>
            <a:r>
              <a:rPr lang="en-US" altLang="zh-CN" sz="1867" dirty="0" err="1"/>
              <a:t>endl</a:t>
            </a:r>
            <a:r>
              <a:rPr lang="en-US" altLang="zh-CN" sz="1867" dirty="0"/>
              <a:t>;</a:t>
            </a:r>
          </a:p>
          <a:p>
            <a:pPr marL="1523962" lvl="2" indent="-1219170">
              <a:lnSpc>
                <a:spcPct val="130000"/>
              </a:lnSpc>
              <a:spcBef>
                <a:spcPct val="0"/>
              </a:spcBef>
              <a:buNone/>
            </a:pPr>
            <a:r>
              <a:rPr lang="en-US" altLang="zh-CN" sz="1867" dirty="0"/>
              <a:t>     </a:t>
            </a:r>
            <a:r>
              <a:rPr lang="en-US" altLang="zh-CN" sz="1867" dirty="0" err="1"/>
              <a:t>cout</a:t>
            </a:r>
            <a:r>
              <a:rPr lang="en-US" altLang="zh-CN" sz="1867" dirty="0"/>
              <a:t> &lt;&lt; p &lt;&lt; ‘\t’ &lt;&lt; (void *) q &lt;&lt; </a:t>
            </a:r>
            <a:r>
              <a:rPr lang="en-US" altLang="zh-CN" sz="1867" dirty="0" err="1"/>
              <a:t>endl</a:t>
            </a:r>
            <a:r>
              <a:rPr lang="en-US" altLang="zh-CN" sz="1867" dirty="0"/>
              <a:t>;</a:t>
            </a:r>
          </a:p>
          <a:p>
            <a:pPr marL="1523962" lvl="2" indent="-1219170">
              <a:lnSpc>
                <a:spcPct val="130000"/>
              </a:lnSpc>
              <a:spcBef>
                <a:spcPct val="0"/>
              </a:spcBef>
              <a:buNone/>
            </a:pPr>
            <a:r>
              <a:rPr lang="en-US" altLang="zh-CN" sz="1867" dirty="0"/>
              <a:t>     </a:t>
            </a:r>
            <a:r>
              <a:rPr lang="en-US" altLang="zh-CN" sz="1867" dirty="0" err="1"/>
              <a:t>cout</a:t>
            </a:r>
            <a:r>
              <a:rPr lang="en-US" altLang="zh-CN" sz="1867" dirty="0"/>
              <a:t> &lt;&lt; &amp;p &lt;&lt; ‘\t’ &lt;&lt; &amp;q &lt;&lt; </a:t>
            </a:r>
            <a:r>
              <a:rPr lang="en-US" altLang="zh-CN" sz="1867" dirty="0" err="1"/>
              <a:t>endl</a:t>
            </a:r>
            <a:r>
              <a:rPr lang="en-US" altLang="zh-CN" sz="1867" dirty="0"/>
              <a:t>;</a:t>
            </a:r>
          </a:p>
          <a:p>
            <a:pPr marL="1523962" lvl="2" indent="-1219170">
              <a:lnSpc>
                <a:spcPct val="130000"/>
              </a:lnSpc>
              <a:spcBef>
                <a:spcPct val="0"/>
              </a:spcBef>
              <a:buNone/>
            </a:pPr>
            <a:r>
              <a:rPr lang="en-US" altLang="zh-CN" sz="1867" dirty="0"/>
              <a:t>     delete  p;</a:t>
            </a:r>
          </a:p>
          <a:p>
            <a:pPr marL="1523962" lvl="2" indent="-1219170">
              <a:lnSpc>
                <a:spcPct val="130000"/>
              </a:lnSpc>
              <a:spcBef>
                <a:spcPct val="0"/>
              </a:spcBef>
              <a:buNone/>
            </a:pPr>
            <a:r>
              <a:rPr lang="en-US" altLang="zh-CN" sz="1867" dirty="0"/>
              <a:t>     delete  q;</a:t>
            </a:r>
          </a:p>
          <a:p>
            <a:pPr marL="1523962" lvl="2" indent="-1219170">
              <a:lnSpc>
                <a:spcPct val="130000"/>
              </a:lnSpc>
              <a:spcBef>
                <a:spcPct val="0"/>
              </a:spcBef>
              <a:buNone/>
            </a:pPr>
            <a:endParaRPr lang="en-US" altLang="zh-CN" sz="1867" dirty="0"/>
          </a:p>
          <a:p>
            <a:pPr marL="1523962" lvl="2" indent="-1219170">
              <a:lnSpc>
                <a:spcPct val="130000"/>
              </a:lnSpc>
              <a:spcBef>
                <a:spcPct val="0"/>
              </a:spcBef>
              <a:buNone/>
            </a:pPr>
            <a:r>
              <a:rPr lang="en-US" altLang="zh-CN" sz="1867" dirty="0"/>
              <a:t>     return 0;</a:t>
            </a:r>
          </a:p>
          <a:p>
            <a:pPr marL="1523962" lvl="2" indent="-1219170">
              <a:lnSpc>
                <a:spcPct val="130000"/>
              </a:lnSpc>
              <a:spcBef>
                <a:spcPct val="0"/>
              </a:spcBef>
              <a:buNone/>
            </a:pPr>
            <a:r>
              <a:rPr lang="en-US" altLang="zh-CN" sz="1867" dirty="0"/>
              <a:t>}</a:t>
            </a:r>
          </a:p>
        </p:txBody>
      </p:sp>
      <p:sp>
        <p:nvSpPr>
          <p:cNvPr id="4" name="Text Box 4"/>
          <p:cNvSpPr txBox="1">
            <a:spLocks noChangeArrowheads="1"/>
          </p:cNvSpPr>
          <p:nvPr/>
        </p:nvSpPr>
        <p:spPr bwMode="auto">
          <a:xfrm>
            <a:off x="7938560" y="3810001"/>
            <a:ext cx="2927349" cy="1442190"/>
          </a:xfrm>
          <a:prstGeom prst="rect">
            <a:avLst/>
          </a:prstGeom>
          <a:noFill/>
          <a:ln w="9525">
            <a:noFill/>
            <a:miter lim="800000"/>
            <a:headEnd/>
            <a:tailEnd/>
          </a:ln>
        </p:spPr>
        <p:txBody>
          <a:bodyPr>
            <a:spAutoFit/>
          </a:bodyPr>
          <a:lstStyle/>
          <a:p>
            <a:pPr>
              <a:lnSpc>
                <a:spcPct val="120000"/>
              </a:lnSpc>
            </a:pPr>
            <a:r>
              <a:rPr lang="zh-CN" altLang="en-US" sz="1867" dirty="0">
                <a:latin typeface="微软雅黑" pitchFamily="34" charset="-122"/>
                <a:ea typeface="微软雅黑" pitchFamily="34" charset="-122"/>
              </a:rPr>
              <a:t>输出结果：</a:t>
            </a:r>
          </a:p>
          <a:p>
            <a:pPr>
              <a:lnSpc>
                <a:spcPct val="120000"/>
              </a:lnSpc>
            </a:pPr>
            <a:r>
              <a:rPr lang="en-US" altLang="zh-CN" sz="1867" dirty="0">
                <a:latin typeface="微软雅黑" pitchFamily="34" charset="-122"/>
                <a:ea typeface="微软雅黑" pitchFamily="34" charset="-122"/>
              </a:rPr>
              <a:t>99abcde</a:t>
            </a:r>
          </a:p>
          <a:p>
            <a:pPr>
              <a:lnSpc>
                <a:spcPct val="120000"/>
              </a:lnSpc>
            </a:pPr>
            <a:r>
              <a:rPr lang="en-US" altLang="zh-CN" sz="1867" dirty="0">
                <a:latin typeface="微软雅黑" pitchFamily="34" charset="-122"/>
                <a:ea typeface="微软雅黑" pitchFamily="34" charset="-122"/>
              </a:rPr>
              <a:t>005879D0     0045EF08</a:t>
            </a:r>
          </a:p>
          <a:p>
            <a:pPr>
              <a:lnSpc>
                <a:spcPct val="120000"/>
              </a:lnSpc>
            </a:pPr>
            <a:r>
              <a:rPr lang="en-US" altLang="zh-CN" sz="1867" dirty="0">
                <a:latin typeface="微软雅黑" pitchFamily="34" charset="-122"/>
                <a:ea typeface="微软雅黑" pitchFamily="34" charset="-122"/>
              </a:rPr>
              <a:t>0042F8A0     0042F8A4</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882"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动态分配是否成功</a:t>
            </a:r>
          </a:p>
        </p:txBody>
      </p:sp>
      <p:sp>
        <p:nvSpPr>
          <p:cNvPr id="464899" name="Rectangle 3"/>
          <p:cNvSpPr>
            <a:spLocks noGrp="1" noChangeArrowheads="1"/>
          </p:cNvSpPr>
          <p:nvPr>
            <p:ph idx="4294967295"/>
          </p:nvPr>
        </p:nvSpPr>
        <p:spPr>
          <a:xfrm>
            <a:off x="961813" y="1486958"/>
            <a:ext cx="10515600" cy="4351338"/>
          </a:xfrm>
        </p:spPr>
        <p:txBody>
          <a:bodyPr>
            <a:normAutofit/>
          </a:bodyPr>
          <a:lstStyle/>
          <a:p>
            <a:pPr eaLnBrk="1" hangingPunct="1">
              <a:lnSpc>
                <a:spcPct val="150000"/>
              </a:lnSpc>
              <a:buNone/>
            </a:pPr>
            <a:r>
              <a:rPr lang="en-US" altLang="zh-CN" sz="2400" dirty="0"/>
              <a:t>new </a:t>
            </a:r>
            <a:r>
              <a:rPr lang="zh-CN" altLang="en-US" sz="2400" dirty="0"/>
              <a:t>操作的结果是申请到的空间的地址</a:t>
            </a:r>
          </a:p>
          <a:p>
            <a:pPr eaLnBrk="1" hangingPunct="1">
              <a:lnSpc>
                <a:spcPct val="150000"/>
              </a:lnSpc>
              <a:buNone/>
            </a:pPr>
            <a:r>
              <a:rPr lang="zh-CN" altLang="en-US" sz="2400" dirty="0"/>
              <a:t>当系统空间用完时，</a:t>
            </a:r>
            <a:r>
              <a:rPr lang="en-US" altLang="zh-CN" sz="2400" dirty="0"/>
              <a:t>new </a:t>
            </a:r>
            <a:r>
              <a:rPr lang="zh-CN" altLang="en-US" sz="2400" dirty="0"/>
              <a:t>操作可能失败</a:t>
            </a:r>
          </a:p>
          <a:p>
            <a:pPr eaLnBrk="1" hangingPunct="1">
              <a:lnSpc>
                <a:spcPct val="150000"/>
              </a:lnSpc>
              <a:buNone/>
            </a:pPr>
            <a:r>
              <a:rPr lang="en-US" altLang="zh-CN" sz="2400" dirty="0"/>
              <a:t>new </a:t>
            </a:r>
            <a:r>
              <a:rPr lang="zh-CN" altLang="en-US" sz="2400" dirty="0"/>
              <a:t>操作失败时，返回空指针</a:t>
            </a:r>
            <a:endParaRPr lang="en-US" altLang="zh-CN" sz="2400" dirty="0"/>
          </a:p>
          <a:p>
            <a:pPr eaLnBrk="1" hangingPunct="1">
              <a:lnSpc>
                <a:spcPct val="150000"/>
              </a:lnSpc>
              <a:buNone/>
            </a:pPr>
            <a:r>
              <a:rPr lang="en-US" altLang="zh-CN" sz="2400" dirty="0"/>
              <a:t>new</a:t>
            </a:r>
            <a:r>
              <a:rPr lang="zh-CN" altLang="en-US" sz="2400" dirty="0"/>
              <a:t>操作后最好检查一下是否成功</a:t>
            </a:r>
          </a:p>
        </p:txBody>
      </p:sp>
    </p:spTree>
  </p:cSld>
  <p:clrMapOvr>
    <a:masterClrMapping/>
  </p:clrMapOvr>
  <p:transition spd="med">
    <p:fade/>
  </p:transition>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790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检查动态内存分配是否成功</a:t>
            </a:r>
          </a:p>
        </p:txBody>
      </p:sp>
      <p:sp>
        <p:nvSpPr>
          <p:cNvPr id="465923" name="Rectangle 3"/>
          <p:cNvSpPr>
            <a:spLocks noGrp="1" noChangeArrowheads="1"/>
          </p:cNvSpPr>
          <p:nvPr>
            <p:ph idx="4294967295"/>
          </p:nvPr>
        </p:nvSpPr>
        <p:spPr>
          <a:xfrm>
            <a:off x="0" y="1323975"/>
            <a:ext cx="4764088" cy="5111750"/>
          </a:xfrm>
        </p:spPr>
        <p:txBody>
          <a:bodyPr>
            <a:normAutofit/>
          </a:bodyPr>
          <a:lstStyle/>
          <a:p>
            <a:pPr marL="304792" lvl="2" indent="0">
              <a:lnSpc>
                <a:spcPct val="110000"/>
              </a:lnSpc>
              <a:spcBef>
                <a:spcPct val="0"/>
              </a:spcBef>
              <a:buNone/>
            </a:pPr>
            <a:r>
              <a:rPr lang="en-US" altLang="zh-CN" sz="1867" dirty="0" err="1"/>
              <a:t>int</a:t>
            </a:r>
            <a:r>
              <a:rPr lang="en-US" altLang="zh-CN" sz="1867" dirty="0"/>
              <a:t> main()</a:t>
            </a:r>
          </a:p>
          <a:p>
            <a:pPr marL="304792" lvl="2" indent="0">
              <a:lnSpc>
                <a:spcPct val="110000"/>
              </a:lnSpc>
              <a:spcBef>
                <a:spcPct val="0"/>
              </a:spcBef>
              <a:buNone/>
            </a:pPr>
            <a:r>
              <a:rPr lang="en-US" altLang="zh-CN" sz="1867" dirty="0"/>
              <a:t>{  </a:t>
            </a:r>
          </a:p>
          <a:p>
            <a:pPr marL="304792" lvl="2" indent="0">
              <a:lnSpc>
                <a:spcPct val="110000"/>
              </a:lnSpc>
              <a:spcBef>
                <a:spcPct val="0"/>
              </a:spcBef>
              <a:buNone/>
            </a:pPr>
            <a:r>
              <a:rPr lang="en-US" altLang="zh-CN" sz="1867" dirty="0"/>
              <a:t>     </a:t>
            </a:r>
            <a:r>
              <a:rPr lang="en-US" altLang="zh-CN" sz="1867" dirty="0" err="1"/>
              <a:t>int</a:t>
            </a:r>
            <a:r>
              <a:rPr lang="en-US" altLang="zh-CN" sz="1867" dirty="0"/>
              <a:t> *p;</a:t>
            </a:r>
          </a:p>
          <a:p>
            <a:pPr marL="304792" lvl="2" indent="0">
              <a:lnSpc>
                <a:spcPct val="110000"/>
              </a:lnSpc>
              <a:spcBef>
                <a:spcPct val="0"/>
              </a:spcBef>
              <a:buNone/>
            </a:pPr>
            <a:r>
              <a:rPr lang="en-US" altLang="zh-CN" sz="1867" dirty="0"/>
              <a:t>    </a:t>
            </a:r>
          </a:p>
          <a:p>
            <a:pPr marL="304792" lvl="2" indent="0">
              <a:lnSpc>
                <a:spcPct val="110000"/>
              </a:lnSpc>
              <a:spcBef>
                <a:spcPct val="0"/>
              </a:spcBef>
              <a:buNone/>
            </a:pPr>
            <a:r>
              <a:rPr lang="en-US" altLang="zh-CN" sz="1867" dirty="0"/>
              <a:t>     p = new </a:t>
            </a:r>
            <a:r>
              <a:rPr lang="en-US" altLang="zh-CN" sz="1867" dirty="0" err="1"/>
              <a:t>int</a:t>
            </a:r>
            <a:r>
              <a:rPr lang="en-US" altLang="zh-CN" sz="1867" dirty="0"/>
              <a:t>;</a:t>
            </a:r>
          </a:p>
          <a:p>
            <a:pPr marL="304792" lvl="2" indent="0">
              <a:lnSpc>
                <a:spcPct val="110000"/>
              </a:lnSpc>
              <a:spcBef>
                <a:spcPct val="0"/>
              </a:spcBef>
              <a:buNone/>
            </a:pPr>
            <a:r>
              <a:rPr lang="en-US" altLang="zh-CN" sz="1867" dirty="0"/>
              <a:t>     if ( !p ) {</a:t>
            </a:r>
          </a:p>
          <a:p>
            <a:pPr marL="304792" lvl="2" indent="0">
              <a:lnSpc>
                <a:spcPct val="110000"/>
              </a:lnSpc>
              <a:spcBef>
                <a:spcPct val="0"/>
              </a:spcBef>
              <a:buNone/>
            </a:pPr>
            <a:r>
              <a:rPr lang="en-US" altLang="zh-CN" sz="1867" dirty="0"/>
              <a:t>        </a:t>
            </a:r>
            <a:r>
              <a:rPr lang="en-US" altLang="zh-CN" sz="1867" dirty="0" err="1"/>
              <a:t>cout</a:t>
            </a:r>
            <a:r>
              <a:rPr lang="en-US" altLang="zh-CN" sz="1867" dirty="0"/>
              <a:t> &lt;&lt; "allocation failure\n"; </a:t>
            </a:r>
          </a:p>
          <a:p>
            <a:pPr marL="304792" lvl="2" indent="0">
              <a:lnSpc>
                <a:spcPct val="110000"/>
              </a:lnSpc>
              <a:spcBef>
                <a:spcPct val="0"/>
              </a:spcBef>
              <a:buNone/>
            </a:pPr>
            <a:r>
              <a:rPr lang="en-US" altLang="zh-CN" sz="1867" dirty="0"/>
              <a:t>        return 1;</a:t>
            </a:r>
          </a:p>
          <a:p>
            <a:pPr marL="304792" lvl="2" indent="0">
              <a:lnSpc>
                <a:spcPct val="110000"/>
              </a:lnSpc>
              <a:spcBef>
                <a:spcPct val="0"/>
              </a:spcBef>
              <a:buNone/>
            </a:pPr>
            <a:r>
              <a:rPr lang="en-US" altLang="zh-CN" sz="1867" dirty="0"/>
              <a:t>     }</a:t>
            </a:r>
          </a:p>
          <a:p>
            <a:pPr marL="304792" lvl="2" indent="0">
              <a:lnSpc>
                <a:spcPct val="110000"/>
              </a:lnSpc>
              <a:spcBef>
                <a:spcPct val="0"/>
              </a:spcBef>
              <a:buNone/>
            </a:pPr>
            <a:r>
              <a:rPr lang="en-US" altLang="zh-CN" sz="1867" dirty="0"/>
              <a:t>     *p = 20;  </a:t>
            </a:r>
          </a:p>
          <a:p>
            <a:pPr marL="304792" lvl="2" indent="0">
              <a:lnSpc>
                <a:spcPct val="110000"/>
              </a:lnSpc>
              <a:spcBef>
                <a:spcPct val="0"/>
              </a:spcBef>
              <a:buNone/>
            </a:pPr>
            <a:r>
              <a:rPr lang="en-US" altLang="zh-CN" sz="1867" dirty="0"/>
              <a:t>     </a:t>
            </a:r>
            <a:r>
              <a:rPr lang="en-US" altLang="zh-CN" sz="1867" dirty="0" err="1"/>
              <a:t>cout</a:t>
            </a:r>
            <a:r>
              <a:rPr lang="en-US" altLang="zh-CN" sz="1867" dirty="0"/>
              <a:t> &lt;&lt; *p; </a:t>
            </a:r>
          </a:p>
          <a:p>
            <a:pPr marL="304792" lvl="2" indent="0">
              <a:lnSpc>
                <a:spcPct val="110000"/>
              </a:lnSpc>
              <a:spcBef>
                <a:spcPct val="0"/>
              </a:spcBef>
              <a:buNone/>
            </a:pPr>
            <a:r>
              <a:rPr lang="en-US" altLang="zh-CN" sz="1867" dirty="0"/>
              <a:t>     delete p;</a:t>
            </a:r>
          </a:p>
          <a:p>
            <a:pPr marL="304792" lvl="2" indent="0">
              <a:lnSpc>
                <a:spcPct val="110000"/>
              </a:lnSpc>
              <a:spcBef>
                <a:spcPct val="0"/>
              </a:spcBef>
              <a:buNone/>
            </a:pPr>
            <a:endParaRPr lang="en-US" altLang="zh-CN" sz="1867" dirty="0"/>
          </a:p>
          <a:p>
            <a:pPr marL="304792" lvl="2" indent="0">
              <a:lnSpc>
                <a:spcPct val="110000"/>
              </a:lnSpc>
              <a:spcBef>
                <a:spcPct val="0"/>
              </a:spcBef>
              <a:buNone/>
            </a:pPr>
            <a:r>
              <a:rPr lang="en-US" altLang="zh-CN" sz="1867" dirty="0"/>
              <a:t>     return 0;</a:t>
            </a:r>
          </a:p>
          <a:p>
            <a:pPr marL="304792" lvl="2" indent="0">
              <a:lnSpc>
                <a:spcPct val="110000"/>
              </a:lnSpc>
              <a:spcBef>
                <a:spcPct val="0"/>
              </a:spcBef>
              <a:buNone/>
            </a:pPr>
            <a:r>
              <a:rPr lang="en-US" altLang="zh-CN" sz="1867" dirty="0"/>
              <a:t>} </a:t>
            </a: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4786"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使用整数需注意</a:t>
            </a:r>
          </a:p>
        </p:txBody>
      </p:sp>
      <p:sp>
        <p:nvSpPr>
          <p:cNvPr id="65539" name="Rectangle 3"/>
          <p:cNvSpPr>
            <a:spLocks noGrp="1" noChangeArrowheads="1"/>
          </p:cNvSpPr>
          <p:nvPr>
            <p:ph idx="4294967295"/>
          </p:nvPr>
        </p:nvSpPr>
        <p:spPr>
          <a:xfrm>
            <a:off x="657013" y="1667934"/>
            <a:ext cx="10363200" cy="4459288"/>
          </a:xfrm>
        </p:spPr>
        <p:txBody>
          <a:bodyPr>
            <a:normAutofit/>
          </a:bodyPr>
          <a:lstStyle/>
          <a:p>
            <a:pPr>
              <a:lnSpc>
                <a:spcPct val="130000"/>
              </a:lnSpc>
              <a:buNone/>
            </a:pPr>
            <a:r>
              <a:rPr lang="zh-CN" altLang="en-US" sz="2400" b="1" dirty="0"/>
              <a:t>整数运算的溢出</a:t>
            </a:r>
            <a:endParaRPr lang="en-US" altLang="zh-CN" sz="2400" b="1" dirty="0"/>
          </a:p>
          <a:p>
            <a:pPr>
              <a:lnSpc>
                <a:spcPct val="130000"/>
              </a:lnSpc>
              <a:buNone/>
            </a:pPr>
            <a:r>
              <a:rPr lang="zh-CN" altLang="en-US" sz="1867" dirty="0"/>
              <a:t>超出整型的表示范围</a:t>
            </a:r>
            <a:endParaRPr lang="en-US" altLang="zh-CN" sz="1867" dirty="0"/>
          </a:p>
          <a:p>
            <a:pPr>
              <a:lnSpc>
                <a:spcPct val="130000"/>
              </a:lnSpc>
              <a:buNone/>
            </a:pPr>
            <a:r>
              <a:rPr lang="zh-CN" altLang="en-US" sz="1867" dirty="0"/>
              <a:t>如整数用两个字节表示时，正整数 </a:t>
            </a:r>
            <a:r>
              <a:rPr lang="en-US" altLang="zh-CN" sz="1867" dirty="0"/>
              <a:t>32767 </a:t>
            </a:r>
            <a:r>
              <a:rPr lang="zh-CN" altLang="en-US" sz="1867" dirty="0"/>
              <a:t>加 </a:t>
            </a:r>
            <a:r>
              <a:rPr lang="en-US" altLang="zh-CN" sz="1867" dirty="0"/>
              <a:t>1 </a:t>
            </a:r>
            <a:r>
              <a:rPr lang="zh-CN" altLang="en-US" sz="1867" dirty="0"/>
              <a:t>的结果为 </a:t>
            </a:r>
            <a:r>
              <a:rPr lang="en-US" altLang="zh-CN" sz="1867" dirty="0"/>
              <a:t>-32768</a:t>
            </a:r>
          </a:p>
          <a:p>
            <a:pPr>
              <a:lnSpc>
                <a:spcPct val="130000"/>
              </a:lnSpc>
              <a:buNone/>
            </a:pPr>
            <a:endParaRPr lang="en-US" altLang="zh-CN" sz="2400" b="1" dirty="0"/>
          </a:p>
          <a:p>
            <a:pPr>
              <a:lnSpc>
                <a:spcPct val="130000"/>
              </a:lnSpc>
              <a:buNone/>
            </a:pPr>
            <a:r>
              <a:rPr lang="en-US" altLang="zh-CN" sz="2400" b="1" dirty="0"/>
              <a:t>C++</a:t>
            </a:r>
            <a:r>
              <a:rPr lang="zh-CN" altLang="en-US" sz="2400" b="1" dirty="0"/>
              <a:t>不检查这样的错误，程序员必须自己保证程序中不出现这样的错误</a:t>
            </a:r>
          </a:p>
        </p:txBody>
      </p:sp>
    </p:spTree>
  </p:cSld>
  <p:clrMapOvr>
    <a:masterClrMapping/>
  </p:clrMapOvr>
  <p:transition spd="med">
    <p:fade/>
  </p:transition>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8930" name="Rectangle 2"/>
          <p:cNvSpPr>
            <a:spLocks noGrp="1" noChangeArrowheads="1"/>
          </p:cNvSpPr>
          <p:nvPr>
            <p:ph type="title"/>
          </p:nvPr>
        </p:nvSpPr>
        <p:spPr/>
        <p:txBody>
          <a:bodyPr>
            <a:normAutofit fontScale="90000"/>
          </a:bodyPr>
          <a:lstStyle/>
          <a:p>
            <a:pPr eaLnBrk="1" hangingPunct="1">
              <a:defRPr/>
            </a:pPr>
            <a:r>
              <a:rPr lang="en-US" altLang="zh-CN" sz="3733" b="1" dirty="0">
                <a:latin typeface="微软雅黑" pitchFamily="34" charset="-122"/>
              </a:rPr>
              <a:t>assert</a:t>
            </a:r>
            <a:r>
              <a:rPr lang="zh-CN" altLang="en-US" sz="3733" b="1" dirty="0">
                <a:latin typeface="微软雅黑" pitchFamily="34" charset="-122"/>
              </a:rPr>
              <a:t>宏 </a:t>
            </a:r>
          </a:p>
        </p:txBody>
      </p:sp>
      <p:sp>
        <p:nvSpPr>
          <p:cNvPr id="466947" name="Rectangle 3"/>
          <p:cNvSpPr>
            <a:spLocks noGrp="1" noChangeArrowheads="1"/>
          </p:cNvSpPr>
          <p:nvPr>
            <p:ph idx="4294967295"/>
          </p:nvPr>
        </p:nvSpPr>
        <p:spPr>
          <a:xfrm>
            <a:off x="778934" y="1443542"/>
            <a:ext cx="10515600" cy="4351338"/>
          </a:xfrm>
        </p:spPr>
        <p:txBody>
          <a:bodyPr>
            <a:normAutofit/>
          </a:bodyPr>
          <a:lstStyle/>
          <a:p>
            <a:pPr eaLnBrk="1" hangingPunct="1">
              <a:lnSpc>
                <a:spcPct val="120000"/>
              </a:lnSpc>
              <a:buNone/>
            </a:pPr>
            <a:r>
              <a:rPr lang="en-US" altLang="zh-CN" sz="2400" dirty="0"/>
              <a:t>assert</a:t>
            </a:r>
            <a:r>
              <a:rPr lang="zh-CN" altLang="en-US" sz="2400" dirty="0"/>
              <a:t>（）宏在标准头文件</a:t>
            </a:r>
            <a:r>
              <a:rPr lang="en-US" altLang="zh-CN" sz="2400" dirty="0" err="1"/>
              <a:t>cassert</a:t>
            </a:r>
            <a:r>
              <a:rPr lang="zh-CN" altLang="en-US" sz="2400" dirty="0"/>
              <a:t>中 </a:t>
            </a:r>
          </a:p>
          <a:p>
            <a:pPr eaLnBrk="1" hangingPunct="1">
              <a:lnSpc>
                <a:spcPct val="120000"/>
              </a:lnSpc>
              <a:buNone/>
            </a:pPr>
            <a:endParaRPr lang="en-US" altLang="zh-CN" sz="2400" dirty="0"/>
          </a:p>
          <a:p>
            <a:pPr eaLnBrk="1" hangingPunct="1">
              <a:lnSpc>
                <a:spcPct val="120000"/>
              </a:lnSpc>
              <a:buNone/>
            </a:pPr>
            <a:r>
              <a:rPr lang="zh-CN" altLang="en-US" sz="2400" b="1" dirty="0"/>
              <a:t>格式</a:t>
            </a:r>
            <a:endParaRPr lang="en-US" altLang="zh-CN" sz="2400" b="1" dirty="0"/>
          </a:p>
          <a:p>
            <a:pPr eaLnBrk="1" hangingPunct="1">
              <a:lnSpc>
                <a:spcPct val="120000"/>
              </a:lnSpc>
              <a:buNone/>
            </a:pPr>
            <a:r>
              <a:rPr lang="en-US" altLang="zh-CN" sz="1867" dirty="0"/>
              <a:t>assert( </a:t>
            </a:r>
            <a:r>
              <a:rPr lang="zh-CN" altLang="en-US" sz="1867" dirty="0"/>
              <a:t>逻辑表达式 </a:t>
            </a:r>
            <a:r>
              <a:rPr lang="en-US" altLang="zh-CN" sz="1867" dirty="0"/>
              <a:t>)</a:t>
            </a:r>
          </a:p>
          <a:p>
            <a:pPr eaLnBrk="1" hangingPunct="1">
              <a:lnSpc>
                <a:spcPct val="120000"/>
              </a:lnSpc>
              <a:buNone/>
            </a:pPr>
            <a:endParaRPr lang="en-US" altLang="zh-CN" sz="2400" dirty="0"/>
          </a:p>
          <a:p>
            <a:pPr eaLnBrk="1" hangingPunct="1">
              <a:lnSpc>
                <a:spcPct val="120000"/>
              </a:lnSpc>
              <a:buNone/>
            </a:pPr>
            <a:r>
              <a:rPr lang="zh-CN" altLang="en-US" sz="2400" b="1" dirty="0"/>
              <a:t>作用</a:t>
            </a:r>
            <a:endParaRPr lang="en-US" altLang="zh-CN" sz="2400" b="1" dirty="0"/>
          </a:p>
          <a:p>
            <a:pPr eaLnBrk="1" hangingPunct="1">
              <a:lnSpc>
                <a:spcPct val="120000"/>
              </a:lnSpc>
              <a:buNone/>
            </a:pPr>
            <a:r>
              <a:rPr lang="zh-CN" altLang="en-US" sz="1867" dirty="0"/>
              <a:t>如果表达式为假，则在发出一个错误消息后程序会终止 </a:t>
            </a:r>
          </a:p>
        </p:txBody>
      </p:sp>
      <p:sp>
        <p:nvSpPr>
          <p:cNvPr id="4" name="Rectangle 2"/>
          <p:cNvSpPr>
            <a:spLocks noChangeArrowheads="1"/>
          </p:cNvSpPr>
          <p:nvPr/>
        </p:nvSpPr>
        <p:spPr bwMode="auto">
          <a:xfrm>
            <a:off x="7482221" y="1443542"/>
            <a:ext cx="3019994" cy="5127045"/>
          </a:xfrm>
          <a:prstGeom prst="rect">
            <a:avLst/>
          </a:prstGeom>
          <a:noFill/>
          <a:ln w="12700" cap="sq" algn="ctr">
            <a:noFill/>
            <a:miter lim="800000"/>
            <a:headEnd type="none" w="sm" len="sm"/>
            <a:tailEnd type="none" w="sm" len="sm"/>
          </a:ln>
        </p:spPr>
        <p:txBody>
          <a:bodyPr wrap="none" anchor="ctr">
            <a:spAutoFit/>
          </a:bodyPr>
          <a:lstStyle/>
          <a:p>
            <a:pPr indent="368291">
              <a:lnSpc>
                <a:spcPct val="110000"/>
              </a:lnSpc>
            </a:pPr>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iostream</a:t>
            </a:r>
            <a:r>
              <a:rPr lang="en-US" altLang="zh-CN" sz="1867" dirty="0">
                <a:latin typeface="微软雅黑" pitchFamily="34" charset="-122"/>
                <a:ea typeface="微软雅黑" pitchFamily="34" charset="-122"/>
              </a:rPr>
              <a:t>&gt;</a:t>
            </a:r>
          </a:p>
          <a:p>
            <a:pPr indent="368291">
              <a:lnSpc>
                <a:spcPct val="110000"/>
              </a:lnSpc>
            </a:pPr>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cassert</a:t>
            </a:r>
            <a:r>
              <a:rPr lang="en-US" altLang="zh-CN" sz="1867" dirty="0">
                <a:latin typeface="微软雅黑" pitchFamily="34" charset="-122"/>
                <a:ea typeface="微软雅黑" pitchFamily="34" charset="-122"/>
              </a:rPr>
              <a:t>&gt;</a:t>
            </a:r>
            <a:endParaRPr lang="zh-CN" altLang="en-US" sz="1867" dirty="0">
              <a:latin typeface="微软雅黑" pitchFamily="34" charset="-122"/>
              <a:ea typeface="微软雅黑" pitchFamily="34" charset="-122"/>
            </a:endParaRPr>
          </a:p>
          <a:p>
            <a:pPr indent="368291">
              <a:lnSpc>
                <a:spcPct val="110000"/>
              </a:lnSpc>
            </a:pPr>
            <a:r>
              <a:rPr lang="en-US" altLang="zh-CN" sz="1867" dirty="0">
                <a:latin typeface="微软雅黑" pitchFamily="34" charset="-122"/>
                <a:ea typeface="微软雅黑" pitchFamily="34" charset="-122"/>
              </a:rPr>
              <a:t>using namespace std;</a:t>
            </a:r>
          </a:p>
          <a:p>
            <a:pPr indent="368291">
              <a:lnSpc>
                <a:spcPct val="110000"/>
              </a:lnSpc>
            </a:pPr>
            <a:endParaRPr lang="en-US" altLang="zh-CN" sz="1867" dirty="0">
              <a:latin typeface="微软雅黑" pitchFamily="34" charset="-122"/>
              <a:ea typeface="微软雅黑" pitchFamily="34" charset="-122"/>
            </a:endParaRPr>
          </a:p>
          <a:p>
            <a:pPr indent="368291">
              <a:lnSpc>
                <a:spcPct val="110000"/>
              </a:lnSpc>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pPr indent="368291">
              <a:lnSpc>
                <a:spcPct val="110000"/>
              </a:lnSpc>
            </a:pPr>
            <a:r>
              <a:rPr lang="en-US" altLang="zh-CN" sz="1867" dirty="0">
                <a:latin typeface="微软雅黑" pitchFamily="34" charset="-122"/>
                <a:ea typeface="微软雅黑" pitchFamily="34" charset="-122"/>
              </a:rPr>
              <a:t>{ </a:t>
            </a:r>
          </a:p>
          <a:p>
            <a:pPr indent="368291">
              <a:lnSpc>
                <a:spcPct val="11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*p;</a:t>
            </a:r>
          </a:p>
          <a:p>
            <a:pPr indent="368291">
              <a:lnSpc>
                <a:spcPct val="110000"/>
              </a:lnSpc>
            </a:pPr>
            <a:endParaRPr lang="en-US" altLang="zh-CN" sz="1867" dirty="0">
              <a:latin typeface="微软雅黑" pitchFamily="34" charset="-122"/>
              <a:ea typeface="微软雅黑" pitchFamily="34" charset="-122"/>
            </a:endParaRPr>
          </a:p>
          <a:p>
            <a:pPr indent="368291">
              <a:lnSpc>
                <a:spcPct val="110000"/>
              </a:lnSpc>
            </a:pPr>
            <a:r>
              <a:rPr lang="en-US" altLang="zh-CN" sz="1867" dirty="0">
                <a:latin typeface="微软雅黑" pitchFamily="34" charset="-122"/>
                <a:ea typeface="微软雅黑" pitchFamily="34" charset="-122"/>
              </a:rPr>
              <a:t>     p = new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a:t>
            </a:r>
          </a:p>
          <a:p>
            <a:pPr indent="368291">
              <a:lnSpc>
                <a:spcPct val="110000"/>
              </a:lnSpc>
            </a:pPr>
            <a:r>
              <a:rPr lang="fr-FR" altLang="zh-CN" sz="1867" dirty="0">
                <a:latin typeface="微软雅黑" pitchFamily="34" charset="-122"/>
                <a:ea typeface="微软雅黑" pitchFamily="34" charset="-122"/>
              </a:rPr>
              <a:t>    assert (p != 0);  </a:t>
            </a:r>
          </a:p>
          <a:p>
            <a:pPr indent="368291">
              <a:lnSpc>
                <a:spcPct val="110000"/>
              </a:lnSpc>
            </a:pPr>
            <a:r>
              <a:rPr lang="fr-FR" altLang="zh-CN" sz="1867" dirty="0">
                <a:latin typeface="微软雅黑" pitchFamily="34" charset="-122"/>
                <a:ea typeface="微软雅黑" pitchFamily="34" charset="-122"/>
              </a:rPr>
              <a:t>    *p=20;  </a:t>
            </a:r>
          </a:p>
          <a:p>
            <a:pPr indent="368291">
              <a:lnSpc>
                <a:spcPct val="110000"/>
              </a:lnSpc>
            </a:pPr>
            <a:r>
              <a:rPr lang="fr-FR" altLang="zh-CN" sz="1867" dirty="0">
                <a:latin typeface="微软雅黑" pitchFamily="34" charset="-122"/>
                <a:ea typeface="微软雅黑" pitchFamily="34" charset="-122"/>
              </a:rPr>
              <a:t>     cout &lt;&lt; *p;</a:t>
            </a:r>
          </a:p>
          <a:p>
            <a:pPr indent="368291">
              <a:lnSpc>
                <a:spcPct val="110000"/>
              </a:lnSpc>
            </a:pPr>
            <a:r>
              <a:rPr lang="fr-FR" altLang="zh-CN"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delete p;</a:t>
            </a:r>
          </a:p>
          <a:p>
            <a:pPr indent="368291">
              <a:lnSpc>
                <a:spcPct val="110000"/>
              </a:lnSpc>
            </a:pPr>
            <a:endParaRPr lang="en-US" altLang="zh-CN" sz="1867" dirty="0">
              <a:latin typeface="微软雅黑" pitchFamily="34" charset="-122"/>
              <a:ea typeface="微软雅黑" pitchFamily="34" charset="-122"/>
            </a:endParaRPr>
          </a:p>
          <a:p>
            <a:pPr indent="368291">
              <a:lnSpc>
                <a:spcPct val="110000"/>
              </a:lnSpc>
            </a:pPr>
            <a:r>
              <a:rPr lang="en-US" altLang="zh-CN" sz="1867" dirty="0">
                <a:latin typeface="微软雅黑" pitchFamily="34" charset="-122"/>
                <a:ea typeface="微软雅黑" pitchFamily="34" charset="-122"/>
              </a:rPr>
              <a:t>    return 0;</a:t>
            </a:r>
          </a:p>
          <a:p>
            <a:pPr indent="368291">
              <a:lnSpc>
                <a:spcPct val="110000"/>
              </a:lnSpc>
            </a:pPr>
            <a:r>
              <a:rPr lang="en-US" altLang="zh-CN" sz="1867" dirty="0">
                <a:latin typeface="微软雅黑" pitchFamily="34" charset="-122"/>
                <a:ea typeface="微软雅黑" pitchFamily="34" charset="-122"/>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1097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内存分配的进一步介绍</a:t>
            </a:r>
          </a:p>
        </p:txBody>
      </p:sp>
      <p:sp>
        <p:nvSpPr>
          <p:cNvPr id="3710979" name="Rectangle 3"/>
          <p:cNvSpPr>
            <a:spLocks noGrp="1" noChangeArrowheads="1"/>
          </p:cNvSpPr>
          <p:nvPr>
            <p:ph idx="4294967295"/>
          </p:nvPr>
        </p:nvSpPr>
        <p:spPr>
          <a:xfrm>
            <a:off x="4857750" y="1933575"/>
            <a:ext cx="7334250" cy="4114800"/>
          </a:xfrm>
        </p:spPr>
        <p:txBody>
          <a:bodyPr>
            <a:normAutofit fontScale="92500" lnSpcReduction="10000"/>
          </a:bodyPr>
          <a:lstStyle/>
          <a:p>
            <a:pPr>
              <a:lnSpc>
                <a:spcPct val="110000"/>
              </a:lnSpc>
              <a:buNone/>
            </a:pPr>
            <a:r>
              <a:rPr lang="zh-CN" altLang="en-US" sz="2400" b="1" dirty="0"/>
              <a:t>堆</a:t>
            </a:r>
            <a:endParaRPr lang="en-US" altLang="zh-CN" sz="2400" b="1" dirty="0"/>
          </a:p>
          <a:p>
            <a:pPr>
              <a:lnSpc>
                <a:spcPct val="110000"/>
              </a:lnSpc>
              <a:buNone/>
            </a:pPr>
            <a:r>
              <a:rPr lang="zh-CN" altLang="en-US" sz="1867" dirty="0"/>
              <a:t>动态变量</a:t>
            </a:r>
            <a:endParaRPr lang="en-US" altLang="zh-CN" sz="1867" dirty="0"/>
          </a:p>
          <a:p>
            <a:pPr>
              <a:lnSpc>
                <a:spcPct val="110000"/>
              </a:lnSpc>
              <a:buNone/>
            </a:pPr>
            <a:endParaRPr lang="zh-CN" altLang="en-US" sz="1867" dirty="0"/>
          </a:p>
          <a:p>
            <a:pPr>
              <a:lnSpc>
                <a:spcPct val="110000"/>
              </a:lnSpc>
              <a:buNone/>
            </a:pPr>
            <a:r>
              <a:rPr lang="zh-CN" altLang="en-US" sz="2400" b="1" dirty="0"/>
              <a:t>栈</a:t>
            </a:r>
            <a:endParaRPr lang="en-US" altLang="zh-CN" sz="2400" b="1" dirty="0"/>
          </a:p>
          <a:p>
            <a:pPr>
              <a:lnSpc>
                <a:spcPct val="110000"/>
              </a:lnSpc>
              <a:buNone/>
            </a:pPr>
            <a:r>
              <a:rPr lang="zh-CN" altLang="en-US" sz="1867" dirty="0"/>
              <a:t>自动变量</a:t>
            </a:r>
            <a:endParaRPr lang="en-US" altLang="zh-CN" sz="1867" dirty="0"/>
          </a:p>
          <a:p>
            <a:pPr>
              <a:lnSpc>
                <a:spcPct val="110000"/>
              </a:lnSpc>
              <a:buNone/>
            </a:pPr>
            <a:r>
              <a:rPr lang="zh-CN" altLang="en-US" sz="1867" dirty="0"/>
              <a:t>函数被调用时，空间被分配；函数执行结束后，空间被释放</a:t>
            </a:r>
            <a:endParaRPr lang="en-US" altLang="zh-CN" sz="1867" dirty="0"/>
          </a:p>
          <a:p>
            <a:pPr>
              <a:lnSpc>
                <a:spcPct val="110000"/>
              </a:lnSpc>
              <a:buNone/>
            </a:pPr>
            <a:endParaRPr lang="en-US" altLang="zh-CN" sz="1867" dirty="0"/>
          </a:p>
          <a:p>
            <a:pPr eaLnBrk="1" hangingPunct="1">
              <a:lnSpc>
                <a:spcPct val="110000"/>
              </a:lnSpc>
              <a:buNone/>
            </a:pPr>
            <a:r>
              <a:rPr lang="zh-CN" altLang="en-US" sz="2400" b="1" dirty="0"/>
              <a:t>全局变量区</a:t>
            </a:r>
            <a:endParaRPr lang="en-US" altLang="zh-CN" sz="2400" b="1" dirty="0"/>
          </a:p>
          <a:p>
            <a:pPr eaLnBrk="1" hangingPunct="1">
              <a:lnSpc>
                <a:spcPct val="110000"/>
              </a:lnSpc>
              <a:buNone/>
            </a:pPr>
            <a:r>
              <a:rPr lang="zh-CN" altLang="en-US" sz="1867" dirty="0"/>
              <a:t>全局变量和静态变量</a:t>
            </a:r>
            <a:endParaRPr lang="en-US" altLang="zh-CN" sz="1867" dirty="0"/>
          </a:p>
          <a:p>
            <a:pPr eaLnBrk="1" hangingPunct="1">
              <a:lnSpc>
                <a:spcPct val="110000"/>
              </a:lnSpc>
              <a:buNone/>
            </a:pPr>
            <a:r>
              <a:rPr lang="zh-CN" altLang="en-US" sz="1867" dirty="0"/>
              <a:t>这些空间在整个程序运行期间都存在</a:t>
            </a:r>
            <a:endParaRPr lang="en-US" altLang="zh-CN" sz="1867" dirty="0"/>
          </a:p>
          <a:p>
            <a:pPr eaLnBrk="1" hangingPunct="1">
              <a:lnSpc>
                <a:spcPct val="110000"/>
              </a:lnSpc>
              <a:buNone/>
            </a:pPr>
            <a:endParaRPr lang="zh-CN" altLang="en-US" sz="1867" dirty="0"/>
          </a:p>
          <a:p>
            <a:pPr eaLnBrk="1" hangingPunct="1">
              <a:lnSpc>
                <a:spcPct val="110000"/>
              </a:lnSpc>
              <a:buNone/>
            </a:pPr>
            <a:endParaRPr lang="zh-CN" altLang="en-US" sz="2000" dirty="0"/>
          </a:p>
        </p:txBody>
      </p:sp>
      <p:graphicFrame>
        <p:nvGraphicFramePr>
          <p:cNvPr id="3710980" name="Group 4"/>
          <p:cNvGraphicFramePr>
            <a:graphicFrameLocks noGrp="1"/>
          </p:cNvGraphicFramePr>
          <p:nvPr/>
        </p:nvGraphicFramePr>
        <p:xfrm>
          <a:off x="762000" y="1933574"/>
          <a:ext cx="2676526" cy="3943981"/>
        </p:xfrm>
        <a:graphic>
          <a:graphicData uri="http://schemas.openxmlformats.org/drawingml/2006/table">
            <a:tbl>
              <a:tblPr/>
              <a:tblGrid>
                <a:gridCol w="1357391">
                  <a:extLst>
                    <a:ext uri="{9D8B030D-6E8A-4147-A177-3AD203B41FA5}">
                      <a16:colId xmlns:a16="http://schemas.microsoft.com/office/drawing/2014/main" val="20000"/>
                    </a:ext>
                  </a:extLst>
                </a:gridCol>
                <a:gridCol w="1319135">
                  <a:extLst>
                    <a:ext uri="{9D8B030D-6E8A-4147-A177-3AD203B41FA5}">
                      <a16:colId xmlns:a16="http://schemas.microsoft.com/office/drawing/2014/main" val="20001"/>
                    </a:ext>
                  </a:extLst>
                </a:gridCol>
              </a:tblGrid>
              <a:tr h="786829">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OS</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a:ln>
                          <a:noFill/>
                        </a:ln>
                        <a:solidFill>
                          <a:schemeClr val="tx1"/>
                        </a:solidFill>
                        <a:effectLst/>
                        <a:latin typeface="微软雅黑" pitchFamily="34" charset="-122"/>
                        <a:ea typeface="微软雅黑" pitchFamily="34" charset="-122"/>
                      </a:endParaRPr>
                    </a:p>
                  </a:txBody>
                  <a:tcPr marL="121920" marR="121920" horzOverflow="overflow">
                    <a:lnL w="12700" cap="flat" cmpd="sng" algn="ctr">
                      <a:solidFill>
                        <a:schemeClr val="tx1"/>
                      </a:solidFill>
                      <a:prstDash val="solid"/>
                      <a:round/>
                      <a:headEnd type="none" w="sm" len="sm"/>
                      <a:tailEnd type="none" w="sm" len="sm"/>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786829">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rPr>
                        <a:t>Program</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r h="786829">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rPr>
                        <a:t>Heap</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1900" b="0" i="0" u="none" strike="noStrike" cap="none" normalizeH="0" baseline="0">
                          <a:ln>
                            <a:noFill/>
                          </a:ln>
                          <a:solidFill>
                            <a:schemeClr val="tx1"/>
                          </a:solidFill>
                          <a:effectLst/>
                          <a:latin typeface="微软雅黑" pitchFamily="34" charset="-122"/>
                          <a:ea typeface="微软雅黑" pitchFamily="34" charset="-122"/>
                        </a:rPr>
                        <a:t>动态分配</a:t>
                      </a:r>
                    </a:p>
                  </a:txBody>
                  <a:tcPr marL="121920" marR="121920" horzOverflow="overflow">
                    <a:lnL w="12700" cap="flat" cmpd="sng" algn="ctr">
                      <a:solidFill>
                        <a:schemeClr val="tx1"/>
                      </a:solidFill>
                      <a:prstDash val="solid"/>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786829">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Stack</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1900" b="0" i="0" u="none" strike="noStrike" cap="none" normalizeH="0" baseline="0">
                          <a:ln>
                            <a:noFill/>
                          </a:ln>
                          <a:solidFill>
                            <a:schemeClr val="tx1"/>
                          </a:solidFill>
                          <a:effectLst/>
                          <a:latin typeface="微软雅黑" pitchFamily="34" charset="-122"/>
                          <a:ea typeface="微软雅黑" pitchFamily="34" charset="-122"/>
                        </a:rPr>
                        <a:t>自动分配</a:t>
                      </a:r>
                    </a:p>
                  </a:txBody>
                  <a:tcPr marL="121920" marR="121920" horzOverflow="overflow">
                    <a:lnL w="12700" cap="flat" cmpd="sng" algn="ctr">
                      <a:solidFill>
                        <a:schemeClr val="tx1"/>
                      </a:solidFill>
                      <a:prstDash val="solid"/>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79666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Globe variables</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rPr>
                        <a:t>静态分配</a:t>
                      </a:r>
                    </a:p>
                  </a:txBody>
                  <a:tcPr marL="121920" marR="121920" horzOverflow="overflow">
                    <a:lnL w="12700" cap="flat" cmpd="sng" algn="ctr">
                      <a:solidFill>
                        <a:schemeClr val="tx1"/>
                      </a:solidFill>
                      <a:prstDash val="solid"/>
                      <a:round/>
                      <a:headEnd type="none" w="sm" len="sm"/>
                      <a:tailEnd type="none" w="sm" len="sm"/>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109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109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109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109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109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71097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71097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7109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0979" grpId="0" uiExpand="1" build="p" autoUpdateAnimBg="0"/>
    </p:bld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302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动态变量应用示例</a:t>
            </a:r>
          </a:p>
        </p:txBody>
      </p:sp>
      <p:sp>
        <p:nvSpPr>
          <p:cNvPr id="471043" name="Rectangle 3"/>
          <p:cNvSpPr>
            <a:spLocks noGrp="1" noChangeArrowheads="1"/>
          </p:cNvSpPr>
          <p:nvPr>
            <p:ph idx="4294967295"/>
          </p:nvPr>
        </p:nvSpPr>
        <p:spPr>
          <a:xfrm>
            <a:off x="778933" y="1372658"/>
            <a:ext cx="10363200" cy="4673600"/>
          </a:xfrm>
        </p:spPr>
        <p:txBody>
          <a:bodyPr>
            <a:normAutofit/>
          </a:bodyPr>
          <a:lstStyle/>
          <a:p>
            <a:pPr eaLnBrk="1" hangingPunct="1">
              <a:lnSpc>
                <a:spcPct val="110000"/>
              </a:lnSpc>
              <a:buNone/>
            </a:pPr>
            <a:r>
              <a:rPr lang="zh-CN" altLang="en-US" sz="2400" b="1" dirty="0"/>
              <a:t>问题</a:t>
            </a:r>
            <a:endParaRPr lang="en-US" altLang="zh-CN" sz="2400" b="1" dirty="0"/>
          </a:p>
          <a:p>
            <a:pPr eaLnBrk="1" hangingPunct="1">
              <a:lnSpc>
                <a:spcPct val="110000"/>
              </a:lnSpc>
              <a:buNone/>
            </a:pPr>
            <a:r>
              <a:rPr lang="zh-CN" altLang="en-US" sz="1867" dirty="0"/>
              <a:t>设计一个计算某次考试成绩的均值和均方差程序</a:t>
            </a:r>
            <a:endParaRPr lang="en-US" altLang="zh-CN" sz="1867" dirty="0"/>
          </a:p>
          <a:p>
            <a:pPr eaLnBrk="1" hangingPunct="1">
              <a:lnSpc>
                <a:spcPct val="110000"/>
              </a:lnSpc>
              <a:buNone/>
            </a:pPr>
            <a:r>
              <a:rPr lang="zh-CN" altLang="en-US" sz="1867" dirty="0"/>
              <a:t>程序运行时，先输入学生数，然后输入每位学生的成绩，最后程序给出均值和均方差</a:t>
            </a:r>
            <a:endParaRPr lang="en-US" altLang="zh-CN" sz="1867" dirty="0"/>
          </a:p>
          <a:p>
            <a:pPr eaLnBrk="1" hangingPunct="1">
              <a:lnSpc>
                <a:spcPct val="110000"/>
              </a:lnSpc>
              <a:buNone/>
            </a:pPr>
            <a:endParaRPr lang="en-US" altLang="zh-CN" sz="1867" dirty="0"/>
          </a:p>
          <a:p>
            <a:pPr eaLnBrk="1" hangingPunct="1">
              <a:lnSpc>
                <a:spcPct val="110000"/>
              </a:lnSpc>
              <a:buNone/>
            </a:pPr>
            <a:r>
              <a:rPr lang="zh-CN" altLang="en-US" sz="2400" b="1" dirty="0"/>
              <a:t>解决方案一</a:t>
            </a:r>
            <a:endParaRPr lang="en-US" altLang="zh-CN" sz="2400" b="1" dirty="0"/>
          </a:p>
          <a:p>
            <a:pPr marL="95998" lvl="1" indent="0">
              <a:lnSpc>
                <a:spcPct val="110000"/>
              </a:lnSpc>
              <a:buNone/>
            </a:pPr>
            <a:r>
              <a:rPr lang="zh-CN" altLang="en-US" sz="1867" dirty="0"/>
              <a:t>开设一个足够大的数组，每次运行时只使用一部分</a:t>
            </a:r>
            <a:endParaRPr lang="en-US" altLang="zh-CN" sz="1867" dirty="0"/>
          </a:p>
          <a:p>
            <a:pPr marL="95998" lvl="1" indent="0">
              <a:lnSpc>
                <a:spcPct val="110000"/>
              </a:lnSpc>
              <a:buNone/>
            </a:pPr>
            <a:r>
              <a:rPr lang="zh-CN" altLang="en-US" sz="1867" dirty="0"/>
              <a:t>缺点：浪费空间</a:t>
            </a:r>
            <a:endParaRPr lang="en-US" altLang="zh-CN" sz="1867" dirty="0"/>
          </a:p>
          <a:p>
            <a:pPr marL="95998" lvl="1" indent="0">
              <a:lnSpc>
                <a:spcPct val="110000"/>
              </a:lnSpc>
              <a:buNone/>
            </a:pPr>
            <a:endParaRPr lang="en-US" altLang="zh-CN" sz="1867" dirty="0"/>
          </a:p>
          <a:p>
            <a:pPr marL="95998" lvl="1" indent="0">
              <a:lnSpc>
                <a:spcPct val="110000"/>
              </a:lnSpc>
              <a:buNone/>
            </a:pPr>
            <a:r>
              <a:rPr lang="zh-CN" altLang="en-US" b="1" dirty="0"/>
              <a:t>解决方案二</a:t>
            </a:r>
            <a:endParaRPr lang="en-US" altLang="zh-CN" b="1" dirty="0"/>
          </a:p>
          <a:p>
            <a:pPr marL="0" lvl="1" indent="0">
              <a:lnSpc>
                <a:spcPct val="110000"/>
              </a:lnSpc>
              <a:buNone/>
            </a:pPr>
            <a:r>
              <a:rPr lang="zh-CN" altLang="en-US" sz="1867" dirty="0"/>
              <a:t> 用动态内存分配根据输入的数据量申请一个动态数组</a:t>
            </a:r>
          </a:p>
        </p:txBody>
      </p:sp>
    </p:spTree>
  </p:cSld>
  <p:clrMapOvr>
    <a:masterClrMapping/>
  </p:clrMapOvr>
  <p:transition spd="med">
    <p:fade/>
  </p:transition>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4513" name="Rectangle 1"/>
          <p:cNvSpPr>
            <a:spLocks noChangeArrowheads="1"/>
          </p:cNvSpPr>
          <p:nvPr/>
        </p:nvSpPr>
        <p:spPr bwMode="auto">
          <a:xfrm>
            <a:off x="665291" y="127214"/>
            <a:ext cx="10840909" cy="6731523"/>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spAutoFit/>
          </a:bodyPr>
          <a:lstStyle/>
          <a:p>
            <a:pPr indent="338658" defTabSz="1219170" fontAlgn="base">
              <a:spcBef>
                <a:spcPct val="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#include &lt;</a:t>
            </a:r>
            <a:r>
              <a:rPr lang="en-US" altLang="zh-CN" sz="1867" dirty="0" err="1">
                <a:latin typeface="微软雅黑" pitchFamily="34" charset="-122"/>
                <a:ea typeface="微软雅黑" pitchFamily="34" charset="-122"/>
                <a:cs typeface="Courier New" pitchFamily="49" charset="0"/>
              </a:rPr>
              <a:t>iostream</a:t>
            </a:r>
            <a:r>
              <a:rPr lang="en-US" altLang="zh-CN" sz="1867" dirty="0">
                <a:latin typeface="微软雅黑" pitchFamily="34" charset="-122"/>
                <a:ea typeface="微软雅黑" pitchFamily="34" charset="-122"/>
                <a:cs typeface="Courier New" pitchFamily="49" charset="0"/>
              </a:rPr>
              <a:t>&gt;</a:t>
            </a:r>
            <a:endParaRPr lang="en-US" altLang="zh-CN" sz="1867" dirty="0">
              <a:latin typeface="微软雅黑" pitchFamily="34" charset="-122"/>
              <a:ea typeface="微软雅黑" pitchFamily="34" charset="-122"/>
              <a:cs typeface="宋体" pitchFamily="2" charset="-122"/>
            </a:endParaRPr>
          </a:p>
          <a:p>
            <a:pPr indent="338658" defTabSz="1219170" eaLnBrk="0" fontAlgn="base" hangingPunct="0">
              <a:spcBef>
                <a:spcPct val="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#include &lt;</a:t>
            </a:r>
            <a:r>
              <a:rPr lang="en-US" altLang="zh-CN" sz="1867" dirty="0" err="1">
                <a:latin typeface="微软雅黑" pitchFamily="34" charset="-122"/>
                <a:ea typeface="微软雅黑" pitchFamily="34" charset="-122"/>
                <a:cs typeface="Courier New" pitchFamily="49" charset="0"/>
              </a:rPr>
              <a:t>cmath</a:t>
            </a:r>
            <a:r>
              <a:rPr lang="en-US" altLang="zh-CN" sz="1867" dirty="0">
                <a:latin typeface="微软雅黑" pitchFamily="34" charset="-122"/>
                <a:ea typeface="微软雅黑" pitchFamily="34" charset="-122"/>
                <a:cs typeface="Courier New" pitchFamily="49" charset="0"/>
              </a:rPr>
              <a:t>&gt;</a:t>
            </a:r>
            <a:endParaRPr lang="en-US" altLang="zh-CN" sz="1867" dirty="0">
              <a:latin typeface="微软雅黑" pitchFamily="34" charset="-122"/>
              <a:ea typeface="微软雅黑" pitchFamily="34" charset="-122"/>
              <a:cs typeface="宋体" pitchFamily="2" charset="-122"/>
            </a:endParaRPr>
          </a:p>
          <a:p>
            <a:pPr indent="338658" defTabSz="1219170" eaLnBrk="0" fontAlgn="base" hangingPunct="0">
              <a:spcBef>
                <a:spcPct val="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using namespace std;</a:t>
            </a:r>
            <a:endParaRPr lang="en-US" altLang="zh-CN" sz="1867" dirty="0">
              <a:latin typeface="微软雅黑" pitchFamily="34" charset="-122"/>
              <a:ea typeface="微软雅黑" pitchFamily="34" charset="-122"/>
              <a:cs typeface="宋体" pitchFamily="2" charset="-122"/>
            </a:endParaRPr>
          </a:p>
          <a:p>
            <a:pPr indent="338658" defTabSz="1219170" eaLnBrk="0" fontAlgn="base" hangingPunct="0">
              <a:spcBef>
                <a:spcPct val="0"/>
              </a:spcBef>
              <a:spcAft>
                <a:spcPct val="0"/>
              </a:spcAft>
              <a:tabLst>
                <a:tab pos="533387" algn="l"/>
                <a:tab pos="711182" algn="l"/>
                <a:tab pos="888978" algn="l"/>
                <a:tab pos="1066773" algn="l"/>
                <a:tab pos="1244569" algn="l"/>
              </a:tabLst>
            </a:pP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main()</a:t>
            </a:r>
            <a:endParaRPr lang="en-US" altLang="zh-CN" sz="1867" dirty="0">
              <a:latin typeface="微软雅黑" pitchFamily="34" charset="-122"/>
              <a:ea typeface="微软雅黑" pitchFamily="34" charset="-122"/>
              <a:cs typeface="宋体" pitchFamily="2" charset="-122"/>
            </a:endParaRPr>
          </a:p>
          <a:p>
            <a:pPr indent="338658" defTabSz="1219170" eaLnBrk="0" fontAlgn="base" hangingPunct="0">
              <a:spcBef>
                <a:spcPct val="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a:t>
            </a:r>
            <a:endParaRPr lang="en-US" altLang="zh-CN" sz="1867" dirty="0">
              <a:latin typeface="微软雅黑" pitchFamily="34" charset="-122"/>
              <a:ea typeface="微软雅黑" pitchFamily="34" charset="-122"/>
              <a:cs typeface="宋体" pitchFamily="2" charset="-122"/>
            </a:endParaRPr>
          </a:p>
          <a:p>
            <a:pPr indent="338658" defTabSz="1219170" eaLnBrk="0" fontAlgn="base" hangingPunct="0">
              <a:spcBef>
                <a:spcPct val="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*score,  num,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a:t>
            </a:r>
            <a:endParaRPr lang="zh-CN" altLang="en-US" sz="1867" dirty="0">
              <a:latin typeface="微软雅黑" pitchFamily="34" charset="-122"/>
              <a:ea typeface="微软雅黑" pitchFamily="34" charset="-122"/>
              <a:cs typeface="宋体" pitchFamily="2" charset="-122"/>
            </a:endParaRPr>
          </a:p>
          <a:p>
            <a:pPr indent="338658" defTabSz="1219170" eaLnBrk="0" fontAlgn="base" hangingPunct="0">
              <a:spcBef>
                <a:spcPct val="0"/>
              </a:spcBef>
              <a:spcAft>
                <a:spcPct val="0"/>
              </a:spcAft>
              <a:tabLst>
                <a:tab pos="533387" algn="l"/>
                <a:tab pos="711182" algn="l"/>
                <a:tab pos="888978" algn="l"/>
                <a:tab pos="1066773" algn="l"/>
                <a:tab pos="1244569" algn="l"/>
              </a:tabLst>
            </a:pPr>
            <a:r>
              <a:rPr lang="zh-CN" altLang="en-US" sz="1867" dirty="0">
                <a:latin typeface="微软雅黑" pitchFamily="34" charset="-122"/>
                <a:ea typeface="微软雅黑" pitchFamily="34" charset="-122"/>
                <a:cs typeface="Courier New" pitchFamily="49" charset="0"/>
              </a:rPr>
              <a:t>	  </a:t>
            </a:r>
            <a:r>
              <a:rPr lang="en-US" altLang="zh-CN" sz="1867" dirty="0">
                <a:latin typeface="微软雅黑" pitchFamily="34" charset="-122"/>
                <a:ea typeface="微软雅黑" pitchFamily="34" charset="-122"/>
                <a:cs typeface="Courier New" pitchFamily="49" charset="0"/>
              </a:rPr>
              <a:t>double average = 0, variance = 0;</a:t>
            </a:r>
            <a:endParaRPr lang="en-US" altLang="zh-CN" sz="1867" dirty="0">
              <a:latin typeface="微软雅黑" pitchFamily="34" charset="-122"/>
              <a:ea typeface="微软雅黑" pitchFamily="34" charset="-122"/>
              <a:cs typeface="宋体" pitchFamily="2" charset="-122"/>
            </a:endParaRPr>
          </a:p>
          <a:p>
            <a:pPr indent="338658" defTabSz="1219170" eaLnBrk="0" fontAlgn="base" hangingPunct="0">
              <a:spcBef>
                <a:spcPct val="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a:t>
            </a:r>
            <a:endParaRPr lang="zh-CN" altLang="en-US" sz="1867" dirty="0">
              <a:latin typeface="微软雅黑" pitchFamily="34" charset="-122"/>
              <a:ea typeface="微软雅黑" pitchFamily="34" charset="-122"/>
              <a:cs typeface="宋体" pitchFamily="2" charset="-122"/>
            </a:endParaRPr>
          </a:p>
          <a:p>
            <a:pPr indent="338658" defTabSz="1219170" eaLnBrk="0" fontAlgn="base" hangingPunct="0">
              <a:spcBef>
                <a:spcPct val="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a:t>
            </a:r>
            <a:r>
              <a:rPr lang="zh-CN" altLang="en-US" sz="1867" dirty="0">
                <a:latin typeface="微软雅黑" pitchFamily="34" charset="-122"/>
                <a:ea typeface="微软雅黑" pitchFamily="34" charset="-122"/>
                <a:cs typeface="Courier New" pitchFamily="49" charset="0"/>
              </a:rPr>
              <a:t>请输入参加考试的人数：</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cin</a:t>
            </a:r>
            <a:r>
              <a:rPr lang="en-US" altLang="zh-CN" sz="1867" dirty="0">
                <a:latin typeface="微软雅黑" pitchFamily="34" charset="-122"/>
                <a:ea typeface="微软雅黑" pitchFamily="34" charset="-122"/>
                <a:cs typeface="Courier New" pitchFamily="49" charset="0"/>
              </a:rPr>
              <a:t> &gt;&gt; num;  </a:t>
            </a:r>
          </a:p>
          <a:p>
            <a:pPr indent="338658" defTabSz="1219170" eaLnBrk="0" fontAlgn="base" hangingPunct="0">
              <a:spcBef>
                <a:spcPct val="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a:t>
            </a:r>
          </a:p>
          <a:p>
            <a:pPr indent="338658" defTabSz="1219170" eaLnBrk="0" fontAlgn="base" hangingPunct="0">
              <a:spcBef>
                <a:spcPct val="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score = new </a:t>
            </a: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[num];</a:t>
            </a:r>
            <a:endParaRPr lang="en-US" altLang="zh-CN" sz="1867" dirty="0">
              <a:latin typeface="微软雅黑" pitchFamily="34" charset="-122"/>
              <a:ea typeface="微软雅黑" pitchFamily="34" charset="-122"/>
              <a:cs typeface="宋体" pitchFamily="2" charset="-122"/>
            </a:endParaRPr>
          </a:p>
          <a:p>
            <a:pPr indent="338658" defTabSz="1219170" eaLnBrk="0" fontAlgn="base" hangingPunct="0">
              <a:spcBef>
                <a:spcPct val="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a:t>
            </a:r>
            <a:r>
              <a:rPr lang="zh-CN" altLang="en-US" sz="1867" dirty="0">
                <a:latin typeface="微软雅黑" pitchFamily="34" charset="-122"/>
                <a:ea typeface="微软雅黑" pitchFamily="34" charset="-122"/>
                <a:cs typeface="Courier New" pitchFamily="49" charset="0"/>
              </a:rPr>
              <a:t>请输入成绩：</a:t>
            </a:r>
            <a:r>
              <a:rPr lang="en-US" altLang="zh-CN" sz="1867" dirty="0">
                <a:latin typeface="微软雅黑" pitchFamily="34" charset="-122"/>
                <a:ea typeface="微软雅黑" pitchFamily="34" charset="-122"/>
                <a:cs typeface="Courier New" pitchFamily="49" charset="0"/>
              </a:rPr>
              <a:t>\n";</a:t>
            </a:r>
            <a:endParaRPr lang="en-US" altLang="zh-CN" sz="1867" dirty="0">
              <a:latin typeface="微软雅黑" pitchFamily="34" charset="-122"/>
              <a:ea typeface="微软雅黑" pitchFamily="34" charset="-122"/>
              <a:cs typeface="宋体" pitchFamily="2" charset="-122"/>
            </a:endParaRPr>
          </a:p>
          <a:p>
            <a:pPr indent="338658" defTabSz="1219170" eaLnBrk="0" fontAlgn="base" hangingPunct="0">
              <a:spcBef>
                <a:spcPct val="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for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 0;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&lt; num;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cin</a:t>
            </a:r>
            <a:r>
              <a:rPr lang="en-US" altLang="zh-CN" sz="1867" dirty="0">
                <a:latin typeface="微软雅黑" pitchFamily="34" charset="-122"/>
                <a:ea typeface="微软雅黑" pitchFamily="34" charset="-122"/>
                <a:cs typeface="Courier New" pitchFamily="49" charset="0"/>
              </a:rPr>
              <a:t> &gt;&gt; score[</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a:t>
            </a:r>
          </a:p>
          <a:p>
            <a:pPr indent="338658" defTabSz="1219170" eaLnBrk="0" fontAlgn="base" hangingPunct="0">
              <a:spcBef>
                <a:spcPct val="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for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 0;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&lt; num;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average += score[num]; </a:t>
            </a:r>
          </a:p>
          <a:p>
            <a:pPr indent="338658" defTabSz="1219170" eaLnBrk="0" fontAlgn="base" hangingPunct="0">
              <a:spcBef>
                <a:spcPct val="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average = average / num; 	</a:t>
            </a:r>
          </a:p>
          <a:p>
            <a:pPr indent="338658" defTabSz="1219170" eaLnBrk="0" fontAlgn="base" hangingPunct="0">
              <a:spcBef>
                <a:spcPct val="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for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 0;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&lt; num ;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variance += (average - score[</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 (average - score[</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a:t>
            </a:r>
          </a:p>
          <a:p>
            <a:pPr indent="338658" defTabSz="1219170" eaLnBrk="0" fontAlgn="base" hangingPunct="0">
              <a:spcBef>
                <a:spcPct val="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variance = </a:t>
            </a:r>
            <a:r>
              <a:rPr lang="en-US" altLang="zh-CN" sz="1867" dirty="0" err="1">
                <a:latin typeface="微软雅黑" pitchFamily="34" charset="-122"/>
                <a:ea typeface="微软雅黑" pitchFamily="34" charset="-122"/>
                <a:cs typeface="Courier New" pitchFamily="49" charset="0"/>
              </a:rPr>
              <a:t>sqrt</a:t>
            </a:r>
            <a:r>
              <a:rPr lang="en-US" altLang="zh-CN" sz="1867" dirty="0">
                <a:latin typeface="微软雅黑" pitchFamily="34" charset="-122"/>
                <a:ea typeface="微软雅黑" pitchFamily="34" charset="-122"/>
                <a:cs typeface="Courier New" pitchFamily="49" charset="0"/>
              </a:rPr>
              <a:t>(variance) / num; </a:t>
            </a:r>
          </a:p>
          <a:p>
            <a:pPr indent="338658" defTabSz="1219170" eaLnBrk="0" fontAlgn="base" hangingPunct="0">
              <a:spcBef>
                <a:spcPct val="0"/>
              </a:spcBef>
              <a:spcAft>
                <a:spcPct val="0"/>
              </a:spcAft>
              <a:tabLst>
                <a:tab pos="533387" algn="l"/>
                <a:tab pos="711182" algn="l"/>
                <a:tab pos="888978" algn="l"/>
                <a:tab pos="1066773" algn="l"/>
                <a:tab pos="1244569" algn="l"/>
              </a:tabLst>
            </a:pPr>
            <a:endParaRPr lang="en-US" altLang="zh-CN" sz="1867" dirty="0">
              <a:latin typeface="微软雅黑" pitchFamily="34" charset="-122"/>
              <a:ea typeface="微软雅黑" pitchFamily="34" charset="-122"/>
              <a:cs typeface="Courier New" pitchFamily="49" charset="0"/>
            </a:endParaRPr>
          </a:p>
          <a:p>
            <a:pPr indent="338658" defTabSz="1219170" eaLnBrk="0" fontAlgn="base" hangingPunct="0">
              <a:spcBef>
                <a:spcPct val="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a:t>
            </a:r>
            <a:r>
              <a:rPr lang="zh-CN" altLang="en-US" sz="1867" dirty="0">
                <a:latin typeface="微软雅黑" pitchFamily="34" charset="-122"/>
                <a:ea typeface="微软雅黑" pitchFamily="34" charset="-122"/>
                <a:cs typeface="Courier New" pitchFamily="49" charset="0"/>
              </a:rPr>
              <a:t>平均分是：</a:t>
            </a:r>
            <a:r>
              <a:rPr lang="en-US" altLang="zh-CN" sz="1867" dirty="0">
                <a:latin typeface="微软雅黑" pitchFamily="34" charset="-122"/>
                <a:ea typeface="微软雅黑" pitchFamily="34" charset="-122"/>
                <a:cs typeface="Courier New" pitchFamily="49" charset="0"/>
              </a:rPr>
              <a:t>" &lt;&lt; average &lt;&lt; "\n</a:t>
            </a:r>
            <a:r>
              <a:rPr lang="zh-CN" altLang="en-US" sz="1867" dirty="0">
                <a:latin typeface="微软雅黑" pitchFamily="34" charset="-122"/>
                <a:ea typeface="微软雅黑" pitchFamily="34" charset="-122"/>
                <a:cs typeface="Courier New" pitchFamily="49" charset="0"/>
              </a:rPr>
              <a:t>均方差是：</a:t>
            </a:r>
            <a:r>
              <a:rPr lang="en-US" altLang="zh-CN" sz="1867" dirty="0">
                <a:latin typeface="微软雅黑" pitchFamily="34" charset="-122"/>
                <a:ea typeface="微软雅黑" pitchFamily="34" charset="-122"/>
                <a:cs typeface="Courier New" pitchFamily="49" charset="0"/>
              </a:rPr>
              <a:t>“  &lt;&lt;  variance &lt;&lt;  </a:t>
            </a:r>
            <a:r>
              <a:rPr lang="en-US" altLang="zh-CN" sz="1867" dirty="0" err="1">
                <a:latin typeface="微软雅黑" pitchFamily="34" charset="-122"/>
                <a:ea typeface="微软雅黑" pitchFamily="34" charset="-122"/>
                <a:cs typeface="Courier New" pitchFamily="49" charset="0"/>
              </a:rPr>
              <a:t>endl</a:t>
            </a:r>
            <a:r>
              <a:rPr lang="en-US" altLang="zh-CN" sz="1867" dirty="0">
                <a:latin typeface="微软雅黑" pitchFamily="34" charset="-122"/>
                <a:ea typeface="微软雅黑" pitchFamily="34" charset="-122"/>
                <a:cs typeface="Courier New" pitchFamily="49" charset="0"/>
              </a:rPr>
              <a:t>;  </a:t>
            </a:r>
          </a:p>
          <a:p>
            <a:pPr indent="338658" defTabSz="1219170" eaLnBrk="0" fontAlgn="base" hangingPunct="0">
              <a:spcBef>
                <a:spcPct val="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delete [ ] score;</a:t>
            </a:r>
          </a:p>
          <a:p>
            <a:pPr indent="338658" defTabSz="1219170" eaLnBrk="0" fontAlgn="base" hangingPunct="0">
              <a:spcBef>
                <a:spcPct val="0"/>
              </a:spcBef>
              <a:spcAft>
                <a:spcPct val="0"/>
              </a:spcAft>
              <a:tabLst>
                <a:tab pos="533387" algn="l"/>
                <a:tab pos="711182" algn="l"/>
                <a:tab pos="888978" algn="l"/>
                <a:tab pos="1066773" algn="l"/>
                <a:tab pos="1244569" algn="l"/>
              </a:tabLst>
            </a:pPr>
            <a:endParaRPr lang="en-US" altLang="zh-CN" sz="1867" dirty="0">
              <a:latin typeface="微软雅黑" pitchFamily="34" charset="-122"/>
              <a:ea typeface="微软雅黑" pitchFamily="34" charset="-122"/>
              <a:cs typeface="Courier New" pitchFamily="49" charset="0"/>
            </a:endParaRPr>
          </a:p>
          <a:p>
            <a:pPr indent="338658" defTabSz="1219170" eaLnBrk="0" fontAlgn="base" hangingPunct="0">
              <a:spcBef>
                <a:spcPct val="0"/>
              </a:spcBef>
              <a:spcAft>
                <a:spcPct val="0"/>
              </a:spcAft>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    return 0;</a:t>
            </a:r>
            <a:endParaRPr lang="en-US" altLang="zh-CN" sz="1867" dirty="0">
              <a:latin typeface="微软雅黑" pitchFamily="34" charset="-122"/>
              <a:ea typeface="微软雅黑" pitchFamily="34" charset="-122"/>
              <a:cs typeface="宋体" pitchFamily="2" charset="-122"/>
            </a:endParaRPr>
          </a:p>
          <a:p>
            <a:pPr indent="338658" eaLnBrk="0" hangingPunct="0">
              <a:tabLst>
                <a:tab pos="533387" algn="l"/>
                <a:tab pos="711182" algn="l"/>
                <a:tab pos="888978" algn="l"/>
                <a:tab pos="1066773" algn="l"/>
                <a:tab pos="1244569" algn="l"/>
              </a:tabLst>
            </a:pP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p:txBody>
      </p:sp>
      <p:sp>
        <p:nvSpPr>
          <p:cNvPr id="4" name="标题 3">
            <a:extLst>
              <a:ext uri="{FF2B5EF4-FFF2-40B4-BE49-F238E27FC236}">
                <a16:creationId xmlns:a16="http://schemas.microsoft.com/office/drawing/2014/main" id="{1C60EA74-C604-D91C-E58B-A092F1D0CF48}"/>
              </a:ext>
            </a:extLst>
          </p:cNvPr>
          <p:cNvSpPr>
            <a:spLocks noGrp="1"/>
          </p:cNvSpPr>
          <p:nvPr>
            <p:ph type="title"/>
          </p:nvPr>
        </p:nvSpPr>
        <p:spPr/>
        <p:txBody>
          <a:bodyPr/>
          <a:lstStyle/>
          <a:p>
            <a:endParaRPr lang="zh-CN" altLang="en-US"/>
          </a:p>
        </p:txBody>
      </p:sp>
    </p:spTree>
  </p:cSld>
  <p:clrMapOvr>
    <a:masterClrMapping/>
  </p:clrMapOvr>
  <p:transition spd="med">
    <p:fade/>
  </p:transition>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609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字符串与指针</a:t>
            </a:r>
          </a:p>
        </p:txBody>
      </p:sp>
      <p:sp>
        <p:nvSpPr>
          <p:cNvPr id="470019" name="Rectangle 3"/>
          <p:cNvSpPr>
            <a:spLocks noGrp="1" noChangeArrowheads="1"/>
          </p:cNvSpPr>
          <p:nvPr>
            <p:ph idx="4294967295"/>
          </p:nvPr>
        </p:nvSpPr>
        <p:spPr>
          <a:xfrm>
            <a:off x="998538" y="1473200"/>
            <a:ext cx="11193462" cy="5165725"/>
          </a:xfrm>
        </p:spPr>
        <p:txBody>
          <a:bodyPr>
            <a:normAutofit lnSpcReduction="10000"/>
          </a:bodyPr>
          <a:lstStyle/>
          <a:p>
            <a:pPr eaLnBrk="1" hangingPunct="1">
              <a:lnSpc>
                <a:spcPct val="120000"/>
              </a:lnSpc>
              <a:buNone/>
            </a:pPr>
            <a:r>
              <a:rPr lang="zh-CN" altLang="en-US" sz="2400" b="1" dirty="0"/>
              <a:t>字符串的常用表示是指向字符的指针</a:t>
            </a:r>
            <a:endParaRPr lang="en-US" altLang="zh-CN" sz="2400" b="1" dirty="0"/>
          </a:p>
          <a:p>
            <a:pPr eaLnBrk="1" hangingPunct="1">
              <a:lnSpc>
                <a:spcPct val="120000"/>
              </a:lnSpc>
              <a:buNone/>
            </a:pPr>
            <a:endParaRPr lang="zh-CN" altLang="en-US" sz="2400" b="1" dirty="0"/>
          </a:p>
          <a:p>
            <a:pPr eaLnBrk="1" hangingPunct="1">
              <a:lnSpc>
                <a:spcPct val="120000"/>
              </a:lnSpc>
              <a:buNone/>
            </a:pPr>
            <a:r>
              <a:rPr lang="zh-CN" altLang="en-US" sz="2400" b="1" dirty="0"/>
              <a:t>用法</a:t>
            </a:r>
          </a:p>
          <a:p>
            <a:pPr lvl="1">
              <a:lnSpc>
                <a:spcPct val="120000"/>
              </a:lnSpc>
              <a:buNone/>
            </a:pPr>
            <a:r>
              <a:rPr lang="zh-CN" altLang="en-US" sz="1867" dirty="0"/>
              <a:t> </a:t>
            </a:r>
            <a:r>
              <a:rPr lang="en-US" altLang="zh-CN" sz="1867" dirty="0"/>
              <a:t>char *String;</a:t>
            </a:r>
          </a:p>
          <a:p>
            <a:pPr lvl="1">
              <a:lnSpc>
                <a:spcPct val="120000"/>
              </a:lnSpc>
              <a:buNone/>
            </a:pPr>
            <a:r>
              <a:rPr lang="en-US" altLang="zh-CN" sz="1867" dirty="0"/>
              <a:t> String = “</a:t>
            </a:r>
            <a:r>
              <a:rPr lang="en-US" altLang="zh-CN" sz="1867" dirty="0" err="1"/>
              <a:t>abcde</a:t>
            </a:r>
            <a:r>
              <a:rPr lang="en-US" altLang="zh-CN" sz="1867" dirty="0"/>
              <a:t>”; </a:t>
            </a:r>
          </a:p>
          <a:p>
            <a:pPr lvl="1">
              <a:lnSpc>
                <a:spcPct val="120000"/>
              </a:lnSpc>
              <a:buNone/>
            </a:pPr>
            <a:endParaRPr lang="en-US" altLang="zh-CN" sz="1867" dirty="0"/>
          </a:p>
          <a:p>
            <a:pPr lvl="1">
              <a:lnSpc>
                <a:spcPct val="120000"/>
              </a:lnSpc>
              <a:buNone/>
            </a:pPr>
            <a:r>
              <a:rPr lang="en-US" altLang="zh-CN" sz="1867" dirty="0"/>
              <a:t> char *String, </a:t>
            </a:r>
            <a:r>
              <a:rPr lang="en-US" altLang="zh-CN" sz="1867" dirty="0" err="1"/>
              <a:t>ss</a:t>
            </a:r>
            <a:r>
              <a:rPr lang="en-US" altLang="zh-CN" sz="1867" dirty="0"/>
              <a:t>[ ] =“</a:t>
            </a:r>
            <a:r>
              <a:rPr lang="en-US" altLang="zh-CN" sz="1867" dirty="0" err="1"/>
              <a:t>abcdef</a:t>
            </a:r>
            <a:r>
              <a:rPr lang="en-US" altLang="zh-CN" sz="1867" dirty="0"/>
              <a:t>”; </a:t>
            </a:r>
          </a:p>
          <a:p>
            <a:pPr lvl="1">
              <a:lnSpc>
                <a:spcPct val="120000"/>
              </a:lnSpc>
              <a:buNone/>
            </a:pPr>
            <a:r>
              <a:rPr lang="en-US" altLang="zh-CN" sz="1867" dirty="0"/>
              <a:t> String  = </a:t>
            </a:r>
            <a:r>
              <a:rPr lang="en-US" altLang="zh-CN" sz="1867" dirty="0" err="1"/>
              <a:t>ss</a:t>
            </a:r>
            <a:r>
              <a:rPr lang="en-US" altLang="zh-CN" sz="1867" dirty="0"/>
              <a:t>;</a:t>
            </a:r>
          </a:p>
          <a:p>
            <a:pPr lvl="1">
              <a:lnSpc>
                <a:spcPct val="120000"/>
              </a:lnSpc>
              <a:buNone/>
            </a:pPr>
            <a:endParaRPr lang="en-US" altLang="zh-CN" sz="1867" dirty="0"/>
          </a:p>
          <a:p>
            <a:pPr lvl="1">
              <a:lnSpc>
                <a:spcPct val="120000"/>
              </a:lnSpc>
              <a:buNone/>
            </a:pPr>
            <a:r>
              <a:rPr lang="en-US" altLang="zh-CN" sz="1867" dirty="0"/>
              <a:t> char *String; </a:t>
            </a:r>
          </a:p>
          <a:p>
            <a:pPr lvl="1">
              <a:lnSpc>
                <a:spcPct val="120000"/>
              </a:lnSpc>
              <a:buNone/>
            </a:pPr>
            <a:r>
              <a:rPr lang="en-US" altLang="zh-CN" sz="1867" dirty="0"/>
              <a:t> String = new char[10]; </a:t>
            </a:r>
          </a:p>
          <a:p>
            <a:pPr lvl="1">
              <a:lnSpc>
                <a:spcPct val="120000"/>
              </a:lnSpc>
              <a:buNone/>
            </a:pPr>
            <a:r>
              <a:rPr lang="en-US" altLang="zh-CN" sz="1867" dirty="0"/>
              <a:t> </a:t>
            </a:r>
            <a:r>
              <a:rPr lang="en-US" altLang="zh-CN" sz="1867" dirty="0" err="1"/>
              <a:t>strcpy</a:t>
            </a:r>
            <a:r>
              <a:rPr lang="en-US" altLang="zh-CN" sz="1867" dirty="0"/>
              <a:t>(String, “</a:t>
            </a:r>
            <a:r>
              <a:rPr lang="en-US" altLang="zh-CN" sz="1867" dirty="0" err="1"/>
              <a:t>abc</a:t>
            </a:r>
            <a:r>
              <a:rPr lang="en-US" altLang="zh-CN" sz="1867" dirty="0"/>
              <a:t>”);</a:t>
            </a:r>
          </a:p>
        </p:txBody>
      </p:sp>
    </p:spTree>
  </p:cSld>
  <p:clrMapOvr>
    <a:masterClrMapping/>
  </p:clrMapOvr>
  <p:transition spd="med">
    <p:fade/>
  </p:transition>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258051" y="1643051"/>
            <a:ext cx="4429475" cy="4217987"/>
            <a:chOff x="2645" y="1245"/>
            <a:chExt cx="2638" cy="2657"/>
          </a:xfrm>
        </p:grpSpPr>
        <p:sp>
          <p:nvSpPr>
            <p:cNvPr id="471046" name="Rectangle 4"/>
            <p:cNvSpPr>
              <a:spLocks noChangeArrowheads="1"/>
            </p:cNvSpPr>
            <p:nvPr/>
          </p:nvSpPr>
          <p:spPr bwMode="auto">
            <a:xfrm>
              <a:off x="3053" y="3522"/>
              <a:ext cx="1416" cy="380"/>
            </a:xfrm>
            <a:prstGeom prst="rect">
              <a:avLst/>
            </a:prstGeom>
            <a:noFill/>
            <a:ln w="9525">
              <a:noFill/>
              <a:miter lim="800000"/>
              <a:headEnd/>
              <a:tailEnd/>
            </a:ln>
          </p:spPr>
          <p:txBody>
            <a:bodyPr lIns="122767" tIns="61384" rIns="122767" bIns="61384"/>
            <a:lstStyle/>
            <a:p>
              <a:pPr algn="ctr">
                <a:spcBef>
                  <a:spcPct val="20000"/>
                </a:spcBef>
                <a:buClr>
                  <a:schemeClr val="tx1"/>
                </a:buClr>
                <a:buSzPct val="80000"/>
                <a:buFont typeface="Wingdings" pitchFamily="2" charset="2"/>
                <a:buNone/>
              </a:pPr>
              <a:endParaRPr lang="zh-CN" altLang="zh-CN" sz="1867">
                <a:latin typeface="微软雅黑" pitchFamily="34" charset="-122"/>
                <a:ea typeface="微软雅黑" pitchFamily="34" charset="-122"/>
              </a:endParaRPr>
            </a:p>
          </p:txBody>
        </p:sp>
        <p:sp>
          <p:nvSpPr>
            <p:cNvPr id="471047" name="Rectangle 5"/>
            <p:cNvSpPr>
              <a:spLocks noChangeArrowheads="1"/>
            </p:cNvSpPr>
            <p:nvPr/>
          </p:nvSpPr>
          <p:spPr bwMode="auto">
            <a:xfrm>
              <a:off x="3053" y="2549"/>
              <a:ext cx="1416" cy="973"/>
            </a:xfrm>
            <a:prstGeom prst="rect">
              <a:avLst/>
            </a:prstGeom>
            <a:noFill/>
            <a:ln w="9525">
              <a:noFill/>
              <a:miter lim="800000"/>
              <a:headEnd/>
              <a:tailEnd/>
            </a:ln>
          </p:spPr>
          <p:txBody>
            <a:bodyPr lIns="122767" tIns="61384" rIns="122767" bIns="61384"/>
            <a:lstStyle/>
            <a:p>
              <a:pPr algn="ctr">
                <a:spcBef>
                  <a:spcPct val="20000"/>
                </a:spcBef>
                <a:buClr>
                  <a:schemeClr val="tx1"/>
                </a:buClr>
                <a:buSzPct val="80000"/>
                <a:buFont typeface="Wingdings" pitchFamily="2" charset="2"/>
                <a:buNone/>
              </a:pPr>
              <a:r>
                <a:rPr lang="en-US" altLang="zh-CN" sz="1867">
                  <a:latin typeface="微软雅黑" pitchFamily="34" charset="-122"/>
                  <a:ea typeface="微软雅黑" pitchFamily="34" charset="-122"/>
                </a:rPr>
                <a:t>           String</a:t>
              </a:r>
            </a:p>
            <a:p>
              <a:pPr algn="ctr">
                <a:spcBef>
                  <a:spcPct val="20000"/>
                </a:spcBef>
                <a:buClr>
                  <a:schemeClr val="tx1"/>
                </a:buClr>
                <a:buSzPct val="80000"/>
                <a:buFont typeface="Wingdings" pitchFamily="2" charset="2"/>
                <a:buNone/>
              </a:pPr>
              <a:endParaRPr lang="en-US" altLang="zh-CN" sz="1867">
                <a:latin typeface="微软雅黑" pitchFamily="34" charset="-122"/>
                <a:ea typeface="微软雅黑" pitchFamily="34" charset="-122"/>
              </a:endParaRPr>
            </a:p>
            <a:p>
              <a:pPr algn="ctr">
                <a:spcBef>
                  <a:spcPct val="20000"/>
                </a:spcBef>
                <a:buClr>
                  <a:schemeClr val="tx1"/>
                </a:buClr>
                <a:buSzPct val="80000"/>
                <a:buFont typeface="Wingdings" pitchFamily="2" charset="2"/>
                <a:buNone/>
              </a:pPr>
              <a:endParaRPr lang="en-US" altLang="zh-CN" sz="1867">
                <a:latin typeface="微软雅黑" pitchFamily="34" charset="-122"/>
                <a:ea typeface="微软雅黑" pitchFamily="34" charset="-122"/>
              </a:endParaRPr>
            </a:p>
          </p:txBody>
        </p:sp>
        <p:sp>
          <p:nvSpPr>
            <p:cNvPr id="471048" name="Rectangle 6"/>
            <p:cNvSpPr>
              <a:spLocks noChangeArrowheads="1"/>
            </p:cNvSpPr>
            <p:nvPr/>
          </p:nvSpPr>
          <p:spPr bwMode="auto">
            <a:xfrm>
              <a:off x="3053" y="1899"/>
              <a:ext cx="1416" cy="650"/>
            </a:xfrm>
            <a:prstGeom prst="rect">
              <a:avLst/>
            </a:prstGeom>
            <a:noFill/>
            <a:ln w="9525">
              <a:noFill/>
              <a:miter lim="800000"/>
              <a:headEnd/>
              <a:tailEnd/>
            </a:ln>
          </p:spPr>
          <p:txBody>
            <a:bodyPr lIns="122767" tIns="61384" rIns="122767" bIns="61384"/>
            <a:lstStyle/>
            <a:p>
              <a:pPr algn="ctr">
                <a:spcBef>
                  <a:spcPct val="20000"/>
                </a:spcBef>
                <a:buClr>
                  <a:schemeClr val="tx1"/>
                </a:buClr>
                <a:buSzPct val="80000"/>
                <a:buFont typeface="Wingdings" pitchFamily="2" charset="2"/>
                <a:buNone/>
              </a:pPr>
              <a:r>
                <a:rPr lang="en-US" altLang="zh-CN" sz="1867">
                  <a:latin typeface="微软雅黑" pitchFamily="34" charset="-122"/>
                  <a:ea typeface="微软雅黑" pitchFamily="34" charset="-122"/>
                </a:rPr>
                <a:t>“abcde”</a:t>
              </a:r>
            </a:p>
          </p:txBody>
        </p:sp>
        <p:sp>
          <p:nvSpPr>
            <p:cNvPr id="471049" name="Rectangle 7"/>
            <p:cNvSpPr>
              <a:spLocks noChangeArrowheads="1"/>
            </p:cNvSpPr>
            <p:nvPr/>
          </p:nvSpPr>
          <p:spPr bwMode="auto">
            <a:xfrm>
              <a:off x="3053" y="1572"/>
              <a:ext cx="1416" cy="327"/>
            </a:xfrm>
            <a:prstGeom prst="rect">
              <a:avLst/>
            </a:prstGeom>
            <a:noFill/>
            <a:ln w="9525">
              <a:noFill/>
              <a:miter lim="800000"/>
              <a:headEnd/>
              <a:tailEnd/>
            </a:ln>
          </p:spPr>
          <p:txBody>
            <a:bodyPr lIns="122767" tIns="61384" rIns="122767" bIns="61384"/>
            <a:lstStyle/>
            <a:p>
              <a:pPr algn="ctr">
                <a:spcBef>
                  <a:spcPct val="20000"/>
                </a:spcBef>
                <a:buClr>
                  <a:schemeClr val="tx1"/>
                </a:buClr>
                <a:buSzPct val="80000"/>
                <a:buFont typeface="Wingdings" pitchFamily="2" charset="2"/>
                <a:buNone/>
              </a:pPr>
              <a:r>
                <a:rPr lang="en-US" altLang="zh-CN" sz="1867" dirty="0">
                  <a:latin typeface="微软雅黑" pitchFamily="34" charset="-122"/>
                  <a:ea typeface="微软雅黑" pitchFamily="34" charset="-122"/>
                </a:rPr>
                <a:t>Program</a:t>
              </a:r>
            </a:p>
          </p:txBody>
        </p:sp>
        <p:sp>
          <p:nvSpPr>
            <p:cNvPr id="471050" name="Rectangle 8"/>
            <p:cNvSpPr>
              <a:spLocks noChangeArrowheads="1"/>
            </p:cNvSpPr>
            <p:nvPr/>
          </p:nvSpPr>
          <p:spPr bwMode="auto">
            <a:xfrm>
              <a:off x="3053" y="1245"/>
              <a:ext cx="1416" cy="327"/>
            </a:xfrm>
            <a:prstGeom prst="rect">
              <a:avLst/>
            </a:prstGeom>
            <a:noFill/>
            <a:ln w="9525">
              <a:noFill/>
              <a:miter lim="800000"/>
              <a:headEnd/>
              <a:tailEnd/>
            </a:ln>
          </p:spPr>
          <p:txBody>
            <a:bodyPr lIns="122767" tIns="61384" rIns="122767" bIns="61384"/>
            <a:lstStyle/>
            <a:p>
              <a:pPr algn="ctr">
                <a:spcBef>
                  <a:spcPct val="20000"/>
                </a:spcBef>
                <a:buClr>
                  <a:schemeClr val="tx1"/>
                </a:buClr>
                <a:buSzPct val="80000"/>
                <a:buFont typeface="Wingdings" pitchFamily="2" charset="2"/>
                <a:buNone/>
              </a:pPr>
              <a:r>
                <a:rPr lang="en-US" altLang="zh-CN" sz="1867">
                  <a:latin typeface="微软雅黑" pitchFamily="34" charset="-122"/>
                  <a:ea typeface="微软雅黑" pitchFamily="34" charset="-122"/>
                </a:rPr>
                <a:t>OS</a:t>
              </a:r>
            </a:p>
          </p:txBody>
        </p:sp>
        <p:sp>
          <p:nvSpPr>
            <p:cNvPr id="471051" name="Line 9"/>
            <p:cNvSpPr>
              <a:spLocks noChangeShapeType="1"/>
            </p:cNvSpPr>
            <p:nvPr/>
          </p:nvSpPr>
          <p:spPr bwMode="auto">
            <a:xfrm>
              <a:off x="3053" y="1245"/>
              <a:ext cx="1416" cy="0"/>
            </a:xfrm>
            <a:prstGeom prst="line">
              <a:avLst/>
            </a:prstGeom>
            <a:noFill/>
            <a:ln w="28575" cap="sq">
              <a:solidFill>
                <a:schemeClr val="tx1"/>
              </a:solidFill>
              <a:round/>
              <a:headEnd/>
              <a:tailEn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1052" name="Line 10"/>
            <p:cNvSpPr>
              <a:spLocks noChangeShapeType="1"/>
            </p:cNvSpPr>
            <p:nvPr/>
          </p:nvSpPr>
          <p:spPr bwMode="auto">
            <a:xfrm>
              <a:off x="3053" y="1572"/>
              <a:ext cx="1416" cy="0"/>
            </a:xfrm>
            <a:prstGeom prst="line">
              <a:avLst/>
            </a:prstGeom>
            <a:noFill/>
            <a:ln w="12700">
              <a:solidFill>
                <a:schemeClr val="tx1"/>
              </a:solidFill>
              <a:round/>
              <a:headEnd/>
              <a:tailEn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1053" name="Line 11"/>
            <p:cNvSpPr>
              <a:spLocks noChangeShapeType="1"/>
            </p:cNvSpPr>
            <p:nvPr/>
          </p:nvSpPr>
          <p:spPr bwMode="auto">
            <a:xfrm>
              <a:off x="3053" y="1899"/>
              <a:ext cx="1416" cy="0"/>
            </a:xfrm>
            <a:prstGeom prst="line">
              <a:avLst/>
            </a:prstGeom>
            <a:noFill/>
            <a:ln w="12700">
              <a:solidFill>
                <a:schemeClr val="tx1"/>
              </a:solidFill>
              <a:round/>
              <a:headEnd/>
              <a:tailEn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1054" name="Line 12"/>
            <p:cNvSpPr>
              <a:spLocks noChangeShapeType="1"/>
            </p:cNvSpPr>
            <p:nvPr/>
          </p:nvSpPr>
          <p:spPr bwMode="auto">
            <a:xfrm>
              <a:off x="3053" y="2360"/>
              <a:ext cx="1416" cy="0"/>
            </a:xfrm>
            <a:prstGeom prst="line">
              <a:avLst/>
            </a:prstGeom>
            <a:noFill/>
            <a:ln w="12700">
              <a:solidFill>
                <a:schemeClr val="tx1"/>
              </a:solidFill>
              <a:round/>
              <a:headEnd/>
              <a:tailEn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1055" name="Line 13"/>
            <p:cNvSpPr>
              <a:spLocks noChangeShapeType="1"/>
            </p:cNvSpPr>
            <p:nvPr/>
          </p:nvSpPr>
          <p:spPr bwMode="auto">
            <a:xfrm>
              <a:off x="3053" y="3522"/>
              <a:ext cx="1416" cy="0"/>
            </a:xfrm>
            <a:prstGeom prst="line">
              <a:avLst/>
            </a:prstGeom>
            <a:noFill/>
            <a:ln w="12700">
              <a:solidFill>
                <a:schemeClr val="tx1"/>
              </a:solidFill>
              <a:round/>
              <a:headEnd/>
              <a:tailEn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1056" name="Line 14"/>
            <p:cNvSpPr>
              <a:spLocks noChangeShapeType="1"/>
            </p:cNvSpPr>
            <p:nvPr/>
          </p:nvSpPr>
          <p:spPr bwMode="auto">
            <a:xfrm>
              <a:off x="3053" y="3902"/>
              <a:ext cx="1416" cy="0"/>
            </a:xfrm>
            <a:prstGeom prst="line">
              <a:avLst/>
            </a:prstGeom>
            <a:noFill/>
            <a:ln w="28575" cap="sq">
              <a:solidFill>
                <a:schemeClr val="tx1"/>
              </a:solidFill>
              <a:round/>
              <a:headEnd/>
              <a:tailEn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1057" name="Line 15"/>
            <p:cNvSpPr>
              <a:spLocks noChangeShapeType="1"/>
            </p:cNvSpPr>
            <p:nvPr/>
          </p:nvSpPr>
          <p:spPr bwMode="auto">
            <a:xfrm>
              <a:off x="3053" y="1245"/>
              <a:ext cx="0" cy="2657"/>
            </a:xfrm>
            <a:prstGeom prst="line">
              <a:avLst/>
            </a:prstGeom>
            <a:noFill/>
            <a:ln w="28575" cap="sq">
              <a:solidFill>
                <a:schemeClr val="tx1"/>
              </a:solidFill>
              <a:round/>
              <a:headEnd/>
              <a:tailEn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1058" name="Line 16"/>
            <p:cNvSpPr>
              <a:spLocks noChangeShapeType="1"/>
            </p:cNvSpPr>
            <p:nvPr/>
          </p:nvSpPr>
          <p:spPr bwMode="auto">
            <a:xfrm>
              <a:off x="4469" y="1245"/>
              <a:ext cx="0" cy="2657"/>
            </a:xfrm>
            <a:prstGeom prst="line">
              <a:avLst/>
            </a:prstGeom>
            <a:noFill/>
            <a:ln w="28575" cap="sq">
              <a:solidFill>
                <a:schemeClr val="tx1"/>
              </a:solidFill>
              <a:round/>
              <a:headEnd/>
              <a:tailEn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1059" name="Text Box 17"/>
            <p:cNvSpPr txBox="1">
              <a:spLocks noChangeArrowheads="1"/>
            </p:cNvSpPr>
            <p:nvPr/>
          </p:nvSpPr>
          <p:spPr bwMode="auto">
            <a:xfrm>
              <a:off x="4507" y="1899"/>
              <a:ext cx="776" cy="440"/>
            </a:xfrm>
            <a:prstGeom prst="rect">
              <a:avLst/>
            </a:prstGeom>
            <a:noFill/>
            <a:ln w="9525">
              <a:noFill/>
              <a:miter lim="800000"/>
              <a:headEnd/>
              <a:tailEnd/>
            </a:ln>
          </p:spPr>
          <p:txBody>
            <a:bodyPr wrap="square" lIns="122767" tIns="61384" rIns="122767" bIns="61384">
              <a:spAutoFit/>
            </a:bodyPr>
            <a:lstStyle/>
            <a:p>
              <a:r>
                <a:rPr lang="zh-CN" altLang="en-US" sz="1867" dirty="0">
                  <a:latin typeface="微软雅黑" pitchFamily="34" charset="-122"/>
                  <a:ea typeface="微软雅黑" pitchFamily="34" charset="-122"/>
                </a:rPr>
                <a:t>数据段</a:t>
              </a:r>
            </a:p>
            <a:p>
              <a:r>
                <a:rPr lang="zh-CN" altLang="en-US" sz="1867" dirty="0">
                  <a:latin typeface="微软雅黑" pitchFamily="34" charset="-122"/>
                  <a:ea typeface="微软雅黑" pitchFamily="34" charset="-122"/>
                </a:rPr>
                <a:t>或代码区</a:t>
              </a:r>
            </a:p>
          </p:txBody>
        </p:sp>
        <p:sp>
          <p:nvSpPr>
            <p:cNvPr id="471060" name="Rectangle 18"/>
            <p:cNvSpPr>
              <a:spLocks noChangeArrowheads="1"/>
            </p:cNvSpPr>
            <p:nvPr/>
          </p:nvSpPr>
          <p:spPr bwMode="auto">
            <a:xfrm>
              <a:off x="3413" y="2663"/>
              <a:ext cx="360" cy="168"/>
            </a:xfrm>
            <a:prstGeom prst="rect">
              <a:avLst/>
            </a:prstGeom>
            <a:solidFill>
              <a:schemeClr val="accent1"/>
            </a:solidFill>
            <a:ln w="9525">
              <a:solidFill>
                <a:schemeClr val="tx1"/>
              </a:solidFill>
              <a:miter lim="800000"/>
              <a:headEnd/>
              <a:tailEnd/>
            </a:ln>
          </p:spPr>
          <p:txBody>
            <a:bodyPr wrap="none" lIns="122767" tIns="61384" rIns="122767" bIns="61384" anchor="ctr"/>
            <a:lstStyle/>
            <a:p>
              <a:endParaRPr lang="zh-CN" altLang="en-US" sz="1867">
                <a:latin typeface="微软雅黑" pitchFamily="34" charset="-122"/>
                <a:ea typeface="微软雅黑" pitchFamily="34" charset="-122"/>
              </a:endParaRPr>
            </a:p>
          </p:txBody>
        </p:sp>
        <p:sp>
          <p:nvSpPr>
            <p:cNvPr id="471061" name="Line 19"/>
            <p:cNvSpPr>
              <a:spLocks noChangeShapeType="1"/>
            </p:cNvSpPr>
            <p:nvPr/>
          </p:nvSpPr>
          <p:spPr bwMode="auto">
            <a:xfrm flipV="1">
              <a:off x="2669" y="1997"/>
              <a:ext cx="0" cy="783"/>
            </a:xfrm>
            <a:prstGeom prst="line">
              <a:avLst/>
            </a:prstGeom>
            <a:noFill/>
            <a:ln w="38100">
              <a:solidFill>
                <a:srgbClr val="36C10B"/>
              </a:solidFill>
              <a:round/>
              <a:headEnd/>
              <a:tailEn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1062" name="Line 20"/>
            <p:cNvSpPr>
              <a:spLocks noChangeShapeType="1"/>
            </p:cNvSpPr>
            <p:nvPr/>
          </p:nvSpPr>
          <p:spPr bwMode="auto">
            <a:xfrm flipH="1">
              <a:off x="2669" y="2780"/>
              <a:ext cx="720" cy="0"/>
            </a:xfrm>
            <a:prstGeom prst="line">
              <a:avLst/>
            </a:prstGeom>
            <a:noFill/>
            <a:ln w="38100">
              <a:solidFill>
                <a:srgbClr val="36C10B"/>
              </a:solidFill>
              <a:round/>
              <a:headEnd/>
              <a:tailEn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1063" name="Line 21"/>
            <p:cNvSpPr>
              <a:spLocks noChangeShapeType="1"/>
            </p:cNvSpPr>
            <p:nvPr/>
          </p:nvSpPr>
          <p:spPr bwMode="auto">
            <a:xfrm>
              <a:off x="2645" y="1997"/>
              <a:ext cx="576" cy="0"/>
            </a:xfrm>
            <a:prstGeom prst="line">
              <a:avLst/>
            </a:prstGeom>
            <a:noFill/>
            <a:ln w="38100">
              <a:solidFill>
                <a:srgbClr val="36C10B"/>
              </a:solidFill>
              <a:round/>
              <a:headEnd/>
              <a:tailEnd type="triangle" w="med" len="me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1064" name="Text Box 22"/>
            <p:cNvSpPr txBox="1">
              <a:spLocks noChangeArrowheads="1"/>
            </p:cNvSpPr>
            <p:nvPr/>
          </p:nvSpPr>
          <p:spPr bwMode="auto">
            <a:xfrm>
              <a:off x="4553" y="2697"/>
              <a:ext cx="554" cy="259"/>
            </a:xfrm>
            <a:prstGeom prst="rect">
              <a:avLst/>
            </a:prstGeom>
            <a:noFill/>
            <a:ln w="9525">
              <a:noFill/>
              <a:miter lim="800000"/>
              <a:headEnd/>
              <a:tailEnd/>
            </a:ln>
          </p:spPr>
          <p:txBody>
            <a:bodyPr wrap="square" lIns="122767" tIns="61384" rIns="122767" bIns="61384">
              <a:spAutoFit/>
            </a:bodyPr>
            <a:lstStyle/>
            <a:p>
              <a:r>
                <a:rPr lang="zh-CN" altLang="en-US" sz="1867" dirty="0">
                  <a:latin typeface="微软雅黑" pitchFamily="34" charset="-122"/>
                  <a:ea typeface="微软雅黑" pitchFamily="34" charset="-122"/>
                </a:rPr>
                <a:t>栈</a:t>
              </a:r>
            </a:p>
          </p:txBody>
        </p:sp>
        <p:sp>
          <p:nvSpPr>
            <p:cNvPr id="471065" name="Text Box 23"/>
            <p:cNvSpPr txBox="1">
              <a:spLocks noChangeArrowheads="1"/>
            </p:cNvSpPr>
            <p:nvPr/>
          </p:nvSpPr>
          <p:spPr bwMode="auto">
            <a:xfrm>
              <a:off x="4536" y="3580"/>
              <a:ext cx="647" cy="259"/>
            </a:xfrm>
            <a:prstGeom prst="rect">
              <a:avLst/>
            </a:prstGeom>
            <a:noFill/>
            <a:ln w="9525">
              <a:noFill/>
              <a:miter lim="800000"/>
              <a:headEnd/>
              <a:tailEnd/>
            </a:ln>
          </p:spPr>
          <p:txBody>
            <a:bodyPr lIns="122767" tIns="61384" rIns="122767" bIns="61384">
              <a:spAutoFit/>
            </a:bodyPr>
            <a:lstStyle/>
            <a:p>
              <a:r>
                <a:rPr lang="zh-CN" altLang="en-US" sz="1867">
                  <a:latin typeface="微软雅黑" pitchFamily="34" charset="-122"/>
                  <a:ea typeface="微软雅黑" pitchFamily="34" charset="-122"/>
                </a:rPr>
                <a:t>堆</a:t>
              </a:r>
            </a:p>
          </p:txBody>
        </p:sp>
      </p:grpSp>
      <p:sp>
        <p:nvSpPr>
          <p:cNvPr id="3717144" name="Rectangle 24"/>
          <p:cNvSpPr>
            <a:spLocks noGrp="1" noChangeArrowheads="1"/>
          </p:cNvSpPr>
          <p:nvPr>
            <p:ph type="title"/>
          </p:nvPr>
        </p:nvSpPr>
        <p:spPr/>
        <p:txBody>
          <a:bodyPr>
            <a:normAutofit fontScale="90000"/>
          </a:bodyPr>
          <a:lstStyle/>
          <a:p>
            <a:pPr>
              <a:defRPr/>
            </a:pPr>
            <a:r>
              <a:rPr lang="en-US" altLang="zh-CN" sz="3733" b="1" dirty="0">
                <a:latin typeface="微软雅黑" pitchFamily="34" charset="-122"/>
              </a:rPr>
              <a:t>String = “</a:t>
            </a:r>
            <a:r>
              <a:rPr lang="en-US" altLang="zh-CN" sz="3733" b="1" dirty="0" err="1">
                <a:latin typeface="微软雅黑" pitchFamily="34" charset="-122"/>
              </a:rPr>
              <a:t>abcde</a:t>
            </a:r>
            <a:r>
              <a:rPr lang="en-US" altLang="zh-CN" sz="3733" b="1" dirty="0">
                <a:latin typeface="微软雅黑" pitchFamily="34" charset="-122"/>
              </a:rPr>
              <a:t>”</a:t>
            </a:r>
            <a:endParaRPr lang="zh-CN" altLang="en-US" sz="3733" b="1" dirty="0">
              <a:latin typeface="微软雅黑" pitchFamily="34" charset="-122"/>
            </a:endParaRPr>
          </a:p>
        </p:txBody>
      </p:sp>
      <p:sp>
        <p:nvSpPr>
          <p:cNvPr id="471044" name="Rectangle 25"/>
          <p:cNvSpPr>
            <a:spLocks noChangeArrowheads="1"/>
          </p:cNvSpPr>
          <p:nvPr/>
        </p:nvSpPr>
        <p:spPr bwMode="auto">
          <a:xfrm>
            <a:off x="457158" y="1467966"/>
            <a:ext cx="6467516" cy="4531369"/>
          </a:xfrm>
          <a:prstGeom prst="rect">
            <a:avLst/>
          </a:prstGeom>
          <a:noFill/>
          <a:ln w="12700" cap="sq" algn="ctr">
            <a:noFill/>
            <a:miter lim="800000"/>
            <a:headEnd type="none" w="sm" len="sm"/>
            <a:tailEnd type="none" w="sm" len="sm"/>
          </a:ln>
        </p:spPr>
        <p:txBody>
          <a:bodyPr wrap="square">
            <a:spAutoFit/>
          </a:bodyPr>
          <a:lstStyle/>
          <a:p>
            <a:pPr>
              <a:lnSpc>
                <a:spcPct val="170000"/>
              </a:lnSpc>
            </a:pPr>
            <a:r>
              <a:rPr lang="zh-CN" altLang="en-US" sz="2400" dirty="0">
                <a:latin typeface="微软雅黑" pitchFamily="34" charset="-122"/>
                <a:ea typeface="微软雅黑" pitchFamily="34" charset="-122"/>
              </a:rPr>
              <a:t>字符串常量存储在内存中称为数据段的区域里 </a:t>
            </a:r>
          </a:p>
          <a:p>
            <a:pPr>
              <a:lnSpc>
                <a:spcPct val="170000"/>
              </a:lnSpc>
            </a:pPr>
            <a:r>
              <a:rPr lang="zh-CN" altLang="en-US" sz="2400" dirty="0">
                <a:latin typeface="微软雅黑" pitchFamily="34" charset="-122"/>
                <a:ea typeface="微软雅黑" pitchFamily="34" charset="-122"/>
              </a:rPr>
              <a:t>将存储字符串”</a:t>
            </a:r>
            <a:r>
              <a:rPr lang="en-US" altLang="zh-CN" sz="2400" dirty="0" err="1">
                <a:latin typeface="微软雅黑" pitchFamily="34" charset="-122"/>
                <a:ea typeface="微软雅黑" pitchFamily="34" charset="-122"/>
              </a:rPr>
              <a:t>abcde</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的内存的首地址赋给指针变量</a:t>
            </a:r>
            <a:r>
              <a:rPr lang="en-US" altLang="zh-CN" sz="2400" dirty="0">
                <a:latin typeface="微软雅黑" pitchFamily="34" charset="-122"/>
                <a:ea typeface="微软雅黑" pitchFamily="34" charset="-122"/>
              </a:rPr>
              <a:t>String</a:t>
            </a:r>
          </a:p>
          <a:p>
            <a:pPr>
              <a:lnSpc>
                <a:spcPct val="170000"/>
              </a:lnSpc>
            </a:pPr>
            <a:endParaRPr lang="en-US" altLang="zh-CN" sz="2400" dirty="0">
              <a:latin typeface="微软雅黑" pitchFamily="34" charset="-122"/>
              <a:ea typeface="微软雅黑" pitchFamily="34" charset="-122"/>
            </a:endParaRPr>
          </a:p>
          <a:p>
            <a:pPr>
              <a:lnSpc>
                <a:spcPct val="170000"/>
              </a:lnSpc>
            </a:pPr>
            <a:r>
              <a:rPr lang="zh-CN" altLang="en-US" sz="2400" b="1" dirty="0">
                <a:latin typeface="微软雅黑" pitchFamily="34" charset="-122"/>
                <a:ea typeface="微软雅黑" pitchFamily="34" charset="-122"/>
              </a:rPr>
              <a:t>注意</a:t>
            </a:r>
            <a:endParaRPr lang="en-US" altLang="zh-CN" sz="2400" b="1" dirty="0">
              <a:latin typeface="微软雅黑" pitchFamily="34" charset="-122"/>
              <a:ea typeface="微软雅黑" pitchFamily="34" charset="-122"/>
            </a:endParaRPr>
          </a:p>
          <a:p>
            <a:pPr>
              <a:lnSpc>
                <a:spcPct val="170000"/>
              </a:lnSpc>
            </a:pPr>
            <a:r>
              <a:rPr lang="zh-CN" altLang="en-US" sz="1867" dirty="0">
                <a:latin typeface="微软雅黑" pitchFamily="34" charset="-122"/>
                <a:ea typeface="微软雅黑" pitchFamily="34" charset="-122"/>
              </a:rPr>
              <a:t>不能将</a:t>
            </a:r>
            <a:r>
              <a:rPr lang="en-US" altLang="zh-CN" sz="1867" dirty="0">
                <a:latin typeface="微软雅黑" pitchFamily="34" charset="-122"/>
                <a:ea typeface="微软雅黑" pitchFamily="34" charset="-122"/>
              </a:rPr>
              <a:t>string</a:t>
            </a:r>
            <a:r>
              <a:rPr lang="zh-CN" altLang="en-US" sz="1867" dirty="0">
                <a:latin typeface="微软雅黑" pitchFamily="34" charset="-122"/>
                <a:ea typeface="微软雅黑" pitchFamily="34" charset="-122"/>
              </a:rPr>
              <a:t>作为</a:t>
            </a:r>
            <a:r>
              <a:rPr lang="en-US" altLang="zh-CN" sz="1867" dirty="0" err="1">
                <a:latin typeface="微软雅黑" pitchFamily="34" charset="-122"/>
                <a:ea typeface="微软雅黑" pitchFamily="34" charset="-122"/>
              </a:rPr>
              <a:t>strcpy</a:t>
            </a:r>
            <a:r>
              <a:rPr lang="zh-CN" altLang="en-US" sz="1867" dirty="0">
                <a:latin typeface="微软雅黑" pitchFamily="34" charset="-122"/>
                <a:ea typeface="微软雅黑" pitchFamily="34" charset="-122"/>
              </a:rPr>
              <a:t>或</a:t>
            </a:r>
            <a:r>
              <a:rPr lang="en-US" altLang="zh-CN" sz="1867" dirty="0" err="1">
                <a:latin typeface="微软雅黑" pitchFamily="34" charset="-122"/>
                <a:ea typeface="微软雅黑" pitchFamily="34" charset="-122"/>
              </a:rPr>
              <a:t>strcat</a:t>
            </a:r>
            <a:r>
              <a:rPr lang="zh-CN" altLang="en-US" sz="1867" dirty="0">
                <a:latin typeface="微软雅黑" pitchFamily="34" charset="-122"/>
                <a:ea typeface="微软雅黑" pitchFamily="34" charset="-122"/>
              </a:rPr>
              <a:t>的第一个参数</a:t>
            </a:r>
            <a:endParaRPr lang="en-US" altLang="zh-CN" sz="1867" dirty="0">
              <a:latin typeface="微软雅黑" pitchFamily="34" charset="-122"/>
              <a:ea typeface="微软雅黑" pitchFamily="34" charset="-122"/>
            </a:endParaRPr>
          </a:p>
          <a:p>
            <a:pPr eaLnBrk="1" hangingPunct="1">
              <a:lnSpc>
                <a:spcPct val="150000"/>
              </a:lnSpc>
            </a:pPr>
            <a:r>
              <a:rPr lang="zh-CN" altLang="en-US" sz="1867" dirty="0">
                <a:latin typeface="微软雅黑" pitchFamily="34" charset="-122"/>
                <a:ea typeface="微软雅黑" pitchFamily="34" charset="-122"/>
              </a:rPr>
              <a:t>可以通过下标读取字符串中的字符。如</a:t>
            </a:r>
            <a:r>
              <a:rPr lang="en-US" altLang="zh-CN" sz="1867" dirty="0">
                <a:latin typeface="微软雅黑" pitchFamily="34" charset="-122"/>
                <a:ea typeface="微软雅黑" pitchFamily="34" charset="-122"/>
              </a:rPr>
              <a:t>string[3]</a:t>
            </a:r>
            <a:r>
              <a:rPr lang="zh-CN" altLang="en-US" sz="1867" dirty="0">
                <a:latin typeface="微软雅黑" pitchFamily="34" charset="-122"/>
                <a:ea typeface="微软雅黑" pitchFamily="34" charset="-122"/>
              </a:rPr>
              <a:t>的值是</a:t>
            </a:r>
            <a:r>
              <a:rPr lang="en-US" altLang="zh-CN" sz="1867" dirty="0">
                <a:latin typeface="微软雅黑" pitchFamily="34" charset="-122"/>
                <a:ea typeface="微软雅黑" pitchFamily="34" charset="-122"/>
              </a:rPr>
              <a:t>’d’</a:t>
            </a:r>
          </a:p>
          <a:p>
            <a:pPr eaLnBrk="1" hangingPunct="1">
              <a:lnSpc>
                <a:spcPct val="150000"/>
              </a:lnSpc>
            </a:pPr>
            <a:r>
              <a:rPr lang="zh-CN" altLang="en-US" sz="1867" dirty="0">
                <a:latin typeface="微软雅黑" pitchFamily="34" charset="-122"/>
                <a:ea typeface="微软雅黑" pitchFamily="34" charset="-122"/>
              </a:rPr>
              <a:t>不可以通过下标变量赋值。如，</a:t>
            </a:r>
            <a:r>
              <a:rPr lang="en-US" altLang="zh-CN" sz="1867" dirty="0">
                <a:latin typeface="微软雅黑" pitchFamily="34" charset="-122"/>
                <a:ea typeface="微软雅黑" pitchFamily="34" charset="-122"/>
              </a:rPr>
              <a:t>string[3] = ‘w’</a:t>
            </a:r>
            <a:r>
              <a:rPr lang="zh-CN" altLang="en-US" sz="1867" dirty="0">
                <a:latin typeface="微软雅黑" pitchFamily="34" charset="-122"/>
                <a:ea typeface="微软雅黑" pitchFamily="34" charset="-122"/>
              </a:rPr>
              <a:t>是错误的</a:t>
            </a:r>
          </a:p>
        </p:txBody>
      </p:sp>
    </p:spTree>
  </p:cSld>
  <p:clrMapOvr>
    <a:masterClrMapping/>
  </p:clrMapOvr>
  <p:transition spd="med">
    <p:fade/>
  </p:transition>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638579" y="2082007"/>
            <a:ext cx="4967815" cy="4217987"/>
            <a:chOff x="2793" y="1231"/>
            <a:chExt cx="2658" cy="2657"/>
          </a:xfrm>
        </p:grpSpPr>
        <p:sp>
          <p:nvSpPr>
            <p:cNvPr id="472069" name="Rectangle 3"/>
            <p:cNvSpPr>
              <a:spLocks noChangeArrowheads="1"/>
            </p:cNvSpPr>
            <p:nvPr/>
          </p:nvSpPr>
          <p:spPr bwMode="auto">
            <a:xfrm>
              <a:off x="3513" y="2978"/>
              <a:ext cx="834" cy="266"/>
            </a:xfrm>
            <a:prstGeom prst="rect">
              <a:avLst/>
            </a:prstGeom>
            <a:solidFill>
              <a:schemeClr val="accent1"/>
            </a:solidFill>
            <a:ln w="9525">
              <a:solidFill>
                <a:schemeClr val="tx1"/>
              </a:solidFill>
              <a:miter lim="800000"/>
              <a:headEnd/>
              <a:tailEnd/>
            </a:ln>
          </p:spPr>
          <p:txBody>
            <a:bodyPr wrap="none" lIns="122767" tIns="61384" rIns="122767" bIns="61384" anchor="ctr"/>
            <a:lstStyle/>
            <a:p>
              <a:endParaRPr lang="zh-CN" altLang="en-US" sz="1867">
                <a:latin typeface="微软雅黑" pitchFamily="34" charset="-122"/>
                <a:ea typeface="微软雅黑" pitchFamily="34" charset="-122"/>
              </a:endParaRPr>
            </a:p>
          </p:txBody>
        </p:sp>
        <p:sp>
          <p:nvSpPr>
            <p:cNvPr id="472070" name="Rectangle 4"/>
            <p:cNvSpPr>
              <a:spLocks noChangeArrowheads="1"/>
            </p:cNvSpPr>
            <p:nvPr/>
          </p:nvSpPr>
          <p:spPr bwMode="auto">
            <a:xfrm>
              <a:off x="3174" y="2340"/>
              <a:ext cx="1416" cy="1170"/>
            </a:xfrm>
            <a:prstGeom prst="rect">
              <a:avLst/>
            </a:prstGeom>
            <a:noFill/>
            <a:ln w="9525">
              <a:noFill/>
              <a:miter lim="800000"/>
              <a:headEnd/>
              <a:tailEnd/>
            </a:ln>
          </p:spPr>
          <p:txBody>
            <a:bodyPr lIns="0" tIns="0" rIns="0" bIns="0"/>
            <a:lstStyle/>
            <a:p>
              <a:pPr algn="ctr">
                <a:lnSpc>
                  <a:spcPct val="80000"/>
                </a:lnSpc>
                <a:spcBef>
                  <a:spcPct val="20000"/>
                </a:spcBef>
                <a:buClr>
                  <a:schemeClr val="tx1"/>
                </a:buClr>
                <a:buSzPct val="80000"/>
                <a:buFont typeface="Wingdings" pitchFamily="2" charset="2"/>
                <a:buNone/>
              </a:pPr>
              <a:r>
                <a:rPr lang="en-US" altLang="zh-CN" sz="1867" dirty="0">
                  <a:latin typeface="微软雅黑" pitchFamily="34" charset="-122"/>
                  <a:ea typeface="微软雅黑" pitchFamily="34" charset="-122"/>
                </a:rPr>
                <a:t>     </a:t>
              </a:r>
            </a:p>
            <a:p>
              <a:pPr algn="ctr">
                <a:lnSpc>
                  <a:spcPct val="80000"/>
                </a:lnSpc>
                <a:spcBef>
                  <a:spcPct val="20000"/>
                </a:spcBef>
                <a:buClr>
                  <a:schemeClr val="tx1"/>
                </a:buClr>
                <a:buSzPct val="80000"/>
                <a:buFont typeface="Wingdings" pitchFamily="2" charset="2"/>
                <a:buNone/>
              </a:pPr>
              <a:r>
                <a:rPr lang="en-US" altLang="zh-CN" sz="1867" dirty="0">
                  <a:latin typeface="微软雅黑" pitchFamily="34" charset="-122"/>
                  <a:ea typeface="微软雅黑" pitchFamily="34" charset="-122"/>
                </a:rPr>
                <a:t>   String  </a:t>
              </a:r>
            </a:p>
            <a:p>
              <a:pPr algn="ctr">
                <a:lnSpc>
                  <a:spcPct val="80000"/>
                </a:lnSpc>
                <a:spcBef>
                  <a:spcPct val="20000"/>
                </a:spcBef>
                <a:buClr>
                  <a:schemeClr val="tx1"/>
                </a:buClr>
                <a:buSzPct val="80000"/>
                <a:buFont typeface="Wingdings" pitchFamily="2" charset="2"/>
                <a:buNone/>
              </a:pPr>
              <a:endParaRPr lang="en-US" altLang="zh-CN" sz="1867" dirty="0">
                <a:latin typeface="微软雅黑" pitchFamily="34" charset="-122"/>
                <a:ea typeface="微软雅黑" pitchFamily="34" charset="-122"/>
              </a:endParaRPr>
            </a:p>
            <a:p>
              <a:pPr algn="ctr">
                <a:lnSpc>
                  <a:spcPct val="80000"/>
                </a:lnSpc>
                <a:spcBef>
                  <a:spcPct val="20000"/>
                </a:spcBef>
                <a:buClr>
                  <a:schemeClr val="tx1"/>
                </a:buClr>
                <a:buSzPct val="80000"/>
                <a:buFont typeface="Wingdings" pitchFamily="2" charset="2"/>
                <a:buNone/>
              </a:pPr>
              <a:endParaRPr lang="en-US" altLang="zh-CN" sz="1867" dirty="0">
                <a:latin typeface="微软雅黑" pitchFamily="34" charset="-122"/>
                <a:ea typeface="微软雅黑" pitchFamily="34" charset="-122"/>
              </a:endParaRPr>
            </a:p>
            <a:p>
              <a:pPr algn="ctr">
                <a:lnSpc>
                  <a:spcPct val="80000"/>
                </a:lnSpc>
                <a:spcBef>
                  <a:spcPct val="20000"/>
                </a:spcBef>
                <a:buClr>
                  <a:schemeClr val="tx1"/>
                </a:buClr>
                <a:buSzPct val="80000"/>
                <a:buFont typeface="Wingdings" pitchFamily="2" charset="2"/>
                <a:buNone/>
              </a:pP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abcdef</a:t>
              </a:r>
              <a:r>
                <a:rPr lang="en-US" altLang="zh-CN" sz="1867" dirty="0">
                  <a:latin typeface="微软雅黑" pitchFamily="34" charset="-122"/>
                  <a:ea typeface="微软雅黑" pitchFamily="34" charset="-122"/>
                </a:rPr>
                <a:t>\0”   </a:t>
              </a:r>
            </a:p>
            <a:p>
              <a:pPr algn="ctr">
                <a:lnSpc>
                  <a:spcPct val="80000"/>
                </a:lnSpc>
                <a:spcBef>
                  <a:spcPct val="20000"/>
                </a:spcBef>
                <a:buClr>
                  <a:schemeClr val="tx1"/>
                </a:buClr>
                <a:buSzPct val="80000"/>
                <a:buFont typeface="Wingdings" pitchFamily="2" charset="2"/>
                <a:buNone/>
              </a:pPr>
              <a:endParaRPr lang="en-US" altLang="zh-CN" sz="1867" dirty="0">
                <a:latin typeface="微软雅黑" pitchFamily="34" charset="-122"/>
                <a:ea typeface="微软雅黑" pitchFamily="34" charset="-122"/>
              </a:endParaRPr>
            </a:p>
          </p:txBody>
        </p:sp>
        <p:sp>
          <p:nvSpPr>
            <p:cNvPr id="472071" name="Rectangle 5"/>
            <p:cNvSpPr>
              <a:spLocks noChangeArrowheads="1"/>
            </p:cNvSpPr>
            <p:nvPr/>
          </p:nvSpPr>
          <p:spPr bwMode="auto">
            <a:xfrm>
              <a:off x="3176" y="1869"/>
              <a:ext cx="1416" cy="477"/>
            </a:xfrm>
            <a:prstGeom prst="rect">
              <a:avLst/>
            </a:prstGeom>
            <a:noFill/>
            <a:ln w="9525">
              <a:noFill/>
              <a:miter lim="800000"/>
              <a:headEnd/>
              <a:tailEnd/>
            </a:ln>
          </p:spPr>
          <p:txBody>
            <a:bodyPr lIns="122767" tIns="61384" rIns="122767" bIns="61384"/>
            <a:lstStyle/>
            <a:p>
              <a:pPr algn="ctr">
                <a:spcBef>
                  <a:spcPct val="20000"/>
                </a:spcBef>
                <a:buClr>
                  <a:schemeClr val="tx1"/>
                </a:buClr>
                <a:buSzPct val="80000"/>
                <a:buFont typeface="Wingdings" pitchFamily="2" charset="2"/>
                <a:buNone/>
              </a:pPr>
              <a:endParaRPr lang="zh-CN" altLang="zh-CN" sz="1867">
                <a:latin typeface="微软雅黑" pitchFamily="34" charset="-122"/>
                <a:ea typeface="微软雅黑" pitchFamily="34" charset="-122"/>
              </a:endParaRPr>
            </a:p>
          </p:txBody>
        </p:sp>
        <p:sp>
          <p:nvSpPr>
            <p:cNvPr id="472072" name="Rectangle 6"/>
            <p:cNvSpPr>
              <a:spLocks noChangeArrowheads="1"/>
            </p:cNvSpPr>
            <p:nvPr/>
          </p:nvSpPr>
          <p:spPr bwMode="auto">
            <a:xfrm>
              <a:off x="3176" y="1558"/>
              <a:ext cx="1416" cy="327"/>
            </a:xfrm>
            <a:prstGeom prst="rect">
              <a:avLst/>
            </a:prstGeom>
            <a:noFill/>
            <a:ln w="9525">
              <a:noFill/>
              <a:miter lim="800000"/>
              <a:headEnd/>
              <a:tailEnd/>
            </a:ln>
          </p:spPr>
          <p:txBody>
            <a:bodyPr lIns="122767" tIns="61384" rIns="122767" bIns="61384"/>
            <a:lstStyle/>
            <a:p>
              <a:pPr algn="ctr">
                <a:spcBef>
                  <a:spcPct val="20000"/>
                </a:spcBef>
                <a:buClr>
                  <a:schemeClr val="tx1"/>
                </a:buClr>
                <a:buSzPct val="80000"/>
                <a:buFont typeface="Wingdings" pitchFamily="2" charset="2"/>
                <a:buNone/>
              </a:pPr>
              <a:r>
                <a:rPr lang="en-US" altLang="zh-CN" sz="1867" dirty="0">
                  <a:latin typeface="微软雅黑" pitchFamily="34" charset="-122"/>
                  <a:ea typeface="微软雅黑" pitchFamily="34" charset="-122"/>
                </a:rPr>
                <a:t>Program</a:t>
              </a:r>
            </a:p>
          </p:txBody>
        </p:sp>
        <p:sp>
          <p:nvSpPr>
            <p:cNvPr id="472073" name="Rectangle 7"/>
            <p:cNvSpPr>
              <a:spLocks noChangeArrowheads="1"/>
            </p:cNvSpPr>
            <p:nvPr/>
          </p:nvSpPr>
          <p:spPr bwMode="auto">
            <a:xfrm>
              <a:off x="3176" y="1231"/>
              <a:ext cx="1416" cy="327"/>
            </a:xfrm>
            <a:prstGeom prst="rect">
              <a:avLst/>
            </a:prstGeom>
            <a:noFill/>
            <a:ln w="9525">
              <a:noFill/>
              <a:miter lim="800000"/>
              <a:headEnd/>
              <a:tailEnd/>
            </a:ln>
          </p:spPr>
          <p:txBody>
            <a:bodyPr lIns="122767" tIns="61384" rIns="122767" bIns="61384"/>
            <a:lstStyle/>
            <a:p>
              <a:pPr algn="ctr">
                <a:spcBef>
                  <a:spcPct val="20000"/>
                </a:spcBef>
                <a:buClr>
                  <a:schemeClr val="tx1"/>
                </a:buClr>
                <a:buSzPct val="80000"/>
                <a:buFont typeface="Wingdings" pitchFamily="2" charset="2"/>
                <a:buNone/>
              </a:pPr>
              <a:r>
                <a:rPr lang="en-US" altLang="zh-CN" sz="1867">
                  <a:latin typeface="微软雅黑" pitchFamily="34" charset="-122"/>
                  <a:ea typeface="微软雅黑" pitchFamily="34" charset="-122"/>
                </a:rPr>
                <a:t>OS</a:t>
              </a:r>
            </a:p>
          </p:txBody>
        </p:sp>
        <p:sp>
          <p:nvSpPr>
            <p:cNvPr id="472074" name="Line 8"/>
            <p:cNvSpPr>
              <a:spLocks noChangeShapeType="1"/>
            </p:cNvSpPr>
            <p:nvPr/>
          </p:nvSpPr>
          <p:spPr bwMode="auto">
            <a:xfrm>
              <a:off x="3176" y="1231"/>
              <a:ext cx="1416" cy="0"/>
            </a:xfrm>
            <a:prstGeom prst="line">
              <a:avLst/>
            </a:prstGeom>
            <a:noFill/>
            <a:ln w="28575" cap="sq">
              <a:solidFill>
                <a:schemeClr val="tx1"/>
              </a:solidFill>
              <a:round/>
              <a:headEnd/>
              <a:tailEn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2075" name="Line 9"/>
            <p:cNvSpPr>
              <a:spLocks noChangeShapeType="1"/>
            </p:cNvSpPr>
            <p:nvPr/>
          </p:nvSpPr>
          <p:spPr bwMode="auto">
            <a:xfrm>
              <a:off x="3176" y="1558"/>
              <a:ext cx="1416" cy="0"/>
            </a:xfrm>
            <a:prstGeom prst="line">
              <a:avLst/>
            </a:prstGeom>
            <a:noFill/>
            <a:ln w="12700">
              <a:solidFill>
                <a:schemeClr val="tx1"/>
              </a:solidFill>
              <a:round/>
              <a:headEnd/>
              <a:tailEn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2076" name="Line 10"/>
            <p:cNvSpPr>
              <a:spLocks noChangeShapeType="1"/>
            </p:cNvSpPr>
            <p:nvPr/>
          </p:nvSpPr>
          <p:spPr bwMode="auto">
            <a:xfrm>
              <a:off x="3176" y="1885"/>
              <a:ext cx="1416" cy="0"/>
            </a:xfrm>
            <a:prstGeom prst="line">
              <a:avLst/>
            </a:prstGeom>
            <a:noFill/>
            <a:ln w="12700">
              <a:solidFill>
                <a:schemeClr val="tx1"/>
              </a:solidFill>
              <a:round/>
              <a:headEnd/>
              <a:tailEn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2077" name="Line 11"/>
            <p:cNvSpPr>
              <a:spLocks noChangeShapeType="1"/>
            </p:cNvSpPr>
            <p:nvPr/>
          </p:nvSpPr>
          <p:spPr bwMode="auto">
            <a:xfrm>
              <a:off x="3176" y="2346"/>
              <a:ext cx="1416" cy="0"/>
            </a:xfrm>
            <a:prstGeom prst="line">
              <a:avLst/>
            </a:prstGeom>
            <a:noFill/>
            <a:ln w="12700">
              <a:solidFill>
                <a:schemeClr val="tx1"/>
              </a:solidFill>
              <a:round/>
              <a:headEnd/>
              <a:tailEn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2078" name="Line 12"/>
            <p:cNvSpPr>
              <a:spLocks noChangeShapeType="1"/>
            </p:cNvSpPr>
            <p:nvPr/>
          </p:nvSpPr>
          <p:spPr bwMode="auto">
            <a:xfrm>
              <a:off x="3176" y="3508"/>
              <a:ext cx="1416" cy="0"/>
            </a:xfrm>
            <a:prstGeom prst="line">
              <a:avLst/>
            </a:prstGeom>
            <a:noFill/>
            <a:ln w="12700">
              <a:solidFill>
                <a:schemeClr val="tx1"/>
              </a:solidFill>
              <a:round/>
              <a:headEnd/>
              <a:tailEn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2079" name="Line 13"/>
            <p:cNvSpPr>
              <a:spLocks noChangeShapeType="1"/>
            </p:cNvSpPr>
            <p:nvPr/>
          </p:nvSpPr>
          <p:spPr bwMode="auto">
            <a:xfrm>
              <a:off x="3176" y="3888"/>
              <a:ext cx="1416" cy="0"/>
            </a:xfrm>
            <a:prstGeom prst="line">
              <a:avLst/>
            </a:prstGeom>
            <a:noFill/>
            <a:ln w="28575" cap="sq">
              <a:solidFill>
                <a:schemeClr val="tx1"/>
              </a:solidFill>
              <a:round/>
              <a:headEnd/>
              <a:tailEn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2080" name="Line 14"/>
            <p:cNvSpPr>
              <a:spLocks noChangeShapeType="1"/>
            </p:cNvSpPr>
            <p:nvPr/>
          </p:nvSpPr>
          <p:spPr bwMode="auto">
            <a:xfrm>
              <a:off x="3176" y="1231"/>
              <a:ext cx="0" cy="2657"/>
            </a:xfrm>
            <a:prstGeom prst="line">
              <a:avLst/>
            </a:prstGeom>
            <a:noFill/>
            <a:ln w="28575" cap="sq">
              <a:solidFill>
                <a:schemeClr val="tx1"/>
              </a:solidFill>
              <a:round/>
              <a:headEnd/>
              <a:tailEn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2081" name="Line 15"/>
            <p:cNvSpPr>
              <a:spLocks noChangeShapeType="1"/>
            </p:cNvSpPr>
            <p:nvPr/>
          </p:nvSpPr>
          <p:spPr bwMode="auto">
            <a:xfrm>
              <a:off x="4592" y="1231"/>
              <a:ext cx="0" cy="2657"/>
            </a:xfrm>
            <a:prstGeom prst="line">
              <a:avLst/>
            </a:prstGeom>
            <a:noFill/>
            <a:ln w="28575" cap="sq">
              <a:solidFill>
                <a:schemeClr val="tx1"/>
              </a:solidFill>
              <a:round/>
              <a:headEnd/>
              <a:tailEn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2082" name="Text Box 16"/>
            <p:cNvSpPr txBox="1">
              <a:spLocks noChangeArrowheads="1"/>
            </p:cNvSpPr>
            <p:nvPr/>
          </p:nvSpPr>
          <p:spPr bwMode="auto">
            <a:xfrm>
              <a:off x="4630" y="2061"/>
              <a:ext cx="821" cy="259"/>
            </a:xfrm>
            <a:prstGeom prst="rect">
              <a:avLst/>
            </a:prstGeom>
            <a:noFill/>
            <a:ln w="9525">
              <a:noFill/>
              <a:miter lim="800000"/>
              <a:headEnd/>
              <a:tailEnd/>
            </a:ln>
          </p:spPr>
          <p:txBody>
            <a:bodyPr lIns="122767" tIns="61384" rIns="122767" bIns="61384">
              <a:spAutoFit/>
            </a:bodyPr>
            <a:lstStyle/>
            <a:p>
              <a:r>
                <a:rPr lang="zh-CN" altLang="en-US" sz="1867">
                  <a:latin typeface="微软雅黑" pitchFamily="34" charset="-122"/>
                  <a:ea typeface="微软雅黑" pitchFamily="34" charset="-122"/>
                </a:rPr>
                <a:t>数据段</a:t>
              </a:r>
            </a:p>
          </p:txBody>
        </p:sp>
        <p:sp>
          <p:nvSpPr>
            <p:cNvPr id="472083" name="Rectangle 17"/>
            <p:cNvSpPr>
              <a:spLocks noChangeArrowheads="1"/>
            </p:cNvSpPr>
            <p:nvPr/>
          </p:nvSpPr>
          <p:spPr bwMode="auto">
            <a:xfrm>
              <a:off x="3333" y="2515"/>
              <a:ext cx="360" cy="168"/>
            </a:xfrm>
            <a:prstGeom prst="rect">
              <a:avLst/>
            </a:prstGeom>
            <a:solidFill>
              <a:schemeClr val="accent1"/>
            </a:solidFill>
            <a:ln w="9525">
              <a:solidFill>
                <a:schemeClr val="tx1"/>
              </a:solidFill>
              <a:miter lim="800000"/>
              <a:headEnd/>
              <a:tailEnd/>
            </a:ln>
          </p:spPr>
          <p:txBody>
            <a:bodyPr wrap="none" lIns="122767" tIns="61384" rIns="122767" bIns="61384" anchor="ctr"/>
            <a:lstStyle/>
            <a:p>
              <a:endParaRPr lang="zh-CN" altLang="en-US" sz="1867">
                <a:latin typeface="微软雅黑" pitchFamily="34" charset="-122"/>
                <a:ea typeface="微软雅黑" pitchFamily="34" charset="-122"/>
              </a:endParaRPr>
            </a:p>
          </p:txBody>
        </p:sp>
        <p:sp>
          <p:nvSpPr>
            <p:cNvPr id="472084" name="Line 18"/>
            <p:cNvSpPr>
              <a:spLocks noChangeShapeType="1"/>
            </p:cNvSpPr>
            <p:nvPr/>
          </p:nvSpPr>
          <p:spPr bwMode="auto">
            <a:xfrm flipH="1">
              <a:off x="2793" y="2620"/>
              <a:ext cx="720" cy="0"/>
            </a:xfrm>
            <a:prstGeom prst="line">
              <a:avLst/>
            </a:prstGeom>
            <a:noFill/>
            <a:ln w="38100">
              <a:solidFill>
                <a:srgbClr val="36C10B"/>
              </a:solidFill>
              <a:round/>
              <a:headEnd/>
              <a:tailEn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2085" name="Line 19"/>
            <p:cNvSpPr>
              <a:spLocks noChangeShapeType="1"/>
            </p:cNvSpPr>
            <p:nvPr/>
          </p:nvSpPr>
          <p:spPr bwMode="auto">
            <a:xfrm flipV="1">
              <a:off x="2811" y="2620"/>
              <a:ext cx="0" cy="454"/>
            </a:xfrm>
            <a:prstGeom prst="line">
              <a:avLst/>
            </a:prstGeom>
            <a:noFill/>
            <a:ln w="38100">
              <a:solidFill>
                <a:srgbClr val="36C10B"/>
              </a:solidFill>
              <a:round/>
              <a:headEnd/>
              <a:tailEn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2086" name="Line 20"/>
            <p:cNvSpPr>
              <a:spLocks noChangeShapeType="1"/>
            </p:cNvSpPr>
            <p:nvPr/>
          </p:nvSpPr>
          <p:spPr bwMode="auto">
            <a:xfrm>
              <a:off x="2811" y="3074"/>
              <a:ext cx="576" cy="0"/>
            </a:xfrm>
            <a:prstGeom prst="line">
              <a:avLst/>
            </a:prstGeom>
            <a:noFill/>
            <a:ln w="38100">
              <a:solidFill>
                <a:srgbClr val="36C10B"/>
              </a:solidFill>
              <a:round/>
              <a:headEnd/>
              <a:tailEnd type="triangle" w="med" len="me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2087" name="Text Box 21"/>
            <p:cNvSpPr txBox="1">
              <a:spLocks noChangeArrowheads="1"/>
            </p:cNvSpPr>
            <p:nvPr/>
          </p:nvSpPr>
          <p:spPr bwMode="auto">
            <a:xfrm>
              <a:off x="4676" y="2683"/>
              <a:ext cx="630" cy="259"/>
            </a:xfrm>
            <a:prstGeom prst="rect">
              <a:avLst/>
            </a:prstGeom>
            <a:noFill/>
            <a:ln w="9525">
              <a:noFill/>
              <a:miter lim="800000"/>
              <a:headEnd/>
              <a:tailEnd/>
            </a:ln>
          </p:spPr>
          <p:txBody>
            <a:bodyPr lIns="122767" tIns="61384" rIns="122767" bIns="61384">
              <a:spAutoFit/>
            </a:bodyPr>
            <a:lstStyle/>
            <a:p>
              <a:r>
                <a:rPr lang="zh-CN" altLang="en-US" sz="1867">
                  <a:latin typeface="微软雅黑" pitchFamily="34" charset="-122"/>
                  <a:ea typeface="微软雅黑" pitchFamily="34" charset="-122"/>
                </a:rPr>
                <a:t>栈</a:t>
              </a:r>
            </a:p>
          </p:txBody>
        </p:sp>
        <p:sp>
          <p:nvSpPr>
            <p:cNvPr id="472088" name="Text Box 22"/>
            <p:cNvSpPr txBox="1">
              <a:spLocks noChangeArrowheads="1"/>
            </p:cNvSpPr>
            <p:nvPr/>
          </p:nvSpPr>
          <p:spPr bwMode="auto">
            <a:xfrm>
              <a:off x="4659" y="3566"/>
              <a:ext cx="647" cy="259"/>
            </a:xfrm>
            <a:prstGeom prst="rect">
              <a:avLst/>
            </a:prstGeom>
            <a:noFill/>
            <a:ln w="9525">
              <a:noFill/>
              <a:miter lim="800000"/>
              <a:headEnd/>
              <a:tailEnd/>
            </a:ln>
          </p:spPr>
          <p:txBody>
            <a:bodyPr lIns="122767" tIns="61384" rIns="122767" bIns="61384">
              <a:spAutoFit/>
            </a:bodyPr>
            <a:lstStyle/>
            <a:p>
              <a:r>
                <a:rPr lang="zh-CN" altLang="en-US" sz="1867">
                  <a:latin typeface="微软雅黑" pitchFamily="34" charset="-122"/>
                  <a:ea typeface="微软雅黑" pitchFamily="34" charset="-122"/>
                </a:rPr>
                <a:t>堆</a:t>
              </a:r>
            </a:p>
          </p:txBody>
        </p:sp>
      </p:grpSp>
      <p:sp>
        <p:nvSpPr>
          <p:cNvPr id="3718167" name="Rectangle 23"/>
          <p:cNvSpPr>
            <a:spLocks noChangeArrowheads="1"/>
          </p:cNvSpPr>
          <p:nvPr/>
        </p:nvSpPr>
        <p:spPr bwMode="auto">
          <a:xfrm>
            <a:off x="655745" y="918889"/>
            <a:ext cx="10363200" cy="1143000"/>
          </a:xfrm>
          <a:prstGeom prst="rect">
            <a:avLst/>
          </a:prstGeom>
          <a:noFill/>
          <a:ln w="9525">
            <a:noFill/>
            <a:miter lim="800000"/>
            <a:headEnd/>
            <a:tailEnd/>
          </a:ln>
          <a:effectLst/>
        </p:spPr>
        <p:txBody>
          <a:bodyPr lIns="122767" tIns="61384" rIns="122767" bIns="61384" anchor="ctr"/>
          <a:lstStyle/>
          <a:p>
            <a:pPr marL="0" lvl="1">
              <a:defRPr/>
            </a:pPr>
            <a:r>
              <a:rPr lang="en-US" altLang="zh-CN" sz="2800" dirty="0">
                <a:latin typeface="微软雅黑" pitchFamily="34" charset="-122"/>
                <a:ea typeface="微软雅黑" pitchFamily="34" charset="-122"/>
              </a:rPr>
              <a:t>char *String, </a:t>
            </a:r>
            <a:r>
              <a:rPr lang="en-US" altLang="zh-CN" sz="2800" dirty="0" err="1">
                <a:latin typeface="微软雅黑" pitchFamily="34" charset="-122"/>
                <a:ea typeface="微软雅黑" pitchFamily="34" charset="-122"/>
              </a:rPr>
              <a:t>ss</a:t>
            </a:r>
            <a:r>
              <a:rPr lang="en-US" altLang="zh-CN" sz="2800" dirty="0">
                <a:latin typeface="微软雅黑" pitchFamily="34" charset="-122"/>
                <a:ea typeface="微软雅黑" pitchFamily="34" charset="-122"/>
              </a:rPr>
              <a:t>[ ] =“</a:t>
            </a:r>
            <a:r>
              <a:rPr lang="en-US" altLang="zh-CN" sz="2800" dirty="0" err="1">
                <a:latin typeface="微软雅黑" pitchFamily="34" charset="-122"/>
                <a:ea typeface="微软雅黑" pitchFamily="34" charset="-122"/>
              </a:rPr>
              <a:t>abcdef</a:t>
            </a:r>
            <a:r>
              <a:rPr lang="en-US" altLang="zh-CN" sz="2800" dirty="0">
                <a:latin typeface="微软雅黑" pitchFamily="34" charset="-122"/>
                <a:ea typeface="微软雅黑" pitchFamily="34" charset="-122"/>
              </a:rPr>
              <a:t>”; </a:t>
            </a:r>
          </a:p>
          <a:p>
            <a:pPr>
              <a:defRPr/>
            </a:pPr>
            <a:r>
              <a:rPr lang="en-US" altLang="zh-CN" sz="2800" dirty="0">
                <a:latin typeface="微软雅黑" pitchFamily="34" charset="-122"/>
                <a:ea typeface="微软雅黑" pitchFamily="34" charset="-122"/>
              </a:rPr>
              <a:t>String  = </a:t>
            </a:r>
            <a:r>
              <a:rPr lang="en-US" altLang="zh-CN" sz="2800" dirty="0" err="1">
                <a:latin typeface="微软雅黑" pitchFamily="34" charset="-122"/>
                <a:ea typeface="微软雅黑" pitchFamily="34" charset="-122"/>
              </a:rPr>
              <a:t>ss</a:t>
            </a:r>
            <a:endParaRPr lang="zh-CN" altLang="en-US" sz="2800" dirty="0">
              <a:latin typeface="微软雅黑" pitchFamily="34" charset="-122"/>
              <a:ea typeface="微软雅黑" pitchFamily="34" charset="-122"/>
            </a:endParaRPr>
          </a:p>
        </p:txBody>
      </p:sp>
      <p:sp>
        <p:nvSpPr>
          <p:cNvPr id="472068" name="Text Box 24"/>
          <p:cNvSpPr txBox="1">
            <a:spLocks noChangeArrowheads="1"/>
          </p:cNvSpPr>
          <p:nvPr/>
        </p:nvSpPr>
        <p:spPr bwMode="auto">
          <a:xfrm>
            <a:off x="730253" y="2387203"/>
            <a:ext cx="4262967" cy="472565"/>
          </a:xfrm>
          <a:prstGeom prst="rect">
            <a:avLst/>
          </a:prstGeom>
          <a:noFill/>
          <a:ln w="12700" cap="sq" algn="ctr">
            <a:noFill/>
            <a:miter lim="800000"/>
            <a:headEnd type="none" w="sm" len="sm"/>
            <a:tailEnd type="none" w="sm" len="sm"/>
          </a:ln>
        </p:spPr>
        <p:txBody>
          <a:bodyPr>
            <a:spAutoFit/>
          </a:bodyPr>
          <a:lstStyle/>
          <a:p>
            <a:pPr>
              <a:lnSpc>
                <a:spcPct val="150000"/>
              </a:lnSpc>
              <a:spcBef>
                <a:spcPct val="50000"/>
              </a:spcBef>
            </a:pPr>
            <a:r>
              <a:rPr lang="zh-CN" altLang="en-US" sz="1867" dirty="0">
                <a:latin typeface="微软雅黑" pitchFamily="34" charset="-122"/>
                <a:ea typeface="微软雅黑" pitchFamily="34" charset="-122"/>
              </a:rPr>
              <a:t>将字符数组</a:t>
            </a:r>
            <a:r>
              <a:rPr lang="en-US" altLang="zh-CN" sz="1867" dirty="0" err="1">
                <a:latin typeface="微软雅黑" pitchFamily="34" charset="-122"/>
                <a:ea typeface="微软雅黑" pitchFamily="34" charset="-122"/>
              </a:rPr>
              <a:t>ss</a:t>
            </a:r>
            <a:r>
              <a:rPr lang="zh-CN" altLang="en-US" sz="1867" dirty="0">
                <a:latin typeface="微软雅黑" pitchFamily="34" charset="-122"/>
                <a:ea typeface="微软雅黑" pitchFamily="34" charset="-122"/>
              </a:rPr>
              <a:t>的起始地址存入</a:t>
            </a:r>
            <a:r>
              <a:rPr lang="en-US" altLang="zh-CN" sz="1867" dirty="0">
                <a:latin typeface="微软雅黑" pitchFamily="34" charset="-122"/>
                <a:ea typeface="微软雅黑" pitchFamily="34" charset="-122"/>
              </a:rPr>
              <a:t>String</a:t>
            </a:r>
          </a:p>
        </p:txBody>
      </p:sp>
      <p:sp>
        <p:nvSpPr>
          <p:cNvPr id="25" name="TextBox 24"/>
          <p:cNvSpPr txBox="1"/>
          <p:nvPr/>
        </p:nvSpPr>
        <p:spPr>
          <a:xfrm>
            <a:off x="6647842" y="5276851"/>
            <a:ext cx="505433" cy="379656"/>
          </a:xfrm>
          <a:prstGeom prst="rect">
            <a:avLst/>
          </a:prstGeom>
          <a:noFill/>
        </p:spPr>
        <p:txBody>
          <a:bodyPr wrap="square" rtlCol="0">
            <a:spAutoFit/>
          </a:bodyPr>
          <a:lstStyle/>
          <a:p>
            <a:r>
              <a:rPr lang="en-US" altLang="zh-CN" sz="1867" dirty="0" err="1">
                <a:latin typeface="微软雅黑" pitchFamily="34" charset="-122"/>
                <a:ea typeface="微软雅黑" pitchFamily="34" charset="-122"/>
              </a:rPr>
              <a:t>ss</a:t>
            </a:r>
            <a:endParaRPr lang="zh-CN" altLang="en-US" sz="1867" dirty="0">
              <a:latin typeface="微软雅黑" pitchFamily="34" charset="-122"/>
              <a:ea typeface="微软雅黑" pitchFamily="34" charset="-122"/>
            </a:endParaRPr>
          </a:p>
        </p:txBody>
      </p:sp>
      <p:sp>
        <p:nvSpPr>
          <p:cNvPr id="4" name="标题 3">
            <a:extLst>
              <a:ext uri="{FF2B5EF4-FFF2-40B4-BE49-F238E27FC236}">
                <a16:creationId xmlns:a16="http://schemas.microsoft.com/office/drawing/2014/main" id="{410D88E8-FB84-AECD-2491-E5C69F1A4C20}"/>
              </a:ext>
            </a:extLst>
          </p:cNvPr>
          <p:cNvSpPr>
            <a:spLocks noGrp="1"/>
          </p:cNvSpPr>
          <p:nvPr>
            <p:ph type="title"/>
          </p:nvPr>
        </p:nvSpPr>
        <p:spPr/>
        <p:txBody>
          <a:bodyPr/>
          <a:lstStyle/>
          <a:p>
            <a:endParaRPr lang="zh-CN" altLang="en-US"/>
          </a:p>
        </p:txBody>
      </p:sp>
    </p:spTree>
  </p:cSld>
  <p:clrMapOvr>
    <a:masterClrMapping/>
  </p:clrMapOvr>
  <p:transition spd="med">
    <p:fade/>
  </p:transition>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9170" name="Rectangle 2"/>
          <p:cNvSpPr>
            <a:spLocks noGrp="1" noChangeArrowheads="1"/>
          </p:cNvSpPr>
          <p:nvPr>
            <p:ph type="title"/>
          </p:nvPr>
        </p:nvSpPr>
        <p:spPr>
          <a:xfrm>
            <a:off x="531286" y="1241074"/>
            <a:ext cx="8643848" cy="480131"/>
          </a:xfrm>
        </p:spPr>
        <p:txBody>
          <a:bodyPr>
            <a:noAutofit/>
          </a:bodyPr>
          <a:lstStyle/>
          <a:p>
            <a:pPr eaLnBrk="1" hangingPunct="1">
              <a:lnSpc>
                <a:spcPct val="120000"/>
              </a:lnSpc>
              <a:defRPr/>
            </a:pPr>
            <a:r>
              <a:rPr lang="en-US" altLang="zh-CN" b="0" dirty="0">
                <a:latin typeface="微软雅黑" pitchFamily="34" charset="-122"/>
              </a:rPr>
              <a:t>String = new char[5];</a:t>
            </a:r>
            <a:br>
              <a:rPr lang="en-US" altLang="zh-CN" b="0" dirty="0">
                <a:latin typeface="微软雅黑" pitchFamily="34" charset="-122"/>
              </a:rPr>
            </a:br>
            <a:r>
              <a:rPr lang="en-US" altLang="zh-CN" b="0" dirty="0" err="1">
                <a:latin typeface="微软雅黑" pitchFamily="34" charset="-122"/>
              </a:rPr>
              <a:t>strcpy</a:t>
            </a:r>
            <a:r>
              <a:rPr lang="en-US" altLang="zh-CN" b="0" dirty="0">
                <a:latin typeface="微软雅黑" pitchFamily="34" charset="-122"/>
              </a:rPr>
              <a:t>(String, “</a:t>
            </a:r>
            <a:r>
              <a:rPr lang="en-US" altLang="zh-CN" b="0" dirty="0" err="1">
                <a:latin typeface="微软雅黑" pitchFamily="34" charset="-122"/>
              </a:rPr>
              <a:t>aaa</a:t>
            </a:r>
            <a:r>
              <a:rPr lang="en-US" altLang="zh-CN" b="0" dirty="0">
                <a:latin typeface="微软雅黑" pitchFamily="34" charset="-122"/>
              </a:rPr>
              <a:t>”)</a:t>
            </a:r>
          </a:p>
        </p:txBody>
      </p:sp>
      <p:grpSp>
        <p:nvGrpSpPr>
          <p:cNvPr id="2" name="Group 3"/>
          <p:cNvGrpSpPr>
            <a:grpSpLocks/>
          </p:cNvGrpSpPr>
          <p:nvPr/>
        </p:nvGrpSpPr>
        <p:grpSpPr bwMode="auto">
          <a:xfrm>
            <a:off x="6400801" y="2473326"/>
            <a:ext cx="4856908" cy="4217988"/>
            <a:chOff x="2793" y="1558"/>
            <a:chExt cx="2658" cy="2657"/>
          </a:xfrm>
        </p:grpSpPr>
        <p:sp>
          <p:nvSpPr>
            <p:cNvPr id="473094" name="Rectangle 5"/>
            <p:cNvSpPr>
              <a:spLocks noChangeArrowheads="1"/>
            </p:cNvSpPr>
            <p:nvPr/>
          </p:nvSpPr>
          <p:spPr bwMode="auto">
            <a:xfrm>
              <a:off x="3168" y="2698"/>
              <a:ext cx="1416" cy="1127"/>
            </a:xfrm>
            <a:prstGeom prst="rect">
              <a:avLst/>
            </a:prstGeom>
            <a:noFill/>
            <a:ln w="9525">
              <a:noFill/>
              <a:miter lim="800000"/>
              <a:headEnd/>
              <a:tailEnd/>
            </a:ln>
          </p:spPr>
          <p:txBody>
            <a:bodyPr lIns="0" tIns="0" rIns="0" bIns="0"/>
            <a:lstStyle/>
            <a:p>
              <a:pPr algn="ctr">
                <a:lnSpc>
                  <a:spcPct val="80000"/>
                </a:lnSpc>
                <a:spcBef>
                  <a:spcPct val="20000"/>
                </a:spcBef>
                <a:buClr>
                  <a:schemeClr val="tx1"/>
                </a:buClr>
                <a:buSzPct val="80000"/>
                <a:buFont typeface="Wingdings" pitchFamily="2" charset="2"/>
                <a:buNone/>
              </a:pPr>
              <a:r>
                <a:rPr lang="en-US" altLang="zh-CN" sz="1867" dirty="0">
                  <a:latin typeface="微软雅黑" pitchFamily="34" charset="-122"/>
                  <a:ea typeface="微软雅黑" pitchFamily="34" charset="-122"/>
                </a:rPr>
                <a:t>      </a:t>
              </a:r>
            </a:p>
            <a:p>
              <a:pPr algn="ctr">
                <a:lnSpc>
                  <a:spcPct val="80000"/>
                </a:lnSpc>
                <a:spcBef>
                  <a:spcPct val="20000"/>
                </a:spcBef>
                <a:buClr>
                  <a:schemeClr val="tx1"/>
                </a:buClr>
                <a:buSzPct val="80000"/>
                <a:buFont typeface="Wingdings" pitchFamily="2" charset="2"/>
                <a:buNone/>
              </a:pPr>
              <a:r>
                <a:rPr lang="en-US" altLang="zh-CN" sz="1867" dirty="0">
                  <a:latin typeface="微软雅黑" pitchFamily="34" charset="-122"/>
                  <a:ea typeface="微软雅黑" pitchFamily="34" charset="-122"/>
                </a:rPr>
                <a:t>      String  </a:t>
              </a:r>
            </a:p>
            <a:p>
              <a:pPr algn="ctr">
                <a:lnSpc>
                  <a:spcPct val="80000"/>
                </a:lnSpc>
                <a:spcBef>
                  <a:spcPct val="20000"/>
                </a:spcBef>
                <a:buClr>
                  <a:schemeClr val="tx1"/>
                </a:buClr>
                <a:buSzPct val="80000"/>
                <a:buFont typeface="Wingdings" pitchFamily="2" charset="2"/>
                <a:buNone/>
              </a:pPr>
              <a:endParaRPr lang="en-US" altLang="zh-CN" sz="1867" dirty="0">
                <a:latin typeface="微软雅黑" pitchFamily="34" charset="-122"/>
                <a:ea typeface="微软雅黑" pitchFamily="34" charset="-122"/>
              </a:endParaRPr>
            </a:p>
            <a:p>
              <a:pPr algn="ctr">
                <a:lnSpc>
                  <a:spcPct val="80000"/>
                </a:lnSpc>
                <a:spcBef>
                  <a:spcPct val="20000"/>
                </a:spcBef>
                <a:buClr>
                  <a:schemeClr val="tx1"/>
                </a:buClr>
                <a:buSzPct val="80000"/>
                <a:buFont typeface="Wingdings" pitchFamily="2" charset="2"/>
                <a:buNone/>
              </a:pPr>
              <a:endParaRPr lang="en-US" altLang="zh-CN" sz="1867" dirty="0">
                <a:latin typeface="微软雅黑" pitchFamily="34" charset="-122"/>
                <a:ea typeface="微软雅黑" pitchFamily="34" charset="-122"/>
              </a:endParaRPr>
            </a:p>
            <a:p>
              <a:pPr algn="ctr">
                <a:lnSpc>
                  <a:spcPct val="80000"/>
                </a:lnSpc>
                <a:spcBef>
                  <a:spcPct val="20000"/>
                </a:spcBef>
                <a:buClr>
                  <a:schemeClr val="tx1"/>
                </a:buClr>
                <a:buSzPct val="80000"/>
                <a:buFont typeface="Wingdings" pitchFamily="2" charset="2"/>
                <a:buNone/>
              </a:pPr>
              <a:endParaRPr lang="en-US" altLang="zh-CN" sz="1867" dirty="0">
                <a:latin typeface="微软雅黑" pitchFamily="34" charset="-122"/>
                <a:ea typeface="微软雅黑" pitchFamily="34" charset="-122"/>
              </a:endParaRPr>
            </a:p>
          </p:txBody>
        </p:sp>
        <p:sp>
          <p:nvSpPr>
            <p:cNvPr id="473095" name="Rectangle 6"/>
            <p:cNvSpPr>
              <a:spLocks noChangeArrowheads="1"/>
            </p:cNvSpPr>
            <p:nvPr/>
          </p:nvSpPr>
          <p:spPr bwMode="auto">
            <a:xfrm>
              <a:off x="3176" y="2196"/>
              <a:ext cx="1416" cy="477"/>
            </a:xfrm>
            <a:prstGeom prst="rect">
              <a:avLst/>
            </a:prstGeom>
            <a:noFill/>
            <a:ln w="9525">
              <a:noFill/>
              <a:miter lim="800000"/>
              <a:headEnd/>
              <a:tailEnd/>
            </a:ln>
          </p:spPr>
          <p:txBody>
            <a:bodyPr lIns="122767" tIns="61384" rIns="122767" bIns="61384"/>
            <a:lstStyle/>
            <a:p>
              <a:pPr algn="ctr">
                <a:spcBef>
                  <a:spcPct val="20000"/>
                </a:spcBef>
                <a:buClr>
                  <a:schemeClr val="tx1"/>
                </a:buClr>
                <a:buSzPct val="80000"/>
                <a:buFont typeface="Wingdings" pitchFamily="2" charset="2"/>
                <a:buNone/>
              </a:pPr>
              <a:endParaRPr lang="zh-CN" altLang="zh-CN" sz="1867">
                <a:latin typeface="微软雅黑" pitchFamily="34" charset="-122"/>
                <a:ea typeface="微软雅黑" pitchFamily="34" charset="-122"/>
              </a:endParaRPr>
            </a:p>
          </p:txBody>
        </p:sp>
        <p:sp>
          <p:nvSpPr>
            <p:cNvPr id="473096" name="Rectangle 7"/>
            <p:cNvSpPr>
              <a:spLocks noChangeArrowheads="1"/>
            </p:cNvSpPr>
            <p:nvPr/>
          </p:nvSpPr>
          <p:spPr bwMode="auto">
            <a:xfrm>
              <a:off x="3176" y="1885"/>
              <a:ext cx="1416" cy="327"/>
            </a:xfrm>
            <a:prstGeom prst="rect">
              <a:avLst/>
            </a:prstGeom>
            <a:noFill/>
            <a:ln w="9525">
              <a:noFill/>
              <a:miter lim="800000"/>
              <a:headEnd/>
              <a:tailEnd/>
            </a:ln>
          </p:spPr>
          <p:txBody>
            <a:bodyPr lIns="122767" tIns="61384" rIns="122767" bIns="61384"/>
            <a:lstStyle/>
            <a:p>
              <a:pPr algn="ctr">
                <a:spcBef>
                  <a:spcPct val="20000"/>
                </a:spcBef>
                <a:buClr>
                  <a:schemeClr val="tx1"/>
                </a:buClr>
                <a:buSzPct val="80000"/>
                <a:buFont typeface="Wingdings" pitchFamily="2" charset="2"/>
                <a:buNone/>
              </a:pPr>
              <a:r>
                <a:rPr lang="en-US" altLang="zh-CN" sz="1867" dirty="0">
                  <a:latin typeface="微软雅黑" pitchFamily="34" charset="-122"/>
                  <a:ea typeface="微软雅黑" pitchFamily="34" charset="-122"/>
                </a:rPr>
                <a:t>Program</a:t>
              </a:r>
            </a:p>
          </p:txBody>
        </p:sp>
        <p:sp>
          <p:nvSpPr>
            <p:cNvPr id="473097" name="Rectangle 8"/>
            <p:cNvSpPr>
              <a:spLocks noChangeArrowheads="1"/>
            </p:cNvSpPr>
            <p:nvPr/>
          </p:nvSpPr>
          <p:spPr bwMode="auto">
            <a:xfrm>
              <a:off x="3176" y="1558"/>
              <a:ext cx="1416" cy="327"/>
            </a:xfrm>
            <a:prstGeom prst="rect">
              <a:avLst/>
            </a:prstGeom>
            <a:noFill/>
            <a:ln w="9525">
              <a:noFill/>
              <a:miter lim="800000"/>
              <a:headEnd/>
              <a:tailEnd/>
            </a:ln>
          </p:spPr>
          <p:txBody>
            <a:bodyPr lIns="122767" tIns="61384" rIns="122767" bIns="61384"/>
            <a:lstStyle/>
            <a:p>
              <a:pPr algn="ctr">
                <a:spcBef>
                  <a:spcPct val="20000"/>
                </a:spcBef>
                <a:buClr>
                  <a:schemeClr val="tx1"/>
                </a:buClr>
                <a:buSzPct val="80000"/>
                <a:buFont typeface="Wingdings" pitchFamily="2" charset="2"/>
                <a:buNone/>
              </a:pPr>
              <a:r>
                <a:rPr lang="en-US" altLang="zh-CN" sz="1867" dirty="0">
                  <a:latin typeface="微软雅黑" pitchFamily="34" charset="-122"/>
                  <a:ea typeface="微软雅黑" pitchFamily="34" charset="-122"/>
                </a:rPr>
                <a:t>OS</a:t>
              </a:r>
            </a:p>
          </p:txBody>
        </p:sp>
        <p:sp>
          <p:nvSpPr>
            <p:cNvPr id="473098" name="Line 9"/>
            <p:cNvSpPr>
              <a:spLocks noChangeShapeType="1"/>
            </p:cNvSpPr>
            <p:nvPr/>
          </p:nvSpPr>
          <p:spPr bwMode="auto">
            <a:xfrm>
              <a:off x="3176" y="1558"/>
              <a:ext cx="1416" cy="0"/>
            </a:xfrm>
            <a:prstGeom prst="line">
              <a:avLst/>
            </a:prstGeom>
            <a:noFill/>
            <a:ln w="28575" cap="sq">
              <a:solidFill>
                <a:schemeClr val="tx1"/>
              </a:solidFill>
              <a:round/>
              <a:headEnd/>
              <a:tailEn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3099" name="Line 10"/>
            <p:cNvSpPr>
              <a:spLocks noChangeShapeType="1"/>
            </p:cNvSpPr>
            <p:nvPr/>
          </p:nvSpPr>
          <p:spPr bwMode="auto">
            <a:xfrm>
              <a:off x="3176" y="1885"/>
              <a:ext cx="1416" cy="0"/>
            </a:xfrm>
            <a:prstGeom prst="line">
              <a:avLst/>
            </a:prstGeom>
            <a:noFill/>
            <a:ln w="12700">
              <a:solidFill>
                <a:schemeClr val="tx1"/>
              </a:solidFill>
              <a:round/>
              <a:headEnd/>
              <a:tailEn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3100" name="Line 11"/>
            <p:cNvSpPr>
              <a:spLocks noChangeShapeType="1"/>
            </p:cNvSpPr>
            <p:nvPr/>
          </p:nvSpPr>
          <p:spPr bwMode="auto">
            <a:xfrm>
              <a:off x="3176" y="2212"/>
              <a:ext cx="1416" cy="0"/>
            </a:xfrm>
            <a:prstGeom prst="line">
              <a:avLst/>
            </a:prstGeom>
            <a:noFill/>
            <a:ln w="12700">
              <a:solidFill>
                <a:schemeClr val="tx1"/>
              </a:solidFill>
              <a:round/>
              <a:headEnd/>
              <a:tailEn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3101" name="Line 12"/>
            <p:cNvSpPr>
              <a:spLocks noChangeShapeType="1"/>
            </p:cNvSpPr>
            <p:nvPr/>
          </p:nvSpPr>
          <p:spPr bwMode="auto">
            <a:xfrm>
              <a:off x="3176" y="2673"/>
              <a:ext cx="1416" cy="0"/>
            </a:xfrm>
            <a:prstGeom prst="line">
              <a:avLst/>
            </a:prstGeom>
            <a:noFill/>
            <a:ln w="12700">
              <a:solidFill>
                <a:schemeClr val="tx1"/>
              </a:solidFill>
              <a:round/>
              <a:headEnd/>
              <a:tailEn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3102" name="Line 13"/>
            <p:cNvSpPr>
              <a:spLocks noChangeShapeType="1"/>
            </p:cNvSpPr>
            <p:nvPr/>
          </p:nvSpPr>
          <p:spPr bwMode="auto">
            <a:xfrm>
              <a:off x="3176" y="3835"/>
              <a:ext cx="1416" cy="0"/>
            </a:xfrm>
            <a:prstGeom prst="line">
              <a:avLst/>
            </a:prstGeom>
            <a:noFill/>
            <a:ln w="12700">
              <a:solidFill>
                <a:schemeClr val="tx1"/>
              </a:solidFill>
              <a:round/>
              <a:headEnd/>
              <a:tailEn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3103" name="Line 14"/>
            <p:cNvSpPr>
              <a:spLocks noChangeShapeType="1"/>
            </p:cNvSpPr>
            <p:nvPr/>
          </p:nvSpPr>
          <p:spPr bwMode="auto">
            <a:xfrm>
              <a:off x="3176" y="4215"/>
              <a:ext cx="1416" cy="0"/>
            </a:xfrm>
            <a:prstGeom prst="line">
              <a:avLst/>
            </a:prstGeom>
            <a:noFill/>
            <a:ln w="28575" cap="sq">
              <a:solidFill>
                <a:schemeClr val="tx1"/>
              </a:solidFill>
              <a:round/>
              <a:headEnd/>
              <a:tailEn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3104" name="Line 15"/>
            <p:cNvSpPr>
              <a:spLocks noChangeShapeType="1"/>
            </p:cNvSpPr>
            <p:nvPr/>
          </p:nvSpPr>
          <p:spPr bwMode="auto">
            <a:xfrm>
              <a:off x="3176" y="1558"/>
              <a:ext cx="0" cy="2657"/>
            </a:xfrm>
            <a:prstGeom prst="line">
              <a:avLst/>
            </a:prstGeom>
            <a:noFill/>
            <a:ln w="28575" cap="sq">
              <a:solidFill>
                <a:schemeClr val="tx1"/>
              </a:solidFill>
              <a:round/>
              <a:headEnd/>
              <a:tailEn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3105" name="Line 16"/>
            <p:cNvSpPr>
              <a:spLocks noChangeShapeType="1"/>
            </p:cNvSpPr>
            <p:nvPr/>
          </p:nvSpPr>
          <p:spPr bwMode="auto">
            <a:xfrm>
              <a:off x="4592" y="1558"/>
              <a:ext cx="0" cy="2657"/>
            </a:xfrm>
            <a:prstGeom prst="line">
              <a:avLst/>
            </a:prstGeom>
            <a:noFill/>
            <a:ln w="28575" cap="sq">
              <a:solidFill>
                <a:schemeClr val="tx1"/>
              </a:solidFill>
              <a:round/>
              <a:headEnd/>
              <a:tailEn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3106" name="Text Box 17"/>
            <p:cNvSpPr txBox="1">
              <a:spLocks noChangeArrowheads="1"/>
            </p:cNvSpPr>
            <p:nvPr/>
          </p:nvSpPr>
          <p:spPr bwMode="auto">
            <a:xfrm>
              <a:off x="4630" y="2388"/>
              <a:ext cx="821" cy="259"/>
            </a:xfrm>
            <a:prstGeom prst="rect">
              <a:avLst/>
            </a:prstGeom>
            <a:noFill/>
            <a:ln w="9525">
              <a:noFill/>
              <a:miter lim="800000"/>
              <a:headEnd/>
              <a:tailEnd/>
            </a:ln>
          </p:spPr>
          <p:txBody>
            <a:bodyPr lIns="122767" tIns="61384" rIns="122767" bIns="61384">
              <a:spAutoFit/>
            </a:bodyPr>
            <a:lstStyle/>
            <a:p>
              <a:r>
                <a:rPr lang="zh-CN" altLang="en-US" sz="1867">
                  <a:latin typeface="微软雅黑" pitchFamily="34" charset="-122"/>
                  <a:ea typeface="微软雅黑" pitchFamily="34" charset="-122"/>
                </a:rPr>
                <a:t>数据段</a:t>
              </a:r>
            </a:p>
          </p:txBody>
        </p:sp>
        <p:sp>
          <p:nvSpPr>
            <p:cNvPr id="473107" name="Rectangle 18"/>
            <p:cNvSpPr>
              <a:spLocks noChangeArrowheads="1"/>
            </p:cNvSpPr>
            <p:nvPr/>
          </p:nvSpPr>
          <p:spPr bwMode="auto">
            <a:xfrm>
              <a:off x="3333" y="2842"/>
              <a:ext cx="360" cy="168"/>
            </a:xfrm>
            <a:prstGeom prst="rect">
              <a:avLst/>
            </a:prstGeom>
            <a:solidFill>
              <a:schemeClr val="accent1"/>
            </a:solidFill>
            <a:ln w="9525">
              <a:solidFill>
                <a:schemeClr val="tx1"/>
              </a:solidFill>
              <a:miter lim="800000"/>
              <a:headEnd/>
              <a:tailEnd/>
            </a:ln>
          </p:spPr>
          <p:txBody>
            <a:bodyPr wrap="none" lIns="122767" tIns="61384" rIns="122767" bIns="61384" anchor="ctr"/>
            <a:lstStyle/>
            <a:p>
              <a:endParaRPr lang="zh-CN" altLang="en-US" sz="1867">
                <a:latin typeface="微软雅黑" pitchFamily="34" charset="-122"/>
                <a:ea typeface="微软雅黑" pitchFamily="34" charset="-122"/>
              </a:endParaRPr>
            </a:p>
          </p:txBody>
        </p:sp>
        <p:sp>
          <p:nvSpPr>
            <p:cNvPr id="473108" name="Line 19"/>
            <p:cNvSpPr>
              <a:spLocks noChangeShapeType="1"/>
            </p:cNvSpPr>
            <p:nvPr/>
          </p:nvSpPr>
          <p:spPr bwMode="auto">
            <a:xfrm flipH="1">
              <a:off x="2793" y="2947"/>
              <a:ext cx="720" cy="0"/>
            </a:xfrm>
            <a:prstGeom prst="line">
              <a:avLst/>
            </a:prstGeom>
            <a:noFill/>
            <a:ln w="38100">
              <a:solidFill>
                <a:srgbClr val="36C10B"/>
              </a:solidFill>
              <a:round/>
              <a:headEnd/>
              <a:tailEn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3109" name="Line 20"/>
            <p:cNvSpPr>
              <a:spLocks noChangeShapeType="1"/>
            </p:cNvSpPr>
            <p:nvPr/>
          </p:nvSpPr>
          <p:spPr bwMode="auto">
            <a:xfrm flipV="1">
              <a:off x="2811" y="2947"/>
              <a:ext cx="0" cy="1063"/>
            </a:xfrm>
            <a:prstGeom prst="line">
              <a:avLst/>
            </a:prstGeom>
            <a:noFill/>
            <a:ln w="38100">
              <a:solidFill>
                <a:srgbClr val="36C10B"/>
              </a:solidFill>
              <a:round/>
              <a:headEnd/>
              <a:tailEn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3110" name="Line 21"/>
            <p:cNvSpPr>
              <a:spLocks noChangeShapeType="1"/>
            </p:cNvSpPr>
            <p:nvPr/>
          </p:nvSpPr>
          <p:spPr bwMode="auto">
            <a:xfrm>
              <a:off x="2793" y="4010"/>
              <a:ext cx="576" cy="0"/>
            </a:xfrm>
            <a:prstGeom prst="line">
              <a:avLst/>
            </a:prstGeom>
            <a:noFill/>
            <a:ln w="38100">
              <a:solidFill>
                <a:srgbClr val="36C10B"/>
              </a:solidFill>
              <a:round/>
              <a:headEnd/>
              <a:tailEnd type="triangle" w="med" len="med"/>
            </a:ln>
          </p:spPr>
          <p:txBody>
            <a:bodyPr wrap="none" lIns="122767" tIns="61384" rIns="122767" bIns="61384"/>
            <a:lstStyle/>
            <a:p>
              <a:endParaRPr lang="zh-CN" altLang="en-US" sz="1867">
                <a:latin typeface="微软雅黑" pitchFamily="34" charset="-122"/>
                <a:ea typeface="微软雅黑" pitchFamily="34" charset="-122"/>
              </a:endParaRPr>
            </a:p>
          </p:txBody>
        </p:sp>
        <p:sp>
          <p:nvSpPr>
            <p:cNvPr id="473111" name="Text Box 22"/>
            <p:cNvSpPr txBox="1">
              <a:spLocks noChangeArrowheads="1"/>
            </p:cNvSpPr>
            <p:nvPr/>
          </p:nvSpPr>
          <p:spPr bwMode="auto">
            <a:xfrm>
              <a:off x="4676" y="3010"/>
              <a:ext cx="630" cy="259"/>
            </a:xfrm>
            <a:prstGeom prst="rect">
              <a:avLst/>
            </a:prstGeom>
            <a:noFill/>
            <a:ln w="9525">
              <a:noFill/>
              <a:miter lim="800000"/>
              <a:headEnd/>
              <a:tailEnd/>
            </a:ln>
          </p:spPr>
          <p:txBody>
            <a:bodyPr lIns="122767" tIns="61384" rIns="122767" bIns="61384">
              <a:spAutoFit/>
            </a:bodyPr>
            <a:lstStyle/>
            <a:p>
              <a:r>
                <a:rPr lang="zh-CN" altLang="en-US" sz="1867">
                  <a:latin typeface="微软雅黑" pitchFamily="34" charset="-122"/>
                  <a:ea typeface="微软雅黑" pitchFamily="34" charset="-122"/>
                </a:rPr>
                <a:t>栈</a:t>
              </a:r>
            </a:p>
          </p:txBody>
        </p:sp>
        <p:sp>
          <p:nvSpPr>
            <p:cNvPr id="473112" name="Text Box 23"/>
            <p:cNvSpPr txBox="1">
              <a:spLocks noChangeArrowheads="1"/>
            </p:cNvSpPr>
            <p:nvPr/>
          </p:nvSpPr>
          <p:spPr bwMode="auto">
            <a:xfrm>
              <a:off x="4659" y="3893"/>
              <a:ext cx="647" cy="259"/>
            </a:xfrm>
            <a:prstGeom prst="rect">
              <a:avLst/>
            </a:prstGeom>
            <a:noFill/>
            <a:ln w="9525">
              <a:noFill/>
              <a:miter lim="800000"/>
              <a:headEnd/>
              <a:tailEnd/>
            </a:ln>
          </p:spPr>
          <p:txBody>
            <a:bodyPr lIns="122767" tIns="61384" rIns="122767" bIns="61384">
              <a:spAutoFit/>
            </a:bodyPr>
            <a:lstStyle/>
            <a:p>
              <a:r>
                <a:rPr lang="zh-CN" altLang="en-US" sz="1867">
                  <a:latin typeface="微软雅黑" pitchFamily="34" charset="-122"/>
                  <a:ea typeface="微软雅黑" pitchFamily="34" charset="-122"/>
                </a:rPr>
                <a:t>堆</a:t>
              </a:r>
            </a:p>
          </p:txBody>
        </p:sp>
        <p:sp>
          <p:nvSpPr>
            <p:cNvPr id="473113" name="Rectangle 24"/>
            <p:cNvSpPr>
              <a:spLocks noChangeArrowheads="1"/>
            </p:cNvSpPr>
            <p:nvPr/>
          </p:nvSpPr>
          <p:spPr bwMode="auto">
            <a:xfrm>
              <a:off x="3333" y="3854"/>
              <a:ext cx="713" cy="239"/>
            </a:xfrm>
            <a:prstGeom prst="rect">
              <a:avLst/>
            </a:prstGeom>
            <a:noFill/>
            <a:ln w="12700" cap="sq" algn="ctr">
              <a:noFill/>
              <a:miter lim="800000"/>
              <a:headEnd type="none" w="sm" len="sm"/>
              <a:tailEnd type="none" w="sm" len="sm"/>
            </a:ln>
          </p:spPr>
          <p:txBody>
            <a:bodyPr wrap="none">
              <a:spAutoFit/>
            </a:bodyPr>
            <a:lstStyle/>
            <a:p>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aaa</a:t>
              </a:r>
              <a:r>
                <a:rPr lang="en-US" altLang="zh-CN" sz="1867" dirty="0">
                  <a:latin typeface="微软雅黑" pitchFamily="34" charset="-122"/>
                  <a:ea typeface="微软雅黑" pitchFamily="34" charset="-122"/>
                </a:rPr>
                <a:t>\0”</a:t>
              </a:r>
            </a:p>
          </p:txBody>
        </p:sp>
      </p:grpSp>
      <p:sp>
        <p:nvSpPr>
          <p:cNvPr id="473092" name="Rectangle 25"/>
          <p:cNvSpPr>
            <a:spLocks noChangeArrowheads="1"/>
          </p:cNvSpPr>
          <p:nvPr/>
        </p:nvSpPr>
        <p:spPr bwMode="auto">
          <a:xfrm>
            <a:off x="531286" y="2212977"/>
            <a:ext cx="4997449" cy="1492588"/>
          </a:xfrm>
          <a:prstGeom prst="rect">
            <a:avLst/>
          </a:prstGeom>
          <a:noFill/>
          <a:ln w="12700" cap="sq" algn="ctr">
            <a:noFill/>
            <a:miter lim="800000"/>
            <a:headEnd type="none" w="sm" len="sm"/>
            <a:tailEnd type="none" w="sm" len="sm"/>
          </a:ln>
        </p:spPr>
        <p:txBody>
          <a:bodyPr>
            <a:spAutoFit/>
          </a:bodyPr>
          <a:lstStyle/>
          <a:p>
            <a:pPr>
              <a:lnSpc>
                <a:spcPct val="170000"/>
              </a:lnSpc>
            </a:pPr>
            <a:r>
              <a:rPr lang="en-US" altLang="zh-CN" sz="1867" dirty="0">
                <a:latin typeface="微软雅黑" pitchFamily="34" charset="-122"/>
                <a:ea typeface="微软雅黑" pitchFamily="34" charset="-122"/>
              </a:rPr>
              <a:t>string</a:t>
            </a:r>
            <a:r>
              <a:rPr lang="zh-CN" altLang="en-US" sz="1867" dirty="0">
                <a:latin typeface="微软雅黑" pitchFamily="34" charset="-122"/>
                <a:ea typeface="微软雅黑" pitchFamily="34" charset="-122"/>
              </a:rPr>
              <a:t>在栈工作区</a:t>
            </a:r>
            <a:endParaRPr lang="en-US" altLang="zh-CN" sz="1867" dirty="0">
              <a:latin typeface="微软雅黑" pitchFamily="34" charset="-122"/>
              <a:ea typeface="微软雅黑" pitchFamily="34" charset="-122"/>
            </a:endParaRPr>
          </a:p>
          <a:p>
            <a:pPr>
              <a:lnSpc>
                <a:spcPct val="170000"/>
              </a:lnSpc>
            </a:pPr>
            <a:r>
              <a:rPr lang="zh-CN" altLang="en-US" sz="1867" dirty="0">
                <a:latin typeface="微软雅黑" pitchFamily="34" charset="-122"/>
                <a:ea typeface="微软雅黑" pitchFamily="34" charset="-122"/>
              </a:rPr>
              <a:t>字符串存储在堆工作区 </a:t>
            </a:r>
          </a:p>
          <a:p>
            <a:pPr>
              <a:lnSpc>
                <a:spcPct val="170000"/>
              </a:lnSpc>
            </a:pPr>
            <a:r>
              <a:rPr lang="en-US" altLang="zh-CN" sz="1867" dirty="0">
                <a:latin typeface="微软雅黑" pitchFamily="34" charset="-122"/>
                <a:ea typeface="微软雅黑" pitchFamily="34" charset="-122"/>
              </a:rPr>
              <a:t>string</a:t>
            </a:r>
            <a:r>
              <a:rPr lang="zh-CN" altLang="en-US" sz="1867" dirty="0">
                <a:latin typeface="微软雅黑" pitchFamily="34" charset="-122"/>
                <a:ea typeface="微软雅黑" pitchFamily="34" charset="-122"/>
              </a:rPr>
              <a:t>记录了字符串”</a:t>
            </a:r>
            <a:r>
              <a:rPr lang="en-US" altLang="zh-CN" sz="1867" dirty="0" err="1">
                <a:latin typeface="微软雅黑" pitchFamily="34" charset="-122"/>
                <a:ea typeface="微软雅黑" pitchFamily="34" charset="-122"/>
              </a:rPr>
              <a:t>aaa</a:t>
            </a:r>
            <a:r>
              <a:rPr lang="en-US" altLang="zh-CN" sz="1867" dirty="0">
                <a:latin typeface="微软雅黑" pitchFamily="34" charset="-122"/>
                <a:ea typeface="微软雅黑" pitchFamily="34" charset="-122"/>
              </a:rPr>
              <a:t>”</a:t>
            </a:r>
            <a:r>
              <a:rPr lang="zh-CN" altLang="en-US" sz="1867" dirty="0">
                <a:latin typeface="微软雅黑" pitchFamily="34" charset="-122"/>
                <a:ea typeface="微软雅黑" pitchFamily="34" charset="-122"/>
              </a:rPr>
              <a:t>的内存的首地址</a:t>
            </a:r>
          </a:p>
        </p:txBody>
      </p:sp>
    </p:spTree>
  </p:cSld>
  <p:clrMapOvr>
    <a:masterClrMapping/>
  </p:clrMapOvr>
  <p:transition spd="med">
    <p:fade/>
  </p:transition>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121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用指针处理字符串</a:t>
            </a:r>
          </a:p>
        </p:txBody>
      </p:sp>
      <p:sp>
        <p:nvSpPr>
          <p:cNvPr id="479235" name="Rectangle 3"/>
          <p:cNvSpPr>
            <a:spLocks noGrp="1" noChangeArrowheads="1"/>
          </p:cNvSpPr>
          <p:nvPr>
            <p:ph idx="4294967295"/>
          </p:nvPr>
        </p:nvSpPr>
        <p:spPr>
          <a:xfrm>
            <a:off x="666327" y="1413668"/>
            <a:ext cx="11010900" cy="4030663"/>
          </a:xfrm>
        </p:spPr>
        <p:txBody>
          <a:bodyPr>
            <a:noAutofit/>
          </a:bodyPr>
          <a:lstStyle/>
          <a:p>
            <a:pPr eaLnBrk="1" hangingPunct="1">
              <a:lnSpc>
                <a:spcPct val="140000"/>
              </a:lnSpc>
              <a:buNone/>
            </a:pPr>
            <a:r>
              <a:rPr lang="zh-CN" altLang="en-US" sz="2400" b="1" dirty="0"/>
              <a:t>问题</a:t>
            </a:r>
            <a:endParaRPr lang="en-US" altLang="zh-CN" sz="2400" b="1" dirty="0"/>
          </a:p>
          <a:p>
            <a:pPr eaLnBrk="1" hangingPunct="1">
              <a:lnSpc>
                <a:spcPct val="140000"/>
              </a:lnSpc>
              <a:buNone/>
            </a:pPr>
            <a:r>
              <a:rPr lang="zh-CN" altLang="en-US" sz="1867" dirty="0"/>
              <a:t>编写一个统计字符串中单词的个数的函数</a:t>
            </a:r>
            <a:endParaRPr lang="en-US" altLang="zh-CN" sz="1867" dirty="0"/>
          </a:p>
          <a:p>
            <a:pPr>
              <a:lnSpc>
                <a:spcPct val="140000"/>
              </a:lnSpc>
              <a:spcBef>
                <a:spcPts val="2400"/>
              </a:spcBef>
              <a:buNone/>
            </a:pPr>
            <a:r>
              <a:rPr lang="zh-CN" altLang="en-US" sz="2400" b="1" dirty="0"/>
              <a:t>关键技术</a:t>
            </a:r>
            <a:endParaRPr lang="en-US" altLang="zh-CN" sz="2400" b="1" dirty="0"/>
          </a:p>
          <a:p>
            <a:pPr eaLnBrk="1" hangingPunct="1">
              <a:lnSpc>
                <a:spcPct val="140000"/>
              </a:lnSpc>
              <a:buNone/>
            </a:pPr>
            <a:r>
              <a:rPr lang="zh-CN" altLang="en-US" sz="1867" dirty="0"/>
              <a:t>如何传递一个字符串</a:t>
            </a:r>
            <a:endParaRPr lang="en-US" altLang="zh-CN" sz="2400" dirty="0"/>
          </a:p>
          <a:p>
            <a:pPr>
              <a:lnSpc>
                <a:spcPct val="120000"/>
              </a:lnSpc>
              <a:spcBef>
                <a:spcPts val="2400"/>
              </a:spcBef>
              <a:buNone/>
            </a:pPr>
            <a:r>
              <a:rPr lang="zh-CN" altLang="en-US" sz="2400" b="1" dirty="0"/>
              <a:t>字符串传递</a:t>
            </a:r>
          </a:p>
          <a:p>
            <a:pPr>
              <a:lnSpc>
                <a:spcPct val="120000"/>
              </a:lnSpc>
              <a:buNone/>
            </a:pPr>
            <a:r>
              <a:rPr lang="zh-CN" altLang="en-US" sz="1867" dirty="0"/>
              <a:t>作为字符数组传递</a:t>
            </a:r>
          </a:p>
          <a:p>
            <a:pPr>
              <a:lnSpc>
                <a:spcPct val="120000"/>
              </a:lnSpc>
              <a:buNone/>
            </a:pPr>
            <a:r>
              <a:rPr lang="zh-CN" altLang="en-US" sz="1867" dirty="0"/>
              <a:t>作为指向字符的指针传递</a:t>
            </a:r>
          </a:p>
          <a:p>
            <a:pPr>
              <a:lnSpc>
                <a:spcPct val="120000"/>
              </a:lnSpc>
              <a:spcBef>
                <a:spcPts val="2400"/>
              </a:spcBef>
              <a:buNone/>
            </a:pPr>
            <a:r>
              <a:rPr lang="zh-CN" altLang="en-US" sz="2400" b="1" dirty="0"/>
              <a:t>字符串作为字符数组传递时不需要指定长度。因为字符串操作的结束是依据‘</a:t>
            </a:r>
            <a:r>
              <a:rPr lang="en-US" altLang="zh-CN" sz="2400" b="1" dirty="0"/>
              <a:t>\0’</a:t>
            </a:r>
          </a:p>
          <a:p>
            <a:pPr>
              <a:lnSpc>
                <a:spcPct val="140000"/>
              </a:lnSpc>
              <a:buNone/>
            </a:pPr>
            <a:endParaRPr lang="zh-CN" altLang="en-US" sz="2400" dirty="0"/>
          </a:p>
        </p:txBody>
      </p:sp>
    </p:spTree>
  </p:cSld>
  <p:clrMapOvr>
    <a:masterClrMapping/>
  </p:clrMapOvr>
  <p:transition spd="med">
    <p:fade/>
  </p:transition>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ChangeArrowheads="1"/>
          </p:cNvSpPr>
          <p:nvPr/>
        </p:nvSpPr>
        <p:spPr bwMode="auto">
          <a:xfrm>
            <a:off x="747183" y="959436"/>
            <a:ext cx="10073217" cy="5579476"/>
          </a:xfrm>
          <a:prstGeom prst="rect">
            <a:avLst/>
          </a:prstGeom>
          <a:noFill/>
          <a:ln w="12700" cap="sq">
            <a:noFill/>
            <a:miter lim="800000"/>
            <a:headEnd/>
            <a:tailEnd/>
          </a:ln>
        </p:spPr>
        <p:txBody>
          <a:bodyPr>
            <a:spAutoFit/>
          </a:bodyPr>
          <a:lstStyle/>
          <a:p>
            <a:pPr>
              <a:lnSpc>
                <a:spcPct val="120000"/>
              </a:lnSpc>
            </a:pPr>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ctype</a:t>
            </a:r>
            <a:r>
              <a:rPr lang="en-US" altLang="zh-CN" sz="1867" dirty="0">
                <a:latin typeface="微软雅黑" pitchFamily="34" charset="-122"/>
                <a:ea typeface="微软雅黑" pitchFamily="34" charset="-122"/>
              </a:rPr>
              <a:t>&gt;</a:t>
            </a:r>
          </a:p>
          <a:p>
            <a:pPr>
              <a:lnSpc>
                <a:spcPct val="120000"/>
              </a:lnSpc>
            </a:pPr>
            <a:r>
              <a:rPr lang="en-US" altLang="zh-CN" sz="1867" dirty="0">
                <a:latin typeface="微软雅黑" pitchFamily="34" charset="-122"/>
                <a:ea typeface="微软雅黑" pitchFamily="34" charset="-122"/>
              </a:rPr>
              <a:t>using namespace std;</a:t>
            </a:r>
          </a:p>
          <a:p>
            <a:pPr>
              <a:lnSpc>
                <a:spcPct val="120000"/>
              </a:lnSpc>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word_cnt</a:t>
            </a:r>
            <a:r>
              <a:rPr lang="en-US" altLang="zh-CN" sz="1867" dirty="0">
                <a:latin typeface="微软雅黑" pitchFamily="34" charset="-122"/>
                <a:ea typeface="微软雅黑" pitchFamily="34" charset="-122"/>
              </a:rPr>
              <a:t>( const char *s  )</a:t>
            </a:r>
          </a:p>
          <a:p>
            <a:pPr>
              <a:lnSpc>
                <a:spcPct val="120000"/>
              </a:lnSpc>
            </a:pPr>
            <a:r>
              <a:rPr lang="en-US" altLang="zh-CN" sz="1867" dirty="0">
                <a:latin typeface="微软雅黑" pitchFamily="34" charset="-122"/>
                <a:ea typeface="微软雅黑" pitchFamily="34" charset="-122"/>
              </a:rPr>
              <a:t>{</a:t>
            </a:r>
          </a:p>
          <a:p>
            <a:pPr>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cnt</a:t>
            </a:r>
            <a:r>
              <a:rPr lang="en-US" altLang="zh-CN" sz="1867" dirty="0">
                <a:latin typeface="微软雅黑" pitchFamily="34" charset="-122"/>
                <a:ea typeface="微软雅黑" pitchFamily="34" charset="-122"/>
              </a:rPr>
              <a:t> = 0;</a:t>
            </a:r>
          </a:p>
          <a:p>
            <a:pPr>
              <a:lnSpc>
                <a:spcPct val="120000"/>
              </a:lnSpc>
            </a:pPr>
            <a:endParaRPr lang="en-US" altLang="zh-CN" sz="1867" dirty="0">
              <a:latin typeface="微软雅黑" pitchFamily="34" charset="-122"/>
              <a:ea typeface="微软雅黑" pitchFamily="34" charset="-122"/>
            </a:endParaRPr>
          </a:p>
          <a:p>
            <a:pPr>
              <a:lnSpc>
                <a:spcPct val="120000"/>
              </a:lnSpc>
            </a:pPr>
            <a:r>
              <a:rPr lang="en-US" altLang="zh-CN" sz="1867" dirty="0">
                <a:latin typeface="微软雅黑" pitchFamily="34" charset="-122"/>
                <a:ea typeface="微软雅黑" pitchFamily="34" charset="-122"/>
              </a:rPr>
              <a:t>     while (*s != '\0') {</a:t>
            </a:r>
          </a:p>
          <a:p>
            <a:pPr>
              <a:lnSpc>
                <a:spcPct val="120000"/>
              </a:lnSpc>
            </a:pPr>
            <a:r>
              <a:rPr lang="en-US" altLang="zh-CN" sz="1867" dirty="0">
                <a:latin typeface="微软雅黑" pitchFamily="34" charset="-122"/>
                <a:ea typeface="微软雅黑" pitchFamily="34" charset="-122"/>
              </a:rPr>
              <a:t>          while ( </a:t>
            </a:r>
            <a:r>
              <a:rPr lang="en-US" altLang="zh-CN" sz="1867" dirty="0" err="1">
                <a:latin typeface="微软雅黑" pitchFamily="34" charset="-122"/>
                <a:ea typeface="微软雅黑" pitchFamily="34" charset="-122"/>
              </a:rPr>
              <a:t>isspace</a:t>
            </a:r>
            <a:r>
              <a:rPr lang="en-US" altLang="zh-CN" sz="1867" dirty="0">
                <a:latin typeface="微软雅黑" pitchFamily="34" charset="-122"/>
                <a:ea typeface="微软雅黑" pitchFamily="34" charset="-122"/>
              </a:rPr>
              <a:t>(*s) )   ++s;       //</a:t>
            </a:r>
            <a:r>
              <a:rPr lang="zh-CN" altLang="en-US" sz="1867" dirty="0">
                <a:latin typeface="微软雅黑" pitchFamily="34" charset="-122"/>
                <a:ea typeface="微软雅黑" pitchFamily="34" charset="-122"/>
              </a:rPr>
              <a:t>跳过空白字符</a:t>
            </a:r>
          </a:p>
          <a:p>
            <a:pPr>
              <a:lnSpc>
                <a:spcPct val="120000"/>
              </a:lnSpc>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if (*s != '\0')  {</a:t>
            </a:r>
          </a:p>
          <a:p>
            <a:pPr>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cnt</a:t>
            </a: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找到一个单词</a:t>
            </a:r>
          </a:p>
          <a:p>
            <a:pPr>
              <a:lnSpc>
                <a:spcPct val="120000"/>
              </a:lnSpc>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while ( !</a:t>
            </a:r>
            <a:r>
              <a:rPr lang="en-US" altLang="zh-CN" sz="1867" dirty="0" err="1">
                <a:latin typeface="微软雅黑" pitchFamily="34" charset="-122"/>
                <a:ea typeface="微软雅黑" pitchFamily="34" charset="-122"/>
              </a:rPr>
              <a:t>isspace</a:t>
            </a:r>
            <a:r>
              <a:rPr lang="en-US" altLang="zh-CN" sz="1867" dirty="0">
                <a:latin typeface="微软雅黑" pitchFamily="34" charset="-122"/>
                <a:ea typeface="微软雅黑" pitchFamily="34" charset="-122"/>
              </a:rPr>
              <a:t>(*s)  &amp;&amp; *s != '\0‘ )   ++s;     //</a:t>
            </a:r>
            <a:r>
              <a:rPr lang="zh-CN" altLang="en-US" sz="1867" dirty="0">
                <a:latin typeface="微软雅黑" pitchFamily="34" charset="-122"/>
                <a:ea typeface="微软雅黑" pitchFamily="34" charset="-122"/>
              </a:rPr>
              <a:t>跳过单词	 </a:t>
            </a:r>
            <a:endParaRPr lang="en-US" altLang="zh-CN" sz="1867" dirty="0">
              <a:latin typeface="微软雅黑" pitchFamily="34" charset="-122"/>
              <a:ea typeface="微软雅黑" pitchFamily="34" charset="-122"/>
            </a:endParaRPr>
          </a:p>
          <a:p>
            <a:pPr>
              <a:lnSpc>
                <a:spcPct val="120000"/>
              </a:lnSpc>
            </a:pP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a:t>
            </a:r>
          </a:p>
          <a:p>
            <a:pPr>
              <a:lnSpc>
                <a:spcPct val="120000"/>
              </a:lnSpc>
            </a:pPr>
            <a:r>
              <a:rPr lang="en-US" altLang="zh-CN" sz="1867" dirty="0">
                <a:latin typeface="微软雅黑" pitchFamily="34" charset="-122"/>
                <a:ea typeface="微软雅黑" pitchFamily="34" charset="-122"/>
              </a:rPr>
              <a:t>      }</a:t>
            </a:r>
          </a:p>
          <a:p>
            <a:pPr>
              <a:lnSpc>
                <a:spcPct val="120000"/>
              </a:lnSpc>
            </a:pPr>
            <a:endParaRPr lang="en-US" altLang="zh-CN" sz="1867" dirty="0">
              <a:latin typeface="微软雅黑" pitchFamily="34" charset="-122"/>
              <a:ea typeface="微软雅黑" pitchFamily="34" charset="-122"/>
            </a:endParaRPr>
          </a:p>
          <a:p>
            <a:pPr>
              <a:lnSpc>
                <a:spcPct val="120000"/>
              </a:lnSpc>
            </a:pPr>
            <a:r>
              <a:rPr lang="en-US" altLang="zh-CN" sz="1867" dirty="0">
                <a:latin typeface="微软雅黑" pitchFamily="34" charset="-122"/>
                <a:ea typeface="微软雅黑" pitchFamily="34" charset="-122"/>
              </a:rPr>
              <a:t>      return </a:t>
            </a:r>
            <a:r>
              <a:rPr lang="en-US" altLang="zh-CN" sz="1867" dirty="0" err="1">
                <a:latin typeface="微软雅黑" pitchFamily="34" charset="-122"/>
                <a:ea typeface="微软雅黑" pitchFamily="34" charset="-122"/>
              </a:rPr>
              <a:t>cnt</a:t>
            </a:r>
            <a:r>
              <a:rPr lang="en-US" altLang="zh-CN" sz="1867" dirty="0">
                <a:latin typeface="微软雅黑" pitchFamily="34" charset="-122"/>
                <a:ea typeface="微软雅黑" pitchFamily="34" charset="-122"/>
              </a:rPr>
              <a:t>;</a:t>
            </a:r>
          </a:p>
          <a:p>
            <a:pPr>
              <a:lnSpc>
                <a:spcPct val="120000"/>
              </a:lnSpc>
            </a:pPr>
            <a:r>
              <a:rPr lang="en-US" altLang="zh-CN" sz="1867" dirty="0">
                <a:latin typeface="微软雅黑" pitchFamily="34" charset="-122"/>
                <a:ea typeface="微软雅黑" pitchFamily="34" charset="-122"/>
              </a:rPr>
              <a:t>}</a:t>
            </a:r>
          </a:p>
        </p:txBody>
      </p:sp>
      <p:sp>
        <p:nvSpPr>
          <p:cNvPr id="4" name="标题 3">
            <a:extLst>
              <a:ext uri="{FF2B5EF4-FFF2-40B4-BE49-F238E27FC236}">
                <a16:creationId xmlns:a16="http://schemas.microsoft.com/office/drawing/2014/main" id="{8E0D1508-E463-A024-3574-0D0C91B5DB83}"/>
              </a:ext>
            </a:extLst>
          </p:cNvPr>
          <p:cNvSpPr>
            <a:spLocks noGrp="1"/>
          </p:cNvSpPr>
          <p:nvPr>
            <p:ph type="title"/>
          </p:nvPr>
        </p:nvSpPr>
        <p:spPr/>
        <p:txBody>
          <a:bodyPr/>
          <a:lstStyle/>
          <a:p>
            <a:endParaRPr lang="zh-CN" altLang="en-US"/>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5810"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无符号整数</a:t>
            </a:r>
          </a:p>
        </p:txBody>
      </p:sp>
      <p:sp>
        <p:nvSpPr>
          <p:cNvPr id="66563" name="Rectangle 3"/>
          <p:cNvSpPr>
            <a:spLocks noGrp="1" noChangeArrowheads="1"/>
          </p:cNvSpPr>
          <p:nvPr>
            <p:ph type="body" sz="half" idx="4294967295"/>
          </p:nvPr>
        </p:nvSpPr>
        <p:spPr>
          <a:xfrm>
            <a:off x="1063625" y="1397000"/>
            <a:ext cx="11128375" cy="3162300"/>
          </a:xfrm>
        </p:spPr>
        <p:txBody>
          <a:bodyPr>
            <a:normAutofit/>
          </a:bodyPr>
          <a:lstStyle/>
          <a:p>
            <a:pPr eaLnBrk="1" hangingPunct="1">
              <a:lnSpc>
                <a:spcPct val="105000"/>
              </a:lnSpc>
              <a:buNone/>
            </a:pPr>
            <a:r>
              <a:rPr lang="zh-CN" altLang="en-US" sz="2400" b="1" dirty="0"/>
              <a:t>将所有的数都看成正整数，无需存储符号位</a:t>
            </a:r>
          </a:p>
          <a:p>
            <a:pPr eaLnBrk="1" hangingPunct="1">
              <a:lnSpc>
                <a:spcPct val="105000"/>
              </a:lnSpc>
              <a:buNone/>
            </a:pPr>
            <a:endParaRPr lang="en-US" altLang="zh-CN" sz="2400" b="1" dirty="0"/>
          </a:p>
          <a:p>
            <a:pPr eaLnBrk="1" hangingPunct="1">
              <a:lnSpc>
                <a:spcPct val="105000"/>
              </a:lnSpc>
              <a:buNone/>
            </a:pPr>
            <a:r>
              <a:rPr lang="zh-CN" altLang="en-US" sz="2400" b="1" dirty="0"/>
              <a:t>无符号数的定义</a:t>
            </a:r>
            <a:endParaRPr lang="en-US" altLang="zh-CN" sz="2400" b="1" dirty="0"/>
          </a:p>
          <a:p>
            <a:pPr>
              <a:lnSpc>
                <a:spcPct val="105000"/>
              </a:lnSpc>
              <a:spcBef>
                <a:spcPts val="800"/>
              </a:spcBef>
              <a:buNone/>
            </a:pPr>
            <a:r>
              <a:rPr lang="zh-CN" altLang="en-US" sz="1867" dirty="0"/>
              <a:t>在各种整数类型前加上关键词</a:t>
            </a:r>
            <a:r>
              <a:rPr lang="en-US" altLang="zh-CN" sz="1867" dirty="0"/>
              <a:t>unsigned</a:t>
            </a:r>
          </a:p>
          <a:p>
            <a:pPr>
              <a:lnSpc>
                <a:spcPct val="105000"/>
              </a:lnSpc>
              <a:spcBef>
                <a:spcPts val="800"/>
              </a:spcBef>
              <a:buNone/>
            </a:pPr>
            <a:r>
              <a:rPr lang="zh-CN" altLang="en-US" sz="1867" dirty="0"/>
              <a:t>变成</a:t>
            </a:r>
            <a:r>
              <a:rPr lang="en-US" altLang="zh-CN" sz="1867" dirty="0"/>
              <a:t>unsigned </a:t>
            </a:r>
            <a:r>
              <a:rPr lang="en-US" altLang="zh-CN" sz="1867" dirty="0" err="1"/>
              <a:t>int</a:t>
            </a:r>
            <a:r>
              <a:rPr lang="en-US" altLang="zh-CN" sz="1867" dirty="0"/>
              <a:t>,  unsigned short,  unsigned long, unsigned long </a:t>
            </a:r>
            <a:r>
              <a:rPr lang="en-US" altLang="zh-CN" sz="1867" dirty="0" err="1"/>
              <a:t>long</a:t>
            </a:r>
            <a:endParaRPr lang="en-US" altLang="zh-CN" sz="1867" dirty="0"/>
          </a:p>
        </p:txBody>
      </p:sp>
      <p:graphicFrame>
        <p:nvGraphicFramePr>
          <p:cNvPr id="2295812" name="Group 4"/>
          <p:cNvGraphicFramePr>
            <a:graphicFrameLocks noGrp="1"/>
          </p:cNvGraphicFramePr>
          <p:nvPr>
            <p:ph sz="half" idx="4294967295"/>
            <p:extLst>
              <p:ext uri="{D42A27DB-BD31-4B8C-83A1-F6EECF244321}">
                <p14:modId xmlns:p14="http://schemas.microsoft.com/office/powerpoint/2010/main" val="4189980122"/>
              </p:ext>
            </p:extLst>
          </p:nvPr>
        </p:nvGraphicFramePr>
        <p:xfrm>
          <a:off x="941493" y="4132792"/>
          <a:ext cx="7372349" cy="1908176"/>
        </p:xfrm>
        <a:graphic>
          <a:graphicData uri="http://schemas.openxmlformats.org/drawingml/2006/table">
            <a:tbl>
              <a:tblPr/>
              <a:tblGrid>
                <a:gridCol w="3687233">
                  <a:extLst>
                    <a:ext uri="{9D8B030D-6E8A-4147-A177-3AD203B41FA5}">
                      <a16:colId xmlns:a16="http://schemas.microsoft.com/office/drawing/2014/main" val="20000"/>
                    </a:ext>
                  </a:extLst>
                </a:gridCol>
                <a:gridCol w="3685116">
                  <a:extLst>
                    <a:ext uri="{9D8B030D-6E8A-4147-A177-3AD203B41FA5}">
                      <a16:colId xmlns:a16="http://schemas.microsoft.com/office/drawing/2014/main" val="20001"/>
                    </a:ext>
                  </a:extLst>
                </a:gridCol>
              </a:tblGrid>
              <a:tr h="636588">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unsigned </a:t>
                      </a:r>
                      <a:r>
                        <a:rPr kumimoji="1" lang="en-US" altLang="zh-CN" sz="1900" b="0" i="0" u="none" strike="noStrike" cap="none" normalizeH="0" baseline="0" dirty="0" err="1">
                          <a:ln>
                            <a:noFill/>
                          </a:ln>
                          <a:solidFill>
                            <a:schemeClr val="tx1"/>
                          </a:solidFill>
                          <a:effectLst/>
                          <a:latin typeface="微软雅黑" pitchFamily="34" charset="-122"/>
                          <a:ea typeface="微软雅黑" pitchFamily="34" charset="-122"/>
                        </a:rPr>
                        <a:t>int</a:t>
                      </a:r>
                      <a:endParaRPr kumimoji="1" lang="en-US" altLang="zh-CN" sz="1900" b="0" i="0" u="none" strike="noStrike" cap="none" normalizeH="0" baseline="0" dirty="0">
                        <a:ln>
                          <a:noFill/>
                        </a:ln>
                        <a:solidFill>
                          <a:schemeClr val="tx1"/>
                        </a:solidFill>
                        <a:effectLst/>
                        <a:latin typeface="微软雅黑" pitchFamily="34" charset="-122"/>
                        <a:ea typeface="微软雅黑" pitchFamily="34" charset="-122"/>
                      </a:endParaRP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0</a:t>
                      </a: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rPr>
                        <a:t>～</a:t>
                      </a: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2</a:t>
                      </a:r>
                      <a:r>
                        <a:rPr kumimoji="1" lang="en-US" altLang="zh-CN" sz="1900" b="0" i="0" u="none" strike="noStrike" cap="none" normalizeH="0" baseline="30000" dirty="0">
                          <a:ln>
                            <a:noFill/>
                          </a:ln>
                          <a:solidFill>
                            <a:schemeClr val="tx1"/>
                          </a:solidFill>
                          <a:effectLst/>
                          <a:latin typeface="微软雅黑" pitchFamily="34" charset="-122"/>
                          <a:ea typeface="微软雅黑" pitchFamily="34" charset="-122"/>
                        </a:rPr>
                        <a:t>32</a:t>
                      </a: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-1</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3500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rPr>
                        <a:t>unsigned short</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rPr>
                        <a:t>0</a:t>
                      </a:r>
                      <a:r>
                        <a:rPr kumimoji="1" lang="zh-CN" altLang="en-US" sz="1900" b="0" i="0" u="none" strike="noStrike" cap="none" normalizeH="0" baseline="0">
                          <a:ln>
                            <a:noFill/>
                          </a:ln>
                          <a:solidFill>
                            <a:schemeClr val="tx1"/>
                          </a:solidFill>
                          <a:effectLst/>
                          <a:latin typeface="微软雅黑" pitchFamily="34" charset="-122"/>
                          <a:ea typeface="微软雅黑" pitchFamily="34" charset="-122"/>
                        </a:rPr>
                        <a:t>～</a:t>
                      </a:r>
                      <a:r>
                        <a:rPr kumimoji="1" lang="en-US" altLang="zh-CN" sz="1900" b="0" i="0" u="none" strike="noStrike" cap="none" normalizeH="0" baseline="0">
                          <a:ln>
                            <a:noFill/>
                          </a:ln>
                          <a:solidFill>
                            <a:schemeClr val="tx1"/>
                          </a:solidFill>
                          <a:effectLst/>
                          <a:latin typeface="微软雅黑" pitchFamily="34" charset="-122"/>
                          <a:ea typeface="微软雅黑" pitchFamily="34" charset="-122"/>
                        </a:rPr>
                        <a:t>65535</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36588">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rPr>
                        <a:t>unsigned long</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0</a:t>
                      </a: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rPr>
                        <a:t>～</a:t>
                      </a: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2</a:t>
                      </a:r>
                      <a:r>
                        <a:rPr kumimoji="1" lang="en-US" altLang="zh-CN" sz="1900" b="0" i="0" u="none" strike="noStrike" cap="none" normalizeH="0" baseline="30000" dirty="0">
                          <a:ln>
                            <a:noFill/>
                          </a:ln>
                          <a:solidFill>
                            <a:schemeClr val="tx1"/>
                          </a:solidFill>
                          <a:effectLst/>
                          <a:latin typeface="微软雅黑" pitchFamily="34" charset="-122"/>
                          <a:ea typeface="微软雅黑" pitchFamily="34" charset="-122"/>
                        </a:rPr>
                        <a:t>32</a:t>
                      </a: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-1</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spd="med">
    <p:fade/>
  </p:transition>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defRPr/>
            </a:pPr>
            <a:r>
              <a:rPr lang="en-US" altLang="zh-CN" sz="3733" b="1" dirty="0">
                <a:latin typeface="微软雅黑" pitchFamily="34" charset="-122"/>
              </a:rPr>
              <a:t>const</a:t>
            </a:r>
            <a:r>
              <a:rPr lang="zh-CN" altLang="en-US" sz="3733" b="1" dirty="0">
                <a:latin typeface="微软雅黑" pitchFamily="34" charset="-122"/>
              </a:rPr>
              <a:t>与指针</a:t>
            </a:r>
          </a:p>
        </p:txBody>
      </p:sp>
      <p:sp>
        <p:nvSpPr>
          <p:cNvPr id="110595" name="内容占位符 2"/>
          <p:cNvSpPr>
            <a:spLocks noGrp="1"/>
          </p:cNvSpPr>
          <p:nvPr>
            <p:ph idx="4294967295"/>
          </p:nvPr>
        </p:nvSpPr>
        <p:spPr>
          <a:xfrm>
            <a:off x="1185333" y="1371600"/>
            <a:ext cx="9583738" cy="4114800"/>
          </a:xfrm>
        </p:spPr>
        <p:txBody>
          <a:bodyPr>
            <a:normAutofit/>
          </a:bodyPr>
          <a:lstStyle/>
          <a:p>
            <a:pPr>
              <a:buNone/>
            </a:pPr>
            <a:r>
              <a:rPr lang="en-US" altLang="zh-CN" sz="2400" b="1" dirty="0"/>
              <a:t>const </a:t>
            </a:r>
            <a:r>
              <a:rPr lang="en-US" altLang="zh-CN" sz="2400" b="1" dirty="0" err="1"/>
              <a:t>int</a:t>
            </a:r>
            <a:r>
              <a:rPr lang="en-US" altLang="zh-CN" sz="2400" b="1" dirty="0"/>
              <a:t> </a:t>
            </a:r>
            <a:r>
              <a:rPr lang="zh-CN" altLang="en-US" sz="2400" b="1" dirty="0"/>
              <a:t>*</a:t>
            </a:r>
            <a:r>
              <a:rPr lang="en-US" altLang="zh-CN" sz="2400" b="1" dirty="0"/>
              <a:t>p; </a:t>
            </a:r>
          </a:p>
          <a:p>
            <a:pPr>
              <a:spcBef>
                <a:spcPts val="800"/>
              </a:spcBef>
              <a:buNone/>
            </a:pPr>
            <a:r>
              <a:rPr lang="zh-CN" altLang="en-US" sz="1867" dirty="0"/>
              <a:t>不能通过</a:t>
            </a:r>
            <a:r>
              <a:rPr lang="en-US" altLang="zh-CN" sz="1867" dirty="0"/>
              <a:t>p</a:t>
            </a:r>
            <a:r>
              <a:rPr lang="zh-CN" altLang="en-US" sz="1867" dirty="0"/>
              <a:t>修改它指向的单元的内容，但</a:t>
            </a:r>
            <a:r>
              <a:rPr lang="en-US" altLang="zh-CN" sz="1867" dirty="0"/>
              <a:t>p</a:t>
            </a:r>
            <a:r>
              <a:rPr lang="zh-CN" altLang="en-US" sz="1867" dirty="0"/>
              <a:t>可以指向不同的变量。</a:t>
            </a:r>
            <a:endParaRPr lang="en-US" altLang="zh-CN" sz="1867" dirty="0"/>
          </a:p>
          <a:p>
            <a:pPr>
              <a:spcBef>
                <a:spcPts val="2400"/>
              </a:spcBef>
              <a:buNone/>
            </a:pPr>
            <a:r>
              <a:rPr lang="en-US" altLang="zh-CN" sz="2133" b="1" dirty="0" err="1"/>
              <a:t>int</a:t>
            </a:r>
            <a:r>
              <a:rPr lang="en-US" altLang="zh-CN" sz="2133" b="1" dirty="0"/>
              <a:t>  </a:t>
            </a:r>
            <a:r>
              <a:rPr lang="zh-CN" altLang="en-US" sz="2133" b="1" dirty="0"/>
              <a:t>*</a:t>
            </a:r>
            <a:r>
              <a:rPr lang="en-US" altLang="zh-CN" sz="2133" b="1" dirty="0"/>
              <a:t>const p = &amp;x; </a:t>
            </a:r>
          </a:p>
          <a:p>
            <a:pPr>
              <a:spcBef>
                <a:spcPts val="1600"/>
              </a:spcBef>
              <a:buNone/>
            </a:pPr>
            <a:r>
              <a:rPr lang="zh-CN" altLang="en-US" sz="1867" dirty="0"/>
              <a:t>可以通过</a:t>
            </a:r>
            <a:r>
              <a:rPr lang="en-US" altLang="zh-CN" sz="1867" dirty="0"/>
              <a:t>p</a:t>
            </a:r>
            <a:r>
              <a:rPr lang="zh-CN" altLang="en-US" sz="1867" dirty="0"/>
              <a:t>修改指向的对象，但</a:t>
            </a:r>
            <a:r>
              <a:rPr lang="en-US" altLang="zh-CN" sz="1867" dirty="0"/>
              <a:t>p</a:t>
            </a:r>
            <a:r>
              <a:rPr lang="zh-CN" altLang="en-US" sz="1867" dirty="0"/>
              <a:t>的值不能变</a:t>
            </a:r>
            <a:endParaRPr lang="en-US" altLang="zh-CN" sz="1867" dirty="0"/>
          </a:p>
          <a:p>
            <a:pPr>
              <a:spcBef>
                <a:spcPts val="800"/>
              </a:spcBef>
              <a:buNone/>
            </a:pPr>
            <a:r>
              <a:rPr lang="zh-CN" altLang="en-US" sz="1867" dirty="0"/>
              <a:t>即</a:t>
            </a:r>
            <a:r>
              <a:rPr lang="en-US" altLang="zh-CN" sz="1867" dirty="0"/>
              <a:t>p</a:t>
            </a:r>
            <a:r>
              <a:rPr lang="zh-CN" altLang="en-US" sz="1867" dirty="0"/>
              <a:t>永远只能指向</a:t>
            </a:r>
            <a:r>
              <a:rPr lang="en-US" altLang="zh-CN" sz="1867" dirty="0"/>
              <a:t>x</a:t>
            </a:r>
            <a:r>
              <a:rPr lang="zh-CN" altLang="en-US" sz="1867" dirty="0"/>
              <a:t>。</a:t>
            </a:r>
            <a:r>
              <a:rPr lang="en-US" altLang="zh-CN" sz="1867" dirty="0"/>
              <a:t>p</a:t>
            </a:r>
            <a:r>
              <a:rPr lang="zh-CN" altLang="en-US" sz="1867" dirty="0"/>
              <a:t>定义时必须给出初值</a:t>
            </a:r>
            <a:endParaRPr lang="en-US" altLang="zh-CN" dirty="0">
              <a:latin typeface="微软雅黑" pitchFamily="34" charset="-122"/>
              <a:ea typeface="微软雅黑" pitchFamily="34" charset="-122"/>
            </a:endParaRPr>
          </a:p>
          <a:p>
            <a:pPr>
              <a:spcBef>
                <a:spcPts val="2400"/>
              </a:spcBef>
              <a:buNone/>
            </a:pPr>
            <a:r>
              <a:rPr lang="en-US" altLang="zh-CN" sz="2400" b="1" dirty="0"/>
              <a:t>const  </a:t>
            </a:r>
            <a:r>
              <a:rPr lang="en-US" altLang="zh-CN" sz="2400" b="1" dirty="0" err="1"/>
              <a:t>int</a:t>
            </a:r>
            <a:r>
              <a:rPr lang="en-US" altLang="zh-CN" sz="2400" b="1" dirty="0"/>
              <a:t> *const p = &amp;x; </a:t>
            </a:r>
          </a:p>
          <a:p>
            <a:pPr>
              <a:buNone/>
            </a:pPr>
            <a:r>
              <a:rPr lang="en-US" altLang="zh-CN" sz="1867" dirty="0"/>
              <a:t> p</a:t>
            </a:r>
            <a:r>
              <a:rPr lang="zh-CN" altLang="en-US" sz="1867" dirty="0"/>
              <a:t>的值不能修改，</a:t>
            </a:r>
            <a:r>
              <a:rPr lang="en-US" altLang="zh-CN" sz="1867" dirty="0"/>
              <a:t>*p</a:t>
            </a:r>
            <a:r>
              <a:rPr lang="zh-CN" altLang="en-US" sz="1867" dirty="0"/>
              <a:t>的值也不能修改</a:t>
            </a:r>
          </a:p>
        </p:txBody>
      </p:sp>
      <p:sp>
        <p:nvSpPr>
          <p:cNvPr id="5" name="TextBox 4"/>
          <p:cNvSpPr txBox="1"/>
          <p:nvPr/>
        </p:nvSpPr>
        <p:spPr>
          <a:xfrm>
            <a:off x="7164061" y="4362923"/>
            <a:ext cx="2126043" cy="461665"/>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提高安全性</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6" presetClass="emph" presetSubtype="0" fill="hold" grpId="1" nodeType="afterEffect">
                                  <p:stCondLst>
                                    <p:cond delay="0"/>
                                  </p:stCondLst>
                                  <p:childTnLst>
                                    <p:animScale>
                                      <p:cBhvr>
                                        <p:cTn id="10"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171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指针作为函数参数</a:t>
            </a:r>
          </a:p>
        </p:txBody>
      </p:sp>
      <p:sp>
        <p:nvSpPr>
          <p:cNvPr id="2931715" name="Rectangle 3"/>
          <p:cNvSpPr>
            <a:spLocks noChangeArrowheads="1"/>
          </p:cNvSpPr>
          <p:nvPr/>
        </p:nvSpPr>
        <p:spPr bwMode="auto">
          <a:xfrm>
            <a:off x="762000" y="1332788"/>
            <a:ext cx="8358717" cy="461665"/>
          </a:xfrm>
          <a:prstGeom prst="rect">
            <a:avLst/>
          </a:prstGeom>
          <a:noFill/>
          <a:ln w="9525">
            <a:noFill/>
            <a:miter lim="800000"/>
            <a:headEnd/>
            <a:tailEnd/>
          </a:ln>
        </p:spPr>
        <p:txBody>
          <a:bodyPr>
            <a:spAutoFit/>
          </a:bodyPr>
          <a:lstStyle/>
          <a:p>
            <a:r>
              <a:rPr lang="zh-CN" altLang="en-US" sz="2400" dirty="0">
                <a:latin typeface="微软雅黑" pitchFamily="34" charset="-122"/>
                <a:ea typeface="微软雅黑" pitchFamily="34" charset="-122"/>
              </a:rPr>
              <a:t>例：编一函数，交换二个参数值 </a:t>
            </a:r>
          </a:p>
        </p:txBody>
      </p:sp>
      <p:sp>
        <p:nvSpPr>
          <p:cNvPr id="2931716" name="Rectangle 4"/>
          <p:cNvSpPr>
            <a:spLocks noChangeArrowheads="1"/>
          </p:cNvSpPr>
          <p:nvPr/>
        </p:nvSpPr>
        <p:spPr bwMode="auto">
          <a:xfrm>
            <a:off x="1016002" y="2781300"/>
            <a:ext cx="5128684" cy="1650516"/>
          </a:xfrm>
          <a:prstGeom prst="rect">
            <a:avLst/>
          </a:prstGeom>
          <a:noFill/>
          <a:ln w="9525">
            <a:solidFill>
              <a:schemeClr val="tx1"/>
            </a:solidFill>
            <a:miter lim="800000"/>
            <a:headEnd/>
            <a:tailEnd/>
          </a:ln>
        </p:spPr>
        <p:txBody>
          <a:bodyPr>
            <a:spAutoFit/>
          </a:bodyPr>
          <a:lstStyle/>
          <a:p>
            <a:pPr>
              <a:lnSpc>
                <a:spcPct val="110000"/>
              </a:lnSpc>
            </a:pPr>
            <a:r>
              <a:rPr lang="en-US" altLang="zh-CN" sz="1867" dirty="0">
                <a:latin typeface="微软雅黑" pitchFamily="34" charset="-122"/>
                <a:ea typeface="微软雅黑" pitchFamily="34" charset="-122"/>
              </a:rPr>
              <a:t>void swap(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b )</a:t>
            </a:r>
          </a:p>
          <a:p>
            <a:pPr eaLnBrk="0" hangingPunct="0">
              <a:lnSpc>
                <a:spcPct val="110000"/>
              </a:lnSpc>
            </a:pPr>
            <a:r>
              <a:rPr lang="en-US" altLang="zh-CN" sz="1867" dirty="0">
                <a:latin typeface="微软雅黑" pitchFamily="34" charset="-122"/>
                <a:ea typeface="微软雅黑" pitchFamily="34" charset="-122"/>
              </a:rPr>
              <a:t>{ </a:t>
            </a:r>
          </a:p>
          <a:p>
            <a:pPr eaLnBrk="0" hangingPunct="0">
              <a:lnSpc>
                <a:spcPct val="11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c;</a:t>
            </a:r>
          </a:p>
          <a:p>
            <a:pPr eaLnBrk="0" hangingPunct="0">
              <a:lnSpc>
                <a:spcPct val="110000"/>
              </a:lnSpc>
            </a:pPr>
            <a:r>
              <a:rPr lang="en-US" altLang="zh-CN" sz="1867" dirty="0">
                <a:latin typeface="微软雅黑" pitchFamily="34" charset="-122"/>
                <a:ea typeface="微软雅黑" pitchFamily="34" charset="-122"/>
              </a:rPr>
              <a:t>     c=a;    a=b;    b=c;</a:t>
            </a:r>
          </a:p>
          <a:p>
            <a:pPr eaLnBrk="0" hangingPunct="0">
              <a:lnSpc>
                <a:spcPct val="110000"/>
              </a:lnSpc>
            </a:pPr>
            <a:r>
              <a:rPr lang="en-US" altLang="zh-CN" sz="1867" dirty="0">
                <a:latin typeface="微软雅黑" pitchFamily="34" charset="-122"/>
                <a:ea typeface="微软雅黑" pitchFamily="34" charset="-122"/>
              </a:rPr>
              <a:t> } </a:t>
            </a:r>
          </a:p>
        </p:txBody>
      </p:sp>
      <p:sp>
        <p:nvSpPr>
          <p:cNvPr id="2931718" name="Text Box 6"/>
          <p:cNvSpPr txBox="1">
            <a:spLocks noChangeArrowheads="1"/>
          </p:cNvSpPr>
          <p:nvPr/>
        </p:nvSpPr>
        <p:spPr bwMode="auto">
          <a:xfrm>
            <a:off x="762001" y="4927180"/>
            <a:ext cx="5287433" cy="407869"/>
          </a:xfrm>
          <a:prstGeom prst="rect">
            <a:avLst/>
          </a:prstGeom>
          <a:noFill/>
          <a:ln w="9525">
            <a:noFill/>
            <a:miter lim="800000"/>
            <a:headEnd/>
            <a:tailEnd/>
          </a:ln>
        </p:spPr>
        <p:txBody>
          <a:bodyPr>
            <a:spAutoFit/>
          </a:bodyPr>
          <a:lstStyle/>
          <a:p>
            <a:pPr>
              <a:lnSpc>
                <a:spcPct val="120000"/>
              </a:lnSpc>
              <a:spcBef>
                <a:spcPct val="50000"/>
              </a:spcBef>
            </a:pPr>
            <a:r>
              <a:rPr lang="zh-CN" altLang="en-US" sz="1867" dirty="0">
                <a:latin typeface="微软雅黑" pitchFamily="34" charset="-122"/>
                <a:ea typeface="微软雅黑" pitchFamily="34" charset="-122"/>
              </a:rPr>
              <a:t>希望通过调用</a:t>
            </a:r>
            <a:r>
              <a:rPr lang="en-US" altLang="zh-CN" sz="1867" dirty="0">
                <a:latin typeface="微软雅黑" pitchFamily="34" charset="-122"/>
                <a:ea typeface="微软雅黑" pitchFamily="34" charset="-122"/>
              </a:rPr>
              <a:t>swap( x,   y)</a:t>
            </a:r>
            <a:r>
              <a:rPr lang="zh-CN" altLang="en-US" sz="1867" dirty="0">
                <a:latin typeface="微软雅黑" pitchFamily="34" charset="-122"/>
                <a:ea typeface="微软雅黑" pitchFamily="34" charset="-122"/>
              </a:rPr>
              <a:t>交换变量 </a:t>
            </a:r>
            <a:r>
              <a:rPr lang="en-US" altLang="zh-CN" sz="1867" dirty="0">
                <a:latin typeface="微软雅黑" pitchFamily="34" charset="-122"/>
                <a:ea typeface="微软雅黑" pitchFamily="34" charset="-122"/>
              </a:rPr>
              <a:t>x </a:t>
            </a:r>
            <a:r>
              <a:rPr lang="zh-CN" altLang="en-US" sz="1867" dirty="0">
                <a:latin typeface="微软雅黑" pitchFamily="34" charset="-122"/>
                <a:ea typeface="微软雅黑" pitchFamily="34" charset="-122"/>
              </a:rPr>
              <a:t>和 </a:t>
            </a:r>
            <a:r>
              <a:rPr lang="en-US" altLang="zh-CN" sz="1867" dirty="0">
                <a:latin typeface="微软雅黑" pitchFamily="34" charset="-122"/>
                <a:ea typeface="微软雅黑" pitchFamily="34" charset="-122"/>
              </a:rPr>
              <a:t>y </a:t>
            </a:r>
            <a:r>
              <a:rPr lang="zh-CN" altLang="en-US" sz="1867" dirty="0">
                <a:latin typeface="微软雅黑" pitchFamily="34" charset="-122"/>
                <a:ea typeface="微软雅黑" pitchFamily="34" charset="-122"/>
              </a:rPr>
              <a:t>的值</a:t>
            </a:r>
          </a:p>
        </p:txBody>
      </p:sp>
      <p:sp>
        <p:nvSpPr>
          <p:cNvPr id="490502" name="Text Box 30"/>
          <p:cNvSpPr txBox="1">
            <a:spLocks noChangeArrowheads="1"/>
          </p:cNvSpPr>
          <p:nvPr/>
        </p:nvSpPr>
        <p:spPr bwMode="auto">
          <a:xfrm>
            <a:off x="762001" y="2030414"/>
            <a:ext cx="8936567" cy="461665"/>
          </a:xfrm>
          <a:prstGeom prst="rect">
            <a:avLst/>
          </a:prstGeom>
          <a:noFill/>
          <a:ln w="12700" cap="sq" algn="ctr">
            <a:noFill/>
            <a:miter lim="800000"/>
            <a:headEnd type="none" w="sm" len="sm"/>
            <a:tailEnd type="none" w="sm" len="sm"/>
          </a:ln>
        </p:spPr>
        <p:txBody>
          <a:bodyPr>
            <a:spAutoFit/>
          </a:bodyPr>
          <a:lstStyle/>
          <a:p>
            <a:pPr>
              <a:spcBef>
                <a:spcPct val="50000"/>
              </a:spcBef>
            </a:pPr>
            <a:r>
              <a:rPr lang="zh-CN" altLang="en-US" sz="2400" dirty="0">
                <a:latin typeface="微软雅黑" pitchFamily="34" charset="-122"/>
                <a:ea typeface="微软雅黑" pitchFamily="34" charset="-122"/>
              </a:rPr>
              <a:t>新手可能会编出如下的函数：</a:t>
            </a:r>
          </a:p>
        </p:txBody>
      </p:sp>
      <p:sp>
        <p:nvSpPr>
          <p:cNvPr id="490503" name="Text Box 31"/>
          <p:cNvSpPr txBox="1">
            <a:spLocks noChangeArrowheads="1"/>
          </p:cNvSpPr>
          <p:nvPr/>
        </p:nvSpPr>
        <p:spPr bwMode="auto">
          <a:xfrm>
            <a:off x="408235" y="5854176"/>
            <a:ext cx="11210924" cy="497957"/>
          </a:xfrm>
          <a:prstGeom prst="rect">
            <a:avLst/>
          </a:prstGeom>
          <a:noFill/>
          <a:ln w="12700" cap="sq" algn="ctr">
            <a:noFill/>
            <a:miter lim="800000"/>
            <a:headEnd type="none" w="sm" len="sm"/>
            <a:tailEnd type="none" w="sm" len="sm"/>
          </a:ln>
        </p:spPr>
        <p:txBody>
          <a:bodyPr wrap="square">
            <a:spAutoFit/>
          </a:bodyPr>
          <a:lstStyle/>
          <a:p>
            <a:pPr>
              <a:lnSpc>
                <a:spcPct val="120000"/>
              </a:lnSpc>
              <a:spcBef>
                <a:spcPct val="50000"/>
              </a:spcBef>
            </a:pPr>
            <a:r>
              <a:rPr lang="zh-CN" altLang="en-US" sz="2400" dirty="0">
                <a:latin typeface="微软雅黑" pitchFamily="34" charset="-122"/>
                <a:ea typeface="微软雅黑" pitchFamily="34" charset="-122"/>
              </a:rPr>
              <a:t>因为</a:t>
            </a:r>
            <a:r>
              <a:rPr lang="en-US" altLang="zh-CN" sz="2400" dirty="0">
                <a:latin typeface="微软雅黑" pitchFamily="34" charset="-122"/>
                <a:ea typeface="微软雅黑" pitchFamily="34" charset="-122"/>
              </a:rPr>
              <a:t>C++</a:t>
            </a:r>
            <a:r>
              <a:rPr lang="zh-CN" altLang="en-US" sz="2400" dirty="0">
                <a:latin typeface="微软雅黑" pitchFamily="34" charset="-122"/>
                <a:ea typeface="微软雅黑" pitchFamily="34" charset="-122"/>
              </a:rPr>
              <a:t>采用的是值传递机制，函数中</a:t>
            </a:r>
            <a:r>
              <a:rPr lang="en-US" altLang="zh-CN" sz="2400" dirty="0">
                <a:latin typeface="微软雅黑" pitchFamily="34" charset="-122"/>
                <a:ea typeface="微软雅黑" pitchFamily="34" charset="-122"/>
              </a:rPr>
              <a:t>a</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b</a:t>
            </a:r>
            <a:r>
              <a:rPr lang="zh-CN" altLang="en-US" sz="2400" dirty="0">
                <a:latin typeface="微软雅黑" pitchFamily="34" charset="-122"/>
                <a:ea typeface="微软雅黑" pitchFamily="34" charset="-122"/>
              </a:rPr>
              <a:t>值的交换不会影响实际参数</a:t>
            </a:r>
            <a:r>
              <a:rPr lang="en-US" altLang="zh-CN" sz="2400" dirty="0">
                <a:latin typeface="微软雅黑" pitchFamily="34" charset="-122"/>
                <a:ea typeface="微软雅黑" pitchFamily="34" charset="-122"/>
              </a:rPr>
              <a:t>x</a:t>
            </a:r>
            <a:r>
              <a:rPr lang="zh-CN" altLang="en-US" sz="2400" dirty="0">
                <a:latin typeface="微软雅黑" pitchFamily="34" charset="-122"/>
                <a:ea typeface="微软雅黑" pitchFamily="34" charset="-122"/>
              </a:rPr>
              <a:t>和</a:t>
            </a:r>
            <a:r>
              <a:rPr lang="en-US" altLang="zh-CN" sz="2400" dirty="0">
                <a:latin typeface="微软雅黑" pitchFamily="34" charset="-122"/>
                <a:ea typeface="微软雅黑" pitchFamily="34" charset="-122"/>
              </a:rPr>
              <a:t>y</a:t>
            </a:r>
            <a:r>
              <a:rPr lang="zh-CN" altLang="en-US" sz="2400" dirty="0">
                <a:latin typeface="微软雅黑" pitchFamily="34" charset="-122"/>
                <a:ea typeface="微软雅黑" pitchFamily="34" charset="-122"/>
              </a:rPr>
              <a:t>的值</a:t>
            </a:r>
          </a:p>
        </p:txBody>
      </p:sp>
      <p:grpSp>
        <p:nvGrpSpPr>
          <p:cNvPr id="8" name="Group 5"/>
          <p:cNvGrpSpPr>
            <a:grpSpLocks/>
          </p:cNvGrpSpPr>
          <p:nvPr/>
        </p:nvGrpSpPr>
        <p:grpSpPr bwMode="auto">
          <a:xfrm>
            <a:off x="8236188" y="1825229"/>
            <a:ext cx="1754977" cy="3687763"/>
            <a:chOff x="4679" y="1120"/>
            <a:chExt cx="929" cy="2587"/>
          </a:xfrm>
        </p:grpSpPr>
        <p:sp>
          <p:nvSpPr>
            <p:cNvPr id="9" name="Line 6"/>
            <p:cNvSpPr>
              <a:spLocks noChangeShapeType="1"/>
            </p:cNvSpPr>
            <p:nvPr/>
          </p:nvSpPr>
          <p:spPr bwMode="auto">
            <a:xfrm>
              <a:off x="4679" y="1120"/>
              <a:ext cx="1" cy="2587"/>
            </a:xfrm>
            <a:prstGeom prst="line">
              <a:avLst/>
            </a:prstGeom>
            <a:noFill/>
            <a:ln w="25400">
              <a:solidFill>
                <a:schemeClr val="tx1"/>
              </a:solidFill>
              <a:round/>
              <a:headEnd/>
              <a:tailEnd/>
            </a:ln>
          </p:spPr>
          <p:txBody>
            <a:bodyPr wrap="none" anchor="ctr"/>
            <a:lstStyle/>
            <a:p>
              <a:endParaRPr lang="zh-CN" altLang="en-US" sz="1867"/>
            </a:p>
          </p:txBody>
        </p:sp>
        <p:sp>
          <p:nvSpPr>
            <p:cNvPr id="10" name="Line 7"/>
            <p:cNvSpPr>
              <a:spLocks noChangeShapeType="1"/>
            </p:cNvSpPr>
            <p:nvPr/>
          </p:nvSpPr>
          <p:spPr bwMode="auto">
            <a:xfrm>
              <a:off x="5255" y="1120"/>
              <a:ext cx="1" cy="2587"/>
            </a:xfrm>
            <a:prstGeom prst="line">
              <a:avLst/>
            </a:prstGeom>
            <a:noFill/>
            <a:ln w="25400">
              <a:solidFill>
                <a:schemeClr val="tx1"/>
              </a:solidFill>
              <a:round/>
              <a:headEnd/>
              <a:tailEnd/>
            </a:ln>
          </p:spPr>
          <p:txBody>
            <a:bodyPr wrap="none" anchor="ctr"/>
            <a:lstStyle/>
            <a:p>
              <a:endParaRPr lang="zh-CN" altLang="en-US" sz="1867"/>
            </a:p>
          </p:txBody>
        </p:sp>
        <p:sp>
          <p:nvSpPr>
            <p:cNvPr id="11" name="Line 8"/>
            <p:cNvSpPr>
              <a:spLocks noChangeShapeType="1"/>
            </p:cNvSpPr>
            <p:nvPr/>
          </p:nvSpPr>
          <p:spPr bwMode="auto">
            <a:xfrm>
              <a:off x="4679" y="1264"/>
              <a:ext cx="601" cy="1"/>
            </a:xfrm>
            <a:prstGeom prst="line">
              <a:avLst/>
            </a:prstGeom>
            <a:noFill/>
            <a:ln w="9525">
              <a:solidFill>
                <a:schemeClr val="tx1"/>
              </a:solidFill>
              <a:round/>
              <a:headEnd/>
              <a:tailEnd/>
            </a:ln>
          </p:spPr>
          <p:txBody>
            <a:bodyPr wrap="none" anchor="ctr"/>
            <a:lstStyle/>
            <a:p>
              <a:endParaRPr lang="zh-CN" altLang="en-US" sz="1867"/>
            </a:p>
          </p:txBody>
        </p:sp>
        <p:sp>
          <p:nvSpPr>
            <p:cNvPr id="12" name="Line 9"/>
            <p:cNvSpPr>
              <a:spLocks noChangeShapeType="1"/>
            </p:cNvSpPr>
            <p:nvPr/>
          </p:nvSpPr>
          <p:spPr bwMode="auto">
            <a:xfrm>
              <a:off x="4679" y="1600"/>
              <a:ext cx="601" cy="1"/>
            </a:xfrm>
            <a:prstGeom prst="line">
              <a:avLst/>
            </a:prstGeom>
            <a:noFill/>
            <a:ln w="9525">
              <a:solidFill>
                <a:schemeClr val="tx1"/>
              </a:solidFill>
              <a:round/>
              <a:headEnd/>
              <a:tailEnd/>
            </a:ln>
          </p:spPr>
          <p:txBody>
            <a:bodyPr wrap="none" anchor="ctr"/>
            <a:lstStyle/>
            <a:p>
              <a:endParaRPr lang="zh-CN" altLang="en-US" sz="1867"/>
            </a:p>
          </p:txBody>
        </p:sp>
        <p:sp>
          <p:nvSpPr>
            <p:cNvPr id="13" name="Line 10"/>
            <p:cNvSpPr>
              <a:spLocks noChangeShapeType="1"/>
            </p:cNvSpPr>
            <p:nvPr/>
          </p:nvSpPr>
          <p:spPr bwMode="auto">
            <a:xfrm>
              <a:off x="4679" y="1936"/>
              <a:ext cx="601" cy="1"/>
            </a:xfrm>
            <a:prstGeom prst="line">
              <a:avLst/>
            </a:prstGeom>
            <a:noFill/>
            <a:ln w="9525">
              <a:solidFill>
                <a:schemeClr val="tx1"/>
              </a:solidFill>
              <a:round/>
              <a:headEnd/>
              <a:tailEnd/>
            </a:ln>
          </p:spPr>
          <p:txBody>
            <a:bodyPr wrap="none" anchor="ctr"/>
            <a:lstStyle/>
            <a:p>
              <a:endParaRPr lang="zh-CN" altLang="en-US" sz="1867"/>
            </a:p>
          </p:txBody>
        </p:sp>
        <p:sp>
          <p:nvSpPr>
            <p:cNvPr id="14" name="Line 11"/>
            <p:cNvSpPr>
              <a:spLocks noChangeShapeType="1"/>
            </p:cNvSpPr>
            <p:nvPr/>
          </p:nvSpPr>
          <p:spPr bwMode="auto">
            <a:xfrm>
              <a:off x="4679" y="2608"/>
              <a:ext cx="601" cy="1"/>
            </a:xfrm>
            <a:prstGeom prst="line">
              <a:avLst/>
            </a:prstGeom>
            <a:noFill/>
            <a:ln w="9525">
              <a:solidFill>
                <a:schemeClr val="tx1"/>
              </a:solidFill>
              <a:round/>
              <a:headEnd/>
              <a:tailEnd/>
            </a:ln>
          </p:spPr>
          <p:txBody>
            <a:bodyPr wrap="none" anchor="ctr"/>
            <a:lstStyle/>
            <a:p>
              <a:endParaRPr lang="zh-CN" altLang="en-US" sz="1867"/>
            </a:p>
          </p:txBody>
        </p:sp>
        <p:sp>
          <p:nvSpPr>
            <p:cNvPr id="15" name="Line 12"/>
            <p:cNvSpPr>
              <a:spLocks noChangeShapeType="1"/>
            </p:cNvSpPr>
            <p:nvPr/>
          </p:nvSpPr>
          <p:spPr bwMode="auto">
            <a:xfrm>
              <a:off x="4679" y="2944"/>
              <a:ext cx="601" cy="1"/>
            </a:xfrm>
            <a:prstGeom prst="line">
              <a:avLst/>
            </a:prstGeom>
            <a:noFill/>
            <a:ln w="9525">
              <a:solidFill>
                <a:schemeClr val="tx1"/>
              </a:solidFill>
              <a:round/>
              <a:headEnd/>
              <a:tailEnd/>
            </a:ln>
          </p:spPr>
          <p:txBody>
            <a:bodyPr wrap="none" anchor="ctr"/>
            <a:lstStyle/>
            <a:p>
              <a:endParaRPr lang="zh-CN" altLang="en-US" sz="1867"/>
            </a:p>
          </p:txBody>
        </p:sp>
        <p:sp>
          <p:nvSpPr>
            <p:cNvPr id="16" name="Line 13"/>
            <p:cNvSpPr>
              <a:spLocks noChangeShapeType="1"/>
            </p:cNvSpPr>
            <p:nvPr/>
          </p:nvSpPr>
          <p:spPr bwMode="auto">
            <a:xfrm>
              <a:off x="4679" y="3279"/>
              <a:ext cx="601" cy="1"/>
            </a:xfrm>
            <a:prstGeom prst="line">
              <a:avLst/>
            </a:prstGeom>
            <a:noFill/>
            <a:ln w="9525">
              <a:solidFill>
                <a:schemeClr val="tx1"/>
              </a:solidFill>
              <a:round/>
              <a:headEnd/>
              <a:tailEnd/>
            </a:ln>
          </p:spPr>
          <p:txBody>
            <a:bodyPr wrap="none" anchor="ctr"/>
            <a:lstStyle/>
            <a:p>
              <a:endParaRPr lang="zh-CN" altLang="en-US" sz="1867"/>
            </a:p>
          </p:txBody>
        </p:sp>
        <p:sp>
          <p:nvSpPr>
            <p:cNvPr id="17" name="Line 14"/>
            <p:cNvSpPr>
              <a:spLocks noChangeShapeType="1"/>
            </p:cNvSpPr>
            <p:nvPr/>
          </p:nvSpPr>
          <p:spPr bwMode="auto">
            <a:xfrm>
              <a:off x="4679" y="3616"/>
              <a:ext cx="601" cy="1"/>
            </a:xfrm>
            <a:prstGeom prst="line">
              <a:avLst/>
            </a:prstGeom>
            <a:noFill/>
            <a:ln w="9525">
              <a:solidFill>
                <a:schemeClr val="tx1"/>
              </a:solidFill>
              <a:round/>
              <a:headEnd/>
              <a:tailEnd/>
            </a:ln>
          </p:spPr>
          <p:txBody>
            <a:bodyPr wrap="none" anchor="ctr"/>
            <a:lstStyle/>
            <a:p>
              <a:endParaRPr lang="zh-CN" altLang="en-US" sz="1867"/>
            </a:p>
          </p:txBody>
        </p:sp>
        <p:sp>
          <p:nvSpPr>
            <p:cNvPr id="18" name="Text Box 21"/>
            <p:cNvSpPr txBox="1">
              <a:spLocks noChangeArrowheads="1"/>
            </p:cNvSpPr>
            <p:nvPr/>
          </p:nvSpPr>
          <p:spPr bwMode="auto">
            <a:xfrm>
              <a:off x="4680" y="1265"/>
              <a:ext cx="575" cy="266"/>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867" b="1" dirty="0"/>
                <a:t>  3</a:t>
              </a:r>
            </a:p>
          </p:txBody>
        </p:sp>
        <p:sp>
          <p:nvSpPr>
            <p:cNvPr id="19" name="Text Box 22"/>
            <p:cNvSpPr txBox="1">
              <a:spLocks noChangeArrowheads="1"/>
            </p:cNvSpPr>
            <p:nvPr/>
          </p:nvSpPr>
          <p:spPr bwMode="auto">
            <a:xfrm>
              <a:off x="4680" y="1648"/>
              <a:ext cx="575" cy="266"/>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867" b="1" dirty="0"/>
                <a:t>  4</a:t>
              </a:r>
            </a:p>
          </p:txBody>
        </p:sp>
        <p:sp>
          <p:nvSpPr>
            <p:cNvPr id="20" name="Text Box 23"/>
            <p:cNvSpPr txBox="1">
              <a:spLocks noChangeArrowheads="1"/>
            </p:cNvSpPr>
            <p:nvPr/>
          </p:nvSpPr>
          <p:spPr bwMode="auto">
            <a:xfrm>
              <a:off x="5328" y="1264"/>
              <a:ext cx="280" cy="528"/>
            </a:xfrm>
            <a:prstGeom prst="rect">
              <a:avLst/>
            </a:prstGeom>
            <a:noFill/>
            <a:ln w="12700" cap="sq">
              <a:noFill/>
              <a:miter lim="800000"/>
              <a:headEnd type="none" w="sm" len="sm"/>
              <a:tailEnd type="none" w="sm" len="sm"/>
            </a:ln>
          </p:spPr>
          <p:txBody>
            <a:bodyPr>
              <a:spAutoFit/>
            </a:bodyPr>
            <a:lstStyle/>
            <a:p>
              <a:pPr>
                <a:spcBef>
                  <a:spcPct val="30000"/>
                </a:spcBef>
              </a:pPr>
              <a:r>
                <a:rPr lang="en-US" altLang="zh-CN" sz="1867" b="1"/>
                <a:t>x</a:t>
              </a:r>
            </a:p>
            <a:p>
              <a:pPr>
                <a:spcBef>
                  <a:spcPct val="30000"/>
                </a:spcBef>
              </a:pPr>
              <a:r>
                <a:rPr lang="en-US" altLang="zh-CN" sz="1867" b="1"/>
                <a:t>y</a:t>
              </a:r>
            </a:p>
          </p:txBody>
        </p:sp>
        <p:sp>
          <p:nvSpPr>
            <p:cNvPr id="21" name="Text Box 24"/>
            <p:cNvSpPr txBox="1">
              <a:spLocks noChangeArrowheads="1"/>
            </p:cNvSpPr>
            <p:nvPr/>
          </p:nvSpPr>
          <p:spPr bwMode="auto">
            <a:xfrm>
              <a:off x="5280" y="2609"/>
              <a:ext cx="192" cy="569"/>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867" b="1"/>
                <a:t>a</a:t>
              </a:r>
            </a:p>
            <a:p>
              <a:pPr>
                <a:spcBef>
                  <a:spcPct val="50000"/>
                </a:spcBef>
              </a:pPr>
              <a:r>
                <a:rPr lang="en-US" altLang="zh-CN" sz="1867" b="1"/>
                <a:t>b</a:t>
              </a:r>
            </a:p>
          </p:txBody>
        </p:sp>
      </p:grpSp>
      <p:sp>
        <p:nvSpPr>
          <p:cNvPr id="22" name="Text Box 21"/>
          <p:cNvSpPr txBox="1">
            <a:spLocks noChangeArrowheads="1"/>
          </p:cNvSpPr>
          <p:nvPr/>
        </p:nvSpPr>
        <p:spPr bwMode="auto">
          <a:xfrm>
            <a:off x="8223997" y="3997535"/>
            <a:ext cx="1086235" cy="379656"/>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867" b="1" dirty="0"/>
              <a:t>  3</a:t>
            </a:r>
          </a:p>
        </p:txBody>
      </p:sp>
      <p:sp>
        <p:nvSpPr>
          <p:cNvPr id="23" name="Text Box 22"/>
          <p:cNvSpPr txBox="1">
            <a:spLocks noChangeArrowheads="1"/>
          </p:cNvSpPr>
          <p:nvPr/>
        </p:nvSpPr>
        <p:spPr bwMode="auto">
          <a:xfrm>
            <a:off x="8223997" y="4446929"/>
            <a:ext cx="1086235" cy="379656"/>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867" b="1" dirty="0"/>
              <a:t>  4</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317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90502"/>
                                        </p:tgtEl>
                                        <p:attrNameLst>
                                          <p:attrName>style.visibility</p:attrName>
                                        </p:attrNameLst>
                                      </p:cBhvr>
                                      <p:to>
                                        <p:strVal val="visible"/>
                                      </p:to>
                                    </p:set>
                                    <p:animEffect transition="in" filter="blinds(horizontal)">
                                      <p:cBhvr>
                                        <p:cTn id="11" dur="500"/>
                                        <p:tgtEl>
                                          <p:spTgt spid="49050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9317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9317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90503"/>
                                        </p:tgtEl>
                                        <p:attrNameLst>
                                          <p:attrName>style.visibility</p:attrName>
                                        </p:attrNameLst>
                                      </p:cBhvr>
                                      <p:to>
                                        <p:strVal val="visible"/>
                                      </p:to>
                                    </p:set>
                                    <p:animEffect transition="in" filter="blinds(horizontal)">
                                      <p:cBhvr>
                                        <p:cTn id="24" dur="500"/>
                                        <p:tgtEl>
                                          <p:spTgt spid="49050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linds(horizontal)">
                                      <p:cBhvr>
                                        <p:cTn id="33" dur="500"/>
                                        <p:tgtEl>
                                          <p:spTgt spid="22"/>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linds(horizontal)">
                                      <p:cBhvr>
                                        <p:cTn id="3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1715" grpId="0" autoUpdateAnimBg="0"/>
      <p:bldP spid="2931716" grpId="0" animBg="1" autoUpdateAnimBg="0"/>
      <p:bldP spid="2931718" grpId="0" autoUpdateAnimBg="0"/>
      <p:bldP spid="490502" grpId="0"/>
      <p:bldP spid="490503" grpId="0"/>
      <p:bldP spid="22" grpId="0"/>
      <p:bldP spid="23" grpId="0"/>
    </p:bld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1652" name="Rectangle 4"/>
          <p:cNvSpPr>
            <a:spLocks noChangeArrowheads="1"/>
          </p:cNvSpPr>
          <p:nvPr/>
        </p:nvSpPr>
        <p:spPr bwMode="auto">
          <a:xfrm>
            <a:off x="1177927" y="1564046"/>
            <a:ext cx="3670299" cy="1650516"/>
          </a:xfrm>
          <a:prstGeom prst="rect">
            <a:avLst/>
          </a:prstGeom>
          <a:noFill/>
          <a:ln w="9525">
            <a:solidFill>
              <a:schemeClr val="tx1"/>
            </a:solidFill>
            <a:miter lim="800000"/>
            <a:headEnd/>
            <a:tailEnd/>
          </a:ln>
        </p:spPr>
        <p:txBody>
          <a:bodyPr wrap="square">
            <a:spAutoFit/>
          </a:bodyPr>
          <a:lstStyle/>
          <a:p>
            <a:pPr>
              <a:lnSpc>
                <a:spcPct val="110000"/>
              </a:lnSpc>
            </a:pPr>
            <a:r>
              <a:rPr lang="en-US" altLang="zh-CN" sz="1867" dirty="0">
                <a:latin typeface="微软雅黑" pitchFamily="34" charset="-122"/>
                <a:ea typeface="微软雅黑" pitchFamily="34" charset="-122"/>
              </a:rPr>
              <a:t>void swap(</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*b)</a:t>
            </a:r>
          </a:p>
          <a:p>
            <a:pPr eaLnBrk="0" hangingPunct="0">
              <a:lnSpc>
                <a:spcPct val="110000"/>
              </a:lnSpc>
            </a:pPr>
            <a:r>
              <a:rPr lang="en-US" altLang="zh-CN" sz="1867" dirty="0">
                <a:latin typeface="微软雅黑" pitchFamily="34" charset="-122"/>
                <a:ea typeface="微软雅黑" pitchFamily="34" charset="-122"/>
              </a:rPr>
              <a:t>{</a:t>
            </a:r>
          </a:p>
          <a:p>
            <a:pPr eaLnBrk="0" hangingPunct="0">
              <a:lnSpc>
                <a:spcPct val="11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c;</a:t>
            </a:r>
          </a:p>
          <a:p>
            <a:pPr eaLnBrk="0" hangingPunct="0">
              <a:lnSpc>
                <a:spcPct val="110000"/>
              </a:lnSpc>
            </a:pPr>
            <a:r>
              <a:rPr lang="en-US" altLang="zh-CN" sz="1867" dirty="0">
                <a:latin typeface="微软雅黑" pitchFamily="34" charset="-122"/>
                <a:ea typeface="微软雅黑" pitchFamily="34" charset="-122"/>
              </a:rPr>
              <a:t>      c=*a;   *a= *b;     *b=c;</a:t>
            </a:r>
          </a:p>
          <a:p>
            <a:pPr eaLnBrk="0" hangingPunct="0">
              <a:lnSpc>
                <a:spcPct val="110000"/>
              </a:lnSpc>
            </a:pPr>
            <a:r>
              <a:rPr lang="en-US" altLang="zh-CN" sz="1867" dirty="0">
                <a:latin typeface="微软雅黑" pitchFamily="34" charset="-122"/>
                <a:ea typeface="微软雅黑" pitchFamily="34" charset="-122"/>
              </a:rPr>
              <a:t> } </a:t>
            </a:r>
          </a:p>
        </p:txBody>
      </p:sp>
      <p:grpSp>
        <p:nvGrpSpPr>
          <p:cNvPr id="2" name="Group 5"/>
          <p:cNvGrpSpPr>
            <a:grpSpLocks/>
          </p:cNvGrpSpPr>
          <p:nvPr/>
        </p:nvGrpSpPr>
        <p:grpSpPr bwMode="auto">
          <a:xfrm>
            <a:off x="8885767" y="1593852"/>
            <a:ext cx="2389717" cy="3687763"/>
            <a:chOff x="4343" y="1120"/>
            <a:chExt cx="1265" cy="2587"/>
          </a:xfrm>
        </p:grpSpPr>
        <p:sp>
          <p:nvSpPr>
            <p:cNvPr id="491527" name="Line 6"/>
            <p:cNvSpPr>
              <a:spLocks noChangeShapeType="1"/>
            </p:cNvSpPr>
            <p:nvPr/>
          </p:nvSpPr>
          <p:spPr bwMode="auto">
            <a:xfrm>
              <a:off x="4679" y="1120"/>
              <a:ext cx="1" cy="2587"/>
            </a:xfrm>
            <a:prstGeom prst="line">
              <a:avLst/>
            </a:prstGeom>
            <a:noFill/>
            <a:ln w="25400">
              <a:solidFill>
                <a:schemeClr val="tx1"/>
              </a:solidFill>
              <a:round/>
              <a:headEnd/>
              <a:tailEnd/>
            </a:ln>
          </p:spPr>
          <p:txBody>
            <a:bodyPr wrap="none" anchor="ctr"/>
            <a:lstStyle/>
            <a:p>
              <a:endParaRPr lang="zh-CN" altLang="en-US" sz="1867"/>
            </a:p>
          </p:txBody>
        </p:sp>
        <p:sp>
          <p:nvSpPr>
            <p:cNvPr id="491528" name="Line 7"/>
            <p:cNvSpPr>
              <a:spLocks noChangeShapeType="1"/>
            </p:cNvSpPr>
            <p:nvPr/>
          </p:nvSpPr>
          <p:spPr bwMode="auto">
            <a:xfrm>
              <a:off x="5255" y="1120"/>
              <a:ext cx="1" cy="2587"/>
            </a:xfrm>
            <a:prstGeom prst="line">
              <a:avLst/>
            </a:prstGeom>
            <a:noFill/>
            <a:ln w="25400">
              <a:solidFill>
                <a:schemeClr val="tx1"/>
              </a:solidFill>
              <a:round/>
              <a:headEnd/>
              <a:tailEnd/>
            </a:ln>
          </p:spPr>
          <p:txBody>
            <a:bodyPr wrap="none" anchor="ctr"/>
            <a:lstStyle/>
            <a:p>
              <a:endParaRPr lang="zh-CN" altLang="en-US" sz="1867"/>
            </a:p>
          </p:txBody>
        </p:sp>
        <p:sp>
          <p:nvSpPr>
            <p:cNvPr id="491529" name="Line 8"/>
            <p:cNvSpPr>
              <a:spLocks noChangeShapeType="1"/>
            </p:cNvSpPr>
            <p:nvPr/>
          </p:nvSpPr>
          <p:spPr bwMode="auto">
            <a:xfrm>
              <a:off x="4679" y="1264"/>
              <a:ext cx="601" cy="1"/>
            </a:xfrm>
            <a:prstGeom prst="line">
              <a:avLst/>
            </a:prstGeom>
            <a:noFill/>
            <a:ln w="9525">
              <a:solidFill>
                <a:schemeClr val="tx1"/>
              </a:solidFill>
              <a:round/>
              <a:headEnd/>
              <a:tailEnd/>
            </a:ln>
          </p:spPr>
          <p:txBody>
            <a:bodyPr wrap="none" anchor="ctr"/>
            <a:lstStyle/>
            <a:p>
              <a:endParaRPr lang="zh-CN" altLang="en-US" sz="1867"/>
            </a:p>
          </p:txBody>
        </p:sp>
        <p:sp>
          <p:nvSpPr>
            <p:cNvPr id="491530" name="Line 9"/>
            <p:cNvSpPr>
              <a:spLocks noChangeShapeType="1"/>
            </p:cNvSpPr>
            <p:nvPr/>
          </p:nvSpPr>
          <p:spPr bwMode="auto">
            <a:xfrm>
              <a:off x="4679" y="1600"/>
              <a:ext cx="601" cy="1"/>
            </a:xfrm>
            <a:prstGeom prst="line">
              <a:avLst/>
            </a:prstGeom>
            <a:noFill/>
            <a:ln w="9525">
              <a:solidFill>
                <a:schemeClr val="tx1"/>
              </a:solidFill>
              <a:round/>
              <a:headEnd/>
              <a:tailEnd/>
            </a:ln>
          </p:spPr>
          <p:txBody>
            <a:bodyPr wrap="none" anchor="ctr"/>
            <a:lstStyle/>
            <a:p>
              <a:endParaRPr lang="zh-CN" altLang="en-US" sz="1867"/>
            </a:p>
          </p:txBody>
        </p:sp>
        <p:sp>
          <p:nvSpPr>
            <p:cNvPr id="491531" name="Line 10"/>
            <p:cNvSpPr>
              <a:spLocks noChangeShapeType="1"/>
            </p:cNvSpPr>
            <p:nvPr/>
          </p:nvSpPr>
          <p:spPr bwMode="auto">
            <a:xfrm>
              <a:off x="4679" y="1936"/>
              <a:ext cx="601" cy="1"/>
            </a:xfrm>
            <a:prstGeom prst="line">
              <a:avLst/>
            </a:prstGeom>
            <a:noFill/>
            <a:ln w="9525">
              <a:solidFill>
                <a:schemeClr val="tx1"/>
              </a:solidFill>
              <a:round/>
              <a:headEnd/>
              <a:tailEnd/>
            </a:ln>
          </p:spPr>
          <p:txBody>
            <a:bodyPr wrap="none" anchor="ctr"/>
            <a:lstStyle/>
            <a:p>
              <a:endParaRPr lang="zh-CN" altLang="en-US" sz="1867"/>
            </a:p>
          </p:txBody>
        </p:sp>
        <p:sp>
          <p:nvSpPr>
            <p:cNvPr id="491532" name="Line 11"/>
            <p:cNvSpPr>
              <a:spLocks noChangeShapeType="1"/>
            </p:cNvSpPr>
            <p:nvPr/>
          </p:nvSpPr>
          <p:spPr bwMode="auto">
            <a:xfrm>
              <a:off x="4679" y="2608"/>
              <a:ext cx="601" cy="1"/>
            </a:xfrm>
            <a:prstGeom prst="line">
              <a:avLst/>
            </a:prstGeom>
            <a:noFill/>
            <a:ln w="9525">
              <a:solidFill>
                <a:schemeClr val="tx1"/>
              </a:solidFill>
              <a:round/>
              <a:headEnd/>
              <a:tailEnd/>
            </a:ln>
          </p:spPr>
          <p:txBody>
            <a:bodyPr wrap="none" anchor="ctr"/>
            <a:lstStyle/>
            <a:p>
              <a:endParaRPr lang="zh-CN" altLang="en-US" sz="1867"/>
            </a:p>
          </p:txBody>
        </p:sp>
        <p:sp>
          <p:nvSpPr>
            <p:cNvPr id="491533" name="Line 12"/>
            <p:cNvSpPr>
              <a:spLocks noChangeShapeType="1"/>
            </p:cNvSpPr>
            <p:nvPr/>
          </p:nvSpPr>
          <p:spPr bwMode="auto">
            <a:xfrm>
              <a:off x="4679" y="2944"/>
              <a:ext cx="601" cy="1"/>
            </a:xfrm>
            <a:prstGeom prst="line">
              <a:avLst/>
            </a:prstGeom>
            <a:noFill/>
            <a:ln w="9525">
              <a:solidFill>
                <a:schemeClr val="tx1"/>
              </a:solidFill>
              <a:round/>
              <a:headEnd/>
              <a:tailEnd/>
            </a:ln>
          </p:spPr>
          <p:txBody>
            <a:bodyPr wrap="none" anchor="ctr"/>
            <a:lstStyle/>
            <a:p>
              <a:endParaRPr lang="zh-CN" altLang="en-US" sz="1867"/>
            </a:p>
          </p:txBody>
        </p:sp>
        <p:sp>
          <p:nvSpPr>
            <p:cNvPr id="491534" name="Line 13"/>
            <p:cNvSpPr>
              <a:spLocks noChangeShapeType="1"/>
            </p:cNvSpPr>
            <p:nvPr/>
          </p:nvSpPr>
          <p:spPr bwMode="auto">
            <a:xfrm>
              <a:off x="4679" y="3279"/>
              <a:ext cx="601" cy="1"/>
            </a:xfrm>
            <a:prstGeom prst="line">
              <a:avLst/>
            </a:prstGeom>
            <a:noFill/>
            <a:ln w="9525">
              <a:solidFill>
                <a:schemeClr val="tx1"/>
              </a:solidFill>
              <a:round/>
              <a:headEnd/>
              <a:tailEnd/>
            </a:ln>
          </p:spPr>
          <p:txBody>
            <a:bodyPr wrap="none" anchor="ctr"/>
            <a:lstStyle/>
            <a:p>
              <a:endParaRPr lang="zh-CN" altLang="en-US" sz="1867"/>
            </a:p>
          </p:txBody>
        </p:sp>
        <p:sp>
          <p:nvSpPr>
            <p:cNvPr id="491535" name="Line 14"/>
            <p:cNvSpPr>
              <a:spLocks noChangeShapeType="1"/>
            </p:cNvSpPr>
            <p:nvPr/>
          </p:nvSpPr>
          <p:spPr bwMode="auto">
            <a:xfrm>
              <a:off x="4679" y="3616"/>
              <a:ext cx="601" cy="1"/>
            </a:xfrm>
            <a:prstGeom prst="line">
              <a:avLst/>
            </a:prstGeom>
            <a:noFill/>
            <a:ln w="9525">
              <a:solidFill>
                <a:schemeClr val="tx1"/>
              </a:solidFill>
              <a:round/>
              <a:headEnd/>
              <a:tailEnd/>
            </a:ln>
          </p:spPr>
          <p:txBody>
            <a:bodyPr wrap="none" anchor="ctr"/>
            <a:lstStyle/>
            <a:p>
              <a:endParaRPr lang="zh-CN" altLang="en-US" sz="1867"/>
            </a:p>
          </p:txBody>
        </p:sp>
        <p:sp>
          <p:nvSpPr>
            <p:cNvPr id="491536" name="Line 15"/>
            <p:cNvSpPr>
              <a:spLocks noChangeShapeType="1"/>
            </p:cNvSpPr>
            <p:nvPr/>
          </p:nvSpPr>
          <p:spPr bwMode="auto">
            <a:xfrm flipH="1">
              <a:off x="4343" y="2752"/>
              <a:ext cx="336" cy="0"/>
            </a:xfrm>
            <a:prstGeom prst="line">
              <a:avLst/>
            </a:prstGeom>
            <a:noFill/>
            <a:ln w="28575">
              <a:solidFill>
                <a:srgbClr val="00CC99"/>
              </a:solidFill>
              <a:round/>
              <a:headEnd/>
              <a:tailEnd/>
            </a:ln>
          </p:spPr>
          <p:txBody>
            <a:bodyPr wrap="none" anchor="ctr"/>
            <a:lstStyle/>
            <a:p>
              <a:endParaRPr lang="zh-CN" altLang="en-US" sz="1867"/>
            </a:p>
          </p:txBody>
        </p:sp>
        <p:sp>
          <p:nvSpPr>
            <p:cNvPr id="491537" name="Line 16"/>
            <p:cNvSpPr>
              <a:spLocks noChangeShapeType="1"/>
            </p:cNvSpPr>
            <p:nvPr/>
          </p:nvSpPr>
          <p:spPr bwMode="auto">
            <a:xfrm flipV="1">
              <a:off x="4343" y="1408"/>
              <a:ext cx="0" cy="1344"/>
            </a:xfrm>
            <a:prstGeom prst="line">
              <a:avLst/>
            </a:prstGeom>
            <a:noFill/>
            <a:ln w="28575">
              <a:solidFill>
                <a:schemeClr val="accent1"/>
              </a:solidFill>
              <a:round/>
              <a:headEnd/>
              <a:tailEnd/>
            </a:ln>
          </p:spPr>
          <p:txBody>
            <a:bodyPr wrap="none" anchor="ctr"/>
            <a:lstStyle/>
            <a:p>
              <a:endParaRPr lang="zh-CN" altLang="en-US" sz="1867"/>
            </a:p>
          </p:txBody>
        </p:sp>
        <p:sp>
          <p:nvSpPr>
            <p:cNvPr id="491538" name="Line 17"/>
            <p:cNvSpPr>
              <a:spLocks noChangeShapeType="1"/>
            </p:cNvSpPr>
            <p:nvPr/>
          </p:nvSpPr>
          <p:spPr bwMode="auto">
            <a:xfrm>
              <a:off x="4343" y="1408"/>
              <a:ext cx="336" cy="0"/>
            </a:xfrm>
            <a:prstGeom prst="line">
              <a:avLst/>
            </a:prstGeom>
            <a:noFill/>
            <a:ln w="28575">
              <a:solidFill>
                <a:schemeClr val="accent1"/>
              </a:solidFill>
              <a:round/>
              <a:headEnd/>
              <a:tailEnd type="triangle" w="med" len="med"/>
            </a:ln>
          </p:spPr>
          <p:txBody>
            <a:bodyPr wrap="none" anchor="ctr"/>
            <a:lstStyle/>
            <a:p>
              <a:endParaRPr lang="zh-CN" altLang="en-US" sz="1867"/>
            </a:p>
          </p:txBody>
        </p:sp>
        <p:sp>
          <p:nvSpPr>
            <p:cNvPr id="491539" name="Line 18"/>
            <p:cNvSpPr>
              <a:spLocks noChangeShapeType="1"/>
            </p:cNvSpPr>
            <p:nvPr/>
          </p:nvSpPr>
          <p:spPr bwMode="auto">
            <a:xfrm flipH="1">
              <a:off x="4583" y="3136"/>
              <a:ext cx="96" cy="0"/>
            </a:xfrm>
            <a:prstGeom prst="line">
              <a:avLst/>
            </a:prstGeom>
            <a:noFill/>
            <a:ln w="28575">
              <a:solidFill>
                <a:schemeClr val="accent1"/>
              </a:solidFill>
              <a:round/>
              <a:headEnd/>
              <a:tailEnd/>
            </a:ln>
          </p:spPr>
          <p:txBody>
            <a:bodyPr wrap="none" anchor="ctr"/>
            <a:lstStyle/>
            <a:p>
              <a:endParaRPr lang="zh-CN" altLang="en-US" sz="1867"/>
            </a:p>
          </p:txBody>
        </p:sp>
        <p:sp>
          <p:nvSpPr>
            <p:cNvPr id="491540" name="Line 19"/>
            <p:cNvSpPr>
              <a:spLocks noChangeShapeType="1"/>
            </p:cNvSpPr>
            <p:nvPr/>
          </p:nvSpPr>
          <p:spPr bwMode="auto">
            <a:xfrm flipV="1">
              <a:off x="4583" y="1840"/>
              <a:ext cx="0" cy="1296"/>
            </a:xfrm>
            <a:prstGeom prst="line">
              <a:avLst/>
            </a:prstGeom>
            <a:noFill/>
            <a:ln w="28575">
              <a:solidFill>
                <a:schemeClr val="accent1"/>
              </a:solidFill>
              <a:round/>
              <a:headEnd/>
              <a:tailEnd/>
            </a:ln>
          </p:spPr>
          <p:txBody>
            <a:bodyPr wrap="none" anchor="ctr"/>
            <a:lstStyle/>
            <a:p>
              <a:endParaRPr lang="zh-CN" altLang="en-US" sz="1867"/>
            </a:p>
          </p:txBody>
        </p:sp>
        <p:sp>
          <p:nvSpPr>
            <p:cNvPr id="491541" name="Line 20"/>
            <p:cNvSpPr>
              <a:spLocks noChangeShapeType="1"/>
            </p:cNvSpPr>
            <p:nvPr/>
          </p:nvSpPr>
          <p:spPr bwMode="auto">
            <a:xfrm>
              <a:off x="4583" y="1840"/>
              <a:ext cx="96" cy="0"/>
            </a:xfrm>
            <a:prstGeom prst="line">
              <a:avLst/>
            </a:prstGeom>
            <a:noFill/>
            <a:ln w="28575">
              <a:solidFill>
                <a:schemeClr val="accent1"/>
              </a:solidFill>
              <a:round/>
              <a:headEnd/>
              <a:tailEnd type="triangle" w="med" len="med"/>
            </a:ln>
          </p:spPr>
          <p:txBody>
            <a:bodyPr wrap="none" anchor="ctr"/>
            <a:lstStyle/>
            <a:p>
              <a:endParaRPr lang="zh-CN" altLang="en-US" sz="1867"/>
            </a:p>
          </p:txBody>
        </p:sp>
        <p:sp>
          <p:nvSpPr>
            <p:cNvPr id="491542" name="Text Box 21"/>
            <p:cNvSpPr txBox="1">
              <a:spLocks noChangeArrowheads="1"/>
            </p:cNvSpPr>
            <p:nvPr/>
          </p:nvSpPr>
          <p:spPr bwMode="auto">
            <a:xfrm>
              <a:off x="4680" y="1265"/>
              <a:ext cx="575" cy="266"/>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867" b="1"/>
                <a:t>  3</a:t>
              </a:r>
            </a:p>
          </p:txBody>
        </p:sp>
        <p:sp>
          <p:nvSpPr>
            <p:cNvPr id="491543" name="Text Box 22"/>
            <p:cNvSpPr txBox="1">
              <a:spLocks noChangeArrowheads="1"/>
            </p:cNvSpPr>
            <p:nvPr/>
          </p:nvSpPr>
          <p:spPr bwMode="auto">
            <a:xfrm>
              <a:off x="4680" y="1648"/>
              <a:ext cx="575" cy="266"/>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867" b="1"/>
                <a:t>  4</a:t>
              </a:r>
            </a:p>
          </p:txBody>
        </p:sp>
        <p:sp>
          <p:nvSpPr>
            <p:cNvPr id="491544" name="Text Box 23"/>
            <p:cNvSpPr txBox="1">
              <a:spLocks noChangeArrowheads="1"/>
            </p:cNvSpPr>
            <p:nvPr/>
          </p:nvSpPr>
          <p:spPr bwMode="auto">
            <a:xfrm>
              <a:off x="5328" y="1264"/>
              <a:ext cx="280" cy="528"/>
            </a:xfrm>
            <a:prstGeom prst="rect">
              <a:avLst/>
            </a:prstGeom>
            <a:noFill/>
            <a:ln w="12700" cap="sq">
              <a:noFill/>
              <a:miter lim="800000"/>
              <a:headEnd type="none" w="sm" len="sm"/>
              <a:tailEnd type="none" w="sm" len="sm"/>
            </a:ln>
          </p:spPr>
          <p:txBody>
            <a:bodyPr>
              <a:spAutoFit/>
            </a:bodyPr>
            <a:lstStyle/>
            <a:p>
              <a:pPr>
                <a:spcBef>
                  <a:spcPct val="30000"/>
                </a:spcBef>
              </a:pPr>
              <a:r>
                <a:rPr lang="en-US" altLang="zh-CN" sz="1867" b="1"/>
                <a:t>x</a:t>
              </a:r>
            </a:p>
            <a:p>
              <a:pPr>
                <a:spcBef>
                  <a:spcPct val="30000"/>
                </a:spcBef>
              </a:pPr>
              <a:r>
                <a:rPr lang="en-US" altLang="zh-CN" sz="1867" b="1"/>
                <a:t>y</a:t>
              </a:r>
            </a:p>
          </p:txBody>
        </p:sp>
        <p:sp>
          <p:nvSpPr>
            <p:cNvPr id="491545" name="Text Box 24"/>
            <p:cNvSpPr txBox="1">
              <a:spLocks noChangeArrowheads="1"/>
            </p:cNvSpPr>
            <p:nvPr/>
          </p:nvSpPr>
          <p:spPr bwMode="auto">
            <a:xfrm>
              <a:off x="5280" y="2609"/>
              <a:ext cx="192" cy="569"/>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867" b="1"/>
                <a:t>a</a:t>
              </a:r>
            </a:p>
            <a:p>
              <a:pPr>
                <a:spcBef>
                  <a:spcPct val="50000"/>
                </a:spcBef>
              </a:pPr>
              <a:r>
                <a:rPr lang="en-US" altLang="zh-CN" sz="1867" b="1"/>
                <a:t>b</a:t>
              </a:r>
            </a:p>
          </p:txBody>
        </p:sp>
      </p:grpSp>
      <p:sp>
        <p:nvSpPr>
          <p:cNvPr id="3611673" name="Text Box 25"/>
          <p:cNvSpPr txBox="1">
            <a:spLocks noChangeArrowheads="1"/>
          </p:cNvSpPr>
          <p:nvPr/>
        </p:nvSpPr>
        <p:spPr bwMode="auto">
          <a:xfrm>
            <a:off x="1063626" y="3709366"/>
            <a:ext cx="5222873" cy="429413"/>
          </a:xfrm>
          <a:prstGeom prst="rect">
            <a:avLst/>
          </a:prstGeom>
          <a:noFill/>
          <a:ln w="9525">
            <a:noFill/>
            <a:miter lim="800000"/>
            <a:headEnd/>
            <a:tailEnd/>
          </a:ln>
        </p:spPr>
        <p:txBody>
          <a:bodyPr wrap="square">
            <a:spAutoFit/>
          </a:bodyPr>
          <a:lstStyle/>
          <a:p>
            <a:pPr>
              <a:lnSpc>
                <a:spcPct val="130000"/>
              </a:lnSpc>
              <a:spcBef>
                <a:spcPct val="50000"/>
              </a:spcBef>
            </a:pPr>
            <a:r>
              <a:rPr lang="zh-CN" altLang="en-US" sz="1867" dirty="0">
                <a:latin typeface="微软雅黑" pitchFamily="34" charset="-122"/>
                <a:ea typeface="微软雅黑" pitchFamily="34" charset="-122"/>
              </a:rPr>
              <a:t>交换</a:t>
            </a:r>
            <a:r>
              <a:rPr lang="en-US" altLang="zh-CN" sz="1867" dirty="0">
                <a:latin typeface="微软雅黑" pitchFamily="34" charset="-122"/>
                <a:ea typeface="微软雅黑" pitchFamily="34" charset="-122"/>
              </a:rPr>
              <a:t>x</a:t>
            </a:r>
            <a:r>
              <a:rPr lang="zh-CN" altLang="en-US" sz="1867" dirty="0">
                <a:latin typeface="微软雅黑" pitchFamily="34" charset="-122"/>
                <a:ea typeface="微软雅黑" pitchFamily="34" charset="-122"/>
              </a:rPr>
              <a:t>和</a:t>
            </a:r>
            <a:r>
              <a:rPr lang="en-US" altLang="zh-CN" sz="1867" dirty="0">
                <a:latin typeface="微软雅黑" pitchFamily="34" charset="-122"/>
                <a:ea typeface="微软雅黑" pitchFamily="34" charset="-122"/>
              </a:rPr>
              <a:t>y</a:t>
            </a:r>
            <a:r>
              <a:rPr lang="zh-CN" altLang="en-US" sz="1867" dirty="0">
                <a:latin typeface="微软雅黑" pitchFamily="34" charset="-122"/>
                <a:ea typeface="微软雅黑" pitchFamily="34" charset="-122"/>
              </a:rPr>
              <a:t>的值，可以调用</a:t>
            </a:r>
            <a:r>
              <a:rPr lang="en-US" altLang="zh-CN" sz="1867" dirty="0">
                <a:latin typeface="微软雅黑" pitchFamily="34" charset="-122"/>
                <a:ea typeface="微软雅黑" pitchFamily="34" charset="-122"/>
              </a:rPr>
              <a:t>swap(&amp;x, &amp;y)</a:t>
            </a:r>
          </a:p>
        </p:txBody>
      </p:sp>
      <p:sp>
        <p:nvSpPr>
          <p:cNvPr id="3611674" name="Text Box 26"/>
          <p:cNvSpPr txBox="1">
            <a:spLocks noChangeArrowheads="1"/>
          </p:cNvSpPr>
          <p:nvPr/>
        </p:nvSpPr>
        <p:spPr bwMode="auto">
          <a:xfrm>
            <a:off x="1063626" y="4647142"/>
            <a:ext cx="7121525" cy="941155"/>
          </a:xfrm>
          <a:prstGeom prst="rect">
            <a:avLst/>
          </a:prstGeom>
          <a:noFill/>
          <a:ln w="12700" cap="sq">
            <a:noFill/>
            <a:miter lim="800000"/>
            <a:headEnd type="none" w="sm" len="sm"/>
            <a:tailEnd type="none" w="sm" len="sm"/>
          </a:ln>
        </p:spPr>
        <p:txBody>
          <a:bodyPr wrap="square">
            <a:spAutoFit/>
          </a:bodyPr>
          <a:lstStyle/>
          <a:p>
            <a:pPr>
              <a:lnSpc>
                <a:spcPct val="120000"/>
              </a:lnSpc>
              <a:spcBef>
                <a:spcPct val="50000"/>
              </a:spcBef>
            </a:pPr>
            <a:r>
              <a:rPr lang="zh-CN" altLang="en-US" sz="2400" dirty="0">
                <a:latin typeface="微软雅黑" pitchFamily="34" charset="-122"/>
                <a:ea typeface="微软雅黑" pitchFamily="34" charset="-122"/>
              </a:rPr>
              <a:t>用指针作为参数可以在函数中修改主调程序的变量值，即实现变量传递。必须小心使用！！！</a:t>
            </a:r>
          </a:p>
        </p:txBody>
      </p:sp>
      <p:sp>
        <p:nvSpPr>
          <p:cNvPr id="491526" name="Text Box 27"/>
          <p:cNvSpPr txBox="1">
            <a:spLocks noChangeArrowheads="1"/>
          </p:cNvSpPr>
          <p:nvPr/>
        </p:nvSpPr>
        <p:spPr bwMode="auto">
          <a:xfrm>
            <a:off x="758615" y="813229"/>
            <a:ext cx="7628467" cy="666786"/>
          </a:xfrm>
          <a:prstGeom prst="rect">
            <a:avLst/>
          </a:prstGeom>
          <a:noFill/>
          <a:ln w="12700" cap="sq" algn="ctr">
            <a:noFill/>
            <a:miter lim="800000"/>
            <a:headEnd type="none" w="sm" len="sm"/>
            <a:tailEnd type="none" w="sm" len="sm"/>
          </a:ln>
        </p:spPr>
        <p:txBody>
          <a:bodyPr>
            <a:spAutoFit/>
          </a:bodyPr>
          <a:lstStyle/>
          <a:p>
            <a:pPr>
              <a:spcBef>
                <a:spcPct val="50000"/>
              </a:spcBef>
            </a:pPr>
            <a:r>
              <a:rPr lang="zh-CN" altLang="en-US" sz="3733" b="1" dirty="0">
                <a:latin typeface="微软雅黑" pitchFamily="34" charset="-122"/>
                <a:ea typeface="微软雅黑" pitchFamily="34" charset="-122"/>
              </a:rPr>
              <a:t>正确的方法</a:t>
            </a:r>
          </a:p>
        </p:txBody>
      </p:sp>
      <p:sp>
        <p:nvSpPr>
          <p:cNvPr id="4" name="标题 3">
            <a:extLst>
              <a:ext uri="{FF2B5EF4-FFF2-40B4-BE49-F238E27FC236}">
                <a16:creationId xmlns:a16="http://schemas.microsoft.com/office/drawing/2014/main" id="{247EE1A9-0654-4E0F-DFE3-86A25FD7495A}"/>
              </a:ext>
            </a:extLst>
          </p:cNvPr>
          <p:cNvSpPr>
            <a:spLocks noGrp="1"/>
          </p:cNvSpPr>
          <p:nvPr>
            <p:ph type="title"/>
          </p:nvPr>
        </p:nvSpPr>
        <p:spPr/>
        <p:txBody>
          <a:bodyPr/>
          <a:lstStyle/>
          <a:p>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116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116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116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1652" grpId="0" animBg="1" autoUpdateAnimBg="0"/>
      <p:bldP spid="3611673" grpId="0" autoUpdateAnimBg="0"/>
      <p:bldP spid="3611674" grpId="0" autoUpdateAnimBg="0"/>
    </p:bldLst>
  </p:timing>
</p:sld>
</file>

<file path=ppt/slides/slide3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273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解一元二次方程的函数</a:t>
            </a:r>
          </a:p>
        </p:txBody>
      </p:sp>
      <p:sp>
        <p:nvSpPr>
          <p:cNvPr id="2932739" name="Rectangle 3"/>
          <p:cNvSpPr>
            <a:spLocks noGrp="1" noChangeArrowheads="1"/>
          </p:cNvSpPr>
          <p:nvPr>
            <p:ph idx="4294967295"/>
          </p:nvPr>
        </p:nvSpPr>
        <p:spPr>
          <a:xfrm>
            <a:off x="593513" y="1749849"/>
            <a:ext cx="10731500" cy="4181475"/>
          </a:xfrm>
        </p:spPr>
        <p:txBody>
          <a:bodyPr>
            <a:normAutofit/>
          </a:bodyPr>
          <a:lstStyle/>
          <a:p>
            <a:pPr eaLnBrk="1" hangingPunct="1">
              <a:lnSpc>
                <a:spcPct val="120000"/>
              </a:lnSpc>
              <a:buNone/>
            </a:pPr>
            <a:r>
              <a:rPr lang="zh-CN" altLang="en-US" sz="2400" b="1" dirty="0"/>
              <a:t>问题</a:t>
            </a:r>
            <a:endParaRPr lang="en-US" altLang="zh-CN" sz="2400" b="1" dirty="0"/>
          </a:p>
          <a:p>
            <a:pPr eaLnBrk="1" hangingPunct="1">
              <a:lnSpc>
                <a:spcPct val="120000"/>
              </a:lnSpc>
              <a:buNone/>
            </a:pPr>
            <a:r>
              <a:rPr lang="zh-CN" altLang="en-US" sz="1867" dirty="0"/>
              <a:t>如何让此函数返回二个根</a:t>
            </a:r>
            <a:endParaRPr lang="en-US" altLang="zh-CN" sz="1867" dirty="0"/>
          </a:p>
          <a:p>
            <a:pPr eaLnBrk="1" hangingPunct="1">
              <a:lnSpc>
                <a:spcPct val="120000"/>
              </a:lnSpc>
              <a:buNone/>
            </a:pPr>
            <a:endParaRPr lang="en-US" altLang="zh-CN" sz="2400" b="1" dirty="0"/>
          </a:p>
          <a:p>
            <a:pPr eaLnBrk="1" hangingPunct="1">
              <a:lnSpc>
                <a:spcPct val="120000"/>
              </a:lnSpc>
              <a:buNone/>
            </a:pPr>
            <a:r>
              <a:rPr lang="zh-CN" altLang="en-US" sz="2400" b="1" dirty="0"/>
              <a:t>解决方案</a:t>
            </a:r>
            <a:endParaRPr lang="en-US" altLang="zh-CN" sz="2400" b="1" dirty="0"/>
          </a:p>
          <a:p>
            <a:pPr eaLnBrk="1" hangingPunct="1">
              <a:lnSpc>
                <a:spcPct val="120000"/>
              </a:lnSpc>
              <a:buNone/>
            </a:pPr>
            <a:r>
              <a:rPr lang="zh-CN" altLang="en-US" sz="1867" dirty="0"/>
              <a:t>采用指针作为函数的参数</a:t>
            </a:r>
          </a:p>
          <a:p>
            <a:pPr eaLnBrk="1" hangingPunct="1">
              <a:lnSpc>
                <a:spcPct val="120000"/>
              </a:lnSpc>
              <a:buNone/>
            </a:pPr>
            <a:r>
              <a:rPr lang="zh-CN" altLang="en-US" sz="1867" dirty="0"/>
              <a:t>由调用程序准备好存放两个根的变量，将变量地址传给函数，函数将两个根的值分别放入这两个地址</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32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327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327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327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327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2739" grpId="0" build="p" autoUpdateAnimBg="0"/>
    </p:bld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267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函数原型</a:t>
            </a:r>
          </a:p>
        </p:txBody>
      </p:sp>
      <p:sp>
        <p:nvSpPr>
          <p:cNvPr id="493571" name="Rectangle 3"/>
          <p:cNvSpPr>
            <a:spLocks noGrp="1" noChangeArrowheads="1"/>
          </p:cNvSpPr>
          <p:nvPr>
            <p:ph idx="4294967295"/>
          </p:nvPr>
        </p:nvSpPr>
        <p:spPr>
          <a:xfrm>
            <a:off x="1219200" y="1443038"/>
            <a:ext cx="10972800" cy="5238750"/>
          </a:xfrm>
        </p:spPr>
        <p:txBody>
          <a:bodyPr>
            <a:normAutofit/>
          </a:bodyPr>
          <a:lstStyle/>
          <a:p>
            <a:pPr eaLnBrk="1" hangingPunct="1">
              <a:lnSpc>
                <a:spcPct val="130000"/>
              </a:lnSpc>
              <a:buNone/>
            </a:pPr>
            <a:r>
              <a:rPr lang="zh-CN" altLang="en-US" sz="2400" b="1" dirty="0"/>
              <a:t>函数原型</a:t>
            </a:r>
          </a:p>
          <a:p>
            <a:pPr eaLnBrk="1" hangingPunct="1">
              <a:lnSpc>
                <a:spcPct val="130000"/>
              </a:lnSpc>
              <a:buFont typeface="Wingdings" pitchFamily="2" charset="2"/>
              <a:buNone/>
            </a:pPr>
            <a:r>
              <a:rPr lang="en-US" altLang="zh-CN" sz="1867" dirty="0"/>
              <a:t>void </a:t>
            </a:r>
            <a:r>
              <a:rPr lang="en-US" altLang="zh-CN" sz="1867" dirty="0" err="1"/>
              <a:t>SolveQuadratic</a:t>
            </a:r>
            <a:r>
              <a:rPr lang="en-US" altLang="zh-CN" sz="1867" dirty="0"/>
              <a:t>(double a, double b, double c,  </a:t>
            </a:r>
            <a:r>
              <a:rPr lang="en-US" altLang="zh-CN" sz="1867" dirty="0">
                <a:solidFill>
                  <a:schemeClr val="tx2"/>
                </a:solidFill>
              </a:rPr>
              <a:t>double *px1, double *px2</a:t>
            </a:r>
            <a:r>
              <a:rPr lang="en-US" altLang="zh-CN" sz="1867" dirty="0"/>
              <a:t>)</a:t>
            </a:r>
          </a:p>
          <a:p>
            <a:pPr>
              <a:lnSpc>
                <a:spcPct val="130000"/>
              </a:lnSpc>
              <a:spcBef>
                <a:spcPts val="2400"/>
              </a:spcBef>
              <a:buNone/>
            </a:pPr>
            <a:r>
              <a:rPr lang="zh-CN" altLang="en-US" sz="2400" b="1" dirty="0"/>
              <a:t>函数调用   </a:t>
            </a:r>
          </a:p>
          <a:p>
            <a:pPr eaLnBrk="1" hangingPunct="1">
              <a:lnSpc>
                <a:spcPct val="130000"/>
              </a:lnSpc>
              <a:buFont typeface="Wingdings" pitchFamily="2" charset="2"/>
              <a:buNone/>
            </a:pPr>
            <a:r>
              <a:rPr lang="en-US" altLang="zh-CN" sz="1867" dirty="0" err="1"/>
              <a:t>SolveQuadratic</a:t>
            </a:r>
            <a:r>
              <a:rPr lang="en-US" altLang="zh-CN" sz="1867" dirty="0"/>
              <a:t>(1.3, 4.5, 2.1, &amp;x1, &amp;x2)</a:t>
            </a:r>
          </a:p>
          <a:p>
            <a:pPr eaLnBrk="1" hangingPunct="1">
              <a:lnSpc>
                <a:spcPct val="130000"/>
              </a:lnSpc>
              <a:buFont typeface="Wingdings" pitchFamily="2" charset="2"/>
              <a:buNone/>
            </a:pPr>
            <a:r>
              <a:rPr lang="en-US" altLang="zh-CN" sz="1867" dirty="0" err="1"/>
              <a:t>SolveQuadratic</a:t>
            </a:r>
            <a:r>
              <a:rPr lang="en-US" altLang="zh-CN" sz="1867" dirty="0"/>
              <a:t>(a, b, c, &amp;x1, &amp;x2)</a:t>
            </a:r>
          </a:p>
          <a:p>
            <a:pPr>
              <a:lnSpc>
                <a:spcPct val="130000"/>
              </a:lnSpc>
              <a:spcBef>
                <a:spcPts val="2400"/>
              </a:spcBef>
              <a:buNone/>
            </a:pPr>
            <a:r>
              <a:rPr lang="zh-CN" altLang="en-US" sz="2400" b="1" dirty="0"/>
              <a:t>两类函数参数</a:t>
            </a:r>
            <a:endParaRPr lang="en-US" altLang="zh-CN" sz="2400" b="1" dirty="0"/>
          </a:p>
          <a:p>
            <a:pPr>
              <a:lnSpc>
                <a:spcPct val="130000"/>
              </a:lnSpc>
              <a:buNone/>
            </a:pPr>
            <a:r>
              <a:rPr lang="zh-CN" altLang="en-US" sz="1867" dirty="0"/>
              <a:t>输入参数：用值传递</a:t>
            </a:r>
            <a:endParaRPr lang="en-US" altLang="zh-CN" sz="1867" dirty="0"/>
          </a:p>
          <a:p>
            <a:pPr>
              <a:lnSpc>
                <a:spcPct val="130000"/>
              </a:lnSpc>
              <a:buNone/>
            </a:pPr>
            <a:r>
              <a:rPr lang="zh-CN" altLang="en-US" sz="1867" dirty="0"/>
              <a:t>输出参数：用指针传递</a:t>
            </a:r>
            <a:endParaRPr lang="en-US" altLang="zh-CN" sz="1867" dirty="0"/>
          </a:p>
          <a:p>
            <a:pPr>
              <a:lnSpc>
                <a:spcPct val="130000"/>
              </a:lnSpc>
              <a:buNone/>
            </a:pPr>
            <a:r>
              <a:rPr lang="zh-CN" altLang="en-US" sz="1867" dirty="0"/>
              <a:t>在参数表中，输入参数放在前面，输出参数放在后面</a:t>
            </a:r>
          </a:p>
        </p:txBody>
      </p:sp>
    </p:spTree>
  </p:cSld>
  <p:clrMapOvr>
    <a:masterClrMapping/>
  </p:clrMapOvr>
  <p:transition spd="med">
    <p:fade/>
  </p:transition>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3218" name="Rectangle 2"/>
          <p:cNvSpPr>
            <a:spLocks noGrp="1" noChangeArrowheads="1"/>
          </p:cNvSpPr>
          <p:nvPr>
            <p:ph type="title"/>
          </p:nvPr>
        </p:nvSpPr>
        <p:spPr/>
        <p:txBody>
          <a:bodyPr>
            <a:normAutofit fontScale="90000"/>
          </a:bodyPr>
          <a:lstStyle/>
          <a:p>
            <a:pPr eaLnBrk="1" hangingPunct="1">
              <a:defRPr/>
            </a:pPr>
            <a:r>
              <a:rPr lang="zh-CN" altLang="en-US" sz="3200" b="1" dirty="0">
                <a:latin typeface="微软雅黑" pitchFamily="34" charset="-122"/>
              </a:rPr>
              <a:t>原型的改进</a:t>
            </a:r>
          </a:p>
        </p:txBody>
      </p:sp>
      <p:sp>
        <p:nvSpPr>
          <p:cNvPr id="494595" name="Rectangle 3"/>
          <p:cNvSpPr>
            <a:spLocks noGrp="1" noChangeArrowheads="1"/>
          </p:cNvSpPr>
          <p:nvPr>
            <p:ph idx="4294967295"/>
          </p:nvPr>
        </p:nvSpPr>
        <p:spPr>
          <a:xfrm>
            <a:off x="760413" y="1685925"/>
            <a:ext cx="11431587" cy="4540250"/>
          </a:xfrm>
        </p:spPr>
        <p:txBody>
          <a:bodyPr>
            <a:normAutofit lnSpcReduction="10000"/>
          </a:bodyPr>
          <a:lstStyle/>
          <a:p>
            <a:pPr eaLnBrk="1" hangingPunct="1">
              <a:lnSpc>
                <a:spcPct val="130000"/>
              </a:lnSpc>
              <a:buNone/>
            </a:pPr>
            <a:r>
              <a:rPr lang="zh-CN" altLang="en-US" sz="2400" b="1" dirty="0"/>
              <a:t>如何获知方程有根、没根？</a:t>
            </a:r>
            <a:endParaRPr lang="en-US" altLang="zh-CN" sz="2400" b="1" dirty="0"/>
          </a:p>
          <a:p>
            <a:pPr marL="0" indent="0">
              <a:lnSpc>
                <a:spcPct val="130000"/>
              </a:lnSpc>
              <a:buNone/>
            </a:pPr>
            <a:r>
              <a:rPr lang="zh-CN" altLang="pt-BR" sz="1867" dirty="0"/>
              <a:t>并不是每个一元二次方程都有两个不同根，有的可能有两个等根，有的可能没有根。函数的调用者如何知道</a:t>
            </a:r>
            <a:r>
              <a:rPr lang="pt-BR" altLang="zh-CN" sz="1867" dirty="0"/>
              <a:t>x1</a:t>
            </a:r>
            <a:r>
              <a:rPr lang="zh-CN" altLang="pt-BR" sz="1867" dirty="0"/>
              <a:t>和</a:t>
            </a:r>
            <a:r>
              <a:rPr lang="pt-BR" altLang="zh-CN" sz="1867" dirty="0"/>
              <a:t>x2</a:t>
            </a:r>
            <a:r>
              <a:rPr lang="zh-CN" altLang="pt-BR" sz="1867" dirty="0"/>
              <a:t>中包含的是否是有效的解？</a:t>
            </a:r>
          </a:p>
          <a:p>
            <a:pPr>
              <a:lnSpc>
                <a:spcPct val="130000"/>
              </a:lnSpc>
              <a:spcBef>
                <a:spcPts val="2400"/>
              </a:spcBef>
              <a:buNone/>
            </a:pPr>
            <a:r>
              <a:rPr lang="zh-CN" altLang="pt-BR" sz="2400" b="1" dirty="0"/>
              <a:t>解决方案</a:t>
            </a:r>
            <a:endParaRPr lang="en-US" altLang="zh-CN" sz="2400" b="1" dirty="0"/>
          </a:p>
          <a:p>
            <a:pPr eaLnBrk="1" hangingPunct="1">
              <a:lnSpc>
                <a:spcPct val="130000"/>
              </a:lnSpc>
              <a:buNone/>
            </a:pPr>
            <a:r>
              <a:rPr lang="zh-CN" altLang="pt-BR" sz="1867" dirty="0"/>
              <a:t>让函数返回一个整型数。该整型数表示解的情况  </a:t>
            </a:r>
            <a:endParaRPr lang="en-US" altLang="zh-CN" sz="1867" dirty="0"/>
          </a:p>
          <a:p>
            <a:pPr eaLnBrk="1" hangingPunct="1">
              <a:lnSpc>
                <a:spcPct val="130000"/>
              </a:lnSpc>
              <a:buNone/>
            </a:pPr>
            <a:r>
              <a:rPr lang="en-US" altLang="zh-CN" sz="1867" dirty="0"/>
              <a:t>0</a:t>
            </a:r>
            <a:r>
              <a:rPr lang="zh-CN" altLang="en-US" sz="1867" dirty="0"/>
              <a:t>：两个解</a:t>
            </a:r>
            <a:endParaRPr lang="en-US" altLang="zh-CN" sz="1867" dirty="0"/>
          </a:p>
          <a:p>
            <a:pPr eaLnBrk="1" hangingPunct="1">
              <a:lnSpc>
                <a:spcPct val="130000"/>
              </a:lnSpc>
              <a:buNone/>
            </a:pPr>
            <a:r>
              <a:rPr lang="en-US" altLang="zh-CN" sz="1867" dirty="0"/>
              <a:t>1</a:t>
            </a:r>
            <a:r>
              <a:rPr lang="zh-CN" altLang="en-US" sz="1867" dirty="0"/>
              <a:t>：一个解</a:t>
            </a:r>
            <a:endParaRPr lang="en-US" altLang="zh-CN" sz="1867" dirty="0"/>
          </a:p>
          <a:p>
            <a:pPr eaLnBrk="1" hangingPunct="1">
              <a:lnSpc>
                <a:spcPct val="130000"/>
              </a:lnSpc>
              <a:buNone/>
            </a:pPr>
            <a:r>
              <a:rPr lang="en-US" altLang="zh-CN" sz="1867" dirty="0"/>
              <a:t>2</a:t>
            </a:r>
            <a:r>
              <a:rPr lang="zh-CN" altLang="en-US" sz="1867" dirty="0"/>
              <a:t>：无解</a:t>
            </a:r>
            <a:endParaRPr lang="en-US" altLang="zh-CN" sz="1867" dirty="0"/>
          </a:p>
          <a:p>
            <a:pPr eaLnBrk="1" hangingPunct="1">
              <a:lnSpc>
                <a:spcPct val="130000"/>
              </a:lnSpc>
              <a:buNone/>
            </a:pPr>
            <a:r>
              <a:rPr lang="en-US" altLang="zh-CN" sz="1867" dirty="0"/>
              <a:t>3</a:t>
            </a:r>
            <a:r>
              <a:rPr lang="zh-CN" altLang="en-US" sz="1867" dirty="0"/>
              <a:t>：不是一元二次方程</a:t>
            </a:r>
          </a:p>
        </p:txBody>
      </p:sp>
    </p:spTree>
  </p:cSld>
  <p:clrMapOvr>
    <a:masterClrMapping/>
  </p:clrMapOvr>
  <p:transition spd="med">
    <p:fade/>
  </p:transition>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3762"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完整的函数</a:t>
            </a:r>
          </a:p>
        </p:txBody>
      </p:sp>
      <p:sp>
        <p:nvSpPr>
          <p:cNvPr id="495619" name="Rectangle 3"/>
          <p:cNvSpPr>
            <a:spLocks noChangeArrowheads="1"/>
          </p:cNvSpPr>
          <p:nvPr/>
        </p:nvSpPr>
        <p:spPr bwMode="auto">
          <a:xfrm>
            <a:off x="504825" y="1123950"/>
            <a:ext cx="10115551" cy="5242076"/>
          </a:xfrm>
          <a:prstGeom prst="rect">
            <a:avLst/>
          </a:prstGeom>
          <a:noFill/>
          <a:ln w="12700" cap="sq">
            <a:noFill/>
            <a:miter lim="800000"/>
            <a:headEnd type="none" w="sm" len="sm"/>
            <a:tailEnd type="none" w="sm" len="sm"/>
          </a:ln>
        </p:spPr>
        <p:txBody>
          <a:bodyPr wrap="square">
            <a:spAutoFit/>
          </a:bodyPr>
          <a:lstStyle/>
          <a:p>
            <a:pPr>
              <a:lnSpc>
                <a:spcPct val="110000"/>
              </a:lnSpc>
            </a:pPr>
            <a:r>
              <a:rPr lang="pt-BR" altLang="zh-CN" sz="1867" dirty="0">
                <a:latin typeface="微软雅黑" pitchFamily="34" charset="-122"/>
                <a:ea typeface="微软雅黑" pitchFamily="34" charset="-122"/>
              </a:rPr>
              <a:t>int SolveQuadratic (double a,   double b,   double c,   double *px1,  double *px2)	</a:t>
            </a:r>
          </a:p>
          <a:p>
            <a:pPr>
              <a:lnSpc>
                <a:spcPct val="110000"/>
              </a:lnSpc>
            </a:pPr>
            <a:r>
              <a:rPr lang="pt-BR" altLang="zh-CN" sz="1867" dirty="0">
                <a:latin typeface="微软雅黑" pitchFamily="34" charset="-122"/>
                <a:ea typeface="微软雅黑" pitchFamily="34" charset="-122"/>
              </a:rPr>
              <a:t>{ </a:t>
            </a:r>
          </a:p>
          <a:p>
            <a:pPr>
              <a:lnSpc>
                <a:spcPct val="110000"/>
              </a:lnSpc>
            </a:pPr>
            <a:r>
              <a:rPr lang="pt-BR" altLang="zh-CN" sz="1867" dirty="0">
                <a:latin typeface="微软雅黑" pitchFamily="34" charset="-122"/>
                <a:ea typeface="微软雅黑" pitchFamily="34" charset="-122"/>
              </a:rPr>
              <a:t>        double disc, sqrtDisc;</a:t>
            </a:r>
          </a:p>
          <a:p>
            <a:pPr>
              <a:lnSpc>
                <a:spcPct val="110000"/>
              </a:lnSpc>
            </a:pPr>
            <a:endParaRPr lang="pt-BR" altLang="zh-CN" sz="1867" dirty="0">
              <a:latin typeface="微软雅黑" pitchFamily="34" charset="-122"/>
              <a:ea typeface="微软雅黑" pitchFamily="34" charset="-122"/>
            </a:endParaRPr>
          </a:p>
          <a:p>
            <a:pPr>
              <a:lnSpc>
                <a:spcPct val="110000"/>
              </a:lnSpc>
              <a:spcAft>
                <a:spcPct val="50000"/>
              </a:spcAft>
            </a:pPr>
            <a:r>
              <a:rPr lang="pt-BR" altLang="zh-CN" sz="1867" dirty="0">
                <a:latin typeface="微软雅黑" pitchFamily="34" charset="-122"/>
                <a:ea typeface="微软雅黑" pitchFamily="34" charset="-122"/>
              </a:rPr>
              <a:t>        if(a == 0) return 3;          //</a:t>
            </a:r>
            <a:r>
              <a:rPr lang="zh-CN" altLang="pt-BR" sz="1867" dirty="0">
                <a:latin typeface="微软雅黑" pitchFamily="34" charset="-122"/>
                <a:ea typeface="微软雅黑" pitchFamily="34" charset="-122"/>
              </a:rPr>
              <a:t>不是一元二次方程 </a:t>
            </a:r>
          </a:p>
          <a:p>
            <a:pPr>
              <a:lnSpc>
                <a:spcPct val="110000"/>
              </a:lnSpc>
            </a:pPr>
            <a:r>
              <a:rPr lang="zh-CN" altLang="pt-BR" sz="1867" dirty="0">
                <a:latin typeface="微软雅黑" pitchFamily="34" charset="-122"/>
                <a:ea typeface="微软雅黑" pitchFamily="34" charset="-122"/>
              </a:rPr>
              <a:t>        </a:t>
            </a:r>
            <a:r>
              <a:rPr lang="pt-BR" altLang="zh-CN" sz="1867" dirty="0">
                <a:latin typeface="微软雅黑" pitchFamily="34" charset="-122"/>
                <a:ea typeface="微软雅黑" pitchFamily="34" charset="-122"/>
              </a:rPr>
              <a:t>disc = b * b - 4 * a * c;</a:t>
            </a:r>
          </a:p>
          <a:p>
            <a:pPr>
              <a:lnSpc>
                <a:spcPct val="110000"/>
              </a:lnSpc>
              <a:spcAft>
                <a:spcPct val="50000"/>
              </a:spcAft>
            </a:pPr>
            <a:r>
              <a:rPr lang="pt-BR" altLang="zh-CN" sz="1867" dirty="0">
                <a:latin typeface="微软雅黑" pitchFamily="34" charset="-122"/>
                <a:ea typeface="微软雅黑" pitchFamily="34" charset="-122"/>
              </a:rPr>
              <a:t>        if( disc &lt; 0 ) return 2;       //</a:t>
            </a:r>
            <a:r>
              <a:rPr lang="zh-CN" altLang="pt-BR" sz="1867" dirty="0">
                <a:latin typeface="微软雅黑" pitchFamily="34" charset="-122"/>
                <a:ea typeface="微软雅黑" pitchFamily="34" charset="-122"/>
              </a:rPr>
              <a:t>无根</a:t>
            </a:r>
            <a:endParaRPr lang="zh-CN" altLang="en-US" sz="1867" dirty="0">
              <a:latin typeface="微软雅黑" pitchFamily="34" charset="-122"/>
              <a:ea typeface="微软雅黑" pitchFamily="34" charset="-122"/>
            </a:endParaRPr>
          </a:p>
          <a:p>
            <a:pPr>
              <a:lnSpc>
                <a:spcPct val="110000"/>
              </a:lnSpc>
              <a:spcAft>
                <a:spcPct val="50000"/>
              </a:spcAft>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if ( disc == 0 ) { *px1 = -b /(2 * a); return 1;}  //</a:t>
            </a:r>
            <a:r>
              <a:rPr lang="zh-CN" altLang="pt-BR" sz="1867" dirty="0">
                <a:latin typeface="微软雅黑" pitchFamily="34" charset="-122"/>
                <a:ea typeface="微软雅黑" pitchFamily="34" charset="-122"/>
              </a:rPr>
              <a:t>等根</a:t>
            </a:r>
          </a:p>
          <a:p>
            <a:pPr>
              <a:lnSpc>
                <a:spcPct val="110000"/>
              </a:lnSpc>
            </a:pPr>
            <a:r>
              <a:rPr lang="pt-BR" altLang="zh-CN" sz="1867" dirty="0">
                <a:latin typeface="微软雅黑" pitchFamily="34" charset="-122"/>
                <a:ea typeface="微软雅黑" pitchFamily="34" charset="-122"/>
              </a:rPr>
              <a:t>       //</a:t>
            </a:r>
            <a:r>
              <a:rPr lang="zh-CN" altLang="pt-BR" sz="1867" dirty="0">
                <a:latin typeface="微软雅黑" pitchFamily="34" charset="-122"/>
                <a:ea typeface="微软雅黑" pitchFamily="34" charset="-122"/>
              </a:rPr>
              <a:t>两个不等根</a:t>
            </a:r>
          </a:p>
          <a:p>
            <a:pPr>
              <a:lnSpc>
                <a:spcPct val="110000"/>
              </a:lnSpc>
            </a:pPr>
            <a:r>
              <a:rPr lang="zh-CN" altLang="pt-BR"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sqrtDisc</a:t>
            </a:r>
            <a:r>
              <a:rPr lang="en-US" altLang="zh-CN" sz="1867" dirty="0">
                <a:latin typeface="微软雅黑" pitchFamily="34" charset="-122"/>
                <a:ea typeface="微软雅黑" pitchFamily="34" charset="-122"/>
              </a:rPr>
              <a:t> = </a:t>
            </a:r>
            <a:r>
              <a:rPr lang="en-US" altLang="zh-CN" sz="1867" dirty="0" err="1">
                <a:latin typeface="微软雅黑" pitchFamily="34" charset="-122"/>
                <a:ea typeface="微软雅黑" pitchFamily="34" charset="-122"/>
              </a:rPr>
              <a:t>sqrt</a:t>
            </a:r>
            <a:r>
              <a:rPr lang="en-US" altLang="zh-CN" sz="1867" dirty="0">
                <a:latin typeface="微软雅黑" pitchFamily="34" charset="-122"/>
                <a:ea typeface="微软雅黑" pitchFamily="34" charset="-122"/>
              </a:rPr>
              <a:t>(disc);</a:t>
            </a:r>
          </a:p>
          <a:p>
            <a:pPr>
              <a:lnSpc>
                <a:spcPct val="110000"/>
              </a:lnSpc>
            </a:pPr>
            <a:r>
              <a:rPr lang="en-US" altLang="zh-CN" sz="1867" dirty="0">
                <a:latin typeface="微软雅黑" pitchFamily="34" charset="-122"/>
                <a:ea typeface="微软雅黑" pitchFamily="34" charset="-122"/>
              </a:rPr>
              <a:t>        *px1 = (-b + </a:t>
            </a:r>
            <a:r>
              <a:rPr lang="en-US" altLang="zh-CN" sz="1867" dirty="0" err="1">
                <a:latin typeface="微软雅黑" pitchFamily="34" charset="-122"/>
                <a:ea typeface="微软雅黑" pitchFamily="34" charset="-122"/>
              </a:rPr>
              <a:t>sqrtDisc</a:t>
            </a:r>
            <a:r>
              <a:rPr lang="en-US" altLang="zh-CN" sz="1867" dirty="0">
                <a:latin typeface="微软雅黑" pitchFamily="34" charset="-122"/>
                <a:ea typeface="微软雅黑" pitchFamily="34" charset="-122"/>
              </a:rPr>
              <a:t>) / (2 * a);</a:t>
            </a:r>
          </a:p>
          <a:p>
            <a:pPr>
              <a:lnSpc>
                <a:spcPct val="110000"/>
              </a:lnSpc>
            </a:pPr>
            <a:r>
              <a:rPr lang="en-US" altLang="zh-CN" sz="1867" dirty="0">
                <a:latin typeface="微软雅黑" pitchFamily="34" charset="-122"/>
                <a:ea typeface="微软雅黑" pitchFamily="34" charset="-122"/>
              </a:rPr>
              <a:t>        *px2 = (-b - </a:t>
            </a:r>
            <a:r>
              <a:rPr lang="en-US" altLang="zh-CN" sz="1867" dirty="0" err="1">
                <a:latin typeface="微软雅黑" pitchFamily="34" charset="-122"/>
                <a:ea typeface="微软雅黑" pitchFamily="34" charset="-122"/>
              </a:rPr>
              <a:t>sqrtDisc</a:t>
            </a:r>
            <a:r>
              <a:rPr lang="en-US" altLang="zh-CN" sz="1867" dirty="0">
                <a:latin typeface="微软雅黑" pitchFamily="34" charset="-122"/>
                <a:ea typeface="微软雅黑" pitchFamily="34" charset="-122"/>
              </a:rPr>
              <a:t>) / (2 * a);</a:t>
            </a:r>
          </a:p>
          <a:p>
            <a:pPr>
              <a:lnSpc>
                <a:spcPct val="110000"/>
              </a:lnSpc>
            </a:pPr>
            <a:endParaRPr lang="en-US" altLang="zh-CN" sz="1867" dirty="0">
              <a:latin typeface="微软雅黑" pitchFamily="34" charset="-122"/>
              <a:ea typeface="微软雅黑" pitchFamily="34" charset="-122"/>
            </a:endParaRPr>
          </a:p>
          <a:p>
            <a:pPr>
              <a:lnSpc>
                <a:spcPct val="110000"/>
              </a:lnSpc>
            </a:pPr>
            <a:r>
              <a:rPr lang="en-US" altLang="zh-CN" sz="1867" dirty="0">
                <a:latin typeface="微软雅黑" pitchFamily="34" charset="-122"/>
                <a:ea typeface="微软雅黑" pitchFamily="34" charset="-122"/>
              </a:rPr>
              <a:t>         return 0;</a:t>
            </a:r>
            <a:endParaRPr lang="pt-BR" altLang="zh-CN" sz="1867" dirty="0">
              <a:latin typeface="微软雅黑" pitchFamily="34" charset="-122"/>
              <a:ea typeface="微软雅黑" pitchFamily="34" charset="-122"/>
            </a:endParaRPr>
          </a:p>
          <a:p>
            <a:pPr>
              <a:lnSpc>
                <a:spcPct val="110000"/>
              </a:lnSpc>
            </a:pPr>
            <a:r>
              <a:rPr lang="pt-BR" altLang="zh-CN" sz="1867" dirty="0">
                <a:latin typeface="微软雅黑" pitchFamily="34" charset="-122"/>
                <a:ea typeface="微软雅黑" pitchFamily="34" charset="-122"/>
              </a:rPr>
              <a:t>}</a:t>
            </a:r>
            <a:endParaRPr lang="en-US" altLang="zh-CN" sz="1867" dirty="0">
              <a:latin typeface="微软雅黑" pitchFamily="34" charset="-122"/>
              <a:ea typeface="微软雅黑" pitchFamily="34" charset="-122"/>
            </a:endParaRPr>
          </a:p>
        </p:txBody>
      </p:sp>
    </p:spTree>
  </p:cSld>
  <p:clrMapOvr>
    <a:masterClrMapping/>
  </p:clrMapOvr>
  <p:transition spd="med">
    <p:fade/>
  </p:transition>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4242"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函数的调用</a:t>
            </a:r>
          </a:p>
        </p:txBody>
      </p:sp>
      <p:sp>
        <p:nvSpPr>
          <p:cNvPr id="496643" name="Rectangle 3"/>
          <p:cNvSpPr>
            <a:spLocks noGrp="1" noChangeArrowheads="1"/>
          </p:cNvSpPr>
          <p:nvPr>
            <p:ph idx="4294967295"/>
          </p:nvPr>
        </p:nvSpPr>
        <p:spPr>
          <a:xfrm>
            <a:off x="480907" y="1059180"/>
            <a:ext cx="10906125" cy="5676900"/>
          </a:xfrm>
        </p:spPr>
        <p:txBody>
          <a:bodyPr>
            <a:noAutofit/>
          </a:bodyPr>
          <a:lstStyle/>
          <a:p>
            <a:pPr>
              <a:spcBef>
                <a:spcPts val="133"/>
              </a:spcBef>
              <a:buNone/>
            </a:pPr>
            <a:r>
              <a:rPr lang="en-US" altLang="zh-CN" sz="1867" dirty="0" err="1"/>
              <a:t>int</a:t>
            </a:r>
            <a:r>
              <a:rPr lang="en-US" altLang="zh-CN" sz="1867" dirty="0"/>
              <a:t> main()</a:t>
            </a:r>
          </a:p>
          <a:p>
            <a:pPr>
              <a:spcBef>
                <a:spcPts val="133"/>
              </a:spcBef>
              <a:buNone/>
            </a:pPr>
            <a:r>
              <a:rPr lang="en-US" altLang="zh-CN" sz="1867" dirty="0"/>
              <a:t>{</a:t>
            </a:r>
          </a:p>
          <a:p>
            <a:pPr>
              <a:spcBef>
                <a:spcPts val="133"/>
              </a:spcBef>
              <a:buNone/>
            </a:pPr>
            <a:r>
              <a:rPr lang="en-US" altLang="zh-CN" sz="1867" dirty="0"/>
              <a:t>     double a,b,c,x1,x2;</a:t>
            </a:r>
          </a:p>
          <a:p>
            <a:pPr>
              <a:spcBef>
                <a:spcPts val="133"/>
              </a:spcBef>
              <a:buNone/>
            </a:pPr>
            <a:r>
              <a:rPr lang="en-US" altLang="zh-CN" sz="1867" dirty="0"/>
              <a:t>     </a:t>
            </a:r>
            <a:r>
              <a:rPr lang="en-US" altLang="zh-CN" sz="1867" dirty="0" err="1"/>
              <a:t>int</a:t>
            </a:r>
            <a:r>
              <a:rPr lang="en-US" altLang="zh-CN" sz="1867" dirty="0"/>
              <a:t>  result;</a:t>
            </a:r>
          </a:p>
          <a:p>
            <a:pPr>
              <a:spcBef>
                <a:spcPts val="133"/>
              </a:spcBef>
              <a:buNone/>
            </a:pPr>
            <a:r>
              <a:rPr lang="en-US" altLang="zh-CN" sz="1867" dirty="0"/>
              <a:t>  </a:t>
            </a:r>
          </a:p>
          <a:p>
            <a:pPr>
              <a:spcBef>
                <a:spcPts val="133"/>
              </a:spcBef>
              <a:buNone/>
            </a:pPr>
            <a:r>
              <a:rPr lang="en-US" altLang="zh-CN" sz="1867" dirty="0"/>
              <a:t>     </a:t>
            </a:r>
            <a:r>
              <a:rPr lang="en-US" altLang="zh-CN" sz="1867" dirty="0" err="1"/>
              <a:t>cout</a:t>
            </a:r>
            <a:r>
              <a:rPr lang="en-US" altLang="zh-CN" sz="1867" dirty="0"/>
              <a:t> &lt;&lt; "</a:t>
            </a:r>
            <a:r>
              <a:rPr lang="zh-CN" altLang="pt-BR" sz="1867" dirty="0"/>
              <a:t>请输入</a:t>
            </a:r>
            <a:r>
              <a:rPr lang="en-US" altLang="zh-CN" sz="1867" dirty="0" err="1"/>
              <a:t>a,b,c</a:t>
            </a:r>
            <a:r>
              <a:rPr lang="en-US" altLang="zh-CN" sz="1867" dirty="0"/>
              <a:t>: ";</a:t>
            </a:r>
          </a:p>
          <a:p>
            <a:pPr>
              <a:spcBef>
                <a:spcPts val="133"/>
              </a:spcBef>
              <a:buNone/>
            </a:pPr>
            <a:r>
              <a:rPr lang="en-US" altLang="zh-CN" sz="1867" dirty="0"/>
              <a:t>     </a:t>
            </a:r>
            <a:r>
              <a:rPr lang="en-US" altLang="zh-CN" sz="1867" dirty="0" err="1"/>
              <a:t>cin</a:t>
            </a:r>
            <a:r>
              <a:rPr lang="en-US" altLang="zh-CN" sz="1867" dirty="0"/>
              <a:t> &gt;&gt; a &gt;&gt; b &gt;&gt; c;</a:t>
            </a:r>
          </a:p>
          <a:p>
            <a:pPr>
              <a:spcBef>
                <a:spcPts val="133"/>
              </a:spcBef>
              <a:buNone/>
            </a:pPr>
            <a:r>
              <a:rPr lang="en-US" altLang="zh-CN" sz="1867" dirty="0"/>
              <a:t>  </a:t>
            </a:r>
          </a:p>
          <a:p>
            <a:pPr>
              <a:spcBef>
                <a:spcPts val="133"/>
              </a:spcBef>
              <a:buNone/>
            </a:pPr>
            <a:r>
              <a:rPr lang="en-US" altLang="zh-CN" sz="1867" dirty="0"/>
              <a:t>     result = </a:t>
            </a:r>
            <a:r>
              <a:rPr lang="en-US" altLang="zh-CN" sz="1867" dirty="0" err="1"/>
              <a:t>SolveQuadratic</a:t>
            </a:r>
            <a:r>
              <a:rPr lang="en-US" altLang="zh-CN" sz="1867" dirty="0"/>
              <a:t>(a, b, c, &amp;x1, &amp;x2);</a:t>
            </a:r>
          </a:p>
          <a:p>
            <a:pPr>
              <a:spcBef>
                <a:spcPts val="133"/>
              </a:spcBef>
              <a:buNone/>
            </a:pPr>
            <a:r>
              <a:rPr lang="en-US" altLang="zh-CN" sz="1867" dirty="0"/>
              <a:t>     switch (result)     { </a:t>
            </a:r>
          </a:p>
          <a:p>
            <a:pPr>
              <a:spcBef>
                <a:spcPts val="133"/>
              </a:spcBef>
              <a:buNone/>
            </a:pPr>
            <a:r>
              <a:rPr lang="en-US" altLang="zh-CN" sz="1867" dirty="0"/>
              <a:t>            case 0: </a:t>
            </a:r>
            <a:r>
              <a:rPr lang="en-US" altLang="zh-CN" sz="1867" dirty="0" err="1"/>
              <a:t>cout</a:t>
            </a:r>
            <a:r>
              <a:rPr lang="en-US" altLang="zh-CN" sz="1867" dirty="0"/>
              <a:t> &lt;&lt; "</a:t>
            </a:r>
            <a:r>
              <a:rPr lang="zh-CN" altLang="pt-BR" sz="1867" dirty="0"/>
              <a:t>方程有两个不同的根：</a:t>
            </a:r>
            <a:r>
              <a:rPr lang="en-US" altLang="zh-CN" sz="1867" dirty="0"/>
              <a:t>x1 = " &lt;&lt; x1 &lt;&lt; "  x2 = " &lt;&lt; x2; break;</a:t>
            </a:r>
          </a:p>
          <a:p>
            <a:pPr>
              <a:spcBef>
                <a:spcPts val="133"/>
              </a:spcBef>
              <a:buNone/>
            </a:pPr>
            <a:r>
              <a:rPr lang="en-US" altLang="zh-CN" sz="1867" dirty="0"/>
              <a:t>            case 1: </a:t>
            </a:r>
            <a:r>
              <a:rPr lang="en-US" altLang="zh-CN" sz="1867" dirty="0" err="1"/>
              <a:t>cout</a:t>
            </a:r>
            <a:r>
              <a:rPr lang="en-US" altLang="zh-CN" sz="1867" dirty="0"/>
              <a:t> &lt;&lt; "</a:t>
            </a:r>
            <a:r>
              <a:rPr lang="zh-CN" altLang="pt-BR" sz="1867" dirty="0"/>
              <a:t>方程有两个等根：</a:t>
            </a:r>
            <a:r>
              <a:rPr lang="en-US" altLang="zh-CN" sz="1867" dirty="0"/>
              <a:t>" &lt;&lt; x1; break;</a:t>
            </a:r>
          </a:p>
          <a:p>
            <a:pPr>
              <a:spcBef>
                <a:spcPts val="133"/>
              </a:spcBef>
              <a:buNone/>
            </a:pPr>
            <a:r>
              <a:rPr lang="en-US" altLang="zh-CN" sz="1867" dirty="0"/>
              <a:t>            </a:t>
            </a:r>
            <a:r>
              <a:rPr lang="pt-BR" altLang="zh-CN" sz="1867" dirty="0"/>
              <a:t>case 2: cout &lt;&lt; "</a:t>
            </a:r>
            <a:r>
              <a:rPr lang="zh-CN" altLang="pt-BR" sz="1867" dirty="0"/>
              <a:t>方程无根</a:t>
            </a:r>
            <a:r>
              <a:rPr lang="pt-BR" altLang="zh-CN" sz="1867" dirty="0"/>
              <a:t>"; break;</a:t>
            </a:r>
          </a:p>
          <a:p>
            <a:pPr>
              <a:spcBef>
                <a:spcPts val="133"/>
              </a:spcBef>
              <a:buNone/>
            </a:pPr>
            <a:r>
              <a:rPr lang="pt-BR" altLang="zh-CN" sz="1867" dirty="0"/>
              <a:t>            case 3: cout &lt;&lt; "</a:t>
            </a:r>
            <a:r>
              <a:rPr lang="zh-CN" altLang="pt-BR" sz="1867" dirty="0"/>
              <a:t>不是一元二次方程</a:t>
            </a:r>
            <a:r>
              <a:rPr lang="pt-BR" altLang="zh-CN" sz="1867" dirty="0"/>
              <a:t>";</a:t>
            </a:r>
          </a:p>
          <a:p>
            <a:pPr>
              <a:spcBef>
                <a:spcPts val="133"/>
              </a:spcBef>
              <a:buNone/>
            </a:pPr>
            <a:r>
              <a:rPr lang="pt-BR" altLang="zh-CN" sz="1867" dirty="0"/>
              <a:t>     }</a:t>
            </a:r>
          </a:p>
          <a:p>
            <a:pPr>
              <a:spcBef>
                <a:spcPts val="133"/>
              </a:spcBef>
              <a:buNone/>
            </a:pPr>
            <a:r>
              <a:rPr lang="pt-BR" altLang="zh-CN" sz="1867" dirty="0"/>
              <a:t>  </a:t>
            </a:r>
          </a:p>
          <a:p>
            <a:pPr>
              <a:spcBef>
                <a:spcPts val="133"/>
              </a:spcBef>
              <a:buNone/>
            </a:pPr>
            <a:r>
              <a:rPr lang="pt-BR" altLang="zh-CN" sz="1867" dirty="0"/>
              <a:t>     return 0;</a:t>
            </a:r>
          </a:p>
          <a:p>
            <a:pPr>
              <a:spcBef>
                <a:spcPts val="133"/>
              </a:spcBef>
              <a:buNone/>
            </a:pPr>
            <a:r>
              <a:rPr lang="pt-BR" altLang="zh-CN" sz="1867" dirty="0"/>
              <a:t>} </a:t>
            </a:r>
            <a:endParaRPr lang="en-US" altLang="zh-CN" sz="1867" dirty="0"/>
          </a:p>
        </p:txBody>
      </p:sp>
    </p:spTree>
  </p:cSld>
  <p:clrMapOvr>
    <a:masterClrMapping/>
  </p:clrMapOvr>
  <p:transition spd="med">
    <p:fade/>
  </p:transition>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857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数组传递的进一步讨论</a:t>
            </a:r>
          </a:p>
        </p:txBody>
      </p:sp>
      <p:sp>
        <p:nvSpPr>
          <p:cNvPr id="498691" name="Rectangle 3"/>
          <p:cNvSpPr>
            <a:spLocks noGrp="1" noChangeArrowheads="1"/>
          </p:cNvSpPr>
          <p:nvPr>
            <p:ph idx="4294967295"/>
          </p:nvPr>
        </p:nvSpPr>
        <p:spPr>
          <a:xfrm>
            <a:off x="1017588" y="1665288"/>
            <a:ext cx="11174412" cy="4430712"/>
          </a:xfrm>
        </p:spPr>
        <p:txBody>
          <a:bodyPr>
            <a:normAutofit fontScale="85000" lnSpcReduction="20000"/>
          </a:bodyPr>
          <a:lstStyle/>
          <a:p>
            <a:pPr eaLnBrk="1" hangingPunct="1">
              <a:lnSpc>
                <a:spcPct val="125000"/>
              </a:lnSpc>
              <a:buNone/>
            </a:pPr>
            <a:r>
              <a:rPr lang="zh-CN" altLang="en-US" sz="2533" b="1" dirty="0"/>
              <a:t>数组传递的本质是地址传递</a:t>
            </a:r>
            <a:endParaRPr lang="en-US" altLang="zh-CN" sz="2533" b="1" dirty="0"/>
          </a:p>
          <a:p>
            <a:pPr eaLnBrk="1" hangingPunct="1">
              <a:lnSpc>
                <a:spcPct val="125000"/>
              </a:lnSpc>
              <a:buNone/>
            </a:pPr>
            <a:r>
              <a:rPr lang="zh-CN" altLang="en-US" sz="2000" dirty="0"/>
              <a:t>形参和实参可以使用数组名，也可以使用指针</a:t>
            </a:r>
            <a:endParaRPr lang="en-US" altLang="zh-CN" sz="2000" dirty="0"/>
          </a:p>
          <a:p>
            <a:pPr eaLnBrk="1" hangingPunct="1">
              <a:lnSpc>
                <a:spcPct val="125000"/>
              </a:lnSpc>
              <a:buNone/>
            </a:pPr>
            <a:r>
              <a:rPr lang="zh-CN" altLang="en-US" sz="2000" dirty="0"/>
              <a:t>数组传递是函数原型可写为：</a:t>
            </a:r>
            <a:endParaRPr lang="en-US" altLang="zh-CN" sz="2000" dirty="0"/>
          </a:p>
          <a:p>
            <a:pPr eaLnBrk="1" hangingPunct="1">
              <a:lnSpc>
                <a:spcPct val="125000"/>
              </a:lnSpc>
              <a:buNone/>
            </a:pPr>
            <a:r>
              <a:rPr lang="zh-CN" altLang="en-US" sz="2000" dirty="0"/>
              <a:t>     </a:t>
            </a:r>
            <a:r>
              <a:rPr lang="en-US" altLang="zh-CN" sz="2000" dirty="0"/>
              <a:t>type fun(type a[], </a:t>
            </a:r>
            <a:r>
              <a:rPr lang="en-US" altLang="zh-CN" sz="2000" dirty="0" err="1"/>
              <a:t>int</a:t>
            </a:r>
            <a:r>
              <a:rPr lang="en-US" altLang="zh-CN" sz="2000" dirty="0"/>
              <a:t> size)</a:t>
            </a:r>
            <a:r>
              <a:rPr lang="zh-CN" altLang="en-US" sz="2000" dirty="0"/>
              <a:t>；</a:t>
            </a:r>
            <a:endParaRPr lang="en-US" altLang="zh-CN" sz="2000" dirty="0"/>
          </a:p>
          <a:p>
            <a:pPr eaLnBrk="1" hangingPunct="1">
              <a:lnSpc>
                <a:spcPct val="125000"/>
              </a:lnSpc>
              <a:buNone/>
            </a:pPr>
            <a:r>
              <a:rPr lang="zh-CN" altLang="en-US" sz="2000" dirty="0"/>
              <a:t>也可写为</a:t>
            </a:r>
            <a:endParaRPr lang="en-US" altLang="zh-CN" sz="2000" dirty="0"/>
          </a:p>
          <a:p>
            <a:pPr eaLnBrk="1" hangingPunct="1">
              <a:lnSpc>
                <a:spcPct val="125000"/>
              </a:lnSpc>
              <a:buNone/>
            </a:pPr>
            <a:r>
              <a:rPr lang="en-US" altLang="zh-CN" sz="2000" dirty="0"/>
              <a:t>     type fun(type *p, </a:t>
            </a:r>
            <a:r>
              <a:rPr lang="en-US" altLang="zh-CN" sz="2000" dirty="0" err="1"/>
              <a:t>int</a:t>
            </a:r>
            <a:r>
              <a:rPr lang="en-US" altLang="zh-CN" sz="2000" dirty="0"/>
              <a:t> size);</a:t>
            </a:r>
          </a:p>
          <a:p>
            <a:pPr eaLnBrk="1" hangingPunct="1">
              <a:lnSpc>
                <a:spcPct val="125000"/>
              </a:lnSpc>
              <a:buNone/>
            </a:pPr>
            <a:r>
              <a:rPr lang="zh-CN" altLang="en-US" sz="2000" dirty="0"/>
              <a:t>但在函数内部，</a:t>
            </a:r>
            <a:r>
              <a:rPr lang="en-US" altLang="zh-CN" sz="2000" dirty="0"/>
              <a:t>a </a:t>
            </a:r>
            <a:r>
              <a:rPr lang="zh-CN" altLang="en-US" sz="2000" dirty="0"/>
              <a:t>和 </a:t>
            </a:r>
            <a:r>
              <a:rPr lang="en-US" altLang="zh-CN" sz="2000" dirty="0"/>
              <a:t>p </a:t>
            </a:r>
            <a:r>
              <a:rPr lang="zh-CN" altLang="en-US" sz="2000" dirty="0"/>
              <a:t>都能当作数组使用</a:t>
            </a:r>
            <a:endParaRPr lang="en-US" altLang="zh-CN" sz="2000" dirty="0"/>
          </a:p>
          <a:p>
            <a:pPr eaLnBrk="1" hangingPunct="1">
              <a:lnSpc>
                <a:spcPct val="125000"/>
              </a:lnSpc>
              <a:buNone/>
            </a:pPr>
            <a:r>
              <a:rPr lang="zh-CN" altLang="en-US" sz="2000" dirty="0"/>
              <a:t>调用时，对这两种形式都可用数组名或指针作为实参</a:t>
            </a:r>
          </a:p>
          <a:p>
            <a:pPr>
              <a:lnSpc>
                <a:spcPct val="125000"/>
              </a:lnSpc>
              <a:spcBef>
                <a:spcPts val="2400"/>
              </a:spcBef>
              <a:buNone/>
            </a:pPr>
            <a:r>
              <a:rPr lang="zh-CN" altLang="en-US" sz="2533" b="1" dirty="0"/>
              <a:t>建议</a:t>
            </a:r>
            <a:endParaRPr lang="en-US" altLang="zh-CN" sz="2533" b="1" dirty="0"/>
          </a:p>
          <a:p>
            <a:pPr eaLnBrk="1" hangingPunct="1">
              <a:lnSpc>
                <a:spcPct val="125000"/>
              </a:lnSpc>
              <a:buNone/>
            </a:pPr>
            <a:r>
              <a:rPr lang="zh-CN" altLang="en-US" sz="2000" dirty="0"/>
              <a:t>如果传递的是数组，用第一种形式；如果传递的是普通的指针，用第二种形式</a:t>
            </a:r>
          </a:p>
        </p:txBody>
      </p:sp>
    </p:spTree>
  </p:cSld>
  <p:clrMapOvr>
    <a:masterClrMapping/>
  </p:clrMapOvr>
  <p:transition spd="med">
    <p:fade/>
  </p:transition>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ChangeArrowheads="1"/>
          </p:cNvSpPr>
          <p:nvPr/>
        </p:nvSpPr>
        <p:spPr bwMode="auto">
          <a:xfrm>
            <a:off x="524934" y="1319214"/>
            <a:ext cx="6631519" cy="5234703"/>
          </a:xfrm>
          <a:prstGeom prst="rect">
            <a:avLst/>
          </a:prstGeom>
          <a:noFill/>
          <a:ln w="12700" cap="sq" algn="ctr">
            <a:noFill/>
            <a:miter lim="800000"/>
            <a:headEnd type="none" w="sm" len="sm"/>
            <a:tailEnd type="none" w="sm" len="sm"/>
          </a:ln>
        </p:spPr>
        <p:txBody>
          <a:bodyPr wrap="square">
            <a:spAutoFit/>
          </a:bodyPr>
          <a:lstStyle/>
          <a:p>
            <a:pPr>
              <a:lnSpc>
                <a:spcPct val="120000"/>
              </a:lnSpc>
            </a:pPr>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iostream</a:t>
            </a:r>
            <a:r>
              <a:rPr lang="en-US" altLang="zh-CN" sz="1867" dirty="0">
                <a:latin typeface="微软雅黑" pitchFamily="34" charset="-122"/>
                <a:ea typeface="微软雅黑" pitchFamily="34" charset="-122"/>
              </a:rPr>
              <a:t>&gt;</a:t>
            </a:r>
          </a:p>
          <a:p>
            <a:pPr>
              <a:lnSpc>
                <a:spcPct val="120000"/>
              </a:lnSpc>
            </a:pPr>
            <a:r>
              <a:rPr lang="en-US" altLang="zh-CN" sz="1867" dirty="0">
                <a:latin typeface="微软雅黑" pitchFamily="34" charset="-122"/>
                <a:ea typeface="微软雅黑" pitchFamily="34" charset="-122"/>
              </a:rPr>
              <a:t>using namespace std;</a:t>
            </a:r>
          </a:p>
          <a:p>
            <a:pPr>
              <a:lnSpc>
                <a:spcPct val="120000"/>
              </a:lnSpc>
            </a:pPr>
            <a:endParaRPr lang="en-US" altLang="zh-CN" sz="1867" dirty="0">
              <a:latin typeface="微软雅黑" pitchFamily="34" charset="-122"/>
              <a:ea typeface="微软雅黑" pitchFamily="34" charset="-122"/>
            </a:endParaRPr>
          </a:p>
          <a:p>
            <a:pPr>
              <a:lnSpc>
                <a:spcPct val="120000"/>
              </a:lnSpc>
            </a:pPr>
            <a:r>
              <a:rPr lang="en-US" altLang="zh-CN" sz="1867" dirty="0">
                <a:latin typeface="微软雅黑" pitchFamily="34" charset="-122"/>
                <a:ea typeface="微软雅黑" pitchFamily="34" charset="-122"/>
              </a:rPr>
              <a:t>void f(</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arr</a:t>
            </a:r>
            <a:r>
              <a:rPr lang="en-US" altLang="zh-CN" sz="1867" dirty="0">
                <a:latin typeface="微软雅黑" pitchFamily="34" charset="-122"/>
                <a:ea typeface="微软雅黑" pitchFamily="34" charset="-122"/>
              </a:rPr>
              <a:t>[ ],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k)</a:t>
            </a:r>
          </a:p>
          <a:p>
            <a:pPr>
              <a:lnSpc>
                <a:spcPct val="120000"/>
              </a:lnSpc>
            </a:pPr>
            <a:r>
              <a:rPr lang="en-US" altLang="zh-CN" sz="1867" dirty="0">
                <a:latin typeface="微软雅黑" pitchFamily="34" charset="-122"/>
                <a:ea typeface="微软雅黑" pitchFamily="34" charset="-122"/>
              </a:rPr>
              <a:t>{</a:t>
            </a:r>
          </a:p>
          <a:p>
            <a:pPr>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sizeof</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arr</a:t>
            </a:r>
            <a:r>
              <a:rPr lang="en-US" altLang="zh-CN" sz="1867" dirty="0">
                <a:latin typeface="微软雅黑" pitchFamily="34" charset="-122"/>
                <a:ea typeface="微软雅黑" pitchFamily="34" charset="-122"/>
              </a:rPr>
              <a:t>) &lt;&lt; "   " &lt;&lt; </a:t>
            </a:r>
            <a:r>
              <a:rPr lang="en-US" altLang="zh-CN" sz="1867" dirty="0" err="1">
                <a:latin typeface="微软雅黑" pitchFamily="34" charset="-122"/>
                <a:ea typeface="微软雅黑" pitchFamily="34" charset="-122"/>
              </a:rPr>
              <a:t>sizeof</a:t>
            </a:r>
            <a:r>
              <a:rPr lang="en-US" altLang="zh-CN" sz="1867" dirty="0">
                <a:latin typeface="微软雅黑" pitchFamily="34" charset="-122"/>
                <a:ea typeface="微软雅黑" pitchFamily="34" charset="-122"/>
              </a:rPr>
              <a:t>(k)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a:lnSpc>
                <a:spcPct val="120000"/>
              </a:lnSpc>
            </a:pPr>
            <a:r>
              <a:rPr lang="en-US" altLang="zh-CN" sz="1867" dirty="0">
                <a:latin typeface="微软雅黑" pitchFamily="34" charset="-122"/>
                <a:ea typeface="微软雅黑" pitchFamily="34" charset="-122"/>
              </a:rPr>
              <a:t> }</a:t>
            </a:r>
          </a:p>
          <a:p>
            <a:pPr>
              <a:lnSpc>
                <a:spcPct val="120000"/>
              </a:lnSpc>
            </a:pPr>
            <a:endParaRPr lang="en-US" altLang="zh-CN" sz="1867" dirty="0">
              <a:latin typeface="微软雅黑" pitchFamily="34" charset="-122"/>
              <a:ea typeface="微软雅黑" pitchFamily="34" charset="-122"/>
            </a:endParaRPr>
          </a:p>
          <a:p>
            <a:pPr>
              <a:lnSpc>
                <a:spcPct val="120000"/>
              </a:lnSpc>
            </a:pPr>
            <a:r>
              <a:rPr lang="en-US" altLang="zh-CN" sz="1867" dirty="0">
                <a:latin typeface="微软雅黑" pitchFamily="34" charset="-122"/>
                <a:ea typeface="微软雅黑" pitchFamily="34" charset="-122"/>
              </a:rPr>
              <a:t>void main()</a:t>
            </a:r>
          </a:p>
          <a:p>
            <a:pPr>
              <a:lnSpc>
                <a:spcPct val="120000"/>
              </a:lnSpc>
            </a:pPr>
            <a:r>
              <a:rPr lang="en-US" altLang="zh-CN" sz="1867" dirty="0">
                <a:latin typeface="微软雅黑" pitchFamily="34" charset="-122"/>
                <a:ea typeface="微软雅黑" pitchFamily="34" charset="-122"/>
              </a:rPr>
              <a:t>{</a:t>
            </a:r>
          </a:p>
          <a:p>
            <a:pPr>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a[10]={1,2,3,4,5,6,7,8,9,0};</a:t>
            </a:r>
          </a:p>
          <a:p>
            <a:pPr>
              <a:lnSpc>
                <a:spcPct val="120000"/>
              </a:lnSpc>
            </a:pPr>
            <a:r>
              <a:rPr lang="en-US" altLang="zh-CN" sz="1867" dirty="0">
                <a:latin typeface="微软雅黑" pitchFamily="34" charset="-122"/>
                <a:ea typeface="微软雅黑" pitchFamily="34" charset="-122"/>
              </a:rPr>
              <a:t>  </a:t>
            </a:r>
          </a:p>
          <a:p>
            <a:pPr>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sizeof</a:t>
            </a:r>
            <a:r>
              <a:rPr lang="en-US" altLang="zh-CN" sz="1867" dirty="0">
                <a:latin typeface="微软雅黑" pitchFamily="34" charset="-122"/>
                <a:ea typeface="微软雅黑" pitchFamily="34" charset="-122"/>
              </a:rPr>
              <a:t>(a)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a:lnSpc>
                <a:spcPct val="120000"/>
              </a:lnSpc>
            </a:pPr>
            <a:r>
              <a:rPr lang="en-US" altLang="zh-CN" sz="1867" dirty="0">
                <a:latin typeface="微软雅黑" pitchFamily="34" charset="-122"/>
                <a:ea typeface="微软雅黑" pitchFamily="34" charset="-122"/>
              </a:rPr>
              <a:t>     f(a,10);</a:t>
            </a:r>
          </a:p>
          <a:p>
            <a:pPr>
              <a:lnSpc>
                <a:spcPct val="120000"/>
              </a:lnSpc>
            </a:pPr>
            <a:r>
              <a:rPr lang="en-US" altLang="zh-CN" sz="1867" dirty="0">
                <a:latin typeface="微软雅黑" pitchFamily="34" charset="-122"/>
                <a:ea typeface="微软雅黑" pitchFamily="34" charset="-122"/>
              </a:rPr>
              <a:t>  }</a:t>
            </a:r>
          </a:p>
        </p:txBody>
      </p:sp>
      <p:sp>
        <p:nvSpPr>
          <p:cNvPr id="2966531" name="Text Box 3"/>
          <p:cNvSpPr txBox="1">
            <a:spLocks noChangeArrowheads="1"/>
          </p:cNvSpPr>
          <p:nvPr/>
        </p:nvSpPr>
        <p:spPr bwMode="auto">
          <a:xfrm>
            <a:off x="7613653" y="1858079"/>
            <a:ext cx="2149473" cy="1194879"/>
          </a:xfrm>
          <a:prstGeom prst="rect">
            <a:avLst/>
          </a:prstGeom>
          <a:noFill/>
          <a:ln w="12700" cap="sq" algn="ctr">
            <a:solidFill>
              <a:schemeClr val="tx1"/>
            </a:solidFill>
            <a:miter lim="800000"/>
            <a:headEnd type="none" w="sm" len="sm"/>
            <a:tailEnd type="none" w="sm" len="sm"/>
          </a:ln>
        </p:spPr>
        <p:txBody>
          <a:bodyPr wrap="square">
            <a:spAutoFit/>
          </a:bodyPr>
          <a:lstStyle/>
          <a:p>
            <a:pPr marL="812780" indent="-812780">
              <a:lnSpc>
                <a:spcPct val="70000"/>
              </a:lnSpc>
              <a:spcBef>
                <a:spcPct val="50000"/>
              </a:spcBef>
            </a:pPr>
            <a:r>
              <a:rPr lang="zh-CN" altLang="en-US" sz="2400" b="1" dirty="0">
                <a:latin typeface="微软雅黑" pitchFamily="34" charset="-122"/>
                <a:ea typeface="微软雅黑" pitchFamily="34" charset="-122"/>
              </a:rPr>
              <a:t>输出：</a:t>
            </a:r>
          </a:p>
          <a:p>
            <a:pPr marL="812780" indent="-812780">
              <a:spcBef>
                <a:spcPts val="1600"/>
              </a:spcBef>
            </a:pPr>
            <a:r>
              <a:rPr lang="zh-CN" altLang="en-US" sz="1867" dirty="0">
                <a:latin typeface="微软雅黑" pitchFamily="34" charset="-122"/>
                <a:ea typeface="微软雅黑" pitchFamily="34" charset="-122"/>
              </a:rPr>
              <a:t>４０</a:t>
            </a:r>
          </a:p>
          <a:p>
            <a:pPr marL="812780" indent="-812780">
              <a:lnSpc>
                <a:spcPct val="70000"/>
              </a:lnSpc>
              <a:spcBef>
                <a:spcPct val="50000"/>
              </a:spcBef>
              <a:buFontTx/>
              <a:buAutoNum type="arabicDbPlain" startAt="4"/>
            </a:pPr>
            <a:r>
              <a:rPr lang="zh-CN" altLang="en-US" sz="1867" dirty="0">
                <a:latin typeface="微软雅黑" pitchFamily="34" charset="-122"/>
                <a:ea typeface="微软雅黑" pitchFamily="34" charset="-122"/>
              </a:rPr>
              <a:t>４</a:t>
            </a:r>
          </a:p>
        </p:txBody>
      </p:sp>
      <p:sp>
        <p:nvSpPr>
          <p:cNvPr id="499716" name="Rectangle 4"/>
          <p:cNvSpPr>
            <a:spLocks noChangeArrowheads="1"/>
          </p:cNvSpPr>
          <p:nvPr/>
        </p:nvSpPr>
        <p:spPr bwMode="auto">
          <a:xfrm>
            <a:off x="524934" y="795994"/>
            <a:ext cx="4852610" cy="523220"/>
          </a:xfrm>
          <a:prstGeom prst="rect">
            <a:avLst/>
          </a:prstGeom>
          <a:noFill/>
          <a:ln w="12700" cap="sq" algn="ctr">
            <a:noFill/>
            <a:miter lim="800000"/>
            <a:headEnd type="none" w="sm" len="sm"/>
            <a:tailEnd type="none" w="sm" len="sm"/>
          </a:ln>
        </p:spPr>
        <p:txBody>
          <a:bodyPr wrap="none">
            <a:spAutoFit/>
          </a:bodyPr>
          <a:lstStyle/>
          <a:p>
            <a:pPr algn="ctr"/>
            <a:r>
              <a:rPr lang="zh-CN" altLang="en-US" sz="2800" b="1" dirty="0">
                <a:latin typeface="微软雅黑" pitchFamily="34" charset="-122"/>
                <a:ea typeface="微软雅黑" pitchFamily="34" charset="-122"/>
              </a:rPr>
              <a:t>验证数组传递本质是指针传递</a:t>
            </a:r>
          </a:p>
        </p:txBody>
      </p:sp>
      <p:sp>
        <p:nvSpPr>
          <p:cNvPr id="2966533" name="Rectangle 5"/>
          <p:cNvSpPr>
            <a:spLocks noChangeArrowheads="1"/>
          </p:cNvSpPr>
          <p:nvPr/>
        </p:nvSpPr>
        <p:spPr bwMode="auto">
          <a:xfrm>
            <a:off x="7457019" y="3943351"/>
            <a:ext cx="4356100" cy="903581"/>
          </a:xfrm>
          <a:prstGeom prst="rect">
            <a:avLst/>
          </a:prstGeom>
          <a:noFill/>
          <a:ln w="12700" cap="sq" algn="ctr">
            <a:solidFill>
              <a:schemeClr val="tx1"/>
            </a:solidFill>
            <a:miter lim="800000"/>
            <a:headEnd type="none" w="sm" len="sm"/>
            <a:tailEnd type="none" w="sm" len="sm"/>
          </a:ln>
        </p:spPr>
        <p:txBody>
          <a:bodyPr>
            <a:spAutoFit/>
          </a:bodyPr>
          <a:lstStyle/>
          <a:p>
            <a:pPr>
              <a:lnSpc>
                <a:spcPct val="150000"/>
              </a:lnSpc>
              <a:spcBef>
                <a:spcPts val="800"/>
              </a:spcBef>
            </a:pPr>
            <a:r>
              <a:rPr lang="zh-CN" altLang="en-US" sz="1867" dirty="0">
                <a:latin typeface="微软雅黑" pitchFamily="34" charset="-122"/>
                <a:ea typeface="微软雅黑" pitchFamily="34" charset="-122"/>
              </a:rPr>
              <a:t>即在</a:t>
            </a:r>
            <a:r>
              <a:rPr lang="en-US" altLang="zh-CN" sz="1867" dirty="0">
                <a:latin typeface="微软雅黑" pitchFamily="34" charset="-122"/>
                <a:ea typeface="微软雅黑" pitchFamily="34" charset="-122"/>
              </a:rPr>
              <a:t>main</a:t>
            </a:r>
            <a:r>
              <a:rPr lang="zh-CN" altLang="en-US" sz="1867" dirty="0">
                <a:latin typeface="微软雅黑" pitchFamily="34" charset="-122"/>
                <a:ea typeface="微软雅黑" pitchFamily="34" charset="-122"/>
              </a:rPr>
              <a:t>中，</a:t>
            </a:r>
            <a:r>
              <a:rPr lang="en-US" altLang="zh-CN" sz="1867" dirty="0">
                <a:latin typeface="微软雅黑" pitchFamily="34" charset="-122"/>
                <a:ea typeface="微软雅黑" pitchFamily="34" charset="-122"/>
              </a:rPr>
              <a:t>a</a:t>
            </a:r>
            <a:r>
              <a:rPr lang="zh-CN" altLang="en-US" sz="1867" dirty="0">
                <a:latin typeface="微软雅黑" pitchFamily="34" charset="-122"/>
                <a:ea typeface="微软雅黑" pitchFamily="34" charset="-122"/>
              </a:rPr>
              <a:t>是数组，占用了</a:t>
            </a:r>
            <a:r>
              <a:rPr lang="en-US" altLang="zh-CN" sz="1867" dirty="0">
                <a:latin typeface="微软雅黑" pitchFamily="34" charset="-122"/>
                <a:ea typeface="微软雅黑" pitchFamily="34" charset="-122"/>
              </a:rPr>
              <a:t>40</a:t>
            </a:r>
            <a:r>
              <a:rPr lang="zh-CN" altLang="en-US" sz="1867" dirty="0">
                <a:latin typeface="微软雅黑" pitchFamily="34" charset="-122"/>
                <a:ea typeface="微软雅黑" pitchFamily="34" charset="-122"/>
              </a:rPr>
              <a:t>个字节。而在函数</a:t>
            </a:r>
            <a:r>
              <a:rPr lang="en-US" altLang="zh-CN" sz="1867" dirty="0">
                <a:latin typeface="微软雅黑" pitchFamily="34" charset="-122"/>
                <a:ea typeface="微软雅黑" pitchFamily="34" charset="-122"/>
              </a:rPr>
              <a:t>f</a:t>
            </a:r>
            <a:r>
              <a:rPr lang="zh-CN" altLang="en-US" sz="1867" dirty="0">
                <a:latin typeface="微软雅黑" pitchFamily="34" charset="-122"/>
                <a:ea typeface="微软雅黑" pitchFamily="34" charset="-122"/>
              </a:rPr>
              <a:t>中，</a:t>
            </a:r>
            <a:r>
              <a:rPr lang="en-US" altLang="zh-CN" sz="1867" dirty="0" err="1">
                <a:latin typeface="微软雅黑" pitchFamily="34" charset="-122"/>
                <a:ea typeface="微软雅黑" pitchFamily="34" charset="-122"/>
              </a:rPr>
              <a:t>arr</a:t>
            </a:r>
            <a:r>
              <a:rPr lang="zh-CN" altLang="en-US" sz="1867" dirty="0">
                <a:latin typeface="微软雅黑" pitchFamily="34" charset="-122"/>
                <a:ea typeface="微软雅黑" pitchFamily="34" charset="-122"/>
              </a:rPr>
              <a:t>是一个指针</a:t>
            </a:r>
          </a:p>
        </p:txBody>
      </p:sp>
      <p:sp>
        <p:nvSpPr>
          <p:cNvPr id="3" name="标题 2">
            <a:extLst>
              <a:ext uri="{FF2B5EF4-FFF2-40B4-BE49-F238E27FC236}">
                <a16:creationId xmlns:a16="http://schemas.microsoft.com/office/drawing/2014/main" id="{097DCA2B-C254-291F-E282-DCD5EB996250}"/>
              </a:ext>
            </a:extLst>
          </p:cNvPr>
          <p:cNvSpPr>
            <a:spLocks noGrp="1"/>
          </p:cNvSpPr>
          <p:nvPr>
            <p:ph type="title"/>
          </p:nvPr>
        </p:nvSpPr>
        <p:spPr/>
        <p:txBody>
          <a:bodyPr/>
          <a:lstStyle/>
          <a:p>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66531"/>
                                        </p:tgtEl>
                                        <p:attrNameLst>
                                          <p:attrName>style.visibility</p:attrName>
                                        </p:attrNameLst>
                                      </p:cBhvr>
                                      <p:to>
                                        <p:strVal val="visible"/>
                                      </p:to>
                                    </p:set>
                                    <p:animEffect transition="in" filter="fade">
                                      <p:cBhvr>
                                        <p:cTn id="7" dur="2000"/>
                                        <p:tgtEl>
                                          <p:spTgt spid="29665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66533"/>
                                        </p:tgtEl>
                                        <p:attrNameLst>
                                          <p:attrName>style.visibility</p:attrName>
                                        </p:attrNameLst>
                                      </p:cBhvr>
                                      <p:to>
                                        <p:strVal val="visible"/>
                                      </p:to>
                                    </p:set>
                                    <p:animEffect transition="in" filter="fade">
                                      <p:cBhvr>
                                        <p:cTn id="12" dur="2000"/>
                                        <p:tgtEl>
                                          <p:spTgt spid="2966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6531" grpId="0" animBg="1"/>
      <p:bldP spid="296653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4786"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验证程序</a:t>
            </a:r>
          </a:p>
        </p:txBody>
      </p:sp>
      <p:sp>
        <p:nvSpPr>
          <p:cNvPr id="65539" name="Rectangle 3"/>
          <p:cNvSpPr>
            <a:spLocks noGrp="1" noChangeArrowheads="1"/>
          </p:cNvSpPr>
          <p:nvPr>
            <p:ph idx="4294967295"/>
          </p:nvPr>
        </p:nvSpPr>
        <p:spPr>
          <a:xfrm>
            <a:off x="582506" y="1299633"/>
            <a:ext cx="5014913" cy="4459288"/>
          </a:xfrm>
        </p:spPr>
        <p:txBody>
          <a:bodyPr>
            <a:noAutofit/>
          </a:bodyPr>
          <a:lstStyle/>
          <a:p>
            <a:pPr>
              <a:spcBef>
                <a:spcPts val="0"/>
              </a:spcBef>
              <a:buNone/>
            </a:pPr>
            <a:r>
              <a:rPr lang="en-US" altLang="zh-CN" sz="1867" dirty="0"/>
              <a:t>#include &lt;iostream&gt;</a:t>
            </a:r>
          </a:p>
          <a:p>
            <a:pPr>
              <a:spcBef>
                <a:spcPts val="0"/>
              </a:spcBef>
              <a:buNone/>
            </a:pPr>
            <a:r>
              <a:rPr lang="en-US" altLang="zh-CN" sz="1867" dirty="0"/>
              <a:t>using namespace std;</a:t>
            </a:r>
          </a:p>
          <a:p>
            <a:pPr>
              <a:spcBef>
                <a:spcPts val="0"/>
              </a:spcBef>
              <a:buNone/>
            </a:pPr>
            <a:endParaRPr lang="en-US" altLang="zh-CN" sz="1867" dirty="0"/>
          </a:p>
          <a:p>
            <a:pPr>
              <a:spcBef>
                <a:spcPts val="0"/>
              </a:spcBef>
              <a:buNone/>
            </a:pPr>
            <a:r>
              <a:rPr lang="en-US" altLang="zh-CN" sz="1867" dirty="0"/>
              <a:t>int main()</a:t>
            </a:r>
          </a:p>
          <a:p>
            <a:pPr>
              <a:spcBef>
                <a:spcPts val="0"/>
              </a:spcBef>
              <a:buNone/>
            </a:pPr>
            <a:r>
              <a:rPr lang="en-US" altLang="zh-CN" sz="1867" dirty="0"/>
              <a:t>{</a:t>
            </a:r>
          </a:p>
          <a:p>
            <a:pPr>
              <a:spcBef>
                <a:spcPts val="0"/>
              </a:spcBef>
              <a:buNone/>
            </a:pPr>
            <a:r>
              <a:rPr lang="en-US" altLang="zh-CN" sz="1867" dirty="0"/>
              <a:t>	short int a = -1;</a:t>
            </a:r>
          </a:p>
          <a:p>
            <a:pPr>
              <a:spcBef>
                <a:spcPts val="0"/>
              </a:spcBef>
              <a:buNone/>
            </a:pPr>
            <a:r>
              <a:rPr lang="en-US" altLang="zh-CN" sz="1867" dirty="0"/>
              <a:t>	unsigned short  b = a;</a:t>
            </a:r>
          </a:p>
          <a:p>
            <a:pPr>
              <a:spcBef>
                <a:spcPts val="0"/>
              </a:spcBef>
              <a:buNone/>
            </a:pPr>
            <a:r>
              <a:rPr lang="en-US" altLang="zh-CN" sz="1867" dirty="0"/>
              <a:t>	</a:t>
            </a:r>
          </a:p>
          <a:p>
            <a:pPr>
              <a:spcBef>
                <a:spcPts val="0"/>
              </a:spcBef>
              <a:buNone/>
            </a:pPr>
            <a:r>
              <a:rPr lang="en-US" altLang="zh-CN" sz="1867" dirty="0"/>
              <a:t>	</a:t>
            </a:r>
            <a:r>
              <a:rPr lang="en-US" altLang="zh-CN" sz="1867" dirty="0" err="1"/>
              <a:t>cout</a:t>
            </a:r>
            <a:r>
              <a:rPr lang="en-US" altLang="zh-CN" sz="1867" dirty="0"/>
              <a:t> &lt;&lt; a &lt;&lt; "  " &lt;&lt; b &lt;&lt; </a:t>
            </a:r>
            <a:r>
              <a:rPr lang="en-US" altLang="zh-CN" sz="1867" dirty="0" err="1"/>
              <a:t>endl</a:t>
            </a:r>
            <a:r>
              <a:rPr lang="en-US" altLang="zh-CN" sz="1867" dirty="0"/>
              <a:t>;</a:t>
            </a:r>
          </a:p>
          <a:p>
            <a:pPr>
              <a:spcBef>
                <a:spcPts val="0"/>
              </a:spcBef>
              <a:buNone/>
            </a:pPr>
            <a:endParaRPr lang="en-US" altLang="zh-CN" sz="1867" dirty="0"/>
          </a:p>
          <a:p>
            <a:pPr>
              <a:spcBef>
                <a:spcPts val="0"/>
              </a:spcBef>
              <a:buNone/>
            </a:pPr>
            <a:r>
              <a:rPr lang="en-US" altLang="zh-CN" sz="1867" dirty="0"/>
              <a:t>	a = 32767;</a:t>
            </a:r>
          </a:p>
          <a:p>
            <a:pPr>
              <a:spcBef>
                <a:spcPts val="0"/>
              </a:spcBef>
              <a:buNone/>
            </a:pPr>
            <a:r>
              <a:rPr lang="en-US" altLang="zh-CN" sz="1867" dirty="0"/>
              <a:t>	a =a + 1; </a:t>
            </a:r>
          </a:p>
          <a:p>
            <a:pPr>
              <a:spcBef>
                <a:spcPts val="0"/>
              </a:spcBef>
              <a:buNone/>
            </a:pPr>
            <a:r>
              <a:rPr lang="en-US" altLang="zh-CN" sz="1867" dirty="0"/>
              <a:t>       </a:t>
            </a:r>
            <a:r>
              <a:rPr lang="en-US" altLang="zh-CN" sz="1867" dirty="0" err="1"/>
              <a:t>cout</a:t>
            </a:r>
            <a:r>
              <a:rPr lang="en-US" altLang="zh-CN" sz="1867" dirty="0"/>
              <a:t> &lt;&lt; a &lt;&lt; </a:t>
            </a:r>
            <a:r>
              <a:rPr lang="en-US" altLang="zh-CN" sz="1867" dirty="0" err="1"/>
              <a:t>endl</a:t>
            </a:r>
            <a:r>
              <a:rPr lang="en-US" altLang="zh-CN" sz="1867" dirty="0"/>
              <a:t>;</a:t>
            </a:r>
          </a:p>
          <a:p>
            <a:pPr>
              <a:spcBef>
                <a:spcPts val="0"/>
              </a:spcBef>
              <a:buNone/>
            </a:pPr>
            <a:endParaRPr lang="en-US" altLang="zh-CN" sz="1867" dirty="0"/>
          </a:p>
          <a:p>
            <a:pPr>
              <a:spcBef>
                <a:spcPts val="0"/>
              </a:spcBef>
              <a:buNone/>
            </a:pPr>
            <a:r>
              <a:rPr lang="en-US" altLang="zh-CN" sz="1867" dirty="0"/>
              <a:t>	return 0;</a:t>
            </a:r>
          </a:p>
          <a:p>
            <a:pPr>
              <a:spcBef>
                <a:spcPts val="0"/>
              </a:spcBef>
              <a:buNone/>
            </a:pPr>
            <a:r>
              <a:rPr lang="en-US" altLang="zh-CN" sz="1867" dirty="0"/>
              <a:t>}</a:t>
            </a:r>
          </a:p>
        </p:txBody>
      </p:sp>
      <p:sp>
        <p:nvSpPr>
          <p:cNvPr id="4" name="TextBox 3"/>
          <p:cNvSpPr txBox="1"/>
          <p:nvPr/>
        </p:nvSpPr>
        <p:spPr>
          <a:xfrm>
            <a:off x="7526797" y="2105892"/>
            <a:ext cx="2660072" cy="1282531"/>
          </a:xfrm>
          <a:prstGeom prst="rect">
            <a:avLst/>
          </a:prstGeom>
          <a:noFill/>
        </p:spPr>
        <p:txBody>
          <a:bodyPr wrap="square" rtlCol="0">
            <a:spAutoFit/>
          </a:bodyPr>
          <a:lstStyle/>
          <a:p>
            <a:r>
              <a:rPr lang="zh-CN" altLang="en-US" sz="2133" dirty="0">
                <a:latin typeface="微软雅黑" pitchFamily="34" charset="-122"/>
                <a:ea typeface="微软雅黑" pitchFamily="34" charset="-122"/>
              </a:rPr>
              <a:t>运行结果</a:t>
            </a:r>
            <a:endParaRPr lang="en-US" altLang="zh-CN" sz="2133" dirty="0">
              <a:latin typeface="微软雅黑" pitchFamily="34" charset="-122"/>
              <a:ea typeface="微软雅黑" pitchFamily="34" charset="-122"/>
            </a:endParaRPr>
          </a:p>
          <a:p>
            <a:endParaRPr lang="en-US"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-1    65535</a:t>
            </a:r>
          </a:p>
          <a:p>
            <a:r>
              <a:rPr lang="en-US" altLang="zh-CN" sz="1867" dirty="0">
                <a:latin typeface="微软雅黑" pitchFamily="34" charset="-122"/>
                <a:ea typeface="微软雅黑" pitchFamily="34" charset="-122"/>
              </a:rPr>
              <a:t>-32768</a:t>
            </a:r>
            <a:endParaRPr lang="zh-CN" altLang="en-US"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62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数组传递的灵活性</a:t>
            </a:r>
          </a:p>
        </p:txBody>
      </p:sp>
      <p:sp>
        <p:nvSpPr>
          <p:cNvPr id="2970628" name="Rectangle 4"/>
          <p:cNvSpPr>
            <a:spLocks noChangeArrowheads="1"/>
          </p:cNvSpPr>
          <p:nvPr/>
        </p:nvSpPr>
        <p:spPr bwMode="auto">
          <a:xfrm>
            <a:off x="876299" y="1628775"/>
            <a:ext cx="10706100" cy="4668714"/>
          </a:xfrm>
          <a:prstGeom prst="rect">
            <a:avLst/>
          </a:prstGeom>
          <a:noFill/>
          <a:ln w="9525">
            <a:noFill/>
            <a:miter lim="800000"/>
            <a:headEnd/>
            <a:tailEnd/>
          </a:ln>
        </p:spPr>
        <p:txBody>
          <a:bodyPr wrap="square">
            <a:spAutoFit/>
          </a:bodyPr>
          <a:lstStyle/>
          <a:p>
            <a:pPr>
              <a:spcBef>
                <a:spcPts val="800"/>
              </a:spcBef>
            </a:pPr>
            <a:r>
              <a:rPr lang="en-US" altLang="zh-CN" sz="1867" dirty="0">
                <a:latin typeface="微软雅黑" pitchFamily="34" charset="-122"/>
                <a:ea typeface="微软雅黑" pitchFamily="34" charset="-122"/>
              </a:rPr>
              <a:t>void  sort(</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p[ ] ,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n)</a:t>
            </a:r>
          </a:p>
          <a:p>
            <a:pPr eaLnBrk="0" hangingPunct="0">
              <a:spcBef>
                <a:spcPts val="800"/>
              </a:spcBef>
            </a:pPr>
            <a:r>
              <a:rPr lang="en-US" altLang="zh-CN" sz="1867" dirty="0">
                <a:latin typeface="微软雅黑" pitchFamily="34" charset="-122"/>
                <a:ea typeface="微软雅黑" pitchFamily="34" charset="-122"/>
              </a:rPr>
              <a:t>{  ...   }</a:t>
            </a:r>
          </a:p>
          <a:p>
            <a:pPr eaLnBrk="0" hangingPunct="0">
              <a:spcBef>
                <a:spcPts val="800"/>
              </a:spcBef>
            </a:pPr>
            <a:endParaRPr lang="en-US" altLang="zh-CN" sz="1867" dirty="0">
              <a:latin typeface="微软雅黑" pitchFamily="34" charset="-122"/>
              <a:ea typeface="微软雅黑" pitchFamily="34" charset="-122"/>
            </a:endParaRPr>
          </a:p>
          <a:p>
            <a:pPr eaLnBrk="0" hangingPunct="0">
              <a:spcBef>
                <a:spcPts val="800"/>
              </a:spcBef>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pPr eaLnBrk="0" hangingPunct="0">
              <a:spcBef>
                <a:spcPts val="800"/>
              </a:spcBef>
            </a:pPr>
            <a:r>
              <a:rPr lang="en-US" altLang="zh-CN" sz="1867" dirty="0">
                <a:latin typeface="微软雅黑" pitchFamily="34" charset="-122"/>
                <a:ea typeface="微软雅黑" pitchFamily="34" charset="-122"/>
              </a:rPr>
              <a:t>{</a:t>
            </a:r>
          </a:p>
          <a:p>
            <a:pPr eaLnBrk="0" hangingPunct="0">
              <a:spcBef>
                <a:spcPts val="8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a[100];</a:t>
            </a:r>
          </a:p>
          <a:p>
            <a:pPr eaLnBrk="0" hangingPunct="0">
              <a:spcBef>
                <a:spcPts val="800"/>
              </a:spcBef>
            </a:pPr>
            <a:r>
              <a:rPr lang="en-US" altLang="zh-CN" sz="1867" dirty="0">
                <a:latin typeface="微软雅黑" pitchFamily="34" charset="-122"/>
                <a:ea typeface="微软雅黑" pitchFamily="34" charset="-122"/>
              </a:rPr>
              <a:t>      ...</a:t>
            </a:r>
          </a:p>
          <a:p>
            <a:pPr eaLnBrk="0" hangingPunct="0">
              <a:spcBef>
                <a:spcPts val="800"/>
              </a:spcBef>
            </a:pPr>
            <a:r>
              <a:rPr lang="en-US" altLang="zh-CN" sz="1867" dirty="0">
                <a:latin typeface="微软雅黑" pitchFamily="34" charset="-122"/>
                <a:ea typeface="微软雅黑" pitchFamily="34" charset="-122"/>
              </a:rPr>
              <a:t>     sort(a, 100);  //</a:t>
            </a:r>
            <a:r>
              <a:rPr lang="zh-CN" altLang="en-US" sz="1867" dirty="0">
                <a:latin typeface="微软雅黑" pitchFamily="34" charset="-122"/>
                <a:ea typeface="微软雅黑" pitchFamily="34" charset="-122"/>
              </a:rPr>
              <a:t>排序整个数组</a:t>
            </a:r>
          </a:p>
          <a:p>
            <a:pPr eaLnBrk="0" hangingPunct="0">
              <a:spcBef>
                <a:spcPts val="800"/>
              </a:spcBef>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sort(a, 50);  //</a:t>
            </a:r>
            <a:r>
              <a:rPr lang="zh-CN" altLang="en-US" sz="1867" dirty="0">
                <a:latin typeface="微软雅黑" pitchFamily="34" charset="-122"/>
                <a:ea typeface="微软雅黑" pitchFamily="34" charset="-122"/>
              </a:rPr>
              <a:t>排序数组的前</a:t>
            </a:r>
            <a:r>
              <a:rPr lang="en-US" altLang="zh-CN" sz="1867" dirty="0">
                <a:latin typeface="微软雅黑" pitchFamily="34" charset="-122"/>
                <a:ea typeface="微软雅黑" pitchFamily="34" charset="-122"/>
              </a:rPr>
              <a:t>50</a:t>
            </a:r>
            <a:r>
              <a:rPr lang="zh-CN" altLang="en-US" sz="1867" dirty="0">
                <a:latin typeface="微软雅黑" pitchFamily="34" charset="-122"/>
                <a:ea typeface="微软雅黑" pitchFamily="34" charset="-122"/>
              </a:rPr>
              <a:t>个元素</a:t>
            </a:r>
          </a:p>
          <a:p>
            <a:pPr eaLnBrk="0" hangingPunct="0">
              <a:spcBef>
                <a:spcPts val="800"/>
              </a:spcBef>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sort(a+50, 50);  //</a:t>
            </a:r>
            <a:r>
              <a:rPr lang="zh-CN" altLang="en-US" sz="1867" dirty="0">
                <a:latin typeface="微软雅黑" pitchFamily="34" charset="-122"/>
                <a:ea typeface="微软雅黑" pitchFamily="34" charset="-122"/>
              </a:rPr>
              <a:t>排序数组的后</a:t>
            </a:r>
            <a:r>
              <a:rPr lang="en-US" altLang="zh-CN" sz="1867" dirty="0">
                <a:latin typeface="微软雅黑" pitchFamily="34" charset="-122"/>
                <a:ea typeface="微软雅黑" pitchFamily="34" charset="-122"/>
              </a:rPr>
              <a:t>50</a:t>
            </a:r>
            <a:r>
              <a:rPr lang="zh-CN" altLang="en-US" sz="1867" dirty="0">
                <a:latin typeface="微软雅黑" pitchFamily="34" charset="-122"/>
                <a:ea typeface="微软雅黑" pitchFamily="34" charset="-122"/>
              </a:rPr>
              <a:t>个元素</a:t>
            </a:r>
          </a:p>
          <a:p>
            <a:pPr eaLnBrk="0" hangingPunct="0">
              <a:spcBef>
                <a:spcPts val="800"/>
              </a:spcBef>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a:t>
            </a:r>
          </a:p>
          <a:p>
            <a:pPr eaLnBrk="0" hangingPunct="0">
              <a:spcBef>
                <a:spcPts val="800"/>
              </a:spcBef>
            </a:pPr>
            <a:r>
              <a:rPr lang="en-US" altLang="zh-CN" sz="1867" dirty="0">
                <a:latin typeface="微软雅黑" pitchFamily="34" charset="-122"/>
                <a:ea typeface="微软雅黑" pitchFamily="34" charset="-122"/>
              </a:rPr>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706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706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7062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7062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7062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7062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7062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7062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97062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97062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97062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628" grpId="0" build="p" autoUpdateAnimBg="0"/>
    </p:bld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598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返回指针的函数</a:t>
            </a:r>
          </a:p>
        </p:txBody>
      </p:sp>
      <p:sp>
        <p:nvSpPr>
          <p:cNvPr id="506883" name="Rectangle 3"/>
          <p:cNvSpPr>
            <a:spLocks noGrp="1" noChangeArrowheads="1"/>
          </p:cNvSpPr>
          <p:nvPr>
            <p:ph idx="4294967295"/>
          </p:nvPr>
        </p:nvSpPr>
        <p:spPr>
          <a:xfrm>
            <a:off x="596053" y="1524000"/>
            <a:ext cx="10623550" cy="4286250"/>
          </a:xfrm>
        </p:spPr>
        <p:txBody>
          <a:bodyPr>
            <a:normAutofit/>
          </a:bodyPr>
          <a:lstStyle/>
          <a:p>
            <a:pPr eaLnBrk="1" hangingPunct="1">
              <a:lnSpc>
                <a:spcPct val="150000"/>
              </a:lnSpc>
              <a:buNone/>
            </a:pPr>
            <a:r>
              <a:rPr lang="zh-CN" altLang="en-US" sz="2133" b="1" dirty="0"/>
              <a:t>函数的返回值可以是一个指针 </a:t>
            </a:r>
          </a:p>
          <a:p>
            <a:pPr>
              <a:lnSpc>
                <a:spcPct val="150000"/>
              </a:lnSpc>
              <a:spcBef>
                <a:spcPts val="2400"/>
              </a:spcBef>
              <a:buNone/>
            </a:pPr>
            <a:r>
              <a:rPr lang="zh-CN" altLang="en-US" sz="2133" b="1" dirty="0"/>
              <a:t>返回指针的函数原型</a:t>
            </a:r>
          </a:p>
          <a:p>
            <a:pPr>
              <a:lnSpc>
                <a:spcPct val="150000"/>
              </a:lnSpc>
              <a:buNone/>
            </a:pPr>
            <a:r>
              <a:rPr lang="zh-CN" altLang="en-US" sz="1867" dirty="0"/>
              <a:t>类型   *函数名（形式参数表）；</a:t>
            </a:r>
          </a:p>
          <a:p>
            <a:pPr>
              <a:lnSpc>
                <a:spcPct val="150000"/>
              </a:lnSpc>
              <a:spcBef>
                <a:spcPts val="2400"/>
              </a:spcBef>
              <a:buNone/>
            </a:pPr>
            <a:r>
              <a:rPr lang="zh-CN" altLang="es-ES" sz="2133" b="1" dirty="0"/>
              <a:t>当函数的返回值是指针时，返回地址对应的变量不能是</a:t>
            </a:r>
            <a:r>
              <a:rPr lang="zh-CN" altLang="en-US" sz="2133" b="1" dirty="0"/>
              <a:t>函数的自动</a:t>
            </a:r>
            <a:r>
              <a:rPr lang="zh-CN" altLang="es-ES" sz="2133" b="1" dirty="0"/>
              <a:t>局部变量</a:t>
            </a:r>
            <a:endParaRPr lang="zh-CN" altLang="es-ES" sz="2133" dirty="0"/>
          </a:p>
        </p:txBody>
      </p:sp>
    </p:spTree>
  </p:cSld>
  <p:clrMapOvr>
    <a:masterClrMapping/>
  </p:clrMapOvr>
  <p:transition spd="med">
    <p:fade/>
  </p:transition>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22"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实例</a:t>
            </a:r>
          </a:p>
        </p:txBody>
      </p:sp>
      <p:sp>
        <p:nvSpPr>
          <p:cNvPr id="507907" name="Rectangle 3"/>
          <p:cNvSpPr>
            <a:spLocks noGrp="1" noChangeArrowheads="1"/>
          </p:cNvSpPr>
          <p:nvPr>
            <p:ph idx="4294967295"/>
          </p:nvPr>
        </p:nvSpPr>
        <p:spPr>
          <a:xfrm>
            <a:off x="1208088" y="1444625"/>
            <a:ext cx="10983912" cy="5151438"/>
          </a:xfrm>
        </p:spPr>
        <p:txBody>
          <a:bodyPr>
            <a:normAutofit/>
          </a:bodyPr>
          <a:lstStyle/>
          <a:p>
            <a:pPr eaLnBrk="1" hangingPunct="1">
              <a:lnSpc>
                <a:spcPct val="140000"/>
              </a:lnSpc>
              <a:buNone/>
            </a:pPr>
            <a:r>
              <a:rPr lang="zh-CN" altLang="en-US" sz="2133" b="1" dirty="0"/>
              <a:t>问题</a:t>
            </a:r>
            <a:endParaRPr lang="en-US" altLang="zh-CN" sz="2133" b="1" dirty="0"/>
          </a:p>
          <a:p>
            <a:pPr eaLnBrk="1" hangingPunct="1">
              <a:lnSpc>
                <a:spcPct val="140000"/>
              </a:lnSpc>
              <a:buNone/>
            </a:pPr>
            <a:r>
              <a:rPr lang="zh-CN" altLang="en-US" sz="1867" dirty="0"/>
              <a:t>设计一个函数从一个字符串中取出一个子串 </a:t>
            </a:r>
            <a:endParaRPr lang="zh-CN" altLang="es-ES" sz="1867" dirty="0"/>
          </a:p>
          <a:p>
            <a:pPr>
              <a:lnSpc>
                <a:spcPct val="140000"/>
              </a:lnSpc>
              <a:spcBef>
                <a:spcPts val="2400"/>
              </a:spcBef>
              <a:buNone/>
            </a:pPr>
            <a:r>
              <a:rPr lang="zh-CN" altLang="es-ES" sz="2133" b="1" dirty="0"/>
              <a:t>原型设计</a:t>
            </a:r>
          </a:p>
          <a:p>
            <a:pPr>
              <a:lnSpc>
                <a:spcPct val="140000"/>
              </a:lnSpc>
              <a:buNone/>
            </a:pPr>
            <a:r>
              <a:rPr lang="zh-CN" altLang="en-US" sz="1867" dirty="0"/>
              <a:t>参数：</a:t>
            </a:r>
            <a:r>
              <a:rPr lang="zh-CN" altLang="es-ES" sz="1867" dirty="0"/>
              <a:t>从哪一个字符串中取子串、起点和终点</a:t>
            </a:r>
          </a:p>
          <a:p>
            <a:pPr>
              <a:lnSpc>
                <a:spcPct val="140000"/>
              </a:lnSpc>
              <a:buNone/>
            </a:pPr>
            <a:r>
              <a:rPr lang="zh-CN" altLang="es-ES" sz="1867" dirty="0"/>
              <a:t>返回值：</a:t>
            </a:r>
            <a:r>
              <a:rPr lang="zh-CN" altLang="en-US" sz="1867" dirty="0"/>
              <a:t>取出的子串</a:t>
            </a:r>
            <a:endParaRPr lang="en-US" altLang="zh-CN" sz="1867" dirty="0"/>
          </a:p>
          <a:p>
            <a:pPr>
              <a:lnSpc>
                <a:spcPct val="140000"/>
              </a:lnSpc>
              <a:buNone/>
            </a:pPr>
            <a:r>
              <a:rPr lang="zh-CN" altLang="es-ES" sz="1867" dirty="0"/>
              <a:t>字符串可以用一个指向字符的指针表示，所以函数</a:t>
            </a:r>
            <a:r>
              <a:rPr lang="zh-CN" altLang="en-US" sz="1867" dirty="0"/>
              <a:t>的返回值是</a:t>
            </a:r>
            <a:r>
              <a:rPr lang="zh-CN" altLang="es-ES" sz="1867" dirty="0"/>
              <a:t>一个指向字符的指针 </a:t>
            </a:r>
          </a:p>
          <a:p>
            <a:pPr>
              <a:lnSpc>
                <a:spcPct val="140000"/>
              </a:lnSpc>
              <a:spcBef>
                <a:spcPts val="2400"/>
              </a:spcBef>
              <a:buNone/>
            </a:pPr>
            <a:r>
              <a:rPr lang="zh-CN" altLang="en-US" sz="2133" b="1" dirty="0"/>
              <a:t>返回值指针指向的空间必须在返回后还存在</a:t>
            </a:r>
            <a:endParaRPr lang="en-US" altLang="zh-CN" sz="2400" b="1" dirty="0"/>
          </a:p>
          <a:p>
            <a:pPr eaLnBrk="1" hangingPunct="1">
              <a:lnSpc>
                <a:spcPct val="140000"/>
              </a:lnSpc>
              <a:buNone/>
            </a:pPr>
            <a:r>
              <a:rPr lang="zh-CN" altLang="en-US" sz="1867" dirty="0"/>
              <a:t>可以用动态字符数组</a:t>
            </a:r>
          </a:p>
        </p:txBody>
      </p:sp>
    </p:spTree>
  </p:cSld>
  <p:clrMapOvr>
    <a:masterClrMapping/>
  </p:clrMapOvr>
  <p:transition spd="med">
    <p:fade/>
  </p:transition>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F4F3264-2B58-3D36-85CF-0D8FE2C2CE07}"/>
              </a:ext>
            </a:extLst>
          </p:cNvPr>
          <p:cNvSpPr>
            <a:spLocks noGrp="1"/>
          </p:cNvSpPr>
          <p:nvPr>
            <p:ph type="title"/>
          </p:nvPr>
        </p:nvSpPr>
        <p:spPr/>
        <p:txBody>
          <a:bodyPr/>
          <a:lstStyle/>
          <a:p>
            <a:endParaRPr lang="zh-CN" altLang="en-US"/>
          </a:p>
        </p:txBody>
      </p:sp>
      <p:sp>
        <p:nvSpPr>
          <p:cNvPr id="508930" name="Rectangle 3"/>
          <p:cNvSpPr>
            <a:spLocks noGrp="1" noChangeArrowheads="1"/>
          </p:cNvSpPr>
          <p:nvPr>
            <p:ph idx="4294967295"/>
          </p:nvPr>
        </p:nvSpPr>
        <p:spPr>
          <a:xfrm>
            <a:off x="799253" y="1262062"/>
            <a:ext cx="9420225" cy="4333875"/>
          </a:xfrm>
        </p:spPr>
        <p:txBody>
          <a:bodyPr>
            <a:normAutofit lnSpcReduction="10000"/>
          </a:bodyPr>
          <a:lstStyle/>
          <a:p>
            <a:pPr eaLnBrk="1" hangingPunct="1">
              <a:buFont typeface="Wingdings" pitchFamily="2" charset="2"/>
              <a:buNone/>
            </a:pPr>
            <a:r>
              <a:rPr lang="en-US" altLang="zh-CN" sz="1867" dirty="0"/>
              <a:t>char *</a:t>
            </a:r>
            <a:r>
              <a:rPr lang="en-US" altLang="zh-CN" sz="1867" dirty="0" err="1"/>
              <a:t>subString</a:t>
            </a:r>
            <a:r>
              <a:rPr lang="en-US" altLang="zh-CN" sz="1867" dirty="0"/>
              <a:t>( const char  *s,  </a:t>
            </a:r>
            <a:r>
              <a:rPr lang="en-US" altLang="zh-CN" sz="1867" dirty="0" err="1"/>
              <a:t>int</a:t>
            </a:r>
            <a:r>
              <a:rPr lang="en-US" altLang="zh-CN" sz="1867" dirty="0"/>
              <a:t>  start,  </a:t>
            </a:r>
            <a:r>
              <a:rPr lang="en-US" altLang="zh-CN" sz="1867" dirty="0" err="1"/>
              <a:t>int</a:t>
            </a:r>
            <a:r>
              <a:rPr lang="en-US" altLang="zh-CN" sz="1867" dirty="0"/>
              <a:t>  end )</a:t>
            </a:r>
          </a:p>
          <a:p>
            <a:pPr eaLnBrk="1" hangingPunct="1">
              <a:buFont typeface="Wingdings" pitchFamily="2" charset="2"/>
              <a:buNone/>
            </a:pPr>
            <a:r>
              <a:rPr lang="en-US" altLang="zh-CN" sz="1867" dirty="0"/>
              <a:t>{</a:t>
            </a:r>
          </a:p>
          <a:p>
            <a:pPr eaLnBrk="1" hangingPunct="1">
              <a:buFont typeface="Wingdings" pitchFamily="2" charset="2"/>
              <a:buNone/>
            </a:pPr>
            <a:r>
              <a:rPr lang="en-US" altLang="zh-CN" sz="1867" dirty="0"/>
              <a:t>	</a:t>
            </a:r>
            <a:r>
              <a:rPr lang="en-US" altLang="zh-CN" sz="1867" dirty="0" err="1"/>
              <a:t>int</a:t>
            </a:r>
            <a:r>
              <a:rPr lang="en-US" altLang="zh-CN" sz="1867" dirty="0"/>
              <a:t> </a:t>
            </a:r>
            <a:r>
              <a:rPr lang="en-US" altLang="zh-CN" sz="1867" dirty="0" err="1"/>
              <a:t>len</a:t>
            </a:r>
            <a:r>
              <a:rPr lang="en-US" altLang="zh-CN" sz="1867" dirty="0"/>
              <a:t> = </a:t>
            </a:r>
            <a:r>
              <a:rPr lang="en-US" altLang="zh-CN" sz="1867" dirty="0" err="1"/>
              <a:t>strlen</a:t>
            </a:r>
            <a:r>
              <a:rPr lang="en-US" altLang="zh-CN" sz="1867" dirty="0"/>
              <a:t>( s );</a:t>
            </a:r>
          </a:p>
          <a:p>
            <a:pPr eaLnBrk="1" hangingPunct="1">
              <a:buFont typeface="Wingdings" pitchFamily="2" charset="2"/>
              <a:buNone/>
            </a:pPr>
            <a:r>
              <a:rPr lang="en-US" altLang="zh-CN" sz="1867" dirty="0"/>
              <a:t>	if ( start &lt; 0 || start &gt;= </a:t>
            </a:r>
            <a:r>
              <a:rPr lang="en-US" altLang="zh-CN" sz="1867" dirty="0" err="1"/>
              <a:t>len</a:t>
            </a:r>
            <a:r>
              <a:rPr lang="en-US" altLang="zh-CN" sz="1867" dirty="0"/>
              <a:t> || end &lt; 0 ||  end &gt;= </a:t>
            </a:r>
            <a:r>
              <a:rPr lang="en-US" altLang="zh-CN" sz="1867" dirty="0" err="1"/>
              <a:t>len</a:t>
            </a:r>
            <a:r>
              <a:rPr lang="en-US" altLang="zh-CN" sz="1867" dirty="0"/>
              <a:t> || start &gt; end ) {</a:t>
            </a:r>
          </a:p>
          <a:p>
            <a:pPr eaLnBrk="1" hangingPunct="1">
              <a:buFont typeface="Wingdings" pitchFamily="2" charset="2"/>
              <a:buNone/>
            </a:pPr>
            <a:r>
              <a:rPr lang="en-US" altLang="zh-CN" sz="1867" dirty="0"/>
              <a:t>		</a:t>
            </a:r>
            <a:r>
              <a:rPr lang="en-US" altLang="zh-CN" sz="1867" dirty="0" err="1"/>
              <a:t>cout</a:t>
            </a:r>
            <a:r>
              <a:rPr lang="en-US" altLang="zh-CN" sz="1867" dirty="0"/>
              <a:t> &lt;&lt; "</a:t>
            </a:r>
            <a:r>
              <a:rPr lang="zh-CN" altLang="en-US" sz="1867" dirty="0"/>
              <a:t>起始或终止位置错</a:t>
            </a:r>
            <a:r>
              <a:rPr lang="en-US" altLang="zh-CN" sz="1867" dirty="0"/>
              <a:t>" &lt;&lt; </a:t>
            </a:r>
            <a:r>
              <a:rPr lang="en-US" altLang="zh-CN" sz="1867" dirty="0" err="1"/>
              <a:t>endl</a:t>
            </a:r>
            <a:r>
              <a:rPr lang="en-US" altLang="zh-CN" sz="1867" dirty="0"/>
              <a:t>;</a:t>
            </a:r>
          </a:p>
          <a:p>
            <a:pPr eaLnBrk="1" hangingPunct="1">
              <a:buFont typeface="Wingdings" pitchFamily="2" charset="2"/>
              <a:buNone/>
            </a:pPr>
            <a:r>
              <a:rPr lang="en-US" altLang="zh-CN" sz="1867" dirty="0"/>
              <a:t>		return NULL;</a:t>
            </a:r>
          </a:p>
          <a:p>
            <a:pPr eaLnBrk="1" hangingPunct="1">
              <a:buFont typeface="Wingdings" pitchFamily="2" charset="2"/>
              <a:buNone/>
            </a:pPr>
            <a:r>
              <a:rPr lang="en-US" altLang="zh-CN" sz="1867" dirty="0"/>
              <a:t>	}</a:t>
            </a:r>
          </a:p>
          <a:p>
            <a:pPr eaLnBrk="1" hangingPunct="1">
              <a:buFont typeface="Wingdings" pitchFamily="2" charset="2"/>
              <a:buNone/>
            </a:pPr>
            <a:r>
              <a:rPr lang="en-US" altLang="zh-CN" sz="1867" dirty="0"/>
              <a:t>	char *sub = new char[end - start + 2];          </a:t>
            </a:r>
          </a:p>
          <a:p>
            <a:pPr eaLnBrk="1" hangingPunct="1">
              <a:buFont typeface="Wingdings" pitchFamily="2" charset="2"/>
              <a:buNone/>
            </a:pPr>
            <a:r>
              <a:rPr lang="en-US" altLang="zh-CN" sz="1867" dirty="0"/>
              <a:t>	</a:t>
            </a:r>
            <a:r>
              <a:rPr lang="en-US" altLang="zh-CN" sz="1867" dirty="0" err="1"/>
              <a:t>strncpy</a:t>
            </a:r>
            <a:r>
              <a:rPr lang="en-US" altLang="zh-CN" sz="1867" dirty="0"/>
              <a:t>(sub, s + start, end - start +1);</a:t>
            </a:r>
          </a:p>
          <a:p>
            <a:pPr eaLnBrk="1" hangingPunct="1">
              <a:buFont typeface="Wingdings" pitchFamily="2" charset="2"/>
              <a:buNone/>
            </a:pPr>
            <a:r>
              <a:rPr lang="en-US" altLang="zh-CN" sz="1867" dirty="0"/>
              <a:t>	 </a:t>
            </a:r>
          </a:p>
          <a:p>
            <a:pPr eaLnBrk="1" hangingPunct="1">
              <a:buFont typeface="Wingdings" pitchFamily="2" charset="2"/>
              <a:buNone/>
            </a:pPr>
            <a:r>
              <a:rPr lang="en-US" altLang="zh-CN" sz="1867" dirty="0"/>
              <a:t>	return sub;</a:t>
            </a:r>
          </a:p>
          <a:p>
            <a:pPr eaLnBrk="1" hangingPunct="1">
              <a:buFont typeface="Wingdings" pitchFamily="2" charset="2"/>
              <a:buNone/>
            </a:pPr>
            <a:r>
              <a:rPr lang="en-US" altLang="zh-CN" sz="1867" dirty="0"/>
              <a:t>}</a:t>
            </a:r>
          </a:p>
        </p:txBody>
      </p:sp>
      <p:sp>
        <p:nvSpPr>
          <p:cNvPr id="3" name="TextBox 2"/>
          <p:cNvSpPr txBox="1"/>
          <p:nvPr/>
        </p:nvSpPr>
        <p:spPr>
          <a:xfrm>
            <a:off x="5343526" y="4667251"/>
            <a:ext cx="6105525" cy="1631409"/>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调用</a:t>
            </a:r>
            <a:r>
              <a:rPr lang="en-US" altLang="zh-CN" sz="2400" b="1" dirty="0" err="1">
                <a:latin typeface="微软雅黑" pitchFamily="34" charset="-122"/>
                <a:ea typeface="微软雅黑" pitchFamily="34" charset="-122"/>
              </a:rPr>
              <a:t>subString</a:t>
            </a:r>
            <a:r>
              <a:rPr lang="zh-CN" altLang="en-US" sz="2400" b="1" dirty="0">
                <a:latin typeface="微软雅黑" pitchFamily="34" charset="-122"/>
                <a:ea typeface="微软雅黑" pitchFamily="34" charset="-122"/>
              </a:rPr>
              <a:t>的函数必须释放空间</a:t>
            </a:r>
            <a:endParaRPr lang="en-US" altLang="zh-CN" sz="2400" b="1" dirty="0">
              <a:latin typeface="微软雅黑" pitchFamily="34" charset="-122"/>
              <a:ea typeface="微软雅黑" pitchFamily="34" charset="-122"/>
            </a:endParaRPr>
          </a:p>
          <a:p>
            <a:pPr>
              <a:spcBef>
                <a:spcPts val="800"/>
              </a:spcBef>
            </a:pPr>
            <a:r>
              <a:rPr lang="zh-CN" altLang="en-US" sz="1867" dirty="0">
                <a:latin typeface="微软雅黑" pitchFamily="34" charset="-122"/>
                <a:ea typeface="微软雅黑" pitchFamily="34" charset="-122"/>
              </a:rPr>
              <a:t>如：  </a:t>
            </a:r>
            <a:r>
              <a:rPr lang="en-US" altLang="zh-CN" sz="1867" dirty="0">
                <a:latin typeface="微软雅黑" pitchFamily="34" charset="-122"/>
                <a:ea typeface="微软雅黑" pitchFamily="34" charset="-122"/>
              </a:rPr>
              <a:t>char *pc = </a:t>
            </a:r>
            <a:r>
              <a:rPr lang="en-US" altLang="zh-CN" sz="1867" dirty="0" err="1">
                <a:latin typeface="微软雅黑" pitchFamily="34" charset="-122"/>
                <a:ea typeface="微软雅黑" pitchFamily="34" charset="-122"/>
              </a:rPr>
              <a:t>subString</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str</a:t>
            </a:r>
            <a:r>
              <a:rPr lang="en-US" altLang="zh-CN" sz="1867" dirty="0">
                <a:latin typeface="微软雅黑" pitchFamily="34" charset="-122"/>
                <a:ea typeface="微软雅黑" pitchFamily="34" charset="-122"/>
              </a:rPr>
              <a:t>, 3, 10);</a:t>
            </a:r>
          </a:p>
          <a:p>
            <a:pPr>
              <a:spcBef>
                <a:spcPts val="8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pc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a:spcBef>
                <a:spcPts val="800"/>
              </a:spcBef>
            </a:pPr>
            <a:r>
              <a:rPr lang="en-US" altLang="zh-CN" sz="1867" dirty="0">
                <a:latin typeface="微软雅黑" pitchFamily="34" charset="-122"/>
                <a:ea typeface="微软雅黑" pitchFamily="34" charset="-122"/>
              </a:rPr>
              <a:t>         delete pc;</a:t>
            </a:r>
            <a:endParaRPr lang="zh-CN" altLang="en-US"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82"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引用概念</a:t>
            </a:r>
          </a:p>
        </p:txBody>
      </p:sp>
      <p:sp>
        <p:nvSpPr>
          <p:cNvPr id="512003" name="Rectangle 3"/>
          <p:cNvSpPr>
            <a:spLocks noGrp="1" noChangeArrowheads="1"/>
          </p:cNvSpPr>
          <p:nvPr>
            <p:ph idx="4294967295"/>
          </p:nvPr>
        </p:nvSpPr>
        <p:spPr>
          <a:xfrm>
            <a:off x="1008063" y="1287463"/>
            <a:ext cx="11183937" cy="5080000"/>
          </a:xfrm>
        </p:spPr>
        <p:txBody>
          <a:bodyPr>
            <a:normAutofit/>
          </a:bodyPr>
          <a:lstStyle/>
          <a:p>
            <a:pPr eaLnBrk="1" hangingPunct="1">
              <a:lnSpc>
                <a:spcPct val="150000"/>
              </a:lnSpc>
              <a:buNone/>
            </a:pPr>
            <a:r>
              <a:rPr lang="zh-CN" altLang="en-US" sz="2400" b="1" dirty="0"/>
              <a:t>引用的意义</a:t>
            </a:r>
            <a:endParaRPr lang="en-US" altLang="zh-CN" sz="2400" b="1" dirty="0"/>
          </a:p>
          <a:p>
            <a:pPr eaLnBrk="1" hangingPunct="1">
              <a:lnSpc>
                <a:spcPct val="150000"/>
              </a:lnSpc>
              <a:buNone/>
            </a:pPr>
            <a:r>
              <a:rPr lang="zh-CN" altLang="en-US" sz="1867" dirty="0"/>
              <a:t>给某个变量取一个别名</a:t>
            </a:r>
            <a:r>
              <a:rPr lang="en-US" altLang="zh-CN" sz="1867" dirty="0"/>
              <a:t>,</a:t>
            </a:r>
            <a:r>
              <a:rPr lang="zh-CN" altLang="en-US" sz="1867" dirty="0"/>
              <a:t>使一个内存单元可以通过不同的变量名来访问</a:t>
            </a:r>
          </a:p>
          <a:p>
            <a:pPr>
              <a:lnSpc>
                <a:spcPct val="150000"/>
              </a:lnSpc>
              <a:spcBef>
                <a:spcPts val="2400"/>
              </a:spcBef>
              <a:buNone/>
            </a:pPr>
            <a:r>
              <a:rPr lang="zh-CN" altLang="en-US" sz="2400" b="1" dirty="0"/>
              <a:t>定义格式</a:t>
            </a:r>
            <a:endParaRPr lang="en-US" altLang="zh-CN" sz="2400" b="1" dirty="0"/>
          </a:p>
          <a:p>
            <a:pPr>
              <a:spcBef>
                <a:spcPts val="800"/>
              </a:spcBef>
              <a:buNone/>
            </a:pPr>
            <a:r>
              <a:rPr lang="zh-CN" altLang="en-US" sz="1867" dirty="0"/>
              <a:t>类型   </a:t>
            </a:r>
            <a:r>
              <a:rPr lang="en-US" altLang="zh-CN" sz="1867" dirty="0"/>
              <a:t>&amp;</a:t>
            </a:r>
            <a:r>
              <a:rPr lang="zh-CN" altLang="en-US" sz="1867" dirty="0"/>
              <a:t>变量名 </a:t>
            </a:r>
            <a:r>
              <a:rPr lang="en-US" altLang="zh-CN" sz="1867" dirty="0"/>
              <a:t>= </a:t>
            </a:r>
            <a:r>
              <a:rPr lang="zh-CN" altLang="en-US" sz="1867" dirty="0"/>
              <a:t>变量名；</a:t>
            </a:r>
            <a:endParaRPr lang="en-US" altLang="zh-CN" sz="1867" dirty="0"/>
          </a:p>
          <a:p>
            <a:pPr>
              <a:spcBef>
                <a:spcPts val="800"/>
              </a:spcBef>
              <a:buNone/>
            </a:pPr>
            <a:r>
              <a:rPr lang="zh-CN" altLang="en-US" sz="1867" dirty="0"/>
              <a:t>例：</a:t>
            </a:r>
            <a:r>
              <a:rPr lang="en-US" altLang="zh-CN" sz="1867" dirty="0" err="1"/>
              <a:t>int</a:t>
            </a:r>
            <a:r>
              <a:rPr lang="en-US" altLang="zh-CN" sz="1867" dirty="0"/>
              <a:t> </a:t>
            </a:r>
            <a:r>
              <a:rPr lang="en-US" altLang="zh-CN" sz="1867" dirty="0" err="1"/>
              <a:t>i</a:t>
            </a:r>
            <a:r>
              <a:rPr lang="en-US" altLang="zh-CN" sz="1867" dirty="0"/>
              <a:t>;</a:t>
            </a:r>
          </a:p>
          <a:p>
            <a:pPr>
              <a:spcBef>
                <a:spcPts val="800"/>
              </a:spcBef>
              <a:buNone/>
            </a:pPr>
            <a:r>
              <a:rPr lang="en-US" altLang="zh-CN" sz="1867" dirty="0"/>
              <a:t>       </a:t>
            </a:r>
            <a:r>
              <a:rPr lang="en-US" altLang="zh-CN" sz="1867" dirty="0" err="1"/>
              <a:t>int</a:t>
            </a:r>
            <a:r>
              <a:rPr lang="en-US" altLang="zh-CN" sz="1867" dirty="0"/>
              <a:t> &amp;j = </a:t>
            </a:r>
            <a:r>
              <a:rPr lang="en-US" altLang="zh-CN" sz="1867" dirty="0" err="1"/>
              <a:t>i</a:t>
            </a:r>
            <a:r>
              <a:rPr lang="en-US" altLang="zh-CN" sz="1867" dirty="0"/>
              <a:t>;</a:t>
            </a:r>
          </a:p>
          <a:p>
            <a:pPr>
              <a:spcBef>
                <a:spcPts val="800"/>
              </a:spcBef>
              <a:buNone/>
            </a:pPr>
            <a:r>
              <a:rPr lang="en-US" altLang="zh-CN" sz="1867" dirty="0"/>
              <a:t>       j </a:t>
            </a:r>
            <a:r>
              <a:rPr lang="zh-CN" altLang="en-US" sz="1867" dirty="0"/>
              <a:t>是 </a:t>
            </a:r>
            <a:r>
              <a:rPr lang="en-US" altLang="zh-CN" sz="1867" dirty="0" err="1"/>
              <a:t>i</a:t>
            </a:r>
            <a:r>
              <a:rPr lang="en-US" altLang="zh-CN" sz="1867" dirty="0"/>
              <a:t> </a:t>
            </a:r>
            <a:r>
              <a:rPr lang="zh-CN" altLang="en-US" sz="1867" dirty="0"/>
              <a:t>的别名，</a:t>
            </a:r>
            <a:r>
              <a:rPr lang="en-US" altLang="zh-CN" sz="1867" dirty="0" err="1"/>
              <a:t>i</a:t>
            </a:r>
            <a:r>
              <a:rPr lang="en-US" altLang="zh-CN" sz="1867" dirty="0"/>
              <a:t> </a:t>
            </a:r>
            <a:r>
              <a:rPr lang="zh-CN" altLang="en-US" sz="1867" dirty="0"/>
              <a:t>与 </a:t>
            </a:r>
            <a:r>
              <a:rPr lang="en-US" altLang="zh-CN" sz="1867" dirty="0"/>
              <a:t>j </a:t>
            </a:r>
            <a:r>
              <a:rPr lang="zh-CN" altLang="en-US" sz="1867" dirty="0"/>
              <a:t>是同一个内存单元。这个绑定关系在 </a:t>
            </a:r>
            <a:r>
              <a:rPr lang="en-US" altLang="zh-CN" sz="1867" dirty="0"/>
              <a:t>j </a:t>
            </a:r>
            <a:r>
              <a:rPr lang="zh-CN" altLang="en-US" sz="1867" dirty="0"/>
              <a:t>的生命周期中不能改变</a:t>
            </a:r>
          </a:p>
        </p:txBody>
      </p:sp>
      <p:sp>
        <p:nvSpPr>
          <p:cNvPr id="4" name="矩形 3"/>
          <p:cNvSpPr/>
          <p:nvPr/>
        </p:nvSpPr>
        <p:spPr>
          <a:xfrm>
            <a:off x="914400" y="5423531"/>
            <a:ext cx="7761064" cy="461665"/>
          </a:xfrm>
          <a:prstGeom prst="rect">
            <a:avLst/>
          </a:prstGeom>
        </p:spPr>
        <p:txBody>
          <a:bodyPr wrap="square">
            <a:spAutoFit/>
          </a:bodyPr>
          <a:lstStyle/>
          <a:p>
            <a:r>
              <a:rPr lang="zh-CN" altLang="en-US" sz="2400" b="1" dirty="0">
                <a:latin typeface="微软雅黑" pitchFamily="34" charset="-122"/>
                <a:ea typeface="微软雅黑" pitchFamily="34" charset="-122"/>
              </a:rPr>
              <a:t>引入引用的主要目的是将引用作为函数的参数</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417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引用传递</a:t>
            </a:r>
          </a:p>
        </p:txBody>
      </p:sp>
      <p:sp>
        <p:nvSpPr>
          <p:cNvPr id="515075" name="Rectangle 3"/>
          <p:cNvSpPr>
            <a:spLocks noGrp="1" noChangeArrowheads="1"/>
          </p:cNvSpPr>
          <p:nvPr>
            <p:ph idx="4294967295"/>
          </p:nvPr>
        </p:nvSpPr>
        <p:spPr>
          <a:xfrm>
            <a:off x="812800" y="1315205"/>
            <a:ext cx="10363200" cy="619125"/>
          </a:xfrm>
        </p:spPr>
        <p:txBody>
          <a:bodyPr>
            <a:normAutofit/>
          </a:bodyPr>
          <a:lstStyle/>
          <a:p>
            <a:pPr eaLnBrk="1" hangingPunct="1">
              <a:buNone/>
            </a:pPr>
            <a:r>
              <a:rPr lang="zh-CN" altLang="en-US" sz="2400" dirty="0"/>
              <a:t>代替指针传递</a:t>
            </a:r>
          </a:p>
        </p:txBody>
      </p:sp>
      <p:sp>
        <p:nvSpPr>
          <p:cNvPr id="515076" name="Text Box 4"/>
          <p:cNvSpPr txBox="1">
            <a:spLocks noChangeArrowheads="1"/>
          </p:cNvSpPr>
          <p:nvPr/>
        </p:nvSpPr>
        <p:spPr bwMode="auto">
          <a:xfrm>
            <a:off x="508000" y="2311115"/>
            <a:ext cx="3768725" cy="3107517"/>
          </a:xfrm>
          <a:prstGeom prst="rect">
            <a:avLst/>
          </a:prstGeom>
          <a:noFill/>
          <a:ln w="9525">
            <a:noFill/>
            <a:miter lim="800000"/>
            <a:headEnd/>
            <a:tailEnd/>
          </a:ln>
        </p:spPr>
        <p:txBody>
          <a:bodyPr wrap="square">
            <a:spAutoFit/>
          </a:bodyPr>
          <a:lstStyle/>
          <a:p>
            <a:pPr>
              <a:lnSpc>
                <a:spcPct val="110000"/>
              </a:lnSpc>
            </a:pPr>
            <a:r>
              <a:rPr lang="zh-CN" altLang="en-US" sz="2400" b="1" dirty="0">
                <a:latin typeface="微软雅黑" pitchFamily="34" charset="-122"/>
                <a:ea typeface="微软雅黑" pitchFamily="34" charset="-122"/>
              </a:rPr>
              <a:t>指针参数</a:t>
            </a:r>
          </a:p>
          <a:p>
            <a:pPr>
              <a:lnSpc>
                <a:spcPct val="110000"/>
              </a:lnSpc>
              <a:spcBef>
                <a:spcPts val="800"/>
              </a:spcBef>
            </a:pPr>
            <a:r>
              <a:rPr lang="en-US" altLang="zh-CN" sz="1867" dirty="0">
                <a:latin typeface="微软雅黑" pitchFamily="34" charset="-122"/>
                <a:ea typeface="微软雅黑" pitchFamily="34" charset="-122"/>
              </a:rPr>
              <a:t>void swap(</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*n)</a:t>
            </a:r>
          </a:p>
          <a:p>
            <a:pPr>
              <a:lnSpc>
                <a:spcPct val="110000"/>
              </a:lnSpc>
            </a:pPr>
            <a:r>
              <a:rPr lang="en-US" altLang="zh-CN" sz="1867" dirty="0">
                <a:latin typeface="微软雅黑" pitchFamily="34" charset="-122"/>
                <a:ea typeface="微软雅黑" pitchFamily="34" charset="-122"/>
              </a:rPr>
              <a:t>{</a:t>
            </a:r>
          </a:p>
          <a:p>
            <a:pPr>
              <a:lnSpc>
                <a:spcPct val="11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temp;</a:t>
            </a:r>
          </a:p>
          <a:p>
            <a:pPr>
              <a:lnSpc>
                <a:spcPct val="110000"/>
              </a:lnSpc>
            </a:pPr>
            <a:r>
              <a:rPr lang="en-US" altLang="zh-CN" sz="1867" dirty="0">
                <a:latin typeface="微软雅黑" pitchFamily="34" charset="-122"/>
                <a:ea typeface="微软雅黑" pitchFamily="34" charset="-122"/>
              </a:rPr>
              <a:t>     temp=*m;</a:t>
            </a:r>
          </a:p>
          <a:p>
            <a:pPr>
              <a:lnSpc>
                <a:spcPct val="110000"/>
              </a:lnSpc>
            </a:pPr>
            <a:r>
              <a:rPr lang="en-US" altLang="zh-CN" sz="1867" dirty="0">
                <a:latin typeface="微软雅黑" pitchFamily="34" charset="-122"/>
                <a:ea typeface="微软雅黑" pitchFamily="34" charset="-122"/>
              </a:rPr>
              <a:t>    *m=*n; </a:t>
            </a:r>
          </a:p>
          <a:p>
            <a:pPr>
              <a:lnSpc>
                <a:spcPct val="110000"/>
              </a:lnSpc>
            </a:pPr>
            <a:r>
              <a:rPr lang="en-US" altLang="zh-CN" sz="1867" dirty="0">
                <a:latin typeface="微软雅黑" pitchFamily="34" charset="-122"/>
                <a:ea typeface="微软雅黑" pitchFamily="34" charset="-122"/>
              </a:rPr>
              <a:t>    *n=temp;</a:t>
            </a:r>
          </a:p>
          <a:p>
            <a:pPr>
              <a:lnSpc>
                <a:spcPct val="110000"/>
              </a:lnSpc>
            </a:pPr>
            <a:r>
              <a:rPr lang="en-US" altLang="zh-CN" sz="1867" dirty="0">
                <a:latin typeface="微软雅黑" pitchFamily="34" charset="-122"/>
                <a:ea typeface="微软雅黑" pitchFamily="34" charset="-122"/>
              </a:rPr>
              <a:t>}</a:t>
            </a:r>
          </a:p>
          <a:p>
            <a:pPr>
              <a:lnSpc>
                <a:spcPct val="110000"/>
              </a:lnSpc>
            </a:pPr>
            <a:r>
              <a:rPr lang="zh-CN" altLang="en-US" sz="1867" dirty="0">
                <a:latin typeface="微软雅黑" pitchFamily="34" charset="-122"/>
                <a:ea typeface="微软雅黑" pitchFamily="34" charset="-122"/>
              </a:rPr>
              <a:t>调用：</a:t>
            </a:r>
            <a:r>
              <a:rPr lang="en-US" altLang="zh-CN" sz="1867" dirty="0">
                <a:latin typeface="微软雅黑" pitchFamily="34" charset="-122"/>
                <a:ea typeface="微软雅黑" pitchFamily="34" charset="-122"/>
              </a:rPr>
              <a:t>swap(&amp;x, &amp;y)</a:t>
            </a:r>
          </a:p>
        </p:txBody>
      </p:sp>
      <p:sp>
        <p:nvSpPr>
          <p:cNvPr id="2994181" name="Text Box 5"/>
          <p:cNvSpPr txBox="1">
            <a:spLocks noChangeArrowheads="1"/>
          </p:cNvSpPr>
          <p:nvPr/>
        </p:nvSpPr>
        <p:spPr bwMode="auto">
          <a:xfrm>
            <a:off x="4676775" y="2315164"/>
            <a:ext cx="3686175" cy="3264483"/>
          </a:xfrm>
          <a:prstGeom prst="rect">
            <a:avLst/>
          </a:prstGeom>
          <a:noFill/>
          <a:ln w="9525">
            <a:noFill/>
            <a:miter lim="800000"/>
            <a:headEnd/>
            <a:tailEnd/>
          </a:ln>
        </p:spPr>
        <p:txBody>
          <a:bodyPr wrap="square">
            <a:spAutoFit/>
          </a:bodyPr>
          <a:lstStyle/>
          <a:p>
            <a:pPr>
              <a:lnSpc>
                <a:spcPct val="120000"/>
              </a:lnSpc>
            </a:pPr>
            <a:r>
              <a:rPr lang="zh-CN" altLang="en-US" sz="2400" b="1" dirty="0">
                <a:latin typeface="微软雅黑" pitchFamily="34" charset="-122"/>
                <a:ea typeface="微软雅黑" pitchFamily="34" charset="-122"/>
              </a:rPr>
              <a:t>引用参数</a:t>
            </a:r>
          </a:p>
          <a:p>
            <a:pPr>
              <a:lnSpc>
                <a:spcPct val="120000"/>
              </a:lnSpc>
            </a:pPr>
            <a:r>
              <a:rPr lang="en-US" altLang="zh-CN" sz="1867" dirty="0">
                <a:latin typeface="微软雅黑" pitchFamily="34" charset="-122"/>
                <a:ea typeface="微软雅黑" pitchFamily="34" charset="-122"/>
              </a:rPr>
              <a:t>void swap(</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&amp;m,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&amp;n)</a:t>
            </a:r>
          </a:p>
          <a:p>
            <a:pPr>
              <a:lnSpc>
                <a:spcPct val="120000"/>
              </a:lnSpc>
            </a:pPr>
            <a:r>
              <a:rPr lang="en-US" altLang="zh-CN" sz="1867" dirty="0">
                <a:latin typeface="微软雅黑" pitchFamily="34" charset="-122"/>
                <a:ea typeface="微软雅黑" pitchFamily="34" charset="-122"/>
              </a:rPr>
              <a:t>{ </a:t>
            </a:r>
          </a:p>
          <a:p>
            <a:pPr>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temp;</a:t>
            </a:r>
          </a:p>
          <a:p>
            <a:pPr>
              <a:lnSpc>
                <a:spcPct val="120000"/>
              </a:lnSpc>
            </a:pPr>
            <a:r>
              <a:rPr lang="en-US" altLang="zh-CN" sz="1867" dirty="0">
                <a:latin typeface="微软雅黑" pitchFamily="34" charset="-122"/>
                <a:ea typeface="微软雅黑" pitchFamily="34" charset="-122"/>
              </a:rPr>
              <a:t>     temp=m;</a:t>
            </a:r>
          </a:p>
          <a:p>
            <a:pPr>
              <a:lnSpc>
                <a:spcPct val="120000"/>
              </a:lnSpc>
            </a:pPr>
            <a:r>
              <a:rPr lang="en-US" altLang="zh-CN" sz="1867" dirty="0">
                <a:latin typeface="微软雅黑" pitchFamily="34" charset="-122"/>
                <a:ea typeface="微软雅黑" pitchFamily="34" charset="-122"/>
              </a:rPr>
              <a:t>     m=n;</a:t>
            </a:r>
          </a:p>
          <a:p>
            <a:pPr>
              <a:lnSpc>
                <a:spcPct val="120000"/>
              </a:lnSpc>
            </a:pPr>
            <a:r>
              <a:rPr lang="en-US" altLang="zh-CN" sz="1867" dirty="0">
                <a:latin typeface="微软雅黑" pitchFamily="34" charset="-122"/>
                <a:ea typeface="微软雅黑" pitchFamily="34" charset="-122"/>
              </a:rPr>
              <a:t>     n=temp;</a:t>
            </a:r>
          </a:p>
          <a:p>
            <a:pPr>
              <a:lnSpc>
                <a:spcPct val="120000"/>
              </a:lnSpc>
            </a:pPr>
            <a:r>
              <a:rPr lang="en-US" altLang="zh-CN" sz="1867" dirty="0">
                <a:latin typeface="微软雅黑" pitchFamily="34" charset="-122"/>
                <a:ea typeface="微软雅黑" pitchFamily="34" charset="-122"/>
              </a:rPr>
              <a:t>}</a:t>
            </a:r>
          </a:p>
          <a:p>
            <a:pPr>
              <a:lnSpc>
                <a:spcPct val="120000"/>
              </a:lnSpc>
            </a:pPr>
            <a:r>
              <a:rPr lang="zh-CN" altLang="en-US" sz="1867" dirty="0">
                <a:latin typeface="微软雅黑" pitchFamily="34" charset="-122"/>
                <a:ea typeface="微软雅黑" pitchFamily="34" charset="-122"/>
              </a:rPr>
              <a:t>调用：</a:t>
            </a:r>
            <a:r>
              <a:rPr lang="en-US" altLang="zh-CN" sz="1867" dirty="0">
                <a:latin typeface="微软雅黑" pitchFamily="34" charset="-122"/>
                <a:ea typeface="微软雅黑" pitchFamily="34" charset="-122"/>
              </a:rPr>
              <a:t>swap( x, y)</a:t>
            </a:r>
          </a:p>
        </p:txBody>
      </p:sp>
      <p:sp>
        <p:nvSpPr>
          <p:cNvPr id="2994182" name="Text Box 6"/>
          <p:cNvSpPr txBox="1">
            <a:spLocks noChangeArrowheads="1"/>
          </p:cNvSpPr>
          <p:nvPr/>
        </p:nvSpPr>
        <p:spPr bwMode="auto">
          <a:xfrm>
            <a:off x="711200" y="6172201"/>
            <a:ext cx="10363200" cy="461665"/>
          </a:xfrm>
          <a:prstGeom prst="rect">
            <a:avLst/>
          </a:prstGeom>
          <a:noFill/>
          <a:ln w="9525">
            <a:noFill/>
            <a:miter lim="800000"/>
            <a:headEnd/>
            <a:tailEnd/>
          </a:ln>
        </p:spPr>
        <p:txBody>
          <a:bodyPr>
            <a:spAutoFit/>
          </a:bodyPr>
          <a:lstStyle/>
          <a:p>
            <a:pPr>
              <a:spcBef>
                <a:spcPct val="50000"/>
              </a:spcBef>
            </a:pPr>
            <a:r>
              <a:rPr lang="zh-CN" altLang="en-US" sz="2400" b="1" dirty="0">
                <a:latin typeface="微软雅黑" pitchFamily="34" charset="-122"/>
                <a:ea typeface="微软雅黑" pitchFamily="34" charset="-122"/>
              </a:rPr>
              <a:t>注意：实参必须是变量，而不能是一个表达式或常量</a:t>
            </a:r>
          </a:p>
        </p:txBody>
      </p:sp>
      <p:sp>
        <p:nvSpPr>
          <p:cNvPr id="7" name="矩形 6"/>
          <p:cNvSpPr/>
          <p:nvPr/>
        </p:nvSpPr>
        <p:spPr>
          <a:xfrm>
            <a:off x="8956066" y="4014136"/>
            <a:ext cx="2867025" cy="1255408"/>
          </a:xfrm>
          <a:prstGeom prst="rect">
            <a:avLst/>
          </a:prstGeom>
        </p:spPr>
        <p:txBody>
          <a:bodyPr wrap="square">
            <a:spAutoFit/>
          </a:bodyPr>
          <a:lstStyle/>
          <a:p>
            <a:pPr eaLnBrk="1" hangingPunct="1">
              <a:lnSpc>
                <a:spcPct val="140000"/>
              </a:lnSpc>
            </a:pPr>
            <a:r>
              <a:rPr lang="zh-CN" altLang="en-US" sz="1867" dirty="0">
                <a:latin typeface="微软雅黑" pitchFamily="34" charset="-122"/>
                <a:ea typeface="微软雅黑" pitchFamily="34" charset="-122"/>
              </a:rPr>
              <a:t>相当于发生了变量定义</a:t>
            </a:r>
          </a:p>
          <a:p>
            <a:pPr eaLnBrk="1" hangingPunct="1">
              <a:lnSpc>
                <a:spcPct val="140000"/>
              </a:lnSpc>
              <a:buFont typeface="Wingdings" pitchFamily="2" charset="2"/>
              <a:buNone/>
            </a:pPr>
            <a:r>
              <a:rPr lang="zh-CN" altLang="en-US"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&amp;m = x</a:t>
            </a:r>
          </a:p>
          <a:p>
            <a:pPr eaLnBrk="1" hangingPunct="1">
              <a:lnSpc>
                <a:spcPct val="140000"/>
              </a:lnSpc>
              <a:buFont typeface="Wingdings" pitchFamily="2" charset="2"/>
              <a:buNone/>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&amp;n = y</a:t>
            </a:r>
            <a:endParaRPr lang="zh-CN" altLang="en-US"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94181"/>
                                        </p:tgtEl>
                                        <p:attrNameLst>
                                          <p:attrName>style.visibility</p:attrName>
                                        </p:attrNameLst>
                                      </p:cBhvr>
                                      <p:to>
                                        <p:strVal val="visible"/>
                                      </p:to>
                                    </p:set>
                                    <p:anim calcmode="lin" valueType="num">
                                      <p:cBhvr additive="base">
                                        <p:cTn id="7" dur="500" fill="hold"/>
                                        <p:tgtEl>
                                          <p:spTgt spid="2994181"/>
                                        </p:tgtEl>
                                        <p:attrNameLst>
                                          <p:attrName>ppt_x</p:attrName>
                                        </p:attrNameLst>
                                      </p:cBhvr>
                                      <p:tavLst>
                                        <p:tav tm="0">
                                          <p:val>
                                            <p:strVal val="0-#ppt_w/2"/>
                                          </p:val>
                                        </p:tav>
                                        <p:tav tm="100000">
                                          <p:val>
                                            <p:strVal val="#ppt_x"/>
                                          </p:val>
                                        </p:tav>
                                      </p:tavLst>
                                    </p:anim>
                                    <p:anim calcmode="lin" valueType="num">
                                      <p:cBhvr additive="base">
                                        <p:cTn id="8" dur="500" fill="hold"/>
                                        <p:tgtEl>
                                          <p:spTgt spid="299418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994182"/>
                                        </p:tgtEl>
                                        <p:attrNameLst>
                                          <p:attrName>style.visibility</p:attrName>
                                        </p:attrNameLst>
                                      </p:cBhvr>
                                      <p:to>
                                        <p:strVal val="visible"/>
                                      </p:to>
                                    </p:set>
                                    <p:anim calcmode="lin" valueType="num">
                                      <p:cBhvr additive="base">
                                        <p:cTn id="18" dur="500" fill="hold"/>
                                        <p:tgtEl>
                                          <p:spTgt spid="2994182"/>
                                        </p:tgtEl>
                                        <p:attrNameLst>
                                          <p:attrName>ppt_x</p:attrName>
                                        </p:attrNameLst>
                                      </p:cBhvr>
                                      <p:tavLst>
                                        <p:tav tm="0">
                                          <p:val>
                                            <p:strVal val="0-#ppt_w/2"/>
                                          </p:val>
                                        </p:tav>
                                        <p:tav tm="100000">
                                          <p:val>
                                            <p:strVal val="#ppt_x"/>
                                          </p:val>
                                        </p:tav>
                                      </p:tavLst>
                                    </p:anim>
                                    <p:anim calcmode="lin" valueType="num">
                                      <p:cBhvr additive="base">
                                        <p:cTn id="19" dur="500" fill="hold"/>
                                        <p:tgtEl>
                                          <p:spTgt spid="29941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4181" grpId="0" autoUpdateAnimBg="0"/>
      <p:bldP spid="2994182" grpId="0" autoUpdateAnimBg="0"/>
      <p:bldP spid="7" grpId="0"/>
    </p:bld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5202" name="Rectangle 2"/>
          <p:cNvSpPr>
            <a:spLocks noGrp="1" noChangeArrowheads="1"/>
          </p:cNvSpPr>
          <p:nvPr>
            <p:ph type="title"/>
          </p:nvPr>
        </p:nvSpPr>
        <p:spPr/>
        <p:txBody>
          <a:bodyPr>
            <a:normAutofit fontScale="90000"/>
          </a:bodyPr>
          <a:lstStyle/>
          <a:p>
            <a:pPr eaLnBrk="1" hangingPunct="1">
              <a:defRPr/>
            </a:pPr>
            <a:r>
              <a:rPr lang="zh-CN" altLang="en-US" sz="3200" b="1" dirty="0">
                <a:latin typeface="微软雅黑" pitchFamily="34" charset="-122"/>
              </a:rPr>
              <a:t>验证引用传递</a:t>
            </a:r>
          </a:p>
        </p:txBody>
      </p:sp>
      <p:sp>
        <p:nvSpPr>
          <p:cNvPr id="517123" name="Text Box 3"/>
          <p:cNvSpPr txBox="1">
            <a:spLocks noChangeArrowheads="1"/>
          </p:cNvSpPr>
          <p:nvPr/>
        </p:nvSpPr>
        <p:spPr bwMode="auto">
          <a:xfrm>
            <a:off x="812800" y="1339850"/>
            <a:ext cx="4765675" cy="4689489"/>
          </a:xfrm>
          <a:prstGeom prst="rect">
            <a:avLst/>
          </a:prstGeom>
          <a:noFill/>
          <a:ln w="9525">
            <a:solidFill>
              <a:schemeClr val="tx1"/>
            </a:solidFill>
            <a:miter lim="800000"/>
            <a:headEnd/>
            <a:tailEnd/>
          </a:ln>
        </p:spPr>
        <p:txBody>
          <a:bodyPr wrap="square">
            <a:spAutoFit/>
          </a:bodyPr>
          <a:lstStyle/>
          <a:p>
            <a:r>
              <a:rPr lang="en-US" altLang="zh-CN" sz="1867" dirty="0">
                <a:latin typeface="微软雅黑" pitchFamily="34" charset="-122"/>
                <a:ea typeface="微软雅黑" pitchFamily="34" charset="-122"/>
              </a:rPr>
              <a:t>void f(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&amp; r )</a:t>
            </a:r>
          </a:p>
          <a:p>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“r=“ &lt;&lt; r &lt;&lt;</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“&amp;r=“ &lt;&lt; &amp;r &lt;&lt;</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     r= 5;</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“r=“ &lt;&lt; r &lt;&lt;</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a:t>
            </a:r>
          </a:p>
          <a:p>
            <a:endParaRPr lang="en-US" altLang="zh-CN" sz="1867" dirty="0">
              <a:latin typeface="微软雅黑" pitchFamily="34" charset="-122"/>
              <a:ea typeface="微软雅黑" pitchFamily="34" charset="-122"/>
            </a:endParaRPr>
          </a:p>
          <a:p>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 )</a:t>
            </a:r>
          </a:p>
          <a:p>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x=47;</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“x=“ &lt;&lt; x &lt;&lt;</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“&amp;x=“ &lt;&lt; &amp;x &lt;&lt;</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     f(x);</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“x=“ &lt;&lt; x &lt;&lt;</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a:t>
            </a:r>
          </a:p>
        </p:txBody>
      </p:sp>
      <p:sp>
        <p:nvSpPr>
          <p:cNvPr id="517124" name="Text Box 4"/>
          <p:cNvSpPr txBox="1">
            <a:spLocks noChangeArrowheads="1"/>
          </p:cNvSpPr>
          <p:nvPr/>
        </p:nvSpPr>
        <p:spPr bwMode="auto">
          <a:xfrm>
            <a:off x="7092951" y="1339850"/>
            <a:ext cx="3352800" cy="3047757"/>
          </a:xfrm>
          <a:prstGeom prst="rect">
            <a:avLst/>
          </a:prstGeom>
          <a:noFill/>
          <a:ln w="9525">
            <a:solidFill>
              <a:schemeClr val="tx1"/>
            </a:solidFill>
            <a:miter lim="800000"/>
            <a:headEnd/>
            <a:tailEnd/>
          </a:ln>
        </p:spPr>
        <p:txBody>
          <a:bodyPr>
            <a:spAutoFit/>
          </a:bodyPr>
          <a:lstStyle/>
          <a:p>
            <a:pPr>
              <a:spcBef>
                <a:spcPct val="50000"/>
              </a:spcBef>
            </a:pPr>
            <a:r>
              <a:rPr lang="zh-CN" altLang="en-US" sz="2400" b="1" dirty="0">
                <a:latin typeface="微软雅黑" pitchFamily="34" charset="-122"/>
                <a:ea typeface="微软雅黑" pitchFamily="34" charset="-122"/>
              </a:rPr>
              <a:t>执行结果</a:t>
            </a:r>
          </a:p>
          <a:p>
            <a:pPr>
              <a:spcBef>
                <a:spcPct val="50000"/>
              </a:spcBef>
            </a:pPr>
            <a:r>
              <a:rPr lang="en-US" altLang="zh-CN" sz="1867" dirty="0">
                <a:latin typeface="微软雅黑" pitchFamily="34" charset="-122"/>
                <a:ea typeface="微软雅黑" pitchFamily="34" charset="-122"/>
              </a:rPr>
              <a:t>x = 47</a:t>
            </a:r>
          </a:p>
          <a:p>
            <a:pPr>
              <a:spcBef>
                <a:spcPct val="50000"/>
              </a:spcBef>
            </a:pPr>
            <a:r>
              <a:rPr lang="en-US" altLang="zh-CN" sz="1867" dirty="0">
                <a:latin typeface="微软雅黑" pitchFamily="34" charset="-122"/>
                <a:ea typeface="微软雅黑" pitchFamily="34" charset="-122"/>
              </a:rPr>
              <a:t>&amp;x = 0065FE00</a:t>
            </a:r>
          </a:p>
          <a:p>
            <a:pPr>
              <a:spcBef>
                <a:spcPct val="50000"/>
              </a:spcBef>
            </a:pPr>
            <a:r>
              <a:rPr lang="en-US" altLang="zh-CN" sz="1867" dirty="0">
                <a:latin typeface="微软雅黑" pitchFamily="34" charset="-122"/>
                <a:ea typeface="微软雅黑" pitchFamily="34" charset="-122"/>
              </a:rPr>
              <a:t>r = 47 </a:t>
            </a:r>
          </a:p>
          <a:p>
            <a:pPr>
              <a:spcBef>
                <a:spcPct val="50000"/>
              </a:spcBef>
            </a:pPr>
            <a:r>
              <a:rPr lang="en-US" altLang="zh-CN" sz="1867" dirty="0">
                <a:latin typeface="微软雅黑" pitchFamily="34" charset="-122"/>
                <a:ea typeface="微软雅黑" pitchFamily="34" charset="-122"/>
              </a:rPr>
              <a:t>&amp;r = 0065FE00</a:t>
            </a:r>
          </a:p>
          <a:p>
            <a:pPr>
              <a:spcBef>
                <a:spcPct val="50000"/>
              </a:spcBef>
            </a:pPr>
            <a:r>
              <a:rPr lang="en-US" altLang="zh-CN" sz="1867" dirty="0">
                <a:latin typeface="微软雅黑" pitchFamily="34" charset="-122"/>
                <a:ea typeface="微软雅黑" pitchFamily="34" charset="-122"/>
              </a:rPr>
              <a:t>r=5</a:t>
            </a:r>
          </a:p>
          <a:p>
            <a:pPr>
              <a:spcBef>
                <a:spcPct val="50000"/>
              </a:spcBef>
            </a:pPr>
            <a:r>
              <a:rPr lang="en-US" altLang="zh-CN" sz="1867" dirty="0">
                <a:latin typeface="微软雅黑" pitchFamily="34" charset="-122"/>
                <a:ea typeface="微软雅黑" pitchFamily="34" charset="-122"/>
              </a:rPr>
              <a:t>x = 5</a:t>
            </a:r>
          </a:p>
        </p:txBody>
      </p:sp>
    </p:spTree>
  </p:cSld>
  <p:clrMapOvr>
    <a:masterClrMapping/>
  </p:clrMapOvr>
  <p:transition spd="med">
    <p:fade/>
  </p:transition>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622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引用传递意义</a:t>
            </a:r>
          </a:p>
        </p:txBody>
      </p:sp>
      <p:sp>
        <p:nvSpPr>
          <p:cNvPr id="518147" name="Rectangle 3"/>
          <p:cNvSpPr>
            <a:spLocks noGrp="1" noChangeArrowheads="1"/>
          </p:cNvSpPr>
          <p:nvPr>
            <p:ph idx="4294967295"/>
          </p:nvPr>
        </p:nvSpPr>
        <p:spPr>
          <a:xfrm>
            <a:off x="1029547" y="1639570"/>
            <a:ext cx="9172575" cy="4114800"/>
          </a:xfrm>
        </p:spPr>
        <p:txBody>
          <a:bodyPr>
            <a:normAutofit/>
          </a:bodyPr>
          <a:lstStyle/>
          <a:p>
            <a:pPr eaLnBrk="1" hangingPunct="1">
              <a:lnSpc>
                <a:spcPct val="150000"/>
              </a:lnSpc>
              <a:buNone/>
            </a:pPr>
            <a:r>
              <a:rPr lang="zh-CN" altLang="en-US" sz="2133" b="1" dirty="0"/>
              <a:t>在</a:t>
            </a:r>
            <a:r>
              <a:rPr lang="en-US" altLang="zh-CN" sz="2133" b="1" dirty="0"/>
              <a:t>C++</a:t>
            </a:r>
            <a:r>
              <a:rPr lang="zh-CN" altLang="en-US" sz="2133" b="1" dirty="0"/>
              <a:t>中，函数参数一般都采用引用传递</a:t>
            </a:r>
          </a:p>
          <a:p>
            <a:pPr>
              <a:lnSpc>
                <a:spcPct val="150000"/>
              </a:lnSpc>
              <a:spcBef>
                <a:spcPts val="2400"/>
              </a:spcBef>
              <a:buNone/>
            </a:pPr>
            <a:r>
              <a:rPr lang="zh-CN" altLang="en-US" sz="2133" b="1" dirty="0"/>
              <a:t>引用传递的作用</a:t>
            </a:r>
            <a:endParaRPr lang="en-US" altLang="zh-CN" sz="2133" b="1" dirty="0"/>
          </a:p>
          <a:p>
            <a:pPr>
              <a:lnSpc>
                <a:spcPct val="150000"/>
              </a:lnSpc>
              <a:buNone/>
            </a:pPr>
            <a:r>
              <a:rPr lang="zh-CN" altLang="en-US" sz="1867" dirty="0"/>
              <a:t>减少函数调用时的开销</a:t>
            </a:r>
            <a:endParaRPr lang="en-US" altLang="zh-CN" sz="1867" dirty="0"/>
          </a:p>
          <a:p>
            <a:pPr>
              <a:lnSpc>
                <a:spcPct val="150000"/>
              </a:lnSpc>
              <a:buNone/>
            </a:pPr>
            <a:r>
              <a:rPr lang="zh-CN" altLang="en-US" sz="1867" dirty="0"/>
              <a:t>作为输出参数</a:t>
            </a:r>
          </a:p>
        </p:txBody>
      </p:sp>
    </p:spTree>
  </p:cSld>
  <p:clrMapOvr>
    <a:masterClrMapping/>
  </p:clrMapOvr>
  <p:transition spd="med">
    <p:fade/>
  </p:transition>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134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返回引用的函数</a:t>
            </a:r>
          </a:p>
        </p:txBody>
      </p:sp>
      <p:sp>
        <p:nvSpPr>
          <p:cNvPr id="520195" name="Rectangle 3"/>
          <p:cNvSpPr>
            <a:spLocks noGrp="1" noChangeArrowheads="1"/>
          </p:cNvSpPr>
          <p:nvPr>
            <p:ph idx="4294967295"/>
          </p:nvPr>
        </p:nvSpPr>
        <p:spPr>
          <a:xfrm>
            <a:off x="1144693" y="1003512"/>
            <a:ext cx="7772400" cy="5705475"/>
          </a:xfrm>
        </p:spPr>
        <p:txBody>
          <a:bodyPr>
            <a:normAutofit fontScale="92500" lnSpcReduction="20000"/>
          </a:bodyPr>
          <a:lstStyle/>
          <a:p>
            <a:pPr eaLnBrk="1" hangingPunct="1">
              <a:lnSpc>
                <a:spcPct val="105000"/>
              </a:lnSpc>
              <a:buNone/>
            </a:pPr>
            <a:r>
              <a:rPr lang="zh-CN" altLang="en-US" sz="2400" b="1" dirty="0"/>
              <a:t>函数调用是</a:t>
            </a:r>
            <a:r>
              <a:rPr lang="en-US" altLang="zh-CN" sz="2400" b="1" dirty="0"/>
              <a:t>return</a:t>
            </a:r>
            <a:r>
              <a:rPr lang="zh-CN" altLang="en-US" sz="2400" b="1" dirty="0"/>
              <a:t>后面的变量的别名</a:t>
            </a:r>
            <a:endParaRPr lang="en-US" altLang="zh-CN" sz="2400" b="1" dirty="0"/>
          </a:p>
          <a:p>
            <a:pPr>
              <a:lnSpc>
                <a:spcPct val="105000"/>
              </a:lnSpc>
              <a:spcBef>
                <a:spcPts val="1600"/>
              </a:spcBef>
              <a:buNone/>
            </a:pPr>
            <a:r>
              <a:rPr lang="zh-CN" altLang="en-US" sz="2400" b="1" dirty="0"/>
              <a:t>用途</a:t>
            </a:r>
            <a:endParaRPr lang="en-US" altLang="zh-CN" sz="2400" b="1" dirty="0"/>
          </a:p>
          <a:p>
            <a:pPr>
              <a:lnSpc>
                <a:spcPct val="105000"/>
              </a:lnSpc>
              <a:buNone/>
            </a:pPr>
            <a:r>
              <a:rPr lang="zh-CN" altLang="en-US" sz="1867" dirty="0"/>
              <a:t>将函数用于赋值运算符的左边，即作为左值</a:t>
            </a:r>
            <a:endParaRPr lang="en-US" altLang="zh-CN" sz="1867" dirty="0"/>
          </a:p>
          <a:p>
            <a:pPr>
              <a:lnSpc>
                <a:spcPct val="105000"/>
              </a:lnSpc>
              <a:buNone/>
            </a:pPr>
            <a:r>
              <a:rPr lang="zh-CN" altLang="en-US" sz="1867" dirty="0"/>
              <a:t>减少函数返回时的开销</a:t>
            </a:r>
          </a:p>
          <a:p>
            <a:pPr>
              <a:lnSpc>
                <a:spcPct val="105000"/>
              </a:lnSpc>
              <a:buNone/>
            </a:pPr>
            <a:r>
              <a:rPr lang="zh-CN" altLang="en-US" sz="1867" dirty="0"/>
              <a:t>   </a:t>
            </a:r>
            <a:endParaRPr lang="en-US" altLang="zh-CN" sz="1867" dirty="0"/>
          </a:p>
          <a:p>
            <a:pPr>
              <a:lnSpc>
                <a:spcPct val="105000"/>
              </a:lnSpc>
              <a:buNone/>
            </a:pPr>
            <a:r>
              <a:rPr lang="zh-CN" altLang="en-US" sz="2400" b="1" dirty="0"/>
              <a:t>实例</a:t>
            </a:r>
            <a:endParaRPr lang="en-US" altLang="zh-CN" sz="2400" b="1" dirty="0"/>
          </a:p>
          <a:p>
            <a:pPr>
              <a:lnSpc>
                <a:spcPct val="105000"/>
              </a:lnSpc>
              <a:buNone/>
            </a:pPr>
            <a:r>
              <a:rPr lang="en-US" altLang="zh-CN" sz="1867" dirty="0" err="1"/>
              <a:t>int</a:t>
            </a:r>
            <a:r>
              <a:rPr lang="en-US" altLang="zh-CN" sz="1867" dirty="0"/>
              <a:t> a[] = {1, 3, 5, 7, 9};</a:t>
            </a:r>
          </a:p>
          <a:p>
            <a:pPr>
              <a:lnSpc>
                <a:spcPct val="105000"/>
              </a:lnSpc>
              <a:buNone/>
            </a:pPr>
            <a:r>
              <a:rPr lang="en-US" altLang="zh-CN" sz="1867" dirty="0" err="1"/>
              <a:t>int</a:t>
            </a:r>
            <a:r>
              <a:rPr lang="en-US" altLang="zh-CN" sz="1867" dirty="0"/>
              <a:t> &amp;index(</a:t>
            </a:r>
            <a:r>
              <a:rPr lang="en-US" altLang="zh-CN" sz="1867" dirty="0" err="1"/>
              <a:t>int</a:t>
            </a:r>
            <a:r>
              <a:rPr lang="en-US" altLang="zh-CN" sz="1867" dirty="0"/>
              <a:t>);    //</a:t>
            </a:r>
            <a:r>
              <a:rPr lang="zh-CN" altLang="en-US" sz="1867" dirty="0"/>
              <a:t>声明返回引用的函数</a:t>
            </a:r>
          </a:p>
          <a:p>
            <a:pPr>
              <a:lnSpc>
                <a:spcPct val="105000"/>
              </a:lnSpc>
              <a:buNone/>
            </a:pPr>
            <a:r>
              <a:rPr lang="en-US" altLang="zh-CN" sz="1867" dirty="0"/>
              <a:t>void main()</a:t>
            </a:r>
          </a:p>
          <a:p>
            <a:pPr>
              <a:lnSpc>
                <a:spcPct val="105000"/>
              </a:lnSpc>
              <a:buNone/>
            </a:pPr>
            <a:r>
              <a:rPr lang="en-US" altLang="zh-CN" sz="1867" dirty="0"/>
              <a:t>{ </a:t>
            </a:r>
          </a:p>
          <a:p>
            <a:pPr>
              <a:lnSpc>
                <a:spcPct val="105000"/>
              </a:lnSpc>
              <a:buNone/>
            </a:pPr>
            <a:r>
              <a:rPr lang="en-US" altLang="zh-CN" sz="1867" dirty="0"/>
              <a:t>      index(2) = 25;     //</a:t>
            </a:r>
            <a:r>
              <a:rPr lang="zh-CN" altLang="en-US" sz="1867" dirty="0"/>
              <a:t>将</a:t>
            </a:r>
            <a:r>
              <a:rPr lang="en-US" altLang="zh-CN" sz="1867" dirty="0"/>
              <a:t>a[2]</a:t>
            </a:r>
            <a:r>
              <a:rPr lang="zh-CN" altLang="en-US" sz="1867" dirty="0"/>
              <a:t>重新赋值为</a:t>
            </a:r>
            <a:r>
              <a:rPr lang="en-US" altLang="zh-CN" sz="1867" dirty="0"/>
              <a:t>25</a:t>
            </a:r>
          </a:p>
          <a:p>
            <a:pPr>
              <a:lnSpc>
                <a:spcPct val="105000"/>
              </a:lnSpc>
              <a:buNone/>
            </a:pPr>
            <a:r>
              <a:rPr lang="en-US" altLang="zh-CN" sz="1867" dirty="0"/>
              <a:t>      </a:t>
            </a:r>
            <a:r>
              <a:rPr lang="en-US" altLang="zh-CN" sz="1867" dirty="0" err="1"/>
              <a:t>cout</a:t>
            </a:r>
            <a:r>
              <a:rPr lang="en-US" altLang="zh-CN" sz="1867" dirty="0"/>
              <a:t> &lt;&lt; index(2);</a:t>
            </a:r>
          </a:p>
          <a:p>
            <a:pPr>
              <a:lnSpc>
                <a:spcPct val="105000"/>
              </a:lnSpc>
              <a:buNone/>
            </a:pPr>
            <a:r>
              <a:rPr lang="en-US" altLang="zh-CN" sz="1867" dirty="0"/>
              <a:t>}</a:t>
            </a:r>
          </a:p>
          <a:p>
            <a:pPr>
              <a:lnSpc>
                <a:spcPct val="105000"/>
              </a:lnSpc>
              <a:buNone/>
            </a:pPr>
            <a:r>
              <a:rPr lang="en-US" altLang="zh-CN" sz="1867" dirty="0" err="1"/>
              <a:t>int</a:t>
            </a:r>
            <a:r>
              <a:rPr lang="en-US" altLang="zh-CN" sz="1867" dirty="0"/>
              <a:t> &amp;index(</a:t>
            </a:r>
            <a:r>
              <a:rPr lang="en-US" altLang="zh-CN" sz="1867" dirty="0" err="1"/>
              <a:t>int</a:t>
            </a:r>
            <a:r>
              <a:rPr lang="en-US" altLang="zh-CN" sz="1867" dirty="0"/>
              <a:t> j)</a:t>
            </a:r>
          </a:p>
          <a:p>
            <a:pPr>
              <a:lnSpc>
                <a:spcPct val="105000"/>
              </a:lnSpc>
              <a:buNone/>
            </a:pPr>
            <a:r>
              <a:rPr lang="en-US" altLang="zh-CN" sz="1867" dirty="0"/>
              <a:t>{   return a[j];     }     //</a:t>
            </a:r>
            <a:r>
              <a:rPr lang="zh-CN" altLang="en-US" sz="1867" dirty="0"/>
              <a:t>函数是</a:t>
            </a:r>
            <a:r>
              <a:rPr lang="en-US" altLang="zh-CN" sz="1867" dirty="0"/>
              <a:t>a[j]</a:t>
            </a:r>
            <a:r>
              <a:rPr lang="zh-CN" altLang="en-US" sz="1867" dirty="0"/>
              <a:t>的一个引用</a:t>
            </a:r>
            <a:endParaRPr lang="en-US" altLang="zh-CN" sz="1867" dirty="0"/>
          </a:p>
        </p:txBody>
      </p:sp>
    </p:spTree>
  </p:cSld>
  <p:clrMapOvr>
    <a:masterClrMapping/>
  </p:clrMapOvr>
  <p:transition spd="med">
    <p:fade/>
  </p:transition>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82" name="Rectangle 2"/>
          <p:cNvSpPr>
            <a:spLocks noGrp="1" noChangeArrowheads="1"/>
          </p:cNvSpPr>
          <p:nvPr>
            <p:ph type="title"/>
          </p:nvPr>
        </p:nvSpPr>
        <p:spPr/>
        <p:txBody>
          <a:bodyPr>
            <a:normAutofit fontScale="90000"/>
          </a:bodyPr>
          <a:lstStyle/>
          <a:p>
            <a:pPr eaLnBrk="1" hangingPunct="1">
              <a:defRPr/>
            </a:pPr>
            <a:r>
              <a:rPr lang="en-US" altLang="zh-CN" sz="3733" b="1" dirty="0">
                <a:latin typeface="微软雅黑" pitchFamily="34" charset="-122"/>
              </a:rPr>
              <a:t>const</a:t>
            </a:r>
            <a:r>
              <a:rPr lang="zh-CN" altLang="en-US" sz="3733" b="1" dirty="0">
                <a:latin typeface="微软雅黑" pitchFamily="34" charset="-122"/>
              </a:rPr>
              <a:t>与引用</a:t>
            </a:r>
          </a:p>
        </p:txBody>
      </p:sp>
      <p:sp>
        <p:nvSpPr>
          <p:cNvPr id="512003" name="Rectangle 3"/>
          <p:cNvSpPr>
            <a:spLocks noGrp="1" noChangeArrowheads="1"/>
          </p:cNvSpPr>
          <p:nvPr>
            <p:ph idx="4294967295"/>
          </p:nvPr>
        </p:nvSpPr>
        <p:spPr>
          <a:xfrm>
            <a:off x="1131146" y="1240050"/>
            <a:ext cx="8893175" cy="5570537"/>
          </a:xfrm>
        </p:spPr>
        <p:txBody>
          <a:bodyPr>
            <a:normAutofit/>
          </a:bodyPr>
          <a:lstStyle/>
          <a:p>
            <a:pPr>
              <a:lnSpc>
                <a:spcPct val="150000"/>
              </a:lnSpc>
              <a:spcBef>
                <a:spcPts val="2400"/>
              </a:spcBef>
              <a:buNone/>
            </a:pPr>
            <a:r>
              <a:rPr lang="zh-CN" altLang="en-US" sz="2400" b="1" dirty="0"/>
              <a:t>定义格式</a:t>
            </a:r>
            <a:endParaRPr lang="en-US" altLang="zh-CN" sz="2400" b="1" dirty="0"/>
          </a:p>
          <a:p>
            <a:pPr>
              <a:spcBef>
                <a:spcPts val="800"/>
              </a:spcBef>
              <a:buNone/>
            </a:pPr>
            <a:r>
              <a:rPr lang="en-US" altLang="zh-CN" sz="1867" dirty="0"/>
              <a:t>const  </a:t>
            </a:r>
            <a:r>
              <a:rPr lang="zh-CN" altLang="en-US" sz="1867" dirty="0"/>
              <a:t>类型   </a:t>
            </a:r>
            <a:r>
              <a:rPr lang="en-US" altLang="zh-CN" sz="1867" dirty="0"/>
              <a:t>&amp;</a:t>
            </a:r>
            <a:r>
              <a:rPr lang="zh-CN" altLang="en-US" sz="1867" dirty="0"/>
              <a:t>变量名</a:t>
            </a:r>
            <a:r>
              <a:rPr lang="en-US" altLang="zh-CN" sz="1867" dirty="0"/>
              <a:t>1</a:t>
            </a:r>
            <a:r>
              <a:rPr lang="zh-CN" altLang="en-US" sz="1867" dirty="0"/>
              <a:t> </a:t>
            </a:r>
            <a:r>
              <a:rPr lang="en-US" altLang="zh-CN" sz="1867" dirty="0"/>
              <a:t>= </a:t>
            </a:r>
            <a:r>
              <a:rPr lang="zh-CN" altLang="en-US" sz="1867" dirty="0"/>
              <a:t>变量名</a:t>
            </a:r>
            <a:r>
              <a:rPr lang="en-US" altLang="zh-CN" sz="1867" dirty="0"/>
              <a:t>2</a:t>
            </a:r>
            <a:r>
              <a:rPr lang="zh-CN" altLang="en-US" sz="1867" dirty="0"/>
              <a:t>；</a:t>
            </a:r>
            <a:endParaRPr lang="en-US" altLang="zh-CN" sz="1867" dirty="0"/>
          </a:p>
          <a:p>
            <a:pPr>
              <a:spcBef>
                <a:spcPts val="800"/>
              </a:spcBef>
              <a:buNone/>
            </a:pPr>
            <a:r>
              <a:rPr lang="zh-CN" altLang="en-US" sz="1867" dirty="0"/>
              <a:t>例：</a:t>
            </a:r>
            <a:r>
              <a:rPr lang="en-US" altLang="zh-CN" sz="1867" dirty="0" err="1"/>
              <a:t>int</a:t>
            </a:r>
            <a:r>
              <a:rPr lang="en-US" altLang="zh-CN" sz="1867" dirty="0"/>
              <a:t> </a:t>
            </a:r>
            <a:r>
              <a:rPr lang="en-US" altLang="zh-CN" sz="1867" dirty="0" err="1"/>
              <a:t>i</a:t>
            </a:r>
            <a:r>
              <a:rPr lang="en-US" altLang="zh-CN" sz="1867" dirty="0"/>
              <a:t>;</a:t>
            </a:r>
          </a:p>
          <a:p>
            <a:pPr>
              <a:spcBef>
                <a:spcPts val="800"/>
              </a:spcBef>
              <a:buNone/>
            </a:pPr>
            <a:r>
              <a:rPr lang="en-US" altLang="zh-CN" sz="1867" dirty="0"/>
              <a:t>       const </a:t>
            </a:r>
            <a:r>
              <a:rPr lang="en-US" altLang="zh-CN" sz="1867" dirty="0" err="1"/>
              <a:t>int</a:t>
            </a:r>
            <a:r>
              <a:rPr lang="en-US" altLang="zh-CN" sz="1867" dirty="0"/>
              <a:t> &amp;j = </a:t>
            </a:r>
            <a:r>
              <a:rPr lang="en-US" altLang="zh-CN" sz="1867" dirty="0" err="1"/>
              <a:t>i</a:t>
            </a:r>
            <a:r>
              <a:rPr lang="en-US" altLang="zh-CN" sz="1867" dirty="0"/>
              <a:t>;</a:t>
            </a:r>
          </a:p>
          <a:p>
            <a:pPr>
              <a:spcBef>
                <a:spcPts val="800"/>
              </a:spcBef>
              <a:buNone/>
            </a:pPr>
            <a:endParaRPr lang="zh-CN" altLang="en-US" sz="1867" dirty="0"/>
          </a:p>
          <a:p>
            <a:pPr>
              <a:lnSpc>
                <a:spcPct val="150000"/>
              </a:lnSpc>
              <a:spcBef>
                <a:spcPts val="0"/>
              </a:spcBef>
              <a:buNone/>
            </a:pPr>
            <a:r>
              <a:rPr lang="zh-CN" altLang="en-US" sz="2400" b="1" dirty="0"/>
              <a:t>常量引用的意义</a:t>
            </a:r>
            <a:endParaRPr lang="en-US" altLang="zh-CN" sz="2400" b="1" dirty="0"/>
          </a:p>
          <a:p>
            <a:pPr>
              <a:spcBef>
                <a:spcPts val="1600"/>
              </a:spcBef>
              <a:buNone/>
            </a:pPr>
            <a:r>
              <a:rPr lang="zh-CN" altLang="en-US" sz="1867" dirty="0"/>
              <a:t>控制变量的修改，不管被引用对象是常量还是变量，用此名字是不能赋值</a:t>
            </a:r>
            <a:endParaRPr lang="en-US" altLang="zh-CN" sz="1867" dirty="0"/>
          </a:p>
          <a:p>
            <a:pPr>
              <a:lnSpc>
                <a:spcPct val="150000"/>
              </a:lnSpc>
              <a:spcBef>
                <a:spcPts val="0"/>
              </a:spcBef>
              <a:buNone/>
            </a:pPr>
            <a:r>
              <a:rPr lang="zh-CN" altLang="en-US" sz="1867" dirty="0"/>
              <a:t>如 </a:t>
            </a:r>
            <a:r>
              <a:rPr lang="en-US" altLang="zh-CN" sz="1867" dirty="0" err="1"/>
              <a:t>i</a:t>
            </a:r>
            <a:r>
              <a:rPr lang="en-US" altLang="zh-CN" sz="1867" dirty="0"/>
              <a:t>= 5 </a:t>
            </a:r>
            <a:r>
              <a:rPr lang="zh-CN" altLang="en-US" sz="1867" dirty="0"/>
              <a:t>是合法的， </a:t>
            </a:r>
            <a:r>
              <a:rPr lang="en-US" altLang="zh-CN" sz="1867" dirty="0"/>
              <a:t>j = 5 </a:t>
            </a:r>
            <a:r>
              <a:rPr lang="zh-CN" altLang="en-US" sz="1867" dirty="0"/>
              <a:t>是非法的</a:t>
            </a:r>
            <a:endParaRPr lang="en-US" altLang="zh-CN" sz="1867" dirty="0"/>
          </a:p>
          <a:p>
            <a:pPr>
              <a:spcBef>
                <a:spcPts val="1600"/>
              </a:spcBef>
              <a:buNone/>
            </a:pPr>
            <a:r>
              <a:rPr lang="en-US" altLang="zh-CN" sz="2400" b="1" dirty="0"/>
              <a:t>const</a:t>
            </a:r>
            <a:r>
              <a:rPr lang="zh-CN" altLang="en-US" sz="2400" b="1" dirty="0"/>
              <a:t>引用的初值可以是常量或表达式。如</a:t>
            </a:r>
            <a:endParaRPr lang="en-US" altLang="zh-CN" sz="2400" b="1" dirty="0"/>
          </a:p>
          <a:p>
            <a:pPr>
              <a:spcBef>
                <a:spcPts val="800"/>
              </a:spcBef>
              <a:buNone/>
            </a:pPr>
            <a:r>
              <a:rPr lang="en-US" altLang="zh-CN" sz="1867" dirty="0"/>
              <a:t>const </a:t>
            </a:r>
            <a:r>
              <a:rPr lang="en-US" altLang="zh-CN" sz="1867" dirty="0" err="1"/>
              <a:t>int</a:t>
            </a:r>
            <a:r>
              <a:rPr lang="en-US" altLang="zh-CN" sz="1867" dirty="0"/>
              <a:t> &amp;y = 2+5;</a:t>
            </a:r>
          </a:p>
          <a:p>
            <a:pPr>
              <a:spcBef>
                <a:spcPts val="800"/>
              </a:spcBef>
              <a:buNone/>
            </a:pPr>
            <a:endParaRPr lang="en-US" altLang="zh-CN" sz="1867" b="1" dirty="0"/>
          </a:p>
          <a:p>
            <a:pPr>
              <a:spcBef>
                <a:spcPts val="800"/>
              </a:spcBef>
              <a:buNone/>
            </a:pPr>
            <a:endParaRPr lang="en-US" altLang="zh-CN" sz="2400" b="1" dirty="0"/>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8994"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数据类型</a:t>
            </a:r>
            <a:r>
              <a:rPr lang="en-US" altLang="zh-CN" b="1" dirty="0">
                <a:latin typeface="微软雅黑" pitchFamily="34" charset="-122"/>
              </a:rPr>
              <a:t>--</a:t>
            </a:r>
            <a:r>
              <a:rPr lang="zh-CN" altLang="en-US" b="1" dirty="0">
                <a:latin typeface="微软雅黑" pitchFamily="34" charset="-122"/>
              </a:rPr>
              <a:t>实型数的表示</a:t>
            </a:r>
          </a:p>
        </p:txBody>
      </p:sp>
      <p:sp>
        <p:nvSpPr>
          <p:cNvPr id="69635" name="Rectangle 3"/>
          <p:cNvSpPr>
            <a:spLocks noGrp="1" noChangeArrowheads="1"/>
          </p:cNvSpPr>
          <p:nvPr>
            <p:ph idx="4294967295"/>
          </p:nvPr>
        </p:nvSpPr>
        <p:spPr>
          <a:xfrm>
            <a:off x="934720" y="1200574"/>
            <a:ext cx="6530975" cy="5072063"/>
          </a:xfrm>
        </p:spPr>
        <p:txBody>
          <a:bodyPr>
            <a:normAutofit/>
          </a:bodyPr>
          <a:lstStyle/>
          <a:p>
            <a:pPr eaLnBrk="1" hangingPunct="1">
              <a:lnSpc>
                <a:spcPct val="125000"/>
              </a:lnSpc>
              <a:buNone/>
            </a:pPr>
            <a:r>
              <a:rPr lang="zh-CN" altLang="en-US" sz="2400" b="1" dirty="0"/>
              <a:t>定点表示</a:t>
            </a:r>
            <a:endParaRPr lang="en-US" altLang="zh-CN" sz="2400" b="1" dirty="0"/>
          </a:p>
          <a:p>
            <a:pPr eaLnBrk="1" hangingPunct="1">
              <a:lnSpc>
                <a:spcPct val="125000"/>
              </a:lnSpc>
              <a:buNone/>
            </a:pPr>
            <a:r>
              <a:rPr lang="zh-CN" altLang="en-US" sz="1867" dirty="0"/>
              <a:t>小数点的位置固定不变</a:t>
            </a:r>
            <a:endParaRPr lang="en-US" altLang="zh-CN" sz="1867" dirty="0"/>
          </a:p>
          <a:p>
            <a:pPr eaLnBrk="1" hangingPunct="1">
              <a:lnSpc>
                <a:spcPct val="125000"/>
              </a:lnSpc>
              <a:buNone/>
            </a:pPr>
            <a:endParaRPr lang="zh-CN" altLang="en-US" sz="1867" dirty="0"/>
          </a:p>
          <a:p>
            <a:pPr eaLnBrk="1" hangingPunct="1">
              <a:lnSpc>
                <a:spcPct val="125000"/>
              </a:lnSpc>
              <a:buNone/>
            </a:pPr>
            <a:r>
              <a:rPr lang="zh-CN" altLang="en-US" sz="2400" b="1" dirty="0"/>
              <a:t>浮点表示</a:t>
            </a:r>
            <a:endParaRPr lang="en-US" altLang="zh-CN" sz="2400" b="1" dirty="0"/>
          </a:p>
          <a:p>
            <a:pPr eaLnBrk="1" hangingPunct="1">
              <a:lnSpc>
                <a:spcPct val="125000"/>
              </a:lnSpc>
              <a:buNone/>
            </a:pPr>
            <a:r>
              <a:rPr lang="zh-CN" altLang="en-US" sz="1867" dirty="0"/>
              <a:t>小数点位置不固定</a:t>
            </a:r>
            <a:endParaRPr lang="en-US" altLang="zh-CN" sz="1867" dirty="0"/>
          </a:p>
          <a:p>
            <a:pPr eaLnBrk="1" hangingPunct="1">
              <a:lnSpc>
                <a:spcPct val="125000"/>
              </a:lnSpc>
              <a:buNone/>
            </a:pPr>
            <a:r>
              <a:rPr lang="zh-CN" altLang="en-US" sz="1867" dirty="0"/>
              <a:t>如十进制数</a:t>
            </a:r>
            <a:r>
              <a:rPr lang="en-US" altLang="zh-CN" sz="1867" dirty="0"/>
              <a:t>N=246.135</a:t>
            </a:r>
            <a:r>
              <a:rPr lang="zh-CN" altLang="en-US" sz="1867" dirty="0"/>
              <a:t>，可表示可为</a:t>
            </a:r>
          </a:p>
          <a:p>
            <a:pPr>
              <a:lnSpc>
                <a:spcPct val="125000"/>
              </a:lnSpc>
              <a:buNone/>
            </a:pPr>
            <a:r>
              <a:rPr lang="zh-CN" altLang="en-US" sz="1867" dirty="0"/>
              <a:t>    </a:t>
            </a:r>
            <a:r>
              <a:rPr lang="en-US" altLang="zh-CN" sz="1867" dirty="0"/>
              <a:t>N = 246135 * 10</a:t>
            </a:r>
            <a:r>
              <a:rPr lang="en-US" altLang="zh-CN" sz="1867" baseline="30000" dirty="0"/>
              <a:t>-3</a:t>
            </a:r>
            <a:r>
              <a:rPr lang="en-US" altLang="zh-CN" sz="1867" dirty="0"/>
              <a:t> = 2461350 * 10</a:t>
            </a:r>
            <a:r>
              <a:rPr lang="en-US" altLang="zh-CN" sz="1867" baseline="30000" dirty="0"/>
              <a:t>-4</a:t>
            </a:r>
          </a:p>
          <a:p>
            <a:pPr>
              <a:lnSpc>
                <a:spcPct val="125000"/>
              </a:lnSpc>
              <a:buNone/>
            </a:pPr>
            <a:r>
              <a:rPr lang="en-US" altLang="zh-CN" sz="1867" dirty="0"/>
              <a:t>        = 0.246135 * 10</a:t>
            </a:r>
            <a:r>
              <a:rPr lang="en-US" altLang="zh-CN" sz="1867" baseline="30000" dirty="0"/>
              <a:t>3 </a:t>
            </a:r>
            <a:r>
              <a:rPr lang="en-US" altLang="zh-CN" sz="1867" dirty="0"/>
              <a:t> =  0.0246135 * 10</a:t>
            </a:r>
            <a:r>
              <a:rPr lang="en-US" altLang="zh-CN" sz="1867" baseline="30000" dirty="0"/>
              <a:t>4</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635">
                                            <p:txEl>
                                              <p:pRg st="3" end="3"/>
                                            </p:txEl>
                                          </p:spTgt>
                                        </p:tgtEl>
                                        <p:attrNameLst>
                                          <p:attrName>style.visibility</p:attrName>
                                        </p:attrNameLst>
                                      </p:cBhvr>
                                      <p:to>
                                        <p:strVal val="visible"/>
                                      </p:to>
                                    </p:set>
                                    <p:animEffect transition="in" filter="blinds(horizontal)">
                                      <p:cBhvr>
                                        <p:cTn id="7" dur="500"/>
                                        <p:tgtEl>
                                          <p:spTgt spid="6963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9635">
                                            <p:txEl>
                                              <p:pRg st="4" end="4"/>
                                            </p:txEl>
                                          </p:spTgt>
                                        </p:tgtEl>
                                        <p:attrNameLst>
                                          <p:attrName>style.visibility</p:attrName>
                                        </p:attrNameLst>
                                      </p:cBhvr>
                                      <p:to>
                                        <p:strVal val="visible"/>
                                      </p:to>
                                    </p:set>
                                    <p:animEffect transition="in" filter="blinds(horizontal)">
                                      <p:cBhvr>
                                        <p:cTn id="10" dur="500"/>
                                        <p:tgtEl>
                                          <p:spTgt spid="69635">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9635">
                                            <p:txEl>
                                              <p:pRg st="5" end="5"/>
                                            </p:txEl>
                                          </p:spTgt>
                                        </p:tgtEl>
                                        <p:attrNameLst>
                                          <p:attrName>style.visibility</p:attrName>
                                        </p:attrNameLst>
                                      </p:cBhvr>
                                      <p:to>
                                        <p:strVal val="visible"/>
                                      </p:to>
                                    </p:set>
                                    <p:animEffect transition="in" filter="blinds(horizontal)">
                                      <p:cBhvr>
                                        <p:cTn id="13" dur="500"/>
                                        <p:tgtEl>
                                          <p:spTgt spid="69635">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9635">
                                            <p:txEl>
                                              <p:pRg st="6" end="6"/>
                                            </p:txEl>
                                          </p:spTgt>
                                        </p:tgtEl>
                                        <p:attrNameLst>
                                          <p:attrName>style.visibility</p:attrName>
                                        </p:attrNameLst>
                                      </p:cBhvr>
                                      <p:to>
                                        <p:strVal val="visible"/>
                                      </p:to>
                                    </p:set>
                                    <p:animEffect transition="in" filter="blinds(horizontal)">
                                      <p:cBhvr>
                                        <p:cTn id="16" dur="500"/>
                                        <p:tgtEl>
                                          <p:spTgt spid="69635">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9635">
                                            <p:txEl>
                                              <p:pRg st="7" end="7"/>
                                            </p:txEl>
                                          </p:spTgt>
                                        </p:tgtEl>
                                        <p:attrNameLst>
                                          <p:attrName>style.visibility</p:attrName>
                                        </p:attrNameLst>
                                      </p:cBhvr>
                                      <p:to>
                                        <p:strVal val="visible"/>
                                      </p:to>
                                    </p:set>
                                    <p:animEffect transition="in" filter="blinds(horizontal)">
                                      <p:cBhvr>
                                        <p:cTn id="19" dur="500"/>
                                        <p:tgtEl>
                                          <p:spTgt spid="696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134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常量的引用传递</a:t>
            </a:r>
          </a:p>
        </p:txBody>
      </p:sp>
      <p:sp>
        <p:nvSpPr>
          <p:cNvPr id="520195" name="Rectangle 3"/>
          <p:cNvSpPr>
            <a:spLocks noGrp="1" noChangeArrowheads="1"/>
          </p:cNvSpPr>
          <p:nvPr>
            <p:ph idx="4294967295"/>
          </p:nvPr>
        </p:nvSpPr>
        <p:spPr>
          <a:xfrm>
            <a:off x="914400" y="1659679"/>
            <a:ext cx="7772400" cy="4040188"/>
          </a:xfrm>
        </p:spPr>
        <p:txBody>
          <a:bodyPr>
            <a:normAutofit/>
          </a:bodyPr>
          <a:lstStyle/>
          <a:p>
            <a:pPr>
              <a:lnSpc>
                <a:spcPct val="105000"/>
              </a:lnSpc>
              <a:spcBef>
                <a:spcPts val="1600"/>
              </a:spcBef>
              <a:buNone/>
            </a:pPr>
            <a:r>
              <a:rPr lang="zh-CN" altLang="en-US" sz="2400" dirty="0"/>
              <a:t>用来代替值传递</a:t>
            </a:r>
            <a:endParaRPr lang="en-US" altLang="zh-CN" sz="2400" dirty="0"/>
          </a:p>
          <a:p>
            <a:pPr>
              <a:lnSpc>
                <a:spcPct val="105000"/>
              </a:lnSpc>
              <a:spcBef>
                <a:spcPts val="1600"/>
              </a:spcBef>
              <a:buNone/>
            </a:pPr>
            <a:endParaRPr lang="en-US" altLang="zh-CN" sz="1867" dirty="0"/>
          </a:p>
          <a:p>
            <a:pPr>
              <a:lnSpc>
                <a:spcPct val="105000"/>
              </a:lnSpc>
              <a:spcBef>
                <a:spcPts val="1600"/>
              </a:spcBef>
              <a:buNone/>
            </a:pPr>
            <a:r>
              <a:rPr lang="en-US" altLang="zh-CN" sz="1867" dirty="0"/>
              <a:t>void  f(const  double  &amp;);</a:t>
            </a:r>
          </a:p>
          <a:p>
            <a:pPr>
              <a:lnSpc>
                <a:spcPct val="105000"/>
              </a:lnSpc>
              <a:spcBef>
                <a:spcPts val="1600"/>
              </a:spcBef>
              <a:buNone/>
            </a:pPr>
            <a:r>
              <a:rPr lang="zh-CN" altLang="en-US" sz="1867" dirty="0"/>
              <a:t>实际参数可以是常量，也可以是变量或表达式</a:t>
            </a:r>
            <a:endParaRPr lang="en-US" altLang="zh-CN" sz="1867" dirty="0"/>
          </a:p>
          <a:p>
            <a:pPr>
              <a:lnSpc>
                <a:spcPct val="105000"/>
              </a:lnSpc>
              <a:spcBef>
                <a:spcPts val="1600"/>
              </a:spcBef>
              <a:buNone/>
            </a:pPr>
            <a:r>
              <a:rPr lang="zh-CN" altLang="en-US" sz="1867" dirty="0"/>
              <a:t>实际参数是变量时，形式参数是实际参数的引用</a:t>
            </a:r>
            <a:endParaRPr lang="en-US" altLang="zh-CN" sz="1867" dirty="0"/>
          </a:p>
          <a:p>
            <a:pPr>
              <a:lnSpc>
                <a:spcPct val="105000"/>
              </a:lnSpc>
              <a:spcBef>
                <a:spcPts val="1600"/>
              </a:spcBef>
              <a:buNone/>
            </a:pPr>
            <a:r>
              <a:rPr lang="zh-CN" altLang="en-US" sz="1867" dirty="0"/>
              <a:t>实际参数是常量时，函数中会创建一个临时变量</a:t>
            </a:r>
            <a:endParaRPr lang="en-US" altLang="zh-CN" sz="1867" dirty="0"/>
          </a:p>
        </p:txBody>
      </p:sp>
    </p:spTree>
  </p:cSld>
  <p:clrMapOvr>
    <a:masterClrMapping/>
  </p:clrMapOvr>
  <p:transition spd="med">
    <p:fade/>
  </p:transition>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134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返回常量引用的函数</a:t>
            </a:r>
          </a:p>
        </p:txBody>
      </p:sp>
      <p:sp>
        <p:nvSpPr>
          <p:cNvPr id="520195" name="Rectangle 3"/>
          <p:cNvSpPr>
            <a:spLocks noGrp="1" noChangeArrowheads="1"/>
          </p:cNvSpPr>
          <p:nvPr>
            <p:ph idx="4294967295"/>
          </p:nvPr>
        </p:nvSpPr>
        <p:spPr>
          <a:xfrm>
            <a:off x="1083733" y="1090402"/>
            <a:ext cx="7772400" cy="5307012"/>
          </a:xfrm>
        </p:spPr>
        <p:txBody>
          <a:bodyPr>
            <a:normAutofit lnSpcReduction="10000"/>
          </a:bodyPr>
          <a:lstStyle/>
          <a:p>
            <a:pPr>
              <a:lnSpc>
                <a:spcPct val="105000"/>
              </a:lnSpc>
              <a:spcBef>
                <a:spcPts val="1600"/>
              </a:spcBef>
              <a:buNone/>
            </a:pPr>
            <a:r>
              <a:rPr lang="zh-CN" altLang="en-US" sz="2400" b="1" dirty="0"/>
              <a:t>用途</a:t>
            </a:r>
            <a:endParaRPr lang="en-US" altLang="zh-CN" sz="2400" b="1" dirty="0"/>
          </a:p>
          <a:p>
            <a:pPr>
              <a:lnSpc>
                <a:spcPct val="105000"/>
              </a:lnSpc>
              <a:buNone/>
            </a:pPr>
            <a:r>
              <a:rPr lang="zh-CN" altLang="en-US" sz="1867" dirty="0"/>
              <a:t>仅减少函数返回时的开销，保证返回变量不被修改</a:t>
            </a:r>
          </a:p>
          <a:p>
            <a:pPr>
              <a:lnSpc>
                <a:spcPct val="105000"/>
              </a:lnSpc>
              <a:buNone/>
            </a:pPr>
            <a:r>
              <a:rPr lang="zh-CN" altLang="en-US" sz="1867" dirty="0"/>
              <a:t>   </a:t>
            </a:r>
            <a:endParaRPr lang="en-US" altLang="zh-CN" sz="1867" dirty="0"/>
          </a:p>
          <a:p>
            <a:pPr>
              <a:lnSpc>
                <a:spcPct val="105000"/>
              </a:lnSpc>
              <a:buNone/>
            </a:pPr>
            <a:r>
              <a:rPr lang="zh-CN" altLang="en-US" sz="2400" b="1" dirty="0"/>
              <a:t>实例</a:t>
            </a:r>
            <a:endParaRPr lang="en-US" altLang="zh-CN" sz="2400" b="1" dirty="0"/>
          </a:p>
          <a:p>
            <a:pPr>
              <a:lnSpc>
                <a:spcPct val="105000"/>
              </a:lnSpc>
              <a:buNone/>
            </a:pPr>
            <a:r>
              <a:rPr lang="en-US" altLang="zh-CN" sz="1867" dirty="0" err="1"/>
              <a:t>int</a:t>
            </a:r>
            <a:r>
              <a:rPr lang="en-US" altLang="zh-CN" sz="1867" dirty="0"/>
              <a:t> a[] = {1, 3, 5, 7, 9};</a:t>
            </a:r>
          </a:p>
          <a:p>
            <a:pPr>
              <a:lnSpc>
                <a:spcPct val="105000"/>
              </a:lnSpc>
              <a:buNone/>
            </a:pPr>
            <a:r>
              <a:rPr lang="en-US" altLang="zh-CN" sz="1867" dirty="0"/>
              <a:t>const  </a:t>
            </a:r>
            <a:r>
              <a:rPr lang="en-US" altLang="zh-CN" sz="1867" dirty="0" err="1"/>
              <a:t>int</a:t>
            </a:r>
            <a:r>
              <a:rPr lang="en-US" altLang="zh-CN" sz="1867" dirty="0"/>
              <a:t> &amp;index(</a:t>
            </a:r>
            <a:r>
              <a:rPr lang="en-US" altLang="zh-CN" sz="1867" dirty="0" err="1"/>
              <a:t>int</a:t>
            </a:r>
            <a:r>
              <a:rPr lang="en-US" altLang="zh-CN" sz="1867" dirty="0"/>
              <a:t>);    //</a:t>
            </a:r>
            <a:r>
              <a:rPr lang="zh-CN" altLang="en-US" sz="1867" dirty="0"/>
              <a:t>声明返回引用的函数</a:t>
            </a:r>
          </a:p>
          <a:p>
            <a:pPr>
              <a:lnSpc>
                <a:spcPct val="105000"/>
              </a:lnSpc>
              <a:buNone/>
            </a:pPr>
            <a:r>
              <a:rPr lang="en-US" altLang="zh-CN" sz="1867" dirty="0"/>
              <a:t>void main()</a:t>
            </a:r>
          </a:p>
          <a:p>
            <a:pPr>
              <a:lnSpc>
                <a:spcPct val="105000"/>
              </a:lnSpc>
              <a:buNone/>
            </a:pPr>
            <a:r>
              <a:rPr lang="en-US" altLang="zh-CN" sz="1867" dirty="0"/>
              <a:t>{ </a:t>
            </a:r>
          </a:p>
          <a:p>
            <a:pPr>
              <a:lnSpc>
                <a:spcPct val="105000"/>
              </a:lnSpc>
              <a:buNone/>
            </a:pPr>
            <a:r>
              <a:rPr lang="en-US" altLang="zh-CN" sz="1867" dirty="0"/>
              <a:t>      index(2) = 25;     //</a:t>
            </a:r>
            <a:r>
              <a:rPr lang="zh-CN" altLang="en-US" sz="1867" dirty="0"/>
              <a:t>错</a:t>
            </a:r>
            <a:endParaRPr lang="en-US" altLang="zh-CN" sz="1867" dirty="0"/>
          </a:p>
          <a:p>
            <a:pPr>
              <a:lnSpc>
                <a:spcPct val="105000"/>
              </a:lnSpc>
              <a:buNone/>
            </a:pPr>
            <a:r>
              <a:rPr lang="en-US" altLang="zh-CN" sz="1867" dirty="0"/>
              <a:t>      </a:t>
            </a:r>
            <a:r>
              <a:rPr lang="en-US" altLang="zh-CN" sz="1867" dirty="0" err="1"/>
              <a:t>cout</a:t>
            </a:r>
            <a:r>
              <a:rPr lang="en-US" altLang="zh-CN" sz="1867" dirty="0"/>
              <a:t> &lt;&lt; index(2); // </a:t>
            </a:r>
            <a:r>
              <a:rPr lang="zh-CN" altLang="en-US" sz="1867" dirty="0"/>
              <a:t>正确</a:t>
            </a:r>
            <a:endParaRPr lang="en-US" altLang="zh-CN" sz="1867" dirty="0"/>
          </a:p>
          <a:p>
            <a:pPr>
              <a:lnSpc>
                <a:spcPct val="105000"/>
              </a:lnSpc>
              <a:buNone/>
            </a:pPr>
            <a:r>
              <a:rPr lang="en-US" altLang="zh-CN" sz="1867" dirty="0"/>
              <a:t>}</a:t>
            </a:r>
          </a:p>
          <a:p>
            <a:pPr>
              <a:lnSpc>
                <a:spcPct val="105000"/>
              </a:lnSpc>
              <a:buNone/>
            </a:pPr>
            <a:r>
              <a:rPr lang="en-US" altLang="zh-CN" sz="1867" dirty="0"/>
              <a:t>const  </a:t>
            </a:r>
            <a:r>
              <a:rPr lang="en-US" altLang="zh-CN" sz="1867" dirty="0" err="1"/>
              <a:t>int</a:t>
            </a:r>
            <a:r>
              <a:rPr lang="en-US" altLang="zh-CN" sz="1867" dirty="0"/>
              <a:t> &amp;index(</a:t>
            </a:r>
            <a:r>
              <a:rPr lang="en-US" altLang="zh-CN" sz="1867" dirty="0" err="1"/>
              <a:t>int</a:t>
            </a:r>
            <a:r>
              <a:rPr lang="en-US" altLang="zh-CN" sz="1867" dirty="0"/>
              <a:t> j)</a:t>
            </a:r>
          </a:p>
          <a:p>
            <a:pPr>
              <a:lnSpc>
                <a:spcPct val="105000"/>
              </a:lnSpc>
              <a:buNone/>
            </a:pPr>
            <a:r>
              <a:rPr lang="en-US" altLang="zh-CN" sz="1867" dirty="0"/>
              <a:t>{   return a[j];     }     //</a:t>
            </a:r>
            <a:r>
              <a:rPr lang="zh-CN" altLang="en-US" sz="1867" dirty="0"/>
              <a:t>函数是</a:t>
            </a:r>
            <a:r>
              <a:rPr lang="en-US" altLang="zh-CN" sz="1867" dirty="0"/>
              <a:t>a[j]</a:t>
            </a:r>
            <a:r>
              <a:rPr lang="zh-CN" altLang="en-US" sz="1867" dirty="0"/>
              <a:t>的一个常量引用</a:t>
            </a:r>
            <a:endParaRPr lang="en-US" altLang="zh-CN" sz="1867" dirty="0"/>
          </a:p>
        </p:txBody>
      </p:sp>
    </p:spTree>
  </p:cSld>
  <p:clrMapOvr>
    <a:masterClrMapping/>
  </p:clrMapOvr>
  <p:transition spd="med">
    <p:fade/>
  </p:transition>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altLang="zh-CN" sz="3733" b="1" dirty="0" err="1">
                <a:latin typeface="微软雅黑" pitchFamily="34" charset="-122"/>
              </a:rPr>
              <a:t>const_cast</a:t>
            </a:r>
            <a:endParaRPr lang="zh-CN" altLang="en-US" sz="3733" b="1" dirty="0">
              <a:latin typeface="微软雅黑" pitchFamily="34" charset="-122"/>
            </a:endParaRPr>
          </a:p>
        </p:txBody>
      </p:sp>
      <p:sp>
        <p:nvSpPr>
          <p:cNvPr id="457731" name="内容占位符 2"/>
          <p:cNvSpPr>
            <a:spLocks noGrp="1"/>
          </p:cNvSpPr>
          <p:nvPr>
            <p:ph idx="4294967295"/>
          </p:nvPr>
        </p:nvSpPr>
        <p:spPr>
          <a:xfrm>
            <a:off x="885825" y="1648989"/>
            <a:ext cx="10420350" cy="3681412"/>
          </a:xfrm>
        </p:spPr>
        <p:txBody>
          <a:bodyPr>
            <a:normAutofit/>
          </a:bodyPr>
          <a:lstStyle/>
          <a:p>
            <a:pPr>
              <a:lnSpc>
                <a:spcPct val="150000"/>
              </a:lnSpc>
              <a:buClr>
                <a:schemeClr val="tx1"/>
              </a:buClr>
              <a:buFont typeface="Wingdings" pitchFamily="2" charset="2"/>
              <a:buChar char="p"/>
            </a:pPr>
            <a:r>
              <a:rPr lang="zh-CN" altLang="zh-CN" sz="2133" dirty="0"/>
              <a:t>修改一些指针</a:t>
            </a:r>
            <a:r>
              <a:rPr lang="en-US" altLang="zh-CN" sz="2133" dirty="0"/>
              <a:t>/</a:t>
            </a:r>
            <a:r>
              <a:rPr lang="zh-CN" altLang="zh-CN" sz="2133" dirty="0"/>
              <a:t>引用的</a:t>
            </a:r>
            <a:r>
              <a:rPr lang="en-US" altLang="zh-CN" sz="2133" dirty="0"/>
              <a:t>const</a:t>
            </a:r>
            <a:r>
              <a:rPr lang="zh-CN" altLang="zh-CN" sz="2133" dirty="0"/>
              <a:t>权限</a:t>
            </a:r>
            <a:endParaRPr lang="en-US" altLang="zh-CN" sz="2133" dirty="0"/>
          </a:p>
          <a:p>
            <a:pPr>
              <a:lnSpc>
                <a:spcPct val="150000"/>
              </a:lnSpc>
              <a:buClr>
                <a:schemeClr val="tx1"/>
              </a:buClr>
              <a:buFont typeface="Wingdings" pitchFamily="2" charset="2"/>
              <a:buChar char="p"/>
            </a:pPr>
            <a:r>
              <a:rPr lang="zh-CN" altLang="en-US" sz="2133" dirty="0"/>
              <a:t>将 </a:t>
            </a:r>
            <a:r>
              <a:rPr lang="en-US" altLang="zh-CN" sz="2133" dirty="0"/>
              <a:t>const type * </a:t>
            </a:r>
            <a:r>
              <a:rPr lang="zh-CN" altLang="en-US" sz="2133" dirty="0"/>
              <a:t>转换为 </a:t>
            </a:r>
            <a:r>
              <a:rPr lang="en-US" altLang="zh-CN" sz="2133" dirty="0"/>
              <a:t>type *</a:t>
            </a:r>
            <a:r>
              <a:rPr lang="zh-CN" altLang="en-US" sz="2133" dirty="0"/>
              <a:t>，将</a:t>
            </a:r>
            <a:r>
              <a:rPr lang="en-US" altLang="zh-CN" sz="2133" dirty="0"/>
              <a:t>const type &amp; </a:t>
            </a:r>
            <a:r>
              <a:rPr lang="zh-CN" altLang="en-US" sz="2133" dirty="0"/>
              <a:t>转换为 </a:t>
            </a:r>
            <a:r>
              <a:rPr lang="en-US" altLang="zh-CN" sz="2133" dirty="0"/>
              <a:t>type &amp;</a:t>
            </a:r>
          </a:p>
          <a:p>
            <a:pPr>
              <a:lnSpc>
                <a:spcPct val="150000"/>
              </a:lnSpc>
              <a:buClr>
                <a:schemeClr val="tx1"/>
              </a:buClr>
              <a:buFont typeface="Wingdings" pitchFamily="2" charset="2"/>
              <a:buChar char="p"/>
            </a:pPr>
            <a:r>
              <a:rPr lang="zh-CN" altLang="en-US" sz="2133" dirty="0"/>
              <a:t>可以通过指针或引用修改常量值</a:t>
            </a:r>
            <a:endParaRPr lang="en-US" altLang="zh-CN" sz="2133" dirty="0"/>
          </a:p>
        </p:txBody>
      </p:sp>
    </p:spTree>
  </p:cSld>
  <p:clrMapOvr>
    <a:masterClrMapping/>
  </p:clrMapOvr>
  <p:transition spd="med">
    <p:fade/>
  </p:transition>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zh-CN" altLang="en-US" sz="3733" b="1" dirty="0">
                <a:latin typeface="微软雅黑" pitchFamily="34" charset="-122"/>
              </a:rPr>
              <a:t>修改</a:t>
            </a:r>
            <a:r>
              <a:rPr lang="en-US" altLang="zh-CN" sz="3733" b="1" dirty="0">
                <a:latin typeface="微软雅黑" pitchFamily="34" charset="-122"/>
              </a:rPr>
              <a:t>const</a:t>
            </a:r>
            <a:r>
              <a:rPr lang="zh-CN" altLang="en-US" sz="3733" b="1" dirty="0">
                <a:latin typeface="微软雅黑" pitchFamily="34" charset="-122"/>
              </a:rPr>
              <a:t>的结果是不确定的</a:t>
            </a:r>
          </a:p>
        </p:txBody>
      </p:sp>
      <p:sp>
        <p:nvSpPr>
          <p:cNvPr id="458755" name="内容占位符 2"/>
          <p:cNvSpPr>
            <a:spLocks noGrp="1"/>
          </p:cNvSpPr>
          <p:nvPr>
            <p:ph idx="4294967295"/>
          </p:nvPr>
        </p:nvSpPr>
        <p:spPr>
          <a:xfrm>
            <a:off x="508000" y="1068450"/>
            <a:ext cx="4886325" cy="4114800"/>
          </a:xfrm>
        </p:spPr>
        <p:txBody>
          <a:bodyPr>
            <a:noAutofit/>
          </a:bodyPr>
          <a:lstStyle/>
          <a:p>
            <a:pPr>
              <a:lnSpc>
                <a:spcPts val="2933"/>
              </a:lnSpc>
              <a:spcBef>
                <a:spcPct val="0"/>
              </a:spcBef>
              <a:buNone/>
            </a:pPr>
            <a:r>
              <a:rPr lang="en-US" altLang="zh-CN" sz="1867" dirty="0" err="1"/>
              <a:t>int</a:t>
            </a:r>
            <a:r>
              <a:rPr lang="en-US" altLang="zh-CN" sz="1867" dirty="0"/>
              <a:t> main()</a:t>
            </a:r>
          </a:p>
          <a:p>
            <a:pPr>
              <a:lnSpc>
                <a:spcPts val="2933"/>
              </a:lnSpc>
              <a:spcBef>
                <a:spcPct val="0"/>
              </a:spcBef>
              <a:buNone/>
            </a:pPr>
            <a:r>
              <a:rPr lang="en-US" altLang="zh-CN" sz="1867" dirty="0"/>
              <a:t>{</a:t>
            </a:r>
          </a:p>
          <a:p>
            <a:pPr>
              <a:lnSpc>
                <a:spcPts val="2933"/>
              </a:lnSpc>
              <a:spcBef>
                <a:spcPct val="0"/>
              </a:spcBef>
              <a:buNone/>
            </a:pPr>
            <a:r>
              <a:rPr lang="en-US" altLang="zh-CN" sz="1867" dirty="0"/>
              <a:t>   const </a:t>
            </a:r>
            <a:r>
              <a:rPr lang="en-US" altLang="zh-CN" sz="1867" dirty="0" err="1"/>
              <a:t>int</a:t>
            </a:r>
            <a:r>
              <a:rPr lang="en-US" altLang="zh-CN" sz="1867" dirty="0"/>
              <a:t> con = 5;</a:t>
            </a:r>
          </a:p>
          <a:p>
            <a:pPr>
              <a:lnSpc>
                <a:spcPts val="2933"/>
              </a:lnSpc>
              <a:spcBef>
                <a:spcPct val="0"/>
              </a:spcBef>
              <a:buNone/>
            </a:pPr>
            <a:r>
              <a:rPr lang="en-US" altLang="zh-CN" sz="1867" dirty="0"/>
              <a:t>   </a:t>
            </a:r>
            <a:r>
              <a:rPr lang="en-US" altLang="zh-CN" sz="1867" dirty="0" err="1"/>
              <a:t>int</a:t>
            </a:r>
            <a:r>
              <a:rPr lang="en-US" altLang="zh-CN" sz="1867" dirty="0"/>
              <a:t> *p = </a:t>
            </a:r>
            <a:r>
              <a:rPr lang="en-US" altLang="zh-CN" sz="1867" dirty="0" err="1">
                <a:solidFill>
                  <a:srgbClr val="C00000"/>
                </a:solidFill>
              </a:rPr>
              <a:t>const_cast</a:t>
            </a:r>
            <a:r>
              <a:rPr lang="en-US" altLang="zh-CN" sz="1867" dirty="0"/>
              <a:t>&lt;</a:t>
            </a:r>
            <a:r>
              <a:rPr lang="en-US" altLang="zh-CN" sz="1867" dirty="0" err="1"/>
              <a:t>int</a:t>
            </a:r>
            <a:r>
              <a:rPr lang="en-US" altLang="zh-CN" sz="1867" dirty="0"/>
              <a:t> *&gt; (&amp;con);</a:t>
            </a:r>
          </a:p>
          <a:p>
            <a:pPr>
              <a:lnSpc>
                <a:spcPts val="2933"/>
              </a:lnSpc>
              <a:spcBef>
                <a:spcPct val="0"/>
              </a:spcBef>
              <a:buNone/>
            </a:pPr>
            <a:r>
              <a:rPr lang="en-US" altLang="zh-CN" sz="1867" dirty="0"/>
              <a:t>   </a:t>
            </a:r>
            <a:r>
              <a:rPr lang="en-US" altLang="zh-CN" sz="1867" dirty="0" err="1"/>
              <a:t>int</a:t>
            </a:r>
            <a:r>
              <a:rPr lang="en-US" altLang="zh-CN" sz="1867" dirty="0"/>
              <a:t> &amp;cc = </a:t>
            </a:r>
            <a:r>
              <a:rPr lang="en-US" altLang="zh-CN" sz="1867" dirty="0" err="1">
                <a:solidFill>
                  <a:srgbClr val="C00000"/>
                </a:solidFill>
              </a:rPr>
              <a:t>const_cast</a:t>
            </a:r>
            <a:r>
              <a:rPr lang="en-US" altLang="zh-CN" sz="1867" dirty="0"/>
              <a:t>&lt;</a:t>
            </a:r>
            <a:r>
              <a:rPr lang="en-US" altLang="zh-CN" sz="1867" dirty="0" err="1"/>
              <a:t>int</a:t>
            </a:r>
            <a:r>
              <a:rPr lang="en-US" altLang="zh-CN" sz="1867" dirty="0"/>
              <a:t> &amp;&gt; (con);</a:t>
            </a:r>
          </a:p>
          <a:p>
            <a:pPr>
              <a:lnSpc>
                <a:spcPts val="2933"/>
              </a:lnSpc>
              <a:spcBef>
                <a:spcPct val="0"/>
              </a:spcBef>
              <a:buNone/>
            </a:pPr>
            <a:endParaRPr lang="en-US" altLang="zh-CN" sz="1867" dirty="0"/>
          </a:p>
          <a:p>
            <a:pPr>
              <a:lnSpc>
                <a:spcPts val="2933"/>
              </a:lnSpc>
              <a:spcBef>
                <a:spcPct val="0"/>
              </a:spcBef>
              <a:buNone/>
            </a:pPr>
            <a:r>
              <a:rPr lang="en-US" altLang="zh-CN" sz="1867" dirty="0"/>
              <a:t>   ++(*p);</a:t>
            </a:r>
          </a:p>
          <a:p>
            <a:pPr>
              <a:lnSpc>
                <a:spcPts val="2933"/>
              </a:lnSpc>
              <a:spcBef>
                <a:spcPct val="0"/>
              </a:spcBef>
              <a:buNone/>
            </a:pPr>
            <a:r>
              <a:rPr lang="en-US" altLang="zh-CN" sz="1867" dirty="0"/>
              <a:t>   </a:t>
            </a:r>
            <a:r>
              <a:rPr lang="en-US" altLang="zh-CN" sz="1867" dirty="0" err="1"/>
              <a:t>cout</a:t>
            </a:r>
            <a:r>
              <a:rPr lang="en-US" altLang="zh-CN" sz="1867" dirty="0"/>
              <a:t> &lt;&lt; *p &lt;&lt; </a:t>
            </a:r>
            <a:r>
              <a:rPr lang="en-US" altLang="zh-CN" sz="1867" dirty="0" err="1"/>
              <a:t>endl</a:t>
            </a:r>
            <a:r>
              <a:rPr lang="en-US" altLang="zh-CN" sz="1867" dirty="0"/>
              <a:t>;</a:t>
            </a:r>
          </a:p>
          <a:p>
            <a:pPr>
              <a:lnSpc>
                <a:spcPts val="2933"/>
              </a:lnSpc>
              <a:spcBef>
                <a:spcPct val="0"/>
              </a:spcBef>
              <a:buNone/>
            </a:pPr>
            <a:r>
              <a:rPr lang="en-US" altLang="zh-CN" sz="1867" dirty="0"/>
              <a:t>   </a:t>
            </a:r>
            <a:r>
              <a:rPr lang="en-US" altLang="zh-CN" sz="1867" dirty="0" err="1"/>
              <a:t>cout</a:t>
            </a:r>
            <a:r>
              <a:rPr lang="en-US" altLang="zh-CN" sz="1867" dirty="0"/>
              <a:t> &lt;&lt; con &lt;&lt; </a:t>
            </a:r>
            <a:r>
              <a:rPr lang="en-US" altLang="zh-CN" sz="1867" dirty="0" err="1"/>
              <a:t>endl</a:t>
            </a:r>
            <a:r>
              <a:rPr lang="en-US" altLang="zh-CN" sz="1867" dirty="0"/>
              <a:t>;</a:t>
            </a:r>
          </a:p>
          <a:p>
            <a:pPr>
              <a:lnSpc>
                <a:spcPts val="2933"/>
              </a:lnSpc>
              <a:spcBef>
                <a:spcPct val="0"/>
              </a:spcBef>
              <a:buNone/>
            </a:pPr>
            <a:endParaRPr lang="en-US" altLang="zh-CN" sz="1867" dirty="0"/>
          </a:p>
          <a:p>
            <a:pPr>
              <a:lnSpc>
                <a:spcPts val="2933"/>
              </a:lnSpc>
              <a:spcBef>
                <a:spcPct val="0"/>
              </a:spcBef>
              <a:buNone/>
            </a:pPr>
            <a:r>
              <a:rPr lang="en-US" altLang="zh-CN" sz="1867" dirty="0"/>
              <a:t>   ++cc;</a:t>
            </a:r>
          </a:p>
          <a:p>
            <a:pPr>
              <a:lnSpc>
                <a:spcPts val="2933"/>
              </a:lnSpc>
              <a:spcBef>
                <a:spcPct val="0"/>
              </a:spcBef>
              <a:buNone/>
            </a:pPr>
            <a:r>
              <a:rPr lang="en-US" altLang="zh-CN" sz="1867" dirty="0"/>
              <a:t>   </a:t>
            </a:r>
            <a:r>
              <a:rPr lang="en-US" altLang="zh-CN" sz="1867" dirty="0" err="1"/>
              <a:t>cout</a:t>
            </a:r>
            <a:r>
              <a:rPr lang="en-US" altLang="zh-CN" sz="1867" dirty="0"/>
              <a:t> &lt;&lt; cc &lt;&lt; </a:t>
            </a:r>
            <a:r>
              <a:rPr lang="en-US" altLang="zh-CN" sz="1867" dirty="0" err="1"/>
              <a:t>endl</a:t>
            </a:r>
            <a:r>
              <a:rPr lang="en-US" altLang="zh-CN" sz="1867" dirty="0"/>
              <a:t>;</a:t>
            </a:r>
          </a:p>
          <a:p>
            <a:pPr>
              <a:lnSpc>
                <a:spcPts val="2933"/>
              </a:lnSpc>
              <a:spcBef>
                <a:spcPct val="0"/>
              </a:spcBef>
              <a:buNone/>
            </a:pPr>
            <a:r>
              <a:rPr lang="en-US" altLang="zh-CN" sz="1867" dirty="0"/>
              <a:t>   </a:t>
            </a:r>
            <a:r>
              <a:rPr lang="en-US" altLang="zh-CN" sz="1867" dirty="0" err="1"/>
              <a:t>cout</a:t>
            </a:r>
            <a:r>
              <a:rPr lang="en-US" altLang="zh-CN" sz="1867" dirty="0"/>
              <a:t> &lt;&lt; *p &lt;&lt; </a:t>
            </a:r>
            <a:r>
              <a:rPr lang="en-US" altLang="zh-CN" sz="1867" dirty="0" err="1"/>
              <a:t>endl</a:t>
            </a:r>
            <a:r>
              <a:rPr lang="en-US" altLang="zh-CN" sz="1867" dirty="0"/>
              <a:t>;</a:t>
            </a:r>
          </a:p>
          <a:p>
            <a:pPr>
              <a:lnSpc>
                <a:spcPts val="2933"/>
              </a:lnSpc>
              <a:spcBef>
                <a:spcPct val="0"/>
              </a:spcBef>
              <a:buNone/>
            </a:pPr>
            <a:r>
              <a:rPr lang="en-US" altLang="zh-CN" sz="1867" dirty="0"/>
              <a:t>   </a:t>
            </a:r>
            <a:r>
              <a:rPr lang="en-US" altLang="zh-CN" sz="1867" dirty="0" err="1"/>
              <a:t>cout</a:t>
            </a:r>
            <a:r>
              <a:rPr lang="en-US" altLang="zh-CN" sz="1867" dirty="0"/>
              <a:t> &lt;&lt; con &lt;&lt; </a:t>
            </a:r>
            <a:r>
              <a:rPr lang="en-US" altLang="zh-CN" sz="1867" dirty="0" err="1"/>
              <a:t>endl</a:t>
            </a:r>
            <a:r>
              <a:rPr lang="en-US" altLang="zh-CN" sz="1867" dirty="0"/>
              <a:t>;</a:t>
            </a:r>
          </a:p>
        </p:txBody>
      </p:sp>
      <p:sp>
        <p:nvSpPr>
          <p:cNvPr id="4" name="TextBox 3"/>
          <p:cNvSpPr txBox="1">
            <a:spLocks noChangeArrowheads="1"/>
          </p:cNvSpPr>
          <p:nvPr/>
        </p:nvSpPr>
        <p:spPr bwMode="auto">
          <a:xfrm>
            <a:off x="10070045" y="1376365"/>
            <a:ext cx="1798107" cy="3498971"/>
          </a:xfrm>
          <a:prstGeom prst="rect">
            <a:avLst/>
          </a:prstGeom>
          <a:noFill/>
          <a:ln w="9525">
            <a:noFill/>
            <a:miter lim="800000"/>
            <a:headEnd/>
            <a:tailEnd/>
          </a:ln>
        </p:spPr>
        <p:txBody>
          <a:bodyPr wrap="square">
            <a:spAutoFit/>
          </a:bodyPr>
          <a:lstStyle/>
          <a:p>
            <a:pPr>
              <a:spcBef>
                <a:spcPts val="800"/>
              </a:spcBef>
            </a:pPr>
            <a:r>
              <a:rPr lang="zh-CN" altLang="en-US" sz="1867" dirty="0">
                <a:latin typeface="微软雅黑" pitchFamily="34" charset="-122"/>
                <a:ea typeface="微软雅黑" pitchFamily="34" charset="-122"/>
              </a:rPr>
              <a:t>输出：</a:t>
            </a:r>
            <a:endParaRPr lang="en-US" altLang="zh-CN" sz="1867" dirty="0">
              <a:latin typeface="微软雅黑" pitchFamily="34" charset="-122"/>
              <a:ea typeface="微软雅黑" pitchFamily="34" charset="-122"/>
            </a:endParaRPr>
          </a:p>
          <a:p>
            <a:pPr>
              <a:spcBef>
                <a:spcPts val="800"/>
              </a:spcBef>
            </a:pPr>
            <a:r>
              <a:rPr lang="en-US" altLang="zh-CN" sz="1867" dirty="0">
                <a:latin typeface="微软雅黑" pitchFamily="34" charset="-122"/>
                <a:ea typeface="微软雅黑" pitchFamily="34" charset="-122"/>
              </a:rPr>
              <a:t>6</a:t>
            </a:r>
          </a:p>
          <a:p>
            <a:pPr>
              <a:spcBef>
                <a:spcPts val="800"/>
              </a:spcBef>
            </a:pPr>
            <a:r>
              <a:rPr lang="en-US" altLang="zh-CN" sz="1867" dirty="0">
                <a:latin typeface="微软雅黑" pitchFamily="34" charset="-122"/>
                <a:ea typeface="微软雅黑" pitchFamily="34" charset="-122"/>
              </a:rPr>
              <a:t>5</a:t>
            </a:r>
          </a:p>
          <a:p>
            <a:pPr>
              <a:spcBef>
                <a:spcPts val="800"/>
              </a:spcBef>
            </a:pPr>
            <a:r>
              <a:rPr lang="en-US" altLang="zh-CN" sz="1867" dirty="0">
                <a:latin typeface="微软雅黑" pitchFamily="34" charset="-122"/>
                <a:ea typeface="微软雅黑" pitchFamily="34" charset="-122"/>
              </a:rPr>
              <a:t>7</a:t>
            </a:r>
          </a:p>
          <a:p>
            <a:pPr>
              <a:spcBef>
                <a:spcPts val="800"/>
              </a:spcBef>
            </a:pPr>
            <a:r>
              <a:rPr lang="en-US" altLang="zh-CN" sz="1867" dirty="0">
                <a:latin typeface="微软雅黑" pitchFamily="34" charset="-122"/>
                <a:ea typeface="微软雅黑" pitchFamily="34" charset="-122"/>
              </a:rPr>
              <a:t>7</a:t>
            </a:r>
          </a:p>
          <a:p>
            <a:pPr>
              <a:spcBef>
                <a:spcPts val="800"/>
              </a:spcBef>
            </a:pPr>
            <a:r>
              <a:rPr lang="en-US" altLang="zh-CN" sz="1867" dirty="0">
                <a:latin typeface="微软雅黑" pitchFamily="34" charset="-122"/>
                <a:ea typeface="微软雅黑" pitchFamily="34" charset="-122"/>
              </a:rPr>
              <a:t>5</a:t>
            </a:r>
          </a:p>
          <a:p>
            <a:pPr>
              <a:spcBef>
                <a:spcPts val="800"/>
              </a:spcBef>
            </a:pPr>
            <a:r>
              <a:rPr lang="en-US" altLang="zh-CN" sz="1867" dirty="0">
                <a:latin typeface="微软雅黑" pitchFamily="34" charset="-122"/>
                <a:ea typeface="微软雅黑" pitchFamily="34" charset="-122"/>
              </a:rPr>
              <a:t>0018FF44</a:t>
            </a:r>
          </a:p>
          <a:p>
            <a:pPr>
              <a:spcBef>
                <a:spcPts val="800"/>
              </a:spcBef>
            </a:pPr>
            <a:r>
              <a:rPr lang="en-US" altLang="zh-CN" sz="1867" dirty="0">
                <a:latin typeface="微软雅黑" pitchFamily="34" charset="-122"/>
                <a:ea typeface="微软雅黑" pitchFamily="34" charset="-122"/>
              </a:rPr>
              <a:t>0018FF44</a:t>
            </a:r>
          </a:p>
          <a:p>
            <a:pPr>
              <a:spcBef>
                <a:spcPts val="800"/>
              </a:spcBef>
            </a:pPr>
            <a:r>
              <a:rPr lang="en-US" altLang="zh-CN" sz="1867" dirty="0">
                <a:latin typeface="微软雅黑" pitchFamily="34" charset="-122"/>
                <a:ea typeface="微软雅黑" pitchFamily="34" charset="-122"/>
              </a:rPr>
              <a:t>0018FF44</a:t>
            </a:r>
            <a:endParaRPr lang="zh-CN" altLang="en-US" sz="1867" dirty="0">
              <a:latin typeface="微软雅黑" pitchFamily="34" charset="-122"/>
              <a:ea typeface="微软雅黑" pitchFamily="34" charset="-122"/>
            </a:endParaRPr>
          </a:p>
        </p:txBody>
      </p:sp>
      <p:sp>
        <p:nvSpPr>
          <p:cNvPr id="6" name="内容占位符 2"/>
          <p:cNvSpPr txBox="1">
            <a:spLocks/>
          </p:cNvSpPr>
          <p:nvPr/>
        </p:nvSpPr>
        <p:spPr>
          <a:xfrm>
            <a:off x="5210176" y="1647825"/>
            <a:ext cx="3895725" cy="4114800"/>
          </a:xfrm>
          <a:prstGeom prst="rect">
            <a:avLst/>
          </a:prstGeom>
        </p:spPr>
        <p:txBody>
          <a:bodyPr vert="horz">
            <a:noAutofit/>
          </a:bodyPr>
          <a:lstStyle/>
          <a:p>
            <a:pPr marL="560818" indent="-512051" defTabSz="1219170">
              <a:lnSpc>
                <a:spcPts val="2933"/>
              </a:lnSpc>
              <a:spcBef>
                <a:spcPct val="0"/>
              </a:spcBef>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&amp;cc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marL="560818" indent="-512051" defTabSz="1219170">
              <a:lnSpc>
                <a:spcPts val="2933"/>
              </a:lnSpc>
              <a:spcBef>
                <a:spcPct val="0"/>
              </a:spcBef>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p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marL="560818" indent="-512051" defTabSz="1219170">
              <a:lnSpc>
                <a:spcPts val="2933"/>
              </a:lnSpc>
              <a:spcBef>
                <a:spcPct val="0"/>
              </a:spcBef>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&amp;con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marL="560818" indent="-512051" defTabSz="1219170">
              <a:lnSpc>
                <a:spcPts val="2933"/>
              </a:lnSpc>
              <a:spcBef>
                <a:spcPct val="0"/>
              </a:spcBef>
              <a:buClr>
                <a:schemeClr val="accent1"/>
              </a:buClr>
              <a:buSzPct val="80000"/>
              <a:defRPr/>
            </a:pPr>
            <a:endParaRPr lang="en-US" altLang="zh-CN" sz="1867" dirty="0">
              <a:latin typeface="微软雅黑" pitchFamily="34" charset="-122"/>
              <a:ea typeface="微软雅黑" pitchFamily="34" charset="-122"/>
            </a:endParaRPr>
          </a:p>
          <a:p>
            <a:pPr marL="560818" indent="-512051" defTabSz="1219170">
              <a:lnSpc>
                <a:spcPts val="2933"/>
              </a:lnSpc>
              <a:spcBef>
                <a:spcPct val="0"/>
              </a:spcBef>
              <a:buClr>
                <a:schemeClr val="accent1"/>
              </a:buClr>
              <a:buSzPct val="80000"/>
              <a:defRPr/>
            </a:pPr>
            <a:r>
              <a:rPr lang="en-US" altLang="zh-CN" sz="1867" dirty="0">
                <a:latin typeface="微软雅黑" pitchFamily="34" charset="-122"/>
                <a:ea typeface="微软雅黑" pitchFamily="34" charset="-122"/>
              </a:rPr>
              <a:t>   return 0;</a:t>
            </a:r>
          </a:p>
          <a:p>
            <a:pPr marL="560818" indent="-512051" defTabSz="1219170">
              <a:lnSpc>
                <a:spcPts val="2933"/>
              </a:lnSpc>
              <a:spcBef>
                <a:spcPct val="0"/>
              </a:spcBef>
              <a:buClr>
                <a:schemeClr val="accent1"/>
              </a:buClr>
              <a:buSzPct val="80000"/>
              <a:defRPr/>
            </a:pPr>
            <a:r>
              <a:rPr lang="en-US" altLang="zh-CN" sz="1867" dirty="0">
                <a:latin typeface="微软雅黑" pitchFamily="34" charset="-122"/>
                <a:ea typeface="微软雅黑" pitchFamily="34" charset="-122"/>
              </a:rPr>
              <a:t>}</a:t>
            </a:r>
            <a:endParaRPr lang="zh-CN" altLang="en-US"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zh-CN" altLang="en-US" sz="3733" b="1" dirty="0">
                <a:latin typeface="微软雅黑" pitchFamily="34" charset="-122"/>
              </a:rPr>
              <a:t>用途</a:t>
            </a:r>
          </a:p>
        </p:txBody>
      </p:sp>
      <p:sp>
        <p:nvSpPr>
          <p:cNvPr id="459779" name="内容占位符 2"/>
          <p:cNvSpPr>
            <a:spLocks noGrp="1"/>
          </p:cNvSpPr>
          <p:nvPr>
            <p:ph idx="4294967295"/>
          </p:nvPr>
        </p:nvSpPr>
        <p:spPr>
          <a:xfrm>
            <a:off x="855662" y="1473095"/>
            <a:ext cx="10480675" cy="2074862"/>
          </a:xfrm>
        </p:spPr>
        <p:txBody>
          <a:bodyPr>
            <a:normAutofit/>
          </a:bodyPr>
          <a:lstStyle/>
          <a:p>
            <a:pPr>
              <a:lnSpc>
                <a:spcPct val="150000"/>
              </a:lnSpc>
              <a:buClr>
                <a:schemeClr val="tx1"/>
              </a:buClr>
              <a:buFont typeface="Wingdings" pitchFamily="2" charset="2"/>
              <a:buChar char="p"/>
            </a:pPr>
            <a:r>
              <a:rPr lang="zh-CN" altLang="en-US" sz="2133" dirty="0"/>
              <a:t>调用了一个形式参数不是</a:t>
            </a:r>
            <a:r>
              <a:rPr lang="en-US" altLang="zh-CN" sz="2133" dirty="0"/>
              <a:t>const</a:t>
            </a:r>
            <a:r>
              <a:rPr lang="zh-CN" altLang="en-US" sz="2133" dirty="0"/>
              <a:t>的函数，而实际参数是</a:t>
            </a:r>
            <a:r>
              <a:rPr lang="en-US" altLang="zh-CN" sz="2133" dirty="0"/>
              <a:t>const</a:t>
            </a:r>
          </a:p>
          <a:p>
            <a:pPr>
              <a:lnSpc>
                <a:spcPct val="150000"/>
              </a:lnSpc>
              <a:buClr>
                <a:schemeClr val="tx1"/>
              </a:buClr>
              <a:buFont typeface="Wingdings" pitchFamily="2" charset="2"/>
              <a:buChar char="p"/>
            </a:pPr>
            <a:r>
              <a:rPr lang="zh-CN" altLang="en-US" sz="2133" dirty="0"/>
              <a:t>但是这个函数是不会修改形式参数</a:t>
            </a:r>
            <a:endParaRPr lang="en-US" altLang="zh-CN" sz="2133" dirty="0"/>
          </a:p>
          <a:p>
            <a:pPr>
              <a:lnSpc>
                <a:spcPct val="150000"/>
              </a:lnSpc>
              <a:buClr>
                <a:schemeClr val="tx1"/>
              </a:buClr>
              <a:buFont typeface="Wingdings" pitchFamily="2" charset="2"/>
              <a:buChar char="p"/>
            </a:pPr>
            <a:r>
              <a:rPr lang="zh-CN" altLang="en-US" sz="2133" dirty="0"/>
              <a:t>于是就需要使用</a:t>
            </a:r>
            <a:r>
              <a:rPr lang="en-US" altLang="zh-CN" sz="2133" dirty="0" err="1"/>
              <a:t>const_cast</a:t>
            </a:r>
            <a:r>
              <a:rPr lang="zh-CN" altLang="en-US" sz="2133" dirty="0"/>
              <a:t>去除</a:t>
            </a:r>
            <a:r>
              <a:rPr lang="en-US" altLang="zh-CN" sz="2133" dirty="0"/>
              <a:t>const</a:t>
            </a:r>
            <a:r>
              <a:rPr lang="zh-CN" altLang="en-US" sz="2133" dirty="0"/>
              <a:t>限定，以便函数能够接受这个实际参数</a:t>
            </a:r>
          </a:p>
          <a:p>
            <a:pPr>
              <a:lnSpc>
                <a:spcPct val="150000"/>
              </a:lnSpc>
              <a:buClr>
                <a:schemeClr val="tx1"/>
              </a:buClr>
              <a:buFont typeface="Wingdings" pitchFamily="2" charset="2"/>
              <a:buChar char="p"/>
            </a:pPr>
            <a:endParaRPr lang="zh-CN" altLang="en-US" sz="2133" dirty="0"/>
          </a:p>
        </p:txBody>
      </p:sp>
    </p:spTree>
  </p:cSld>
  <p:clrMapOvr>
    <a:masterClrMapping/>
  </p:clrMapOvr>
  <p:transition spd="med">
    <p:fade/>
  </p:transition>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sz="3733" b="1" dirty="0">
                <a:latin typeface="微软雅黑" pitchFamily="34" charset="-122"/>
              </a:rPr>
              <a:t>右值引用</a:t>
            </a:r>
            <a:endParaRPr lang="zh-CN" altLang="en-US" sz="3733" b="1" dirty="0">
              <a:latin typeface="微软雅黑" pitchFamily="34" charset="-122"/>
            </a:endParaRPr>
          </a:p>
        </p:txBody>
      </p:sp>
      <p:sp>
        <p:nvSpPr>
          <p:cNvPr id="3" name="内容占位符 2"/>
          <p:cNvSpPr>
            <a:spLocks noGrp="1"/>
          </p:cNvSpPr>
          <p:nvPr>
            <p:ph idx="4294967295"/>
          </p:nvPr>
        </p:nvSpPr>
        <p:spPr>
          <a:xfrm>
            <a:off x="1025420" y="963783"/>
            <a:ext cx="11037887" cy="5645150"/>
          </a:xfrm>
        </p:spPr>
        <p:txBody>
          <a:bodyPr>
            <a:normAutofit fontScale="85000" lnSpcReduction="20000"/>
          </a:bodyPr>
          <a:lstStyle/>
          <a:p>
            <a:pPr marL="48767" indent="0">
              <a:buNone/>
            </a:pPr>
            <a:r>
              <a:rPr lang="zh-CN" altLang="zh-CN" b="1" dirty="0"/>
              <a:t>右值是指表达式结束后就不再存在的临时对象，该对象被使用后就消亡了</a:t>
            </a:r>
            <a:endParaRPr lang="en-US" altLang="zh-CN" b="1" dirty="0"/>
          </a:p>
          <a:p>
            <a:pPr marL="48767" indent="0">
              <a:lnSpc>
                <a:spcPct val="120000"/>
              </a:lnSpc>
              <a:spcBef>
                <a:spcPts val="800"/>
              </a:spcBef>
              <a:buNone/>
            </a:pPr>
            <a:r>
              <a:rPr lang="zh-CN" altLang="zh-CN" sz="2667" dirty="0"/>
              <a:t>如</a:t>
            </a:r>
          </a:p>
          <a:p>
            <a:pPr marL="597393" lvl="1" indent="0">
              <a:lnSpc>
                <a:spcPct val="120000"/>
              </a:lnSpc>
              <a:spcBef>
                <a:spcPts val="0"/>
              </a:spcBef>
              <a:buNone/>
            </a:pPr>
            <a:r>
              <a:rPr lang="en-US" altLang="zh-CN" sz="2667" dirty="0"/>
              <a:t>x = y + z;</a:t>
            </a:r>
            <a:endParaRPr lang="zh-CN" altLang="zh-CN" sz="2667" dirty="0"/>
          </a:p>
          <a:p>
            <a:pPr marL="597393" lvl="1" indent="0">
              <a:lnSpc>
                <a:spcPct val="120000"/>
              </a:lnSpc>
              <a:spcBef>
                <a:spcPts val="0"/>
              </a:spcBef>
              <a:buNone/>
            </a:pPr>
            <a:r>
              <a:rPr lang="en-US" altLang="zh-CN" sz="2667" dirty="0"/>
              <a:t>x</a:t>
            </a:r>
            <a:r>
              <a:rPr lang="zh-CN" altLang="zh-CN" sz="2667" dirty="0"/>
              <a:t>、</a:t>
            </a:r>
            <a:r>
              <a:rPr lang="en-US" altLang="zh-CN" sz="2667" dirty="0"/>
              <a:t>y</a:t>
            </a:r>
            <a:r>
              <a:rPr lang="zh-CN" altLang="zh-CN" sz="2667" dirty="0"/>
              <a:t>、</a:t>
            </a:r>
            <a:r>
              <a:rPr lang="en-US" altLang="zh-CN" sz="2667" dirty="0"/>
              <a:t>z</a:t>
            </a:r>
            <a:r>
              <a:rPr lang="zh-CN" altLang="zh-CN" sz="2667" dirty="0"/>
              <a:t>都是左值，而</a:t>
            </a:r>
            <a:r>
              <a:rPr lang="en-US" altLang="zh-CN" sz="2667" dirty="0" err="1"/>
              <a:t>x+y</a:t>
            </a:r>
            <a:r>
              <a:rPr lang="zh-CN" altLang="zh-CN" sz="2667" dirty="0"/>
              <a:t>的结果则是右值</a:t>
            </a:r>
          </a:p>
          <a:p>
            <a:pPr marL="48767" indent="0">
              <a:buNone/>
            </a:pPr>
            <a:endParaRPr lang="en-US" altLang="zh-CN" dirty="0">
              <a:latin typeface="微软雅黑" panose="020B0503020204020204" pitchFamily="34" charset="-122"/>
              <a:ea typeface="微软雅黑" panose="020B0503020204020204" pitchFamily="34" charset="-122"/>
            </a:endParaRPr>
          </a:p>
          <a:p>
            <a:pPr marL="48767" indent="0">
              <a:buNone/>
            </a:pPr>
            <a:r>
              <a:rPr lang="zh-CN" altLang="zh-CN" b="1" dirty="0"/>
              <a:t>右值引用接管所引用的对象的资源。用</a:t>
            </a:r>
            <a:r>
              <a:rPr lang="en-US" altLang="zh-CN" b="1" dirty="0"/>
              <a:t>&amp;&amp; </a:t>
            </a:r>
            <a:r>
              <a:rPr lang="zh-CN" altLang="zh-CN" b="1" dirty="0"/>
              <a:t>来表示</a:t>
            </a:r>
            <a:endParaRPr lang="en-US" altLang="zh-CN" b="1" dirty="0"/>
          </a:p>
          <a:p>
            <a:pPr marL="48767" indent="0">
              <a:lnSpc>
                <a:spcPct val="120000"/>
              </a:lnSpc>
              <a:spcBef>
                <a:spcPts val="800"/>
              </a:spcBef>
              <a:buNone/>
            </a:pPr>
            <a:r>
              <a:rPr lang="zh-CN" altLang="zh-CN" sz="2400" dirty="0"/>
              <a:t>例如</a:t>
            </a:r>
          </a:p>
          <a:p>
            <a:pPr marL="597393" lvl="1" indent="0">
              <a:lnSpc>
                <a:spcPct val="120000"/>
              </a:lnSpc>
              <a:spcBef>
                <a:spcPts val="800"/>
              </a:spcBef>
              <a:buNone/>
            </a:pPr>
            <a:r>
              <a:rPr lang="en-US" altLang="zh-CN" dirty="0" err="1"/>
              <a:t>int</a:t>
            </a:r>
            <a:r>
              <a:rPr lang="en-US" altLang="zh-CN" i="1" dirty="0"/>
              <a:t>  </a:t>
            </a:r>
            <a:r>
              <a:rPr lang="en-US" altLang="zh-CN" dirty="0"/>
              <a:t>&amp;&amp;</a:t>
            </a:r>
            <a:r>
              <a:rPr lang="en-US" altLang="zh-CN" i="1" dirty="0"/>
              <a:t>a </a:t>
            </a:r>
            <a:r>
              <a:rPr lang="en-US" altLang="zh-CN" dirty="0"/>
              <a:t>= 10;            </a:t>
            </a:r>
            <a:r>
              <a:rPr lang="zh-CN" altLang="en-US" dirty="0"/>
              <a:t>合法</a:t>
            </a:r>
            <a:endParaRPr lang="zh-CN" altLang="zh-CN" dirty="0"/>
          </a:p>
          <a:p>
            <a:pPr marL="597393" lvl="1" indent="0">
              <a:lnSpc>
                <a:spcPct val="120000"/>
              </a:lnSpc>
              <a:spcBef>
                <a:spcPts val="800"/>
              </a:spcBef>
              <a:buNone/>
            </a:pPr>
            <a:r>
              <a:rPr lang="en-US" altLang="zh-CN" dirty="0" err="1"/>
              <a:t>int</a:t>
            </a:r>
            <a:r>
              <a:rPr lang="en-US" altLang="zh-CN" dirty="0"/>
              <a:t> x = 10;</a:t>
            </a:r>
            <a:endParaRPr lang="zh-CN" altLang="zh-CN" dirty="0"/>
          </a:p>
          <a:p>
            <a:pPr marL="597393" lvl="1" indent="0">
              <a:lnSpc>
                <a:spcPct val="120000"/>
              </a:lnSpc>
              <a:spcBef>
                <a:spcPts val="800"/>
              </a:spcBef>
              <a:buNone/>
            </a:pPr>
            <a:r>
              <a:rPr lang="en-US" altLang="zh-CN" dirty="0" err="1"/>
              <a:t>int</a:t>
            </a:r>
            <a:r>
              <a:rPr lang="en-US" altLang="zh-CN" dirty="0"/>
              <a:t> &amp;&amp;y = x+9;           </a:t>
            </a:r>
            <a:r>
              <a:rPr lang="zh-CN" altLang="en-US" dirty="0"/>
              <a:t>合法</a:t>
            </a:r>
            <a:endParaRPr lang="zh-CN" altLang="zh-CN" dirty="0"/>
          </a:p>
          <a:p>
            <a:pPr marL="597393" lvl="1" indent="0">
              <a:lnSpc>
                <a:spcPct val="120000"/>
              </a:lnSpc>
              <a:spcBef>
                <a:spcPts val="800"/>
              </a:spcBef>
              <a:buNone/>
            </a:pPr>
            <a:r>
              <a:rPr lang="en-US" altLang="zh-CN" dirty="0" err="1"/>
              <a:t>int</a:t>
            </a:r>
            <a:r>
              <a:rPr lang="en-US" altLang="zh-CN" dirty="0"/>
              <a:t> &amp;&amp;z = x;                </a:t>
            </a:r>
            <a:r>
              <a:rPr lang="zh-CN" altLang="en-US" dirty="0"/>
              <a:t>非法，是左值引用</a:t>
            </a:r>
            <a:endParaRPr lang="en-US" altLang="zh-CN" dirty="0"/>
          </a:p>
          <a:p>
            <a:pPr marL="48767" indent="0" fontAlgn="auto">
              <a:buNone/>
            </a:pPr>
            <a:endParaRPr lang="en-US" altLang="zh-CN" dirty="0">
              <a:latin typeface="微软雅黑" panose="020B0503020204020204" pitchFamily="34" charset="-122"/>
              <a:ea typeface="微软雅黑" panose="020B0503020204020204" pitchFamily="34" charset="-122"/>
            </a:endParaRPr>
          </a:p>
          <a:p>
            <a:pPr marL="48767" indent="0" fontAlgn="auto">
              <a:buNone/>
            </a:pPr>
            <a:r>
              <a:rPr lang="zh-CN" altLang="en-US" b="1" dirty="0"/>
              <a:t>好处</a:t>
            </a:r>
            <a:endParaRPr lang="en-US" altLang="zh-CN" b="1" dirty="0"/>
          </a:p>
          <a:p>
            <a:pPr marL="48767" indent="0" fontAlgn="auto">
              <a:lnSpc>
                <a:spcPct val="120000"/>
              </a:lnSpc>
              <a:spcBef>
                <a:spcPts val="800"/>
              </a:spcBef>
              <a:buNone/>
            </a:pPr>
            <a:r>
              <a:rPr lang="zh-CN" altLang="en-US" sz="2667" dirty="0"/>
              <a:t>节省时间</a:t>
            </a:r>
            <a:endParaRPr lang="zh-CN" altLang="zh-CN" sz="2667"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733" b="1" dirty="0">
                <a:latin typeface="微软雅黑" pitchFamily="34" charset="-122"/>
              </a:rPr>
              <a:t>高级指针</a:t>
            </a:r>
          </a:p>
        </p:txBody>
      </p:sp>
      <p:sp>
        <p:nvSpPr>
          <p:cNvPr id="3" name="内容占位符 2"/>
          <p:cNvSpPr>
            <a:spLocks noGrp="1"/>
          </p:cNvSpPr>
          <p:nvPr>
            <p:ph idx="4294967295"/>
          </p:nvPr>
        </p:nvSpPr>
        <p:spPr>
          <a:xfrm>
            <a:off x="636693" y="1336040"/>
            <a:ext cx="9575800" cy="4525963"/>
          </a:xfrm>
        </p:spPr>
        <p:txBody>
          <a:bodyPr>
            <a:normAutofit/>
          </a:bodyPr>
          <a:lstStyle/>
          <a:p>
            <a:pPr>
              <a:lnSpc>
                <a:spcPct val="200000"/>
              </a:lnSpc>
              <a:buNone/>
            </a:pPr>
            <a:r>
              <a:rPr lang="zh-CN" altLang="en-US" sz="2400" dirty="0"/>
              <a:t>指针数组</a:t>
            </a:r>
            <a:endParaRPr lang="en-US" altLang="zh-CN" sz="2400" dirty="0"/>
          </a:p>
          <a:p>
            <a:pPr>
              <a:lnSpc>
                <a:spcPct val="200000"/>
              </a:lnSpc>
              <a:buNone/>
            </a:pPr>
            <a:r>
              <a:rPr lang="zh-CN" altLang="en-US" sz="2400" dirty="0"/>
              <a:t>多级指针</a:t>
            </a:r>
            <a:endParaRPr lang="en-US" altLang="zh-CN" sz="2400" dirty="0"/>
          </a:p>
          <a:p>
            <a:pPr>
              <a:lnSpc>
                <a:spcPct val="200000"/>
              </a:lnSpc>
              <a:buNone/>
            </a:pPr>
            <a:r>
              <a:rPr lang="zh-CN" altLang="en-US" sz="2400" dirty="0"/>
              <a:t>动态二维数组</a:t>
            </a:r>
            <a:endParaRPr lang="en-US" altLang="zh-CN" sz="2400" dirty="0"/>
          </a:p>
          <a:p>
            <a:pPr>
              <a:lnSpc>
                <a:spcPct val="200000"/>
              </a:lnSpc>
              <a:buNone/>
            </a:pPr>
            <a:r>
              <a:rPr lang="zh-CN" altLang="en-US" sz="2400" dirty="0"/>
              <a:t>指向函数的指针</a:t>
            </a:r>
            <a:endParaRPr lang="en-US" altLang="zh-CN" sz="2400" dirty="0"/>
          </a:p>
          <a:p>
            <a:pPr>
              <a:lnSpc>
                <a:spcPct val="200000"/>
              </a:lnSpc>
              <a:buNone/>
            </a:pPr>
            <a:endParaRPr lang="zh-CN" altLang="en-US" sz="24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646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指针数组</a:t>
            </a:r>
          </a:p>
        </p:txBody>
      </p:sp>
      <p:sp>
        <p:nvSpPr>
          <p:cNvPr id="523267" name="Rectangle 3"/>
          <p:cNvSpPr>
            <a:spLocks noGrp="1" noChangeArrowheads="1"/>
          </p:cNvSpPr>
          <p:nvPr>
            <p:ph idx="4294967295"/>
          </p:nvPr>
        </p:nvSpPr>
        <p:spPr>
          <a:xfrm>
            <a:off x="799253" y="1216236"/>
            <a:ext cx="10363200" cy="4922838"/>
          </a:xfrm>
        </p:spPr>
        <p:txBody>
          <a:bodyPr>
            <a:normAutofit/>
          </a:bodyPr>
          <a:lstStyle/>
          <a:p>
            <a:pPr eaLnBrk="1" hangingPunct="1">
              <a:lnSpc>
                <a:spcPct val="120000"/>
              </a:lnSpc>
              <a:buNone/>
            </a:pPr>
            <a:r>
              <a:rPr lang="zh-CN" altLang="en-US" sz="2400" b="1" dirty="0"/>
              <a:t>指针数组</a:t>
            </a:r>
            <a:endParaRPr lang="en-US" altLang="zh-CN" sz="2400" b="1" dirty="0"/>
          </a:p>
          <a:p>
            <a:pPr eaLnBrk="1" hangingPunct="1">
              <a:lnSpc>
                <a:spcPct val="120000"/>
              </a:lnSpc>
              <a:buNone/>
            </a:pPr>
            <a:r>
              <a:rPr lang="zh-CN" altLang="en-US" sz="1867" dirty="0"/>
              <a:t>每个元素均为指针</a:t>
            </a:r>
          </a:p>
          <a:p>
            <a:pPr>
              <a:lnSpc>
                <a:spcPct val="120000"/>
              </a:lnSpc>
              <a:spcBef>
                <a:spcPts val="2400"/>
              </a:spcBef>
              <a:buNone/>
            </a:pPr>
            <a:r>
              <a:rPr lang="zh-CN" altLang="en-US" sz="2400" b="1" dirty="0"/>
              <a:t>一维指针数组的定义形式</a:t>
            </a:r>
          </a:p>
          <a:p>
            <a:pPr>
              <a:lnSpc>
                <a:spcPct val="120000"/>
              </a:lnSpc>
              <a:buNone/>
            </a:pPr>
            <a:r>
              <a:rPr lang="zh-CN" altLang="en-US" sz="1867" dirty="0"/>
              <a:t>类型名  *数组名</a:t>
            </a:r>
            <a:r>
              <a:rPr lang="en-US" altLang="zh-CN" sz="1867" dirty="0"/>
              <a:t>[</a:t>
            </a:r>
            <a:r>
              <a:rPr lang="zh-CN" altLang="en-US" sz="1867" dirty="0"/>
              <a:t>数组长度</a:t>
            </a:r>
            <a:r>
              <a:rPr lang="en-US" altLang="zh-CN" sz="1867" dirty="0"/>
              <a:t>]</a:t>
            </a:r>
            <a:r>
              <a:rPr lang="zh-CN" altLang="en-US" sz="1867" dirty="0"/>
              <a:t>；</a:t>
            </a:r>
          </a:p>
          <a:p>
            <a:pPr eaLnBrk="1" hangingPunct="1">
              <a:lnSpc>
                <a:spcPct val="120000"/>
              </a:lnSpc>
              <a:buNone/>
            </a:pPr>
            <a:r>
              <a:rPr lang="zh-CN" altLang="en-US" sz="1867" dirty="0"/>
              <a:t>例如，</a:t>
            </a:r>
            <a:endParaRPr lang="en-US" altLang="zh-CN" sz="1867" dirty="0"/>
          </a:p>
          <a:p>
            <a:pPr eaLnBrk="1" hangingPunct="1">
              <a:lnSpc>
                <a:spcPct val="120000"/>
              </a:lnSpc>
              <a:buNone/>
            </a:pPr>
            <a:r>
              <a:rPr lang="en-US" altLang="zh-CN" sz="1867" dirty="0"/>
              <a:t>      char *String[10];</a:t>
            </a:r>
          </a:p>
          <a:p>
            <a:pPr eaLnBrk="1" hangingPunct="1">
              <a:lnSpc>
                <a:spcPct val="120000"/>
              </a:lnSpc>
              <a:buNone/>
            </a:pPr>
            <a:r>
              <a:rPr lang="en-US" altLang="zh-CN" sz="1867" dirty="0"/>
              <a:t>      </a:t>
            </a:r>
            <a:r>
              <a:rPr lang="zh-CN" altLang="en-US" sz="1867" dirty="0"/>
              <a:t>定义了一个名为</a:t>
            </a:r>
            <a:r>
              <a:rPr lang="en-US" altLang="zh-CN" sz="1867" dirty="0"/>
              <a:t>String</a:t>
            </a:r>
            <a:r>
              <a:rPr lang="zh-CN" altLang="en-US" sz="1867" dirty="0"/>
              <a:t>的指针数组，该数组有</a:t>
            </a:r>
            <a:r>
              <a:rPr lang="en-US" altLang="zh-CN" sz="1867" dirty="0"/>
              <a:t>10</a:t>
            </a:r>
            <a:r>
              <a:rPr lang="zh-CN" altLang="en-US" sz="1867" dirty="0"/>
              <a:t>个元素</a:t>
            </a:r>
            <a:endParaRPr lang="en-US" altLang="zh-CN" sz="1867" dirty="0"/>
          </a:p>
          <a:p>
            <a:pPr eaLnBrk="1" hangingPunct="1">
              <a:lnSpc>
                <a:spcPct val="120000"/>
              </a:lnSpc>
              <a:buNone/>
            </a:pPr>
            <a:r>
              <a:rPr lang="en-US" altLang="zh-CN" sz="1867" dirty="0"/>
              <a:t>      </a:t>
            </a:r>
            <a:r>
              <a:rPr lang="zh-CN" altLang="en-US" sz="1867" dirty="0"/>
              <a:t>数组的每个元素是一个指向字符的指针 </a:t>
            </a:r>
          </a:p>
        </p:txBody>
      </p:sp>
    </p:spTree>
  </p:cSld>
  <p:clrMapOvr>
    <a:masterClrMapping/>
  </p:clrMapOvr>
  <p:transition spd="med">
    <p:fade/>
  </p:transition>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7490" name="Rectangle 2"/>
          <p:cNvSpPr>
            <a:spLocks noGrp="1" noChangeArrowheads="1"/>
          </p:cNvSpPr>
          <p:nvPr>
            <p:ph type="title"/>
          </p:nvPr>
        </p:nvSpPr>
        <p:spPr/>
        <p:txBody>
          <a:bodyPr>
            <a:normAutofit fontScale="90000"/>
          </a:bodyPr>
          <a:lstStyle/>
          <a:p>
            <a:pPr eaLnBrk="1" hangingPunct="1">
              <a:defRPr/>
            </a:pPr>
            <a:r>
              <a:rPr lang="zh-CN" altLang="en-US" sz="3200" b="1" dirty="0">
                <a:latin typeface="微软雅黑" pitchFamily="34" charset="-122"/>
              </a:rPr>
              <a:t>指针数组的应用</a:t>
            </a:r>
          </a:p>
        </p:txBody>
      </p:sp>
      <p:sp>
        <p:nvSpPr>
          <p:cNvPr id="524291" name="Rectangle 3"/>
          <p:cNvSpPr>
            <a:spLocks noGrp="1" noChangeArrowheads="1"/>
          </p:cNvSpPr>
          <p:nvPr>
            <p:ph idx="4294967295"/>
          </p:nvPr>
        </p:nvSpPr>
        <p:spPr>
          <a:xfrm>
            <a:off x="1158875" y="1657350"/>
            <a:ext cx="11033125" cy="4625975"/>
          </a:xfrm>
        </p:spPr>
        <p:txBody>
          <a:bodyPr>
            <a:normAutofit/>
          </a:bodyPr>
          <a:lstStyle/>
          <a:p>
            <a:pPr eaLnBrk="1" hangingPunct="1">
              <a:buNone/>
            </a:pPr>
            <a:r>
              <a:rPr lang="zh-CN" altLang="en-US" sz="2400" b="1" dirty="0"/>
              <a:t>指向字符的指针数组</a:t>
            </a:r>
            <a:endParaRPr lang="en-US" altLang="zh-CN" sz="2400" b="1" dirty="0"/>
          </a:p>
          <a:p>
            <a:pPr>
              <a:spcBef>
                <a:spcPts val="800"/>
              </a:spcBef>
              <a:buNone/>
            </a:pPr>
            <a:r>
              <a:rPr lang="zh-CN" altLang="en-US" sz="1867" dirty="0"/>
              <a:t>用来存储一组字符串</a:t>
            </a:r>
          </a:p>
          <a:p>
            <a:pPr>
              <a:spcBef>
                <a:spcPts val="2400"/>
              </a:spcBef>
              <a:buNone/>
            </a:pPr>
            <a:r>
              <a:rPr lang="zh-CN" altLang="en-US" sz="2400" b="1" dirty="0"/>
              <a:t>实例</a:t>
            </a:r>
            <a:endParaRPr lang="en-US" altLang="zh-CN" sz="2400" b="1" dirty="0"/>
          </a:p>
          <a:p>
            <a:pPr>
              <a:spcBef>
                <a:spcPts val="800"/>
              </a:spcBef>
              <a:buNone/>
            </a:pPr>
            <a:r>
              <a:rPr lang="zh-CN" altLang="en-US" sz="1867" dirty="0"/>
              <a:t>写一个函数用二分法查找某一个字符串</a:t>
            </a:r>
            <a:endParaRPr lang="en-US" altLang="zh-CN" sz="1867" dirty="0"/>
          </a:p>
          <a:p>
            <a:pPr>
              <a:spcBef>
                <a:spcPts val="800"/>
              </a:spcBef>
              <a:buNone/>
            </a:pPr>
            <a:r>
              <a:rPr lang="zh-CN" altLang="en-US" sz="1867" dirty="0"/>
              <a:t>用递归实现</a:t>
            </a:r>
          </a:p>
          <a:p>
            <a:pPr>
              <a:spcBef>
                <a:spcPts val="2400"/>
              </a:spcBef>
              <a:buNone/>
            </a:pPr>
            <a:r>
              <a:rPr lang="zh-CN" altLang="en-US" sz="2400" b="1" dirty="0"/>
              <a:t>关键问题</a:t>
            </a:r>
          </a:p>
          <a:p>
            <a:pPr>
              <a:spcBef>
                <a:spcPts val="800"/>
              </a:spcBef>
              <a:buNone/>
            </a:pPr>
            <a:r>
              <a:rPr lang="zh-CN" altLang="en-US" sz="1867" dirty="0"/>
              <a:t>一组字符串的存储：用指向字符的指针数组</a:t>
            </a:r>
          </a:p>
          <a:p>
            <a:pPr>
              <a:spcBef>
                <a:spcPts val="800"/>
              </a:spcBef>
              <a:buNone/>
            </a:pPr>
            <a:r>
              <a:rPr lang="zh-CN" altLang="en-US" sz="1867" dirty="0"/>
              <a:t>查找时的比较：用字符串比较函数 </a:t>
            </a:r>
          </a:p>
        </p:txBody>
      </p:sp>
    </p:spTree>
  </p:cSld>
  <p:clrMapOvr>
    <a:masterClrMapping/>
  </p:clrMapOvr>
  <p:transition spd="med">
    <p:fade/>
  </p:transition>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4"/>
          <p:cNvSpPr>
            <a:spLocks noChangeArrowheads="1"/>
          </p:cNvSpPr>
          <p:nvPr/>
        </p:nvSpPr>
        <p:spPr bwMode="auto">
          <a:xfrm>
            <a:off x="534458" y="1073197"/>
            <a:ext cx="11123083" cy="5648278"/>
          </a:xfrm>
          <a:prstGeom prst="rect">
            <a:avLst/>
          </a:prstGeom>
          <a:noFill/>
          <a:ln w="12700" cap="sq" algn="ctr">
            <a:noFill/>
            <a:miter lim="800000"/>
            <a:headEnd type="none" w="sm" len="sm"/>
            <a:tailEnd type="none" w="sm" len="sm"/>
          </a:ln>
        </p:spPr>
        <p:txBody>
          <a:bodyPr wrap="square">
            <a:spAutoFit/>
          </a:bodyPr>
          <a:lstStyle/>
          <a:p>
            <a:pPr>
              <a:lnSpc>
                <a:spcPct val="110000"/>
              </a:lnSpc>
              <a:spcBef>
                <a:spcPts val="133"/>
              </a:spcBef>
            </a:pPr>
            <a:r>
              <a:rPr lang="en-US" altLang="zh-CN" sz="1867" dirty="0">
                <a:latin typeface="微软雅黑" pitchFamily="34" charset="-122"/>
                <a:ea typeface="微软雅黑" pitchFamily="34" charset="-122"/>
              </a:rPr>
              <a:t>//</a:t>
            </a:r>
            <a:r>
              <a:rPr lang="zh-CN" altLang="en-US" sz="1867" dirty="0">
                <a:latin typeface="微软雅黑" pitchFamily="34" charset="-122"/>
                <a:ea typeface="微软雅黑" pitchFamily="34" charset="-122"/>
              </a:rPr>
              <a:t>该函数用二分查找在</a:t>
            </a:r>
            <a:r>
              <a:rPr lang="en-US" altLang="zh-CN" sz="1867" dirty="0">
                <a:latin typeface="微软雅黑" pitchFamily="34" charset="-122"/>
                <a:ea typeface="微软雅黑" pitchFamily="34" charset="-122"/>
              </a:rPr>
              <a:t>table</a:t>
            </a:r>
            <a:r>
              <a:rPr lang="zh-CN" altLang="en-US" sz="1867" dirty="0">
                <a:latin typeface="微软雅黑" pitchFamily="34" charset="-122"/>
                <a:ea typeface="微软雅黑" pitchFamily="34" charset="-122"/>
              </a:rPr>
              <a:t>中查找</a:t>
            </a:r>
            <a:r>
              <a:rPr lang="en-US" altLang="zh-CN" sz="1867" dirty="0">
                <a:latin typeface="微软雅黑" pitchFamily="34" charset="-122"/>
                <a:ea typeface="微软雅黑" pitchFamily="34" charset="-122"/>
              </a:rPr>
              <a:t>name</a:t>
            </a:r>
            <a:r>
              <a:rPr lang="zh-CN" altLang="en-US" sz="1867" dirty="0">
                <a:latin typeface="微软雅黑" pitchFamily="34" charset="-122"/>
                <a:ea typeface="微软雅黑" pitchFamily="34" charset="-122"/>
              </a:rPr>
              <a:t>是否出现</a:t>
            </a:r>
          </a:p>
          <a:p>
            <a:pPr>
              <a:lnSpc>
                <a:spcPct val="110000"/>
              </a:lnSpc>
              <a:spcBef>
                <a:spcPts val="133"/>
              </a:spcBef>
            </a:pP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lh</a:t>
            </a:r>
            <a:r>
              <a:rPr lang="zh-CN" altLang="en-US" sz="1867" dirty="0">
                <a:latin typeface="微软雅黑" pitchFamily="34" charset="-122"/>
                <a:ea typeface="微软雅黑" pitchFamily="34" charset="-122"/>
              </a:rPr>
              <a:t>和</a:t>
            </a:r>
            <a:r>
              <a:rPr lang="en-US" altLang="zh-CN" sz="1867" dirty="0" err="1">
                <a:latin typeface="微软雅黑" pitchFamily="34" charset="-122"/>
                <a:ea typeface="微软雅黑" pitchFamily="34" charset="-122"/>
              </a:rPr>
              <a:t>rh</a:t>
            </a:r>
            <a:r>
              <a:rPr lang="zh-CN" altLang="en-US" sz="1867" dirty="0">
                <a:latin typeface="微软雅黑" pitchFamily="34" charset="-122"/>
                <a:ea typeface="微软雅黑" pitchFamily="34" charset="-122"/>
              </a:rPr>
              <a:t>表示查找范围，返回出现的位置</a:t>
            </a:r>
          </a:p>
          <a:p>
            <a:pPr>
              <a:lnSpc>
                <a:spcPct val="110000"/>
              </a:lnSpc>
              <a:spcBef>
                <a:spcPts val="133"/>
              </a:spcBef>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binarySearch</a:t>
            </a:r>
            <a:r>
              <a:rPr lang="en-US" altLang="zh-CN" sz="1867" dirty="0">
                <a:latin typeface="微软雅黑" pitchFamily="34" charset="-122"/>
                <a:ea typeface="微软雅黑" pitchFamily="34" charset="-122"/>
              </a:rPr>
              <a:t>( const char *table[],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lh</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rh</a:t>
            </a:r>
            <a:r>
              <a:rPr lang="en-US" altLang="zh-CN" sz="1867" dirty="0">
                <a:latin typeface="微软雅黑" pitchFamily="34" charset="-122"/>
                <a:ea typeface="微软雅黑" pitchFamily="34" charset="-122"/>
              </a:rPr>
              <a:t>,  char *name)</a:t>
            </a:r>
          </a:p>
          <a:p>
            <a:pPr>
              <a:lnSpc>
                <a:spcPct val="110000"/>
              </a:lnSpc>
              <a:spcBef>
                <a:spcPts val="133"/>
              </a:spcBef>
            </a:pPr>
            <a:r>
              <a:rPr lang="en-US" altLang="zh-CN" sz="1867" dirty="0">
                <a:latin typeface="微软雅黑" pitchFamily="34" charset="-122"/>
                <a:ea typeface="微软雅黑" pitchFamily="34" charset="-122"/>
              </a:rPr>
              <a:t>{   </a:t>
            </a:r>
          </a:p>
          <a:p>
            <a:pPr>
              <a:lnSpc>
                <a:spcPct val="110000"/>
              </a:lnSpc>
              <a:spcBef>
                <a:spcPts val="133"/>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mid, result;  </a:t>
            </a:r>
          </a:p>
          <a:p>
            <a:pPr>
              <a:lnSpc>
                <a:spcPct val="110000"/>
              </a:lnSpc>
              <a:spcBef>
                <a:spcPts val="133"/>
              </a:spcBef>
            </a:pPr>
            <a:endParaRPr lang="en-US" altLang="zh-CN" sz="1867" dirty="0">
              <a:latin typeface="微软雅黑" pitchFamily="34" charset="-122"/>
              <a:ea typeface="微软雅黑" pitchFamily="34" charset="-122"/>
            </a:endParaRPr>
          </a:p>
          <a:p>
            <a:pPr>
              <a:lnSpc>
                <a:spcPct val="110000"/>
              </a:lnSpc>
              <a:spcBef>
                <a:spcPts val="133"/>
              </a:spcBef>
            </a:pPr>
            <a:r>
              <a:rPr lang="en-US" altLang="zh-CN" sz="1867" dirty="0">
                <a:latin typeface="微软雅黑" pitchFamily="34" charset="-122"/>
                <a:ea typeface="微软雅黑" pitchFamily="34" charset="-122"/>
              </a:rPr>
              <a:t>       if  (</a:t>
            </a:r>
            <a:r>
              <a:rPr lang="en-US" altLang="zh-CN" sz="1867" dirty="0" err="1">
                <a:latin typeface="微软雅黑" pitchFamily="34" charset="-122"/>
                <a:ea typeface="微软雅黑" pitchFamily="34" charset="-122"/>
              </a:rPr>
              <a:t>lh</a:t>
            </a:r>
            <a:r>
              <a:rPr lang="en-US" altLang="zh-CN" sz="1867" dirty="0">
                <a:latin typeface="微软雅黑" pitchFamily="34" charset="-122"/>
                <a:ea typeface="微软雅黑" pitchFamily="34" charset="-122"/>
              </a:rPr>
              <a:t> &lt;= </a:t>
            </a:r>
            <a:r>
              <a:rPr lang="en-US" altLang="zh-CN" sz="1867" dirty="0" err="1">
                <a:latin typeface="微软雅黑" pitchFamily="34" charset="-122"/>
                <a:ea typeface="微软雅黑" pitchFamily="34" charset="-122"/>
              </a:rPr>
              <a:t>rh</a:t>
            </a:r>
            <a:r>
              <a:rPr lang="en-US" altLang="zh-CN" sz="1867" dirty="0">
                <a:latin typeface="微软雅黑" pitchFamily="34" charset="-122"/>
                <a:ea typeface="微软雅黑" pitchFamily="34" charset="-122"/>
              </a:rPr>
              <a:t>) {</a:t>
            </a:r>
          </a:p>
          <a:p>
            <a:pPr>
              <a:lnSpc>
                <a:spcPct val="110000"/>
              </a:lnSpc>
              <a:spcBef>
                <a:spcPts val="133"/>
              </a:spcBef>
            </a:pPr>
            <a:r>
              <a:rPr lang="en-US" altLang="zh-CN" sz="1867" dirty="0">
                <a:latin typeface="微软雅黑" pitchFamily="34" charset="-122"/>
                <a:ea typeface="微软雅黑" pitchFamily="34" charset="-122"/>
              </a:rPr>
              <a:t>	mid = (</a:t>
            </a:r>
            <a:r>
              <a:rPr lang="en-US" altLang="zh-CN" sz="1867" dirty="0" err="1">
                <a:latin typeface="微软雅黑" pitchFamily="34" charset="-122"/>
                <a:ea typeface="微软雅黑" pitchFamily="34" charset="-122"/>
              </a:rPr>
              <a:t>lh</a:t>
            </a:r>
            <a:r>
              <a:rPr lang="en-US" altLang="zh-CN" sz="1867" dirty="0">
                <a:latin typeface="微软雅黑" pitchFamily="34" charset="-122"/>
                <a:ea typeface="微软雅黑" pitchFamily="34" charset="-122"/>
              </a:rPr>
              <a:t> + </a:t>
            </a:r>
            <a:r>
              <a:rPr lang="en-US" altLang="zh-CN" sz="1867" dirty="0" err="1">
                <a:latin typeface="微软雅黑" pitchFamily="34" charset="-122"/>
                <a:ea typeface="微软雅黑" pitchFamily="34" charset="-122"/>
              </a:rPr>
              <a:t>rh</a:t>
            </a:r>
            <a:r>
              <a:rPr lang="en-US" altLang="zh-CN" sz="1867" dirty="0">
                <a:latin typeface="微软雅黑" pitchFamily="34" charset="-122"/>
                <a:ea typeface="微软雅黑" pitchFamily="34" charset="-122"/>
              </a:rPr>
              <a:t>) / 2;</a:t>
            </a:r>
          </a:p>
          <a:p>
            <a:pPr>
              <a:lnSpc>
                <a:spcPct val="110000"/>
              </a:lnSpc>
              <a:spcBef>
                <a:spcPts val="133"/>
              </a:spcBef>
            </a:pPr>
            <a:r>
              <a:rPr lang="en-US" altLang="zh-CN" sz="1867" dirty="0">
                <a:latin typeface="微软雅黑" pitchFamily="34" charset="-122"/>
                <a:ea typeface="微软雅黑" pitchFamily="34" charset="-122"/>
              </a:rPr>
              <a:t>	result= </a:t>
            </a:r>
            <a:r>
              <a:rPr lang="en-US" altLang="zh-CN" sz="1867" dirty="0" err="1">
                <a:latin typeface="微软雅黑" pitchFamily="34" charset="-122"/>
                <a:ea typeface="微软雅黑" pitchFamily="34" charset="-122"/>
              </a:rPr>
              <a:t>strcmp</a:t>
            </a:r>
            <a:r>
              <a:rPr lang="en-US" altLang="zh-CN" sz="1867" dirty="0">
                <a:latin typeface="微软雅黑" pitchFamily="34" charset="-122"/>
                <a:ea typeface="微软雅黑" pitchFamily="34" charset="-122"/>
              </a:rPr>
              <a:t>(table[mid], name);</a:t>
            </a:r>
          </a:p>
          <a:p>
            <a:pPr>
              <a:lnSpc>
                <a:spcPct val="110000"/>
              </a:lnSpc>
              <a:spcBef>
                <a:spcPts val="133"/>
              </a:spcBef>
            </a:pPr>
            <a:r>
              <a:rPr lang="en-US" altLang="zh-CN" sz="1867" dirty="0">
                <a:latin typeface="微软雅黑" pitchFamily="34" charset="-122"/>
                <a:ea typeface="微软雅黑" pitchFamily="34" charset="-122"/>
              </a:rPr>
              <a:t>                 if (result == 0)   return mid;     //</a:t>
            </a:r>
            <a:r>
              <a:rPr lang="zh-CN" altLang="en-US" sz="1867" dirty="0">
                <a:latin typeface="微软雅黑" pitchFamily="34" charset="-122"/>
                <a:ea typeface="微软雅黑" pitchFamily="34" charset="-122"/>
              </a:rPr>
              <a:t>找到</a:t>
            </a:r>
          </a:p>
          <a:p>
            <a:pPr>
              <a:lnSpc>
                <a:spcPct val="110000"/>
              </a:lnSpc>
              <a:spcBef>
                <a:spcPts val="133"/>
              </a:spcBef>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else if (result &gt; 0) </a:t>
            </a:r>
          </a:p>
          <a:p>
            <a:pPr>
              <a:lnSpc>
                <a:spcPct val="110000"/>
              </a:lnSpc>
              <a:spcBef>
                <a:spcPts val="133"/>
              </a:spcBef>
            </a:pPr>
            <a:r>
              <a:rPr lang="en-US" altLang="zh-CN" sz="1867" dirty="0">
                <a:latin typeface="微软雅黑" pitchFamily="34" charset="-122"/>
                <a:ea typeface="微软雅黑" pitchFamily="34" charset="-122"/>
              </a:rPr>
              <a:t>                                return </a:t>
            </a:r>
            <a:r>
              <a:rPr lang="en-US" altLang="zh-CN" sz="1867" dirty="0" err="1">
                <a:latin typeface="微软雅黑" pitchFamily="34" charset="-122"/>
                <a:ea typeface="微软雅黑" pitchFamily="34" charset="-122"/>
              </a:rPr>
              <a:t>binarySearch</a:t>
            </a:r>
            <a:r>
              <a:rPr lang="en-US" altLang="zh-CN" sz="1867" dirty="0">
                <a:latin typeface="微软雅黑" pitchFamily="34" charset="-122"/>
                <a:ea typeface="微软雅黑" pitchFamily="34" charset="-122"/>
              </a:rPr>
              <a:t>(table,  </a:t>
            </a:r>
            <a:r>
              <a:rPr lang="en-US" altLang="zh-CN" sz="1867" dirty="0" err="1">
                <a:latin typeface="微软雅黑" pitchFamily="34" charset="-122"/>
                <a:ea typeface="微软雅黑" pitchFamily="34" charset="-122"/>
              </a:rPr>
              <a:t>lh</a:t>
            </a:r>
            <a:r>
              <a:rPr lang="en-US" altLang="zh-CN" sz="1867" dirty="0">
                <a:latin typeface="微软雅黑" pitchFamily="34" charset="-122"/>
                <a:ea typeface="微软雅黑" pitchFamily="34" charset="-122"/>
              </a:rPr>
              <a:t>, mid - 1, name); </a:t>
            </a:r>
          </a:p>
          <a:p>
            <a:pPr>
              <a:lnSpc>
                <a:spcPct val="110000"/>
              </a:lnSpc>
              <a:spcBef>
                <a:spcPts val="133"/>
              </a:spcBef>
            </a:pPr>
            <a:r>
              <a:rPr lang="en-US" altLang="zh-CN" sz="1867" dirty="0">
                <a:latin typeface="微软雅黑" pitchFamily="34" charset="-122"/>
                <a:ea typeface="微软雅黑" pitchFamily="34" charset="-122"/>
              </a:rPr>
              <a:t>	        else return </a:t>
            </a:r>
            <a:r>
              <a:rPr lang="en-US" altLang="zh-CN" sz="1867" dirty="0" err="1">
                <a:latin typeface="微软雅黑" pitchFamily="34" charset="-122"/>
                <a:ea typeface="微软雅黑" pitchFamily="34" charset="-122"/>
              </a:rPr>
              <a:t>binarySearch</a:t>
            </a:r>
            <a:r>
              <a:rPr lang="en-US" altLang="zh-CN" sz="1867" dirty="0">
                <a:latin typeface="微软雅黑" pitchFamily="34" charset="-122"/>
                <a:ea typeface="微软雅黑" pitchFamily="34" charset="-122"/>
              </a:rPr>
              <a:t>(table,  mid + 1, </a:t>
            </a:r>
            <a:r>
              <a:rPr lang="en-US" altLang="zh-CN" sz="1867" dirty="0" err="1">
                <a:latin typeface="微软雅黑" pitchFamily="34" charset="-122"/>
                <a:ea typeface="微软雅黑" pitchFamily="34" charset="-122"/>
              </a:rPr>
              <a:t>rh</a:t>
            </a:r>
            <a:r>
              <a:rPr lang="en-US" altLang="zh-CN" sz="1867" dirty="0">
                <a:latin typeface="微软雅黑" pitchFamily="34" charset="-122"/>
                <a:ea typeface="微软雅黑" pitchFamily="34" charset="-122"/>
              </a:rPr>
              <a:t>, name); </a:t>
            </a:r>
          </a:p>
          <a:p>
            <a:pPr>
              <a:lnSpc>
                <a:spcPct val="110000"/>
              </a:lnSpc>
              <a:spcBef>
                <a:spcPts val="133"/>
              </a:spcBef>
            </a:pPr>
            <a:r>
              <a:rPr lang="en-US" altLang="zh-CN" sz="1867" dirty="0">
                <a:latin typeface="微软雅黑" pitchFamily="34" charset="-122"/>
                <a:ea typeface="微软雅黑" pitchFamily="34" charset="-122"/>
              </a:rPr>
              <a:t>     }</a:t>
            </a:r>
          </a:p>
          <a:p>
            <a:pPr>
              <a:lnSpc>
                <a:spcPct val="110000"/>
              </a:lnSpc>
              <a:spcBef>
                <a:spcPts val="133"/>
              </a:spcBef>
            </a:pPr>
            <a:endParaRPr lang="en-US" altLang="zh-CN" sz="1867" dirty="0">
              <a:latin typeface="微软雅黑" pitchFamily="34" charset="-122"/>
              <a:ea typeface="微软雅黑" pitchFamily="34" charset="-122"/>
            </a:endParaRPr>
          </a:p>
          <a:p>
            <a:pPr>
              <a:lnSpc>
                <a:spcPct val="110000"/>
              </a:lnSpc>
              <a:spcBef>
                <a:spcPts val="133"/>
              </a:spcBef>
            </a:pPr>
            <a:r>
              <a:rPr lang="en-US" altLang="zh-CN" sz="1867" dirty="0">
                <a:latin typeface="微软雅黑" pitchFamily="34" charset="-122"/>
                <a:ea typeface="微软雅黑" pitchFamily="34" charset="-122"/>
              </a:rPr>
              <a:t>     return -1; //</a:t>
            </a:r>
            <a:r>
              <a:rPr lang="zh-CN" altLang="en-US" sz="1867" dirty="0">
                <a:latin typeface="微软雅黑" pitchFamily="34" charset="-122"/>
                <a:ea typeface="微软雅黑" pitchFamily="34" charset="-122"/>
              </a:rPr>
              <a:t>没有找到</a:t>
            </a:r>
          </a:p>
          <a:p>
            <a:pPr>
              <a:lnSpc>
                <a:spcPct val="110000"/>
              </a:lnSpc>
              <a:spcBef>
                <a:spcPts val="133"/>
              </a:spcBef>
            </a:pPr>
            <a:r>
              <a:rPr lang="en-US" altLang="zh-CN" sz="1867" dirty="0">
                <a:latin typeface="微软雅黑" pitchFamily="34" charset="-122"/>
                <a:ea typeface="微软雅黑" pitchFamily="34" charset="-122"/>
              </a:rPr>
              <a:t>}</a:t>
            </a:r>
          </a:p>
        </p:txBody>
      </p:sp>
      <p:sp>
        <p:nvSpPr>
          <p:cNvPr id="4" name="标题 3">
            <a:extLst>
              <a:ext uri="{FF2B5EF4-FFF2-40B4-BE49-F238E27FC236}">
                <a16:creationId xmlns:a16="http://schemas.microsoft.com/office/drawing/2014/main" id="{CC4B43DF-8A53-0066-B33D-0BCE86E54669}"/>
              </a:ext>
            </a:extLst>
          </p:cNvPr>
          <p:cNvSpPr>
            <a:spLocks noGrp="1"/>
          </p:cNvSpPr>
          <p:nvPr>
            <p:ph type="title"/>
          </p:nvPr>
        </p:nvSpPr>
        <p:spPr/>
        <p:txBody>
          <a:bodyPr/>
          <a:lstStyle/>
          <a:p>
            <a:endParaRPr lang="zh-CN" altLang="en-US"/>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0018" name="Rectangle 2"/>
          <p:cNvSpPr>
            <a:spLocks noGrp="1" noChangeArrowheads="1"/>
          </p:cNvSpPr>
          <p:nvPr>
            <p:ph type="title"/>
          </p:nvPr>
        </p:nvSpPr>
        <p:spPr/>
        <p:txBody>
          <a:bodyPr>
            <a:normAutofit/>
          </a:bodyPr>
          <a:lstStyle/>
          <a:p>
            <a:pPr>
              <a:defRPr/>
            </a:pPr>
            <a:r>
              <a:rPr lang="zh-CN" altLang="en-US" b="1" dirty="0">
                <a:latin typeface="微软雅黑" pitchFamily="34" charset="-122"/>
              </a:rPr>
              <a:t>浮点数的存储</a:t>
            </a:r>
          </a:p>
        </p:txBody>
      </p:sp>
      <p:sp>
        <p:nvSpPr>
          <p:cNvPr id="70659" name="Rectangle 3"/>
          <p:cNvSpPr>
            <a:spLocks noGrp="1" noChangeArrowheads="1"/>
          </p:cNvSpPr>
          <p:nvPr>
            <p:ph idx="4294967295"/>
          </p:nvPr>
        </p:nvSpPr>
        <p:spPr>
          <a:xfrm>
            <a:off x="772160" y="1274763"/>
            <a:ext cx="10883900" cy="3816350"/>
          </a:xfrm>
        </p:spPr>
        <p:txBody>
          <a:bodyPr>
            <a:normAutofit/>
          </a:bodyPr>
          <a:lstStyle/>
          <a:p>
            <a:pPr eaLnBrk="1" hangingPunct="1">
              <a:lnSpc>
                <a:spcPct val="150000"/>
              </a:lnSpc>
              <a:buNone/>
            </a:pPr>
            <a:r>
              <a:rPr lang="zh-CN" altLang="en-US" sz="2400" b="1" dirty="0"/>
              <a:t>实数表示</a:t>
            </a:r>
            <a:endParaRPr lang="en-US" altLang="zh-CN" sz="2400" b="1" dirty="0"/>
          </a:p>
          <a:p>
            <a:pPr>
              <a:spcBef>
                <a:spcPts val="800"/>
              </a:spcBef>
              <a:buNone/>
            </a:pPr>
            <a:r>
              <a:rPr lang="zh-CN" altLang="en-US" sz="1867" dirty="0"/>
              <a:t>尾数*</a:t>
            </a:r>
            <a:r>
              <a:rPr lang="en-US" altLang="zh-CN" sz="1867" dirty="0"/>
              <a:t>2</a:t>
            </a:r>
            <a:r>
              <a:rPr lang="zh-CN" altLang="en-US" sz="1867" baseline="30000" dirty="0"/>
              <a:t>指数        </a:t>
            </a:r>
            <a:endParaRPr lang="en-US" altLang="zh-CN" sz="1867" baseline="30000" dirty="0"/>
          </a:p>
          <a:p>
            <a:pPr>
              <a:spcBef>
                <a:spcPts val="800"/>
              </a:spcBef>
              <a:buNone/>
            </a:pPr>
            <a:r>
              <a:rPr lang="zh-CN" altLang="en-US" sz="1867" dirty="0"/>
              <a:t>尾数和指数都是整数</a:t>
            </a:r>
            <a:endParaRPr lang="en-US" altLang="zh-CN" sz="1867" dirty="0"/>
          </a:p>
          <a:p>
            <a:pPr>
              <a:lnSpc>
                <a:spcPct val="150000"/>
              </a:lnSpc>
              <a:spcBef>
                <a:spcPts val="2400"/>
              </a:spcBef>
              <a:buNone/>
            </a:pPr>
            <a:r>
              <a:rPr lang="zh-CN" altLang="en-US" sz="2400" b="1" dirty="0"/>
              <a:t>存储实数的空间分成两个部分，分别存储尾数和指数</a:t>
            </a:r>
            <a:endParaRPr lang="en-US" altLang="zh-CN" sz="2400" b="1" dirty="0"/>
          </a:p>
          <a:p>
            <a:pPr eaLnBrk="1" hangingPunct="1">
              <a:lnSpc>
                <a:spcPct val="150000"/>
              </a:lnSpc>
              <a:buNone/>
            </a:pPr>
            <a:r>
              <a:rPr lang="zh-CN" altLang="en-US" sz="1867" dirty="0"/>
              <a:t>分配给指数的位数越多，表示数的范围越大，但分配给尾数的位数将减少，从而降低数的精度。</a:t>
            </a:r>
          </a:p>
        </p:txBody>
      </p:sp>
    </p:spTree>
  </p:cSld>
  <p:clrMapOvr>
    <a:masterClrMapping/>
  </p:clrMapOvr>
  <p:transition spd="med">
    <p:fade/>
  </p:transition>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953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函数的应用</a:t>
            </a:r>
          </a:p>
        </p:txBody>
      </p:sp>
      <p:sp>
        <p:nvSpPr>
          <p:cNvPr id="526339" name="Rectangle 3"/>
          <p:cNvSpPr>
            <a:spLocks noGrp="1" noChangeArrowheads="1"/>
          </p:cNvSpPr>
          <p:nvPr>
            <p:ph idx="4294967295"/>
          </p:nvPr>
        </p:nvSpPr>
        <p:spPr>
          <a:xfrm>
            <a:off x="-60960" y="1165531"/>
            <a:ext cx="10955338" cy="4114800"/>
          </a:xfrm>
        </p:spPr>
        <p:txBody>
          <a:bodyPr>
            <a:noAutofit/>
          </a:bodyPr>
          <a:lstStyle/>
          <a:p>
            <a:pPr>
              <a:spcBef>
                <a:spcPts val="800"/>
              </a:spcBef>
              <a:buNone/>
            </a:pPr>
            <a:r>
              <a:rPr lang="en-US" altLang="zh-CN" sz="1867" dirty="0"/>
              <a:t>#include &lt;</a:t>
            </a:r>
            <a:r>
              <a:rPr lang="en-US" altLang="zh-CN" sz="1867" dirty="0" err="1"/>
              <a:t>iostream</a:t>
            </a:r>
            <a:r>
              <a:rPr lang="en-US" altLang="zh-CN" sz="1867" dirty="0"/>
              <a:t>&gt;</a:t>
            </a:r>
          </a:p>
          <a:p>
            <a:pPr>
              <a:spcBef>
                <a:spcPts val="800"/>
              </a:spcBef>
              <a:buNone/>
            </a:pPr>
            <a:r>
              <a:rPr lang="en-US" altLang="zh-CN" sz="1867" dirty="0"/>
              <a:t>using namespace std;</a:t>
            </a:r>
          </a:p>
          <a:p>
            <a:pPr>
              <a:spcBef>
                <a:spcPts val="800"/>
              </a:spcBef>
              <a:buNone/>
            </a:pPr>
            <a:r>
              <a:rPr lang="en-US" altLang="zh-CN" sz="1867" dirty="0" err="1"/>
              <a:t>int</a:t>
            </a:r>
            <a:r>
              <a:rPr lang="en-US" altLang="zh-CN" sz="1867" dirty="0"/>
              <a:t> </a:t>
            </a:r>
            <a:r>
              <a:rPr lang="en-US" altLang="zh-CN" sz="1867" dirty="0" err="1"/>
              <a:t>binarySearch</a:t>
            </a:r>
            <a:r>
              <a:rPr lang="en-US" altLang="zh-CN" sz="1867" dirty="0"/>
              <a:t>(char *table[ ], </a:t>
            </a:r>
            <a:r>
              <a:rPr lang="en-US" altLang="zh-CN" sz="1867" dirty="0" err="1"/>
              <a:t>int</a:t>
            </a:r>
            <a:r>
              <a:rPr lang="en-US" altLang="zh-CN" sz="1867" dirty="0"/>
              <a:t> </a:t>
            </a:r>
            <a:r>
              <a:rPr lang="en-US" altLang="zh-CN" sz="1867" dirty="0" err="1"/>
              <a:t>lh</a:t>
            </a:r>
            <a:r>
              <a:rPr lang="en-US" altLang="zh-CN" sz="1867" dirty="0"/>
              <a:t>, </a:t>
            </a:r>
            <a:r>
              <a:rPr lang="en-US" altLang="zh-CN" sz="1867" dirty="0" err="1"/>
              <a:t>int</a:t>
            </a:r>
            <a:r>
              <a:rPr lang="en-US" altLang="zh-CN" sz="1867" dirty="0"/>
              <a:t> </a:t>
            </a:r>
            <a:r>
              <a:rPr lang="en-US" altLang="zh-CN" sz="1867" dirty="0" err="1"/>
              <a:t>rh</a:t>
            </a:r>
            <a:r>
              <a:rPr lang="en-US" altLang="zh-CN" sz="1867" dirty="0"/>
              <a:t>,   char *name);</a:t>
            </a:r>
          </a:p>
          <a:p>
            <a:pPr>
              <a:spcBef>
                <a:spcPts val="800"/>
              </a:spcBef>
              <a:buNone/>
            </a:pPr>
            <a:endParaRPr lang="en-US" altLang="zh-CN" sz="1867" dirty="0"/>
          </a:p>
          <a:p>
            <a:pPr>
              <a:spcBef>
                <a:spcPts val="800"/>
              </a:spcBef>
              <a:buNone/>
            </a:pPr>
            <a:r>
              <a:rPr lang="en-US" altLang="zh-CN" sz="1867" dirty="0" err="1"/>
              <a:t>int</a:t>
            </a:r>
            <a:r>
              <a:rPr lang="en-US" altLang="zh-CN" sz="1867" dirty="0"/>
              <a:t> main()</a:t>
            </a:r>
          </a:p>
          <a:p>
            <a:pPr>
              <a:spcBef>
                <a:spcPts val="800"/>
              </a:spcBef>
              <a:buNone/>
            </a:pPr>
            <a:r>
              <a:rPr lang="en-US" altLang="zh-CN" sz="1867" dirty="0"/>
              <a:t>{  </a:t>
            </a:r>
          </a:p>
          <a:p>
            <a:pPr>
              <a:spcBef>
                <a:spcPts val="800"/>
              </a:spcBef>
              <a:buNone/>
            </a:pPr>
            <a:r>
              <a:rPr lang="en-US" altLang="zh-CN" sz="1867" dirty="0"/>
              <a:t>     char *string[10] = {"</a:t>
            </a:r>
            <a:r>
              <a:rPr lang="en-US" altLang="zh-CN" sz="1867" dirty="0" err="1"/>
              <a:t>aaa</a:t>
            </a:r>
            <a:r>
              <a:rPr lang="en-US" altLang="zh-CN" sz="1867" dirty="0"/>
              <a:t>", "</a:t>
            </a:r>
            <a:r>
              <a:rPr lang="en-US" altLang="zh-CN" sz="1867" dirty="0" err="1"/>
              <a:t>bbb</a:t>
            </a:r>
            <a:r>
              <a:rPr lang="en-US" altLang="zh-CN" sz="1867" dirty="0"/>
              <a:t>", "</a:t>
            </a:r>
            <a:r>
              <a:rPr lang="en-US" altLang="zh-CN" sz="1867" dirty="0" err="1"/>
              <a:t>ccc</a:t>
            </a:r>
            <a:r>
              <a:rPr lang="en-US" altLang="zh-CN" sz="1867" dirty="0"/>
              <a:t>", "</a:t>
            </a:r>
            <a:r>
              <a:rPr lang="en-US" altLang="zh-CN" sz="1867" dirty="0" err="1"/>
              <a:t>ddd</a:t>
            </a:r>
            <a:r>
              <a:rPr lang="en-US" altLang="zh-CN" sz="1867" dirty="0"/>
              <a:t>", "</a:t>
            </a:r>
            <a:r>
              <a:rPr lang="en-US" altLang="zh-CN" sz="1867" dirty="0" err="1"/>
              <a:t>eee</a:t>
            </a:r>
            <a:r>
              <a:rPr lang="en-US" altLang="zh-CN" sz="1867" dirty="0"/>
              <a:t>",   "</a:t>
            </a:r>
            <a:r>
              <a:rPr lang="en-US" altLang="zh-CN" sz="1867" dirty="0" err="1"/>
              <a:t>fff</a:t>
            </a:r>
            <a:r>
              <a:rPr lang="en-US" altLang="zh-CN" sz="1867" dirty="0"/>
              <a:t>", "</a:t>
            </a:r>
            <a:r>
              <a:rPr lang="en-US" altLang="zh-CN" sz="1867" dirty="0" err="1"/>
              <a:t>ggg</a:t>
            </a:r>
            <a:r>
              <a:rPr lang="en-US" altLang="zh-CN" sz="1867" dirty="0"/>
              <a:t>", "</a:t>
            </a:r>
            <a:r>
              <a:rPr lang="en-US" altLang="zh-CN" sz="1867" dirty="0" err="1"/>
              <a:t>hhh</a:t>
            </a:r>
            <a:r>
              <a:rPr lang="en-US" altLang="zh-CN" sz="1867" dirty="0"/>
              <a:t>", "</a:t>
            </a:r>
            <a:r>
              <a:rPr lang="en-US" altLang="zh-CN" sz="1867" dirty="0" err="1"/>
              <a:t>iii","jjj</a:t>
            </a:r>
            <a:r>
              <a:rPr lang="en-US" altLang="zh-CN" sz="1867" dirty="0"/>
              <a:t>"};</a:t>
            </a:r>
          </a:p>
          <a:p>
            <a:pPr>
              <a:spcBef>
                <a:spcPts val="800"/>
              </a:spcBef>
              <a:buNone/>
            </a:pPr>
            <a:r>
              <a:rPr lang="en-US" altLang="zh-CN" sz="1867" dirty="0"/>
              <a:t>     char </a:t>
            </a:r>
            <a:r>
              <a:rPr lang="en-US" altLang="zh-CN" sz="1867" dirty="0" err="1"/>
              <a:t>tmp</a:t>
            </a:r>
            <a:r>
              <a:rPr lang="en-US" altLang="zh-CN" sz="1867" dirty="0"/>
              <a:t>[10];;</a:t>
            </a:r>
          </a:p>
          <a:p>
            <a:pPr>
              <a:spcBef>
                <a:spcPts val="800"/>
              </a:spcBef>
              <a:buNone/>
            </a:pPr>
            <a:endParaRPr lang="en-US" altLang="zh-CN" sz="1867" dirty="0"/>
          </a:p>
          <a:p>
            <a:pPr>
              <a:spcBef>
                <a:spcPts val="800"/>
              </a:spcBef>
              <a:buNone/>
            </a:pPr>
            <a:r>
              <a:rPr lang="en-US" altLang="zh-CN" sz="1867" dirty="0"/>
              <a:t>     while (</a:t>
            </a:r>
            <a:r>
              <a:rPr lang="en-US" altLang="zh-CN" sz="1867" dirty="0" err="1"/>
              <a:t>cin</a:t>
            </a:r>
            <a:r>
              <a:rPr lang="en-US" altLang="zh-CN" sz="1867" dirty="0"/>
              <a:t> &gt;&gt; </a:t>
            </a:r>
            <a:r>
              <a:rPr lang="en-US" altLang="zh-CN" sz="1867" dirty="0" err="1"/>
              <a:t>tmp</a:t>
            </a:r>
            <a:r>
              <a:rPr lang="en-US" altLang="zh-CN" sz="1867" dirty="0"/>
              <a:t>)</a:t>
            </a:r>
          </a:p>
          <a:p>
            <a:pPr>
              <a:spcBef>
                <a:spcPts val="800"/>
              </a:spcBef>
              <a:buNone/>
            </a:pPr>
            <a:r>
              <a:rPr lang="en-US" altLang="zh-CN" sz="1867" dirty="0"/>
              <a:t>	       </a:t>
            </a:r>
            <a:r>
              <a:rPr lang="en-US" altLang="zh-CN" sz="1867" dirty="0" err="1"/>
              <a:t>cout</a:t>
            </a:r>
            <a:r>
              <a:rPr lang="en-US" altLang="zh-CN" sz="1867" dirty="0"/>
              <a:t> &lt;&lt;  </a:t>
            </a:r>
            <a:r>
              <a:rPr lang="en-US" altLang="zh-CN" sz="1867" dirty="0" err="1"/>
              <a:t>binarySearch</a:t>
            </a:r>
            <a:r>
              <a:rPr lang="en-US" altLang="zh-CN" sz="1867" dirty="0"/>
              <a:t>(string, 0, 9,  </a:t>
            </a:r>
            <a:r>
              <a:rPr lang="en-US" altLang="zh-CN" sz="1867" dirty="0" err="1"/>
              <a:t>tmp</a:t>
            </a:r>
            <a:r>
              <a:rPr lang="en-US" altLang="zh-CN" sz="1867" dirty="0"/>
              <a:t>) &lt;&lt; </a:t>
            </a:r>
            <a:r>
              <a:rPr lang="en-US" altLang="zh-CN" sz="1867" dirty="0" err="1"/>
              <a:t>endl</a:t>
            </a:r>
            <a:r>
              <a:rPr lang="en-US" altLang="zh-CN" sz="1867" dirty="0"/>
              <a:t>;</a:t>
            </a:r>
          </a:p>
          <a:p>
            <a:pPr>
              <a:spcBef>
                <a:spcPts val="800"/>
              </a:spcBef>
              <a:buNone/>
            </a:pPr>
            <a:r>
              <a:rPr lang="en-US" altLang="zh-CN" sz="1867" dirty="0"/>
              <a:t> </a:t>
            </a:r>
          </a:p>
          <a:p>
            <a:pPr>
              <a:spcBef>
                <a:spcPts val="800"/>
              </a:spcBef>
              <a:buNone/>
            </a:pPr>
            <a:r>
              <a:rPr lang="en-US" altLang="zh-CN" sz="1867" dirty="0"/>
              <a:t>     return 0;</a:t>
            </a:r>
          </a:p>
          <a:p>
            <a:pPr>
              <a:spcBef>
                <a:spcPts val="800"/>
              </a:spcBef>
              <a:buNone/>
            </a:pPr>
            <a:r>
              <a:rPr lang="en-US" altLang="zh-CN" sz="1867" dirty="0"/>
              <a:t>}</a:t>
            </a:r>
          </a:p>
        </p:txBody>
      </p:sp>
      <p:graphicFrame>
        <p:nvGraphicFramePr>
          <p:cNvPr id="4" name="Group 168"/>
          <p:cNvGraphicFramePr>
            <a:graphicFrameLocks noGrp="1"/>
          </p:cNvGraphicFramePr>
          <p:nvPr>
            <p:extLst>
              <p:ext uri="{D42A27DB-BD31-4B8C-83A1-F6EECF244321}">
                <p14:modId xmlns:p14="http://schemas.microsoft.com/office/powerpoint/2010/main" val="1786093723"/>
              </p:ext>
            </p:extLst>
          </p:nvPr>
        </p:nvGraphicFramePr>
        <p:xfrm>
          <a:off x="9687237" y="1443587"/>
          <a:ext cx="2725856" cy="4877490"/>
        </p:xfrm>
        <a:graphic>
          <a:graphicData uri="http://schemas.openxmlformats.org/drawingml/2006/table">
            <a:tbl>
              <a:tblPr/>
              <a:tblGrid>
                <a:gridCol w="578955">
                  <a:extLst>
                    <a:ext uri="{9D8B030D-6E8A-4147-A177-3AD203B41FA5}">
                      <a16:colId xmlns:a16="http://schemas.microsoft.com/office/drawing/2014/main" val="20000"/>
                    </a:ext>
                  </a:extLst>
                </a:gridCol>
                <a:gridCol w="910769">
                  <a:extLst>
                    <a:ext uri="{9D8B030D-6E8A-4147-A177-3AD203B41FA5}">
                      <a16:colId xmlns:a16="http://schemas.microsoft.com/office/drawing/2014/main" val="20001"/>
                    </a:ext>
                  </a:extLst>
                </a:gridCol>
                <a:gridCol w="1236132">
                  <a:extLst>
                    <a:ext uri="{9D8B030D-6E8A-4147-A177-3AD203B41FA5}">
                      <a16:colId xmlns:a16="http://schemas.microsoft.com/office/drawing/2014/main" val="20002"/>
                    </a:ext>
                  </a:extLst>
                </a:gridCol>
              </a:tblGrid>
              <a:tr h="487749">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dirty="0">
                        <a:ln>
                          <a:noFill/>
                        </a:ln>
                        <a:solidFill>
                          <a:schemeClr val="tx1"/>
                        </a:solidFill>
                        <a:effectLst/>
                        <a:latin typeface="微软雅黑" pitchFamily="34" charset="-122"/>
                        <a:ea typeface="微软雅黑" pitchFamily="34" charset="-122"/>
                      </a:endParaRP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dirty="0">
                        <a:ln>
                          <a:noFill/>
                        </a:ln>
                        <a:solidFill>
                          <a:schemeClr val="tx1"/>
                        </a:solidFill>
                        <a:effectLst/>
                        <a:latin typeface="微软雅黑" pitchFamily="34" charset="-122"/>
                        <a:ea typeface="微软雅黑" pitchFamily="34" charset="-122"/>
                      </a:endParaRPr>
                    </a:p>
                  </a:txBody>
                  <a:tcPr marL="121920" marR="121920" horzOverflow="overflow">
                    <a:lnL w="12700" cap="flat" cmpd="sng" algn="ctr">
                      <a:solidFill>
                        <a:schemeClr val="tx1"/>
                      </a:solidFill>
                      <a:prstDash val="solid"/>
                      <a:round/>
                      <a:headEnd type="none" w="sm" len="sm"/>
                      <a:tailEnd type="none" w="sm" len="sm"/>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a:t>
                      </a:r>
                      <a:r>
                        <a:rPr kumimoji="1" lang="en-US" altLang="zh-CN" sz="1900" b="0" i="0" u="none" strike="noStrike" cap="none" normalizeH="0" baseline="0" dirty="0" err="1">
                          <a:ln>
                            <a:noFill/>
                          </a:ln>
                          <a:solidFill>
                            <a:schemeClr val="tx1"/>
                          </a:solidFill>
                          <a:effectLst/>
                          <a:latin typeface="微软雅黑" pitchFamily="34" charset="-122"/>
                          <a:ea typeface="微软雅黑" pitchFamily="34" charset="-122"/>
                        </a:rPr>
                        <a:t>aaa</a:t>
                      </a: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a:t>
                      </a:r>
                    </a:p>
                  </a:txBody>
                  <a:tcPr marL="121920" marR="121920"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87749">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dirty="0">
                        <a:ln>
                          <a:noFill/>
                        </a:ln>
                        <a:solidFill>
                          <a:schemeClr val="tx1"/>
                        </a:solidFill>
                        <a:effectLst/>
                        <a:latin typeface="微软雅黑" pitchFamily="34" charset="-122"/>
                        <a:ea typeface="微软雅黑" pitchFamily="34" charset="-122"/>
                      </a:endParaRP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a:ln>
                          <a:noFill/>
                        </a:ln>
                        <a:solidFill>
                          <a:schemeClr val="tx1"/>
                        </a:solidFill>
                        <a:effectLst/>
                        <a:latin typeface="微软雅黑" pitchFamily="34" charset="-122"/>
                        <a:ea typeface="微软雅黑" pitchFamily="34" charset="-122"/>
                      </a:endParaRPr>
                    </a:p>
                  </a:txBody>
                  <a:tcPr marL="121920" marR="121920" horzOverflow="overflow">
                    <a:lnL w="12700"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rPr>
                        <a:t>“bbb”</a:t>
                      </a:r>
                    </a:p>
                  </a:txBody>
                  <a:tcPr marL="121920" marR="12192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87749">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a:ln>
                          <a:noFill/>
                        </a:ln>
                        <a:solidFill>
                          <a:schemeClr val="tx1"/>
                        </a:solidFill>
                        <a:effectLst/>
                        <a:latin typeface="微软雅黑" pitchFamily="34" charset="-122"/>
                        <a:ea typeface="微软雅黑" pitchFamily="34" charset="-122"/>
                      </a:endParaRP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a:ln>
                          <a:noFill/>
                        </a:ln>
                        <a:solidFill>
                          <a:schemeClr val="tx1"/>
                        </a:solidFill>
                        <a:effectLst/>
                        <a:latin typeface="微软雅黑" pitchFamily="34" charset="-122"/>
                        <a:ea typeface="微软雅黑" pitchFamily="34" charset="-122"/>
                      </a:endParaRPr>
                    </a:p>
                  </a:txBody>
                  <a:tcPr marL="121920" marR="121920" horzOverflow="overflow">
                    <a:lnL w="12700"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a:t>
                      </a:r>
                      <a:r>
                        <a:rPr kumimoji="1" lang="en-US" altLang="zh-CN" sz="1900" b="0" i="0" u="none" strike="noStrike" cap="none" normalizeH="0" baseline="0" dirty="0" err="1">
                          <a:ln>
                            <a:noFill/>
                          </a:ln>
                          <a:solidFill>
                            <a:schemeClr val="tx1"/>
                          </a:solidFill>
                          <a:effectLst/>
                          <a:latin typeface="微软雅黑" pitchFamily="34" charset="-122"/>
                          <a:ea typeface="微软雅黑" pitchFamily="34" charset="-122"/>
                        </a:rPr>
                        <a:t>ccc</a:t>
                      </a: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a:t>
                      </a:r>
                    </a:p>
                  </a:txBody>
                  <a:tcPr marL="121920" marR="12192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87749">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dirty="0">
                        <a:ln>
                          <a:noFill/>
                        </a:ln>
                        <a:solidFill>
                          <a:schemeClr val="tx1"/>
                        </a:solidFill>
                        <a:effectLst/>
                        <a:latin typeface="微软雅黑" pitchFamily="34" charset="-122"/>
                        <a:ea typeface="微软雅黑" pitchFamily="34" charset="-122"/>
                      </a:endParaRP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a:ln>
                          <a:noFill/>
                        </a:ln>
                        <a:solidFill>
                          <a:schemeClr val="tx1"/>
                        </a:solidFill>
                        <a:effectLst/>
                        <a:latin typeface="微软雅黑" pitchFamily="34" charset="-122"/>
                        <a:ea typeface="微软雅黑" pitchFamily="34" charset="-122"/>
                      </a:endParaRPr>
                    </a:p>
                  </a:txBody>
                  <a:tcPr marL="121920" marR="121920" horzOverflow="overflow">
                    <a:lnL w="12700"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rPr>
                        <a:t>“ddd”</a:t>
                      </a:r>
                    </a:p>
                  </a:txBody>
                  <a:tcPr marL="121920" marR="12192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87749">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a:ln>
                          <a:noFill/>
                        </a:ln>
                        <a:solidFill>
                          <a:schemeClr val="tx1"/>
                        </a:solidFill>
                        <a:effectLst/>
                        <a:latin typeface="微软雅黑" pitchFamily="34" charset="-122"/>
                        <a:ea typeface="微软雅黑" pitchFamily="34" charset="-122"/>
                      </a:endParaRP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dirty="0">
                        <a:ln>
                          <a:noFill/>
                        </a:ln>
                        <a:solidFill>
                          <a:schemeClr val="tx1"/>
                        </a:solidFill>
                        <a:effectLst/>
                        <a:latin typeface="微软雅黑" pitchFamily="34" charset="-122"/>
                        <a:ea typeface="微软雅黑" pitchFamily="34" charset="-122"/>
                      </a:endParaRPr>
                    </a:p>
                  </a:txBody>
                  <a:tcPr marL="121920" marR="121920" horzOverflow="overflow">
                    <a:lnL w="12700"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rPr>
                        <a:t>“eee”</a:t>
                      </a:r>
                    </a:p>
                  </a:txBody>
                  <a:tcPr marL="121920" marR="12192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87749">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a:ln>
                          <a:noFill/>
                        </a:ln>
                        <a:solidFill>
                          <a:schemeClr val="tx1"/>
                        </a:solidFill>
                        <a:effectLst/>
                        <a:latin typeface="微软雅黑" pitchFamily="34" charset="-122"/>
                        <a:ea typeface="微软雅黑" pitchFamily="34" charset="-122"/>
                      </a:endParaRP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dirty="0">
                        <a:ln>
                          <a:noFill/>
                        </a:ln>
                        <a:solidFill>
                          <a:schemeClr val="tx1"/>
                        </a:solidFill>
                        <a:effectLst/>
                        <a:latin typeface="微软雅黑" pitchFamily="34" charset="-122"/>
                        <a:ea typeface="微软雅黑" pitchFamily="34" charset="-122"/>
                      </a:endParaRPr>
                    </a:p>
                  </a:txBody>
                  <a:tcPr marL="121920" marR="121920" horzOverflow="overflow">
                    <a:lnL w="12700"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a:t>
                      </a:r>
                      <a:r>
                        <a:rPr kumimoji="1" lang="en-US" altLang="zh-CN" sz="1900" b="0" i="0" u="none" strike="noStrike" cap="none" normalizeH="0" baseline="0" dirty="0" err="1">
                          <a:ln>
                            <a:noFill/>
                          </a:ln>
                          <a:solidFill>
                            <a:schemeClr val="tx1"/>
                          </a:solidFill>
                          <a:effectLst/>
                          <a:latin typeface="微软雅黑" pitchFamily="34" charset="-122"/>
                          <a:ea typeface="微软雅黑" pitchFamily="34" charset="-122"/>
                        </a:rPr>
                        <a:t>fff</a:t>
                      </a: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a:t>
                      </a:r>
                    </a:p>
                  </a:txBody>
                  <a:tcPr marL="121920" marR="12192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87749">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a:ln>
                          <a:noFill/>
                        </a:ln>
                        <a:solidFill>
                          <a:schemeClr val="tx1"/>
                        </a:solidFill>
                        <a:effectLst/>
                        <a:latin typeface="微软雅黑" pitchFamily="34" charset="-122"/>
                        <a:ea typeface="微软雅黑" pitchFamily="34" charset="-122"/>
                      </a:endParaRP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a:ln>
                          <a:noFill/>
                        </a:ln>
                        <a:solidFill>
                          <a:schemeClr val="tx1"/>
                        </a:solidFill>
                        <a:effectLst/>
                        <a:latin typeface="微软雅黑" pitchFamily="34" charset="-122"/>
                        <a:ea typeface="微软雅黑" pitchFamily="34" charset="-122"/>
                      </a:endParaRPr>
                    </a:p>
                  </a:txBody>
                  <a:tcPr marL="121920" marR="121920" horzOverflow="overflow">
                    <a:lnL w="12700"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rPr>
                        <a:t>“ggg”</a:t>
                      </a:r>
                    </a:p>
                  </a:txBody>
                  <a:tcPr marL="121920" marR="12192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87749">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a:ln>
                          <a:noFill/>
                        </a:ln>
                        <a:solidFill>
                          <a:schemeClr val="tx1"/>
                        </a:solidFill>
                        <a:effectLst/>
                        <a:latin typeface="微软雅黑" pitchFamily="34" charset="-122"/>
                        <a:ea typeface="微软雅黑" pitchFamily="34" charset="-122"/>
                      </a:endParaRP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a:ln>
                          <a:noFill/>
                        </a:ln>
                        <a:solidFill>
                          <a:schemeClr val="tx1"/>
                        </a:solidFill>
                        <a:effectLst/>
                        <a:latin typeface="微软雅黑" pitchFamily="34" charset="-122"/>
                        <a:ea typeface="微软雅黑" pitchFamily="34" charset="-122"/>
                      </a:endParaRPr>
                    </a:p>
                  </a:txBody>
                  <a:tcPr marL="121920" marR="121920" horzOverflow="overflow">
                    <a:lnL w="12700"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a:t>
                      </a:r>
                      <a:r>
                        <a:rPr kumimoji="1" lang="en-US" altLang="zh-CN" sz="1900" b="0" i="0" u="none" strike="noStrike" cap="none" normalizeH="0" baseline="0" dirty="0" err="1">
                          <a:ln>
                            <a:noFill/>
                          </a:ln>
                          <a:solidFill>
                            <a:schemeClr val="tx1"/>
                          </a:solidFill>
                          <a:effectLst/>
                          <a:latin typeface="微软雅黑" pitchFamily="34" charset="-122"/>
                          <a:ea typeface="微软雅黑" pitchFamily="34" charset="-122"/>
                        </a:rPr>
                        <a:t>hhh</a:t>
                      </a: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a:t>
                      </a:r>
                    </a:p>
                  </a:txBody>
                  <a:tcPr marL="121920" marR="12192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487749">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a:ln>
                          <a:noFill/>
                        </a:ln>
                        <a:solidFill>
                          <a:schemeClr val="tx1"/>
                        </a:solidFill>
                        <a:effectLst/>
                        <a:latin typeface="微软雅黑" pitchFamily="34" charset="-122"/>
                        <a:ea typeface="微软雅黑" pitchFamily="34" charset="-122"/>
                      </a:endParaRP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a:ln>
                          <a:noFill/>
                        </a:ln>
                        <a:solidFill>
                          <a:schemeClr val="tx1"/>
                        </a:solidFill>
                        <a:effectLst/>
                        <a:latin typeface="微软雅黑" pitchFamily="34" charset="-122"/>
                        <a:ea typeface="微软雅黑" pitchFamily="34" charset="-122"/>
                      </a:endParaRPr>
                    </a:p>
                  </a:txBody>
                  <a:tcPr marL="121920" marR="121920" horzOverflow="overflow">
                    <a:lnL w="12700"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rPr>
                        <a:t>“iii”</a:t>
                      </a:r>
                    </a:p>
                  </a:txBody>
                  <a:tcPr marL="121920" marR="12192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487749">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a:ln>
                          <a:noFill/>
                        </a:ln>
                        <a:solidFill>
                          <a:schemeClr val="tx1"/>
                        </a:solidFill>
                        <a:effectLst/>
                        <a:latin typeface="微软雅黑" pitchFamily="34" charset="-122"/>
                        <a:ea typeface="微软雅黑" pitchFamily="34" charset="-122"/>
                      </a:endParaRP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a:ln>
                          <a:noFill/>
                        </a:ln>
                        <a:solidFill>
                          <a:schemeClr val="tx1"/>
                        </a:solidFill>
                        <a:effectLst/>
                        <a:latin typeface="微软雅黑" pitchFamily="34" charset="-122"/>
                        <a:ea typeface="微软雅黑" pitchFamily="34" charset="-122"/>
                      </a:endParaRPr>
                    </a:p>
                  </a:txBody>
                  <a:tcPr marL="121920" marR="121920" horzOverflow="overflow">
                    <a:lnL w="12700" cap="flat" cmpd="sng" algn="ctr">
                      <a:solidFill>
                        <a:schemeClr val="tx1"/>
                      </a:solidFill>
                      <a:prstDash val="solid"/>
                      <a:round/>
                      <a:headEnd type="none" w="sm" len="sm"/>
                      <a:tailEnd type="none" w="sm" len="sm"/>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a:t>
                      </a:r>
                      <a:r>
                        <a:rPr kumimoji="1" lang="en-US" altLang="zh-CN" sz="1900" b="0" i="0" u="none" strike="noStrike" cap="none" normalizeH="0" baseline="0" dirty="0" err="1">
                          <a:ln>
                            <a:noFill/>
                          </a:ln>
                          <a:solidFill>
                            <a:schemeClr val="tx1"/>
                          </a:solidFill>
                          <a:effectLst/>
                          <a:latin typeface="微软雅黑" pitchFamily="34" charset="-122"/>
                          <a:ea typeface="微软雅黑" pitchFamily="34" charset="-122"/>
                        </a:rPr>
                        <a:t>jjj</a:t>
                      </a: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a:t>
                      </a:r>
                    </a:p>
                  </a:txBody>
                  <a:tcPr marL="121920" marR="12192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 name="Line 149"/>
          <p:cNvSpPr>
            <a:spLocks noChangeShapeType="1"/>
          </p:cNvSpPr>
          <p:nvPr/>
        </p:nvSpPr>
        <p:spPr bwMode="auto">
          <a:xfrm>
            <a:off x="10041684" y="1649731"/>
            <a:ext cx="1334556" cy="0"/>
          </a:xfrm>
          <a:prstGeom prst="line">
            <a:avLst/>
          </a:prstGeom>
          <a:noFill/>
          <a:ln w="38100" cap="sq">
            <a:solidFill>
              <a:schemeClr val="tx1"/>
            </a:solidFill>
            <a:round/>
            <a:headEnd type="none" w="sm" len="sm"/>
            <a:tailEnd type="triangle" w="med" len="med"/>
          </a:ln>
        </p:spPr>
        <p:txBody>
          <a:bodyPr wrap="none" anchor="ctr"/>
          <a:lstStyle/>
          <a:p>
            <a:endParaRPr lang="zh-CN" altLang="en-US" sz="2400" dirty="0"/>
          </a:p>
        </p:txBody>
      </p:sp>
      <p:sp>
        <p:nvSpPr>
          <p:cNvPr id="6" name="Line 169"/>
          <p:cNvSpPr>
            <a:spLocks noChangeShapeType="1"/>
          </p:cNvSpPr>
          <p:nvPr/>
        </p:nvSpPr>
        <p:spPr bwMode="auto">
          <a:xfrm>
            <a:off x="10041684" y="2149793"/>
            <a:ext cx="1334555" cy="0"/>
          </a:xfrm>
          <a:prstGeom prst="line">
            <a:avLst/>
          </a:prstGeom>
          <a:noFill/>
          <a:ln w="38100" cap="sq">
            <a:solidFill>
              <a:schemeClr val="tx1"/>
            </a:solidFill>
            <a:round/>
            <a:headEnd type="none" w="sm" len="sm"/>
            <a:tailEnd type="triangle" w="med" len="med"/>
          </a:ln>
        </p:spPr>
        <p:txBody>
          <a:bodyPr wrap="none" anchor="ctr"/>
          <a:lstStyle/>
          <a:p>
            <a:endParaRPr lang="zh-CN" altLang="en-US" sz="2400"/>
          </a:p>
        </p:txBody>
      </p:sp>
      <p:sp>
        <p:nvSpPr>
          <p:cNvPr id="7" name="Line 170"/>
          <p:cNvSpPr>
            <a:spLocks noChangeShapeType="1"/>
          </p:cNvSpPr>
          <p:nvPr/>
        </p:nvSpPr>
        <p:spPr bwMode="auto">
          <a:xfrm>
            <a:off x="10079784" y="2681605"/>
            <a:ext cx="1296456" cy="0"/>
          </a:xfrm>
          <a:prstGeom prst="line">
            <a:avLst/>
          </a:prstGeom>
          <a:noFill/>
          <a:ln w="38100" cap="sq">
            <a:solidFill>
              <a:schemeClr val="tx1"/>
            </a:solidFill>
            <a:round/>
            <a:headEnd type="none" w="sm" len="sm"/>
            <a:tailEnd type="triangle" w="med" len="med"/>
          </a:ln>
        </p:spPr>
        <p:txBody>
          <a:bodyPr wrap="none" anchor="ctr"/>
          <a:lstStyle/>
          <a:p>
            <a:endParaRPr lang="zh-CN" altLang="en-US" sz="2400"/>
          </a:p>
        </p:txBody>
      </p:sp>
      <p:sp>
        <p:nvSpPr>
          <p:cNvPr id="8" name="Line 171"/>
          <p:cNvSpPr>
            <a:spLocks noChangeShapeType="1"/>
          </p:cNvSpPr>
          <p:nvPr/>
        </p:nvSpPr>
        <p:spPr bwMode="auto">
          <a:xfrm>
            <a:off x="10041685" y="3181668"/>
            <a:ext cx="1334557" cy="0"/>
          </a:xfrm>
          <a:prstGeom prst="line">
            <a:avLst/>
          </a:prstGeom>
          <a:noFill/>
          <a:ln w="38100" cap="sq">
            <a:solidFill>
              <a:schemeClr val="tx1"/>
            </a:solidFill>
            <a:round/>
            <a:headEnd type="none" w="sm" len="sm"/>
            <a:tailEnd type="triangle" w="med" len="med"/>
          </a:ln>
        </p:spPr>
        <p:txBody>
          <a:bodyPr wrap="none" anchor="ctr"/>
          <a:lstStyle/>
          <a:p>
            <a:endParaRPr lang="zh-CN" altLang="en-US" sz="2400"/>
          </a:p>
        </p:txBody>
      </p:sp>
      <p:sp>
        <p:nvSpPr>
          <p:cNvPr id="9" name="Line 172"/>
          <p:cNvSpPr>
            <a:spLocks noChangeShapeType="1"/>
          </p:cNvSpPr>
          <p:nvPr/>
        </p:nvSpPr>
        <p:spPr bwMode="auto">
          <a:xfrm>
            <a:off x="10079784" y="3688120"/>
            <a:ext cx="1296459" cy="0"/>
          </a:xfrm>
          <a:prstGeom prst="line">
            <a:avLst/>
          </a:prstGeom>
          <a:noFill/>
          <a:ln w="38100" cap="sq">
            <a:solidFill>
              <a:schemeClr val="tx1"/>
            </a:solidFill>
            <a:round/>
            <a:headEnd type="none" w="sm" len="sm"/>
            <a:tailEnd type="triangle" w="med" len="med"/>
          </a:ln>
        </p:spPr>
        <p:txBody>
          <a:bodyPr wrap="none" anchor="ctr"/>
          <a:lstStyle/>
          <a:p>
            <a:endParaRPr lang="zh-CN" altLang="en-US" sz="2400"/>
          </a:p>
        </p:txBody>
      </p:sp>
      <p:sp>
        <p:nvSpPr>
          <p:cNvPr id="10" name="Line 173"/>
          <p:cNvSpPr>
            <a:spLocks noChangeShapeType="1"/>
          </p:cNvSpPr>
          <p:nvPr/>
        </p:nvSpPr>
        <p:spPr bwMode="auto">
          <a:xfrm>
            <a:off x="10122118" y="4174748"/>
            <a:ext cx="1254123" cy="0"/>
          </a:xfrm>
          <a:prstGeom prst="line">
            <a:avLst/>
          </a:prstGeom>
          <a:noFill/>
          <a:ln w="38100" cap="sq">
            <a:solidFill>
              <a:schemeClr val="tx1"/>
            </a:solidFill>
            <a:round/>
            <a:headEnd type="none" w="sm" len="sm"/>
            <a:tailEnd type="triangle" w="med" len="med"/>
          </a:ln>
        </p:spPr>
        <p:txBody>
          <a:bodyPr wrap="none" anchor="ctr"/>
          <a:lstStyle/>
          <a:p>
            <a:endParaRPr lang="zh-CN" altLang="en-US" sz="2400"/>
          </a:p>
        </p:txBody>
      </p:sp>
      <p:sp>
        <p:nvSpPr>
          <p:cNvPr id="11" name="Line 174"/>
          <p:cNvSpPr>
            <a:spLocks noChangeShapeType="1"/>
          </p:cNvSpPr>
          <p:nvPr/>
        </p:nvSpPr>
        <p:spPr bwMode="auto">
          <a:xfrm>
            <a:off x="10022632" y="4664899"/>
            <a:ext cx="1353612" cy="0"/>
          </a:xfrm>
          <a:prstGeom prst="line">
            <a:avLst/>
          </a:prstGeom>
          <a:noFill/>
          <a:ln w="38100" cap="sq">
            <a:solidFill>
              <a:schemeClr val="tx1"/>
            </a:solidFill>
            <a:round/>
            <a:headEnd type="none" w="sm" len="sm"/>
            <a:tailEnd type="triangle" w="med" len="med"/>
          </a:ln>
        </p:spPr>
        <p:txBody>
          <a:bodyPr wrap="none" anchor="ctr"/>
          <a:lstStyle/>
          <a:p>
            <a:endParaRPr lang="zh-CN" altLang="en-US" sz="2400" dirty="0"/>
          </a:p>
        </p:txBody>
      </p:sp>
      <p:sp>
        <p:nvSpPr>
          <p:cNvPr id="12" name="Line 175"/>
          <p:cNvSpPr>
            <a:spLocks noChangeShapeType="1"/>
          </p:cNvSpPr>
          <p:nvPr/>
        </p:nvSpPr>
        <p:spPr bwMode="auto">
          <a:xfrm>
            <a:off x="10041684" y="5141188"/>
            <a:ext cx="1334556" cy="0"/>
          </a:xfrm>
          <a:prstGeom prst="line">
            <a:avLst/>
          </a:prstGeom>
          <a:noFill/>
          <a:ln w="38100" cap="sq">
            <a:solidFill>
              <a:schemeClr val="tx1"/>
            </a:solidFill>
            <a:round/>
            <a:headEnd type="none" w="sm" len="sm"/>
            <a:tailEnd type="triangle" w="med" len="med"/>
          </a:ln>
        </p:spPr>
        <p:txBody>
          <a:bodyPr wrap="none" anchor="ctr"/>
          <a:lstStyle/>
          <a:p>
            <a:endParaRPr lang="zh-CN" altLang="en-US" sz="2400"/>
          </a:p>
        </p:txBody>
      </p:sp>
      <p:sp>
        <p:nvSpPr>
          <p:cNvPr id="13" name="Line 176"/>
          <p:cNvSpPr>
            <a:spLocks noChangeShapeType="1"/>
          </p:cNvSpPr>
          <p:nvPr/>
        </p:nvSpPr>
        <p:spPr bwMode="auto">
          <a:xfrm>
            <a:off x="10041684" y="5672148"/>
            <a:ext cx="1334556" cy="0"/>
          </a:xfrm>
          <a:prstGeom prst="line">
            <a:avLst/>
          </a:prstGeom>
          <a:noFill/>
          <a:ln w="38100" cap="sq">
            <a:solidFill>
              <a:schemeClr val="tx1"/>
            </a:solidFill>
            <a:round/>
            <a:headEnd type="none" w="sm" len="sm"/>
            <a:tailEnd type="triangle" w="med" len="med"/>
          </a:ln>
        </p:spPr>
        <p:txBody>
          <a:bodyPr wrap="none" anchor="ctr"/>
          <a:lstStyle/>
          <a:p>
            <a:endParaRPr lang="zh-CN" altLang="en-US" sz="2400"/>
          </a:p>
        </p:txBody>
      </p:sp>
      <p:sp>
        <p:nvSpPr>
          <p:cNvPr id="14" name="Line 177"/>
          <p:cNvSpPr>
            <a:spLocks noChangeShapeType="1"/>
          </p:cNvSpPr>
          <p:nvPr/>
        </p:nvSpPr>
        <p:spPr bwMode="auto">
          <a:xfrm>
            <a:off x="10022631" y="6161991"/>
            <a:ext cx="1353608" cy="0"/>
          </a:xfrm>
          <a:prstGeom prst="line">
            <a:avLst/>
          </a:prstGeom>
          <a:noFill/>
          <a:ln w="38100" cap="sq">
            <a:solidFill>
              <a:schemeClr val="tx1"/>
            </a:solidFill>
            <a:round/>
            <a:headEnd type="none" w="sm" len="sm"/>
            <a:tailEnd type="triangle" w="med" len="med"/>
          </a:ln>
        </p:spPr>
        <p:txBody>
          <a:bodyPr wrap="none" anchor="ctr"/>
          <a:lstStyle/>
          <a:p>
            <a:endParaRPr lang="zh-CN" altLang="en-US" sz="2400" dirty="0"/>
          </a:p>
        </p:txBody>
      </p:sp>
      <p:sp>
        <p:nvSpPr>
          <p:cNvPr id="15" name="TextBox 14"/>
          <p:cNvSpPr txBox="1"/>
          <p:nvPr/>
        </p:nvSpPr>
        <p:spPr>
          <a:xfrm>
            <a:off x="9471238" y="855980"/>
            <a:ext cx="1143000" cy="379656"/>
          </a:xfrm>
          <a:prstGeom prst="rect">
            <a:avLst/>
          </a:prstGeom>
          <a:noFill/>
        </p:spPr>
        <p:txBody>
          <a:bodyPr wrap="square" rtlCol="0">
            <a:spAutoFit/>
          </a:bodyPr>
          <a:lstStyle/>
          <a:p>
            <a:r>
              <a:rPr lang="en-US" altLang="zh-CN" sz="1867" dirty="0">
                <a:latin typeface="微软雅黑" pitchFamily="34" charset="-122"/>
                <a:ea typeface="微软雅黑" pitchFamily="34" charset="-122"/>
              </a:rPr>
              <a:t>string</a:t>
            </a:r>
            <a:endParaRPr lang="zh-CN" altLang="en-US"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normAutofit fontScale="90000"/>
          </a:bodyPr>
          <a:lstStyle/>
          <a:p>
            <a:pPr eaLnBrk="1" hangingPunct="1"/>
            <a:r>
              <a:rPr lang="en-US" altLang="zh-CN" sz="3733" b="1" dirty="0">
                <a:latin typeface="微软雅黑" pitchFamily="34" charset="-122"/>
              </a:rPr>
              <a:t>main</a:t>
            </a:r>
            <a:r>
              <a:rPr lang="zh-CN" altLang="en-US" sz="3733" b="1" dirty="0">
                <a:latin typeface="微软雅黑" pitchFamily="34" charset="-122"/>
              </a:rPr>
              <a:t>函数的形参</a:t>
            </a:r>
          </a:p>
        </p:txBody>
      </p:sp>
      <p:sp>
        <p:nvSpPr>
          <p:cNvPr id="529411" name="Rectangle 3"/>
          <p:cNvSpPr>
            <a:spLocks noGrp="1" noChangeArrowheads="1"/>
          </p:cNvSpPr>
          <p:nvPr>
            <p:ph idx="4294967295"/>
          </p:nvPr>
        </p:nvSpPr>
        <p:spPr>
          <a:xfrm>
            <a:off x="487680" y="1278890"/>
            <a:ext cx="10363200" cy="4114800"/>
          </a:xfrm>
        </p:spPr>
        <p:txBody>
          <a:bodyPr>
            <a:normAutofit lnSpcReduction="10000"/>
          </a:bodyPr>
          <a:lstStyle/>
          <a:p>
            <a:pPr eaLnBrk="1" hangingPunct="1">
              <a:lnSpc>
                <a:spcPct val="115000"/>
              </a:lnSpc>
              <a:buNone/>
            </a:pPr>
            <a:r>
              <a:rPr lang="zh-CN" altLang="en-US" sz="2400" b="1" dirty="0"/>
              <a:t>命令行参数</a:t>
            </a:r>
            <a:endParaRPr lang="en-US" altLang="zh-CN" sz="2400" b="1" dirty="0"/>
          </a:p>
          <a:p>
            <a:pPr eaLnBrk="1" hangingPunct="1">
              <a:lnSpc>
                <a:spcPct val="115000"/>
              </a:lnSpc>
              <a:buNone/>
            </a:pPr>
            <a:r>
              <a:rPr lang="zh-CN" altLang="en-US" sz="1867" dirty="0"/>
              <a:t>如   </a:t>
            </a:r>
            <a:r>
              <a:rPr lang="en-US" altLang="zh-CN" sz="1867" dirty="0"/>
              <a:t>cp   </a:t>
            </a:r>
            <a:r>
              <a:rPr lang="en-US" altLang="zh-CN" sz="1867" dirty="0" err="1"/>
              <a:t>filea</a:t>
            </a:r>
            <a:r>
              <a:rPr lang="en-US" altLang="zh-CN" sz="1867" dirty="0"/>
              <a:t>   </a:t>
            </a:r>
            <a:r>
              <a:rPr lang="en-US" altLang="zh-CN" sz="1867" dirty="0" err="1"/>
              <a:t>fileb</a:t>
            </a:r>
            <a:endParaRPr lang="en-US" altLang="zh-CN" sz="1867" dirty="0"/>
          </a:p>
          <a:p>
            <a:pPr eaLnBrk="1" hangingPunct="1">
              <a:lnSpc>
                <a:spcPct val="115000"/>
              </a:lnSpc>
              <a:buNone/>
            </a:pPr>
            <a:r>
              <a:rPr lang="en-US" altLang="zh-CN" sz="1867" dirty="0"/>
              <a:t>       dir  C:\</a:t>
            </a:r>
          </a:p>
          <a:p>
            <a:pPr>
              <a:lnSpc>
                <a:spcPct val="115000"/>
              </a:lnSpc>
              <a:spcBef>
                <a:spcPts val="2400"/>
              </a:spcBef>
              <a:buNone/>
            </a:pPr>
            <a:r>
              <a:rPr lang="zh-CN" altLang="en-US" sz="2400" b="1" dirty="0"/>
              <a:t>如何将参数传递给程序？</a:t>
            </a:r>
            <a:endParaRPr lang="en-US" altLang="zh-CN" sz="2400" b="1" dirty="0"/>
          </a:p>
          <a:p>
            <a:pPr>
              <a:lnSpc>
                <a:spcPct val="115000"/>
              </a:lnSpc>
              <a:spcBef>
                <a:spcPts val="800"/>
              </a:spcBef>
              <a:buNone/>
            </a:pPr>
            <a:r>
              <a:rPr lang="en-US" altLang="zh-CN" sz="1867" dirty="0"/>
              <a:t>main</a:t>
            </a:r>
            <a:r>
              <a:rPr lang="zh-CN" altLang="en-US" sz="1867" dirty="0"/>
              <a:t>函数的参数</a:t>
            </a:r>
            <a:endParaRPr lang="en-US" altLang="zh-CN" sz="1867" dirty="0"/>
          </a:p>
          <a:p>
            <a:pPr>
              <a:lnSpc>
                <a:spcPct val="115000"/>
              </a:lnSpc>
              <a:spcBef>
                <a:spcPts val="2400"/>
              </a:spcBef>
              <a:buNone/>
            </a:pPr>
            <a:r>
              <a:rPr lang="en-US" altLang="zh-CN" sz="2400" b="1" dirty="0"/>
              <a:t>main</a:t>
            </a:r>
            <a:r>
              <a:rPr lang="zh-CN" altLang="en-US" sz="2400" b="1" dirty="0"/>
              <a:t>函数有二个形式参数</a:t>
            </a:r>
            <a:endParaRPr lang="en-US" altLang="zh-CN" sz="2400" b="1" dirty="0"/>
          </a:p>
          <a:p>
            <a:pPr>
              <a:lnSpc>
                <a:spcPct val="120000"/>
              </a:lnSpc>
              <a:spcBef>
                <a:spcPts val="800"/>
              </a:spcBef>
              <a:buNone/>
            </a:pPr>
            <a:r>
              <a:rPr lang="en-US" altLang="zh-CN" sz="1867" dirty="0" err="1"/>
              <a:t>int</a:t>
            </a:r>
            <a:r>
              <a:rPr lang="en-US" altLang="zh-CN" sz="1867" dirty="0"/>
              <a:t> </a:t>
            </a:r>
            <a:r>
              <a:rPr lang="en-US" altLang="zh-CN" sz="1867" dirty="0" err="1"/>
              <a:t>argc</a:t>
            </a:r>
            <a:r>
              <a:rPr lang="en-US" altLang="zh-CN" sz="1867" dirty="0"/>
              <a:t> </a:t>
            </a:r>
            <a:r>
              <a:rPr lang="zh-CN" altLang="en-US" sz="1867" dirty="0"/>
              <a:t>：</a:t>
            </a:r>
            <a:r>
              <a:rPr lang="en-US" altLang="zh-CN" sz="1867" dirty="0"/>
              <a:t> </a:t>
            </a:r>
            <a:r>
              <a:rPr lang="zh-CN" altLang="en-US" sz="1867" dirty="0"/>
              <a:t>参数的数目（包括命令名本身）</a:t>
            </a:r>
            <a:endParaRPr lang="en-US" altLang="zh-CN" sz="1867" dirty="0"/>
          </a:p>
          <a:p>
            <a:pPr>
              <a:lnSpc>
                <a:spcPct val="120000"/>
              </a:lnSpc>
              <a:spcBef>
                <a:spcPts val="800"/>
              </a:spcBef>
              <a:buNone/>
            </a:pPr>
            <a:r>
              <a:rPr lang="en-US" altLang="zh-CN" sz="1867" dirty="0"/>
              <a:t>char  *</a:t>
            </a:r>
            <a:r>
              <a:rPr lang="en-US" altLang="zh-CN" sz="1867" dirty="0" err="1"/>
              <a:t>argv</a:t>
            </a:r>
            <a:r>
              <a:rPr lang="en-US" altLang="zh-CN" sz="1867" dirty="0"/>
              <a:t>[ ]</a:t>
            </a:r>
            <a:r>
              <a:rPr lang="zh-CN" altLang="en-US" sz="1867" dirty="0"/>
              <a:t>：指向每个参数的指针，是一个指向字符串的指针数组</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9411">
                                            <p:txEl>
                                              <p:pRg st="3" end="3"/>
                                            </p:txEl>
                                          </p:spTgt>
                                        </p:tgtEl>
                                        <p:attrNameLst>
                                          <p:attrName>style.visibility</p:attrName>
                                        </p:attrNameLst>
                                      </p:cBhvr>
                                      <p:to>
                                        <p:strVal val="visible"/>
                                      </p:to>
                                    </p:set>
                                    <p:animEffect transition="in" filter="blinds(horizontal)">
                                      <p:cBhvr>
                                        <p:cTn id="7" dur="500"/>
                                        <p:tgtEl>
                                          <p:spTgt spid="529411">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29411">
                                            <p:txEl>
                                              <p:pRg st="4" end="4"/>
                                            </p:txEl>
                                          </p:spTgt>
                                        </p:tgtEl>
                                        <p:attrNameLst>
                                          <p:attrName>style.visibility</p:attrName>
                                        </p:attrNameLst>
                                      </p:cBhvr>
                                      <p:to>
                                        <p:strVal val="visible"/>
                                      </p:to>
                                    </p:set>
                                    <p:animEffect transition="in" filter="blinds(horizontal)">
                                      <p:cBhvr>
                                        <p:cTn id="10" dur="500"/>
                                        <p:tgtEl>
                                          <p:spTgt spid="529411">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29411">
                                            <p:txEl>
                                              <p:pRg st="5" end="5"/>
                                            </p:txEl>
                                          </p:spTgt>
                                        </p:tgtEl>
                                        <p:attrNameLst>
                                          <p:attrName>style.visibility</p:attrName>
                                        </p:attrNameLst>
                                      </p:cBhvr>
                                      <p:to>
                                        <p:strVal val="visible"/>
                                      </p:to>
                                    </p:set>
                                    <p:animEffect transition="in" filter="blinds(horizontal)">
                                      <p:cBhvr>
                                        <p:cTn id="15" dur="500"/>
                                        <p:tgtEl>
                                          <p:spTgt spid="529411">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29411">
                                            <p:txEl>
                                              <p:pRg st="6" end="6"/>
                                            </p:txEl>
                                          </p:spTgt>
                                        </p:tgtEl>
                                        <p:attrNameLst>
                                          <p:attrName>style.visibility</p:attrName>
                                        </p:attrNameLst>
                                      </p:cBhvr>
                                      <p:to>
                                        <p:strVal val="visible"/>
                                      </p:to>
                                    </p:set>
                                    <p:animEffect transition="in" filter="blinds(horizontal)">
                                      <p:cBhvr>
                                        <p:cTn id="18" dur="500"/>
                                        <p:tgtEl>
                                          <p:spTgt spid="529411">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29411">
                                            <p:txEl>
                                              <p:pRg st="7" end="7"/>
                                            </p:txEl>
                                          </p:spTgt>
                                        </p:tgtEl>
                                        <p:attrNameLst>
                                          <p:attrName>style.visibility</p:attrName>
                                        </p:attrNameLst>
                                      </p:cBhvr>
                                      <p:to>
                                        <p:strVal val="visible"/>
                                      </p:to>
                                    </p:set>
                                    <p:animEffect transition="in" filter="blinds(horizontal)">
                                      <p:cBhvr>
                                        <p:cTn id="21" dur="500"/>
                                        <p:tgtEl>
                                          <p:spTgt spid="529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normAutofit fontScale="90000"/>
          </a:bodyPr>
          <a:lstStyle/>
          <a:p>
            <a:pPr eaLnBrk="1" hangingPunct="1"/>
            <a:r>
              <a:rPr lang="zh-CN" altLang="en-US" sz="3733" b="1" dirty="0">
                <a:latin typeface="微软雅黑" pitchFamily="34" charset="-122"/>
              </a:rPr>
              <a:t>把参数传递给</a:t>
            </a:r>
            <a:r>
              <a:rPr lang="en-US" altLang="zh-CN" sz="3733" b="1" dirty="0">
                <a:latin typeface="微软雅黑" pitchFamily="34" charset="-122"/>
              </a:rPr>
              <a:t>main()</a:t>
            </a:r>
          </a:p>
        </p:txBody>
      </p:sp>
      <p:sp>
        <p:nvSpPr>
          <p:cNvPr id="530435" name="Rectangle 3"/>
          <p:cNvSpPr>
            <a:spLocks noGrp="1" noChangeArrowheads="1"/>
          </p:cNvSpPr>
          <p:nvPr>
            <p:ph idx="4294967295"/>
          </p:nvPr>
        </p:nvSpPr>
        <p:spPr>
          <a:xfrm>
            <a:off x="413853" y="1371600"/>
            <a:ext cx="6575425" cy="4114800"/>
          </a:xfrm>
        </p:spPr>
        <p:txBody>
          <a:bodyPr>
            <a:normAutofit/>
          </a:bodyPr>
          <a:lstStyle/>
          <a:p>
            <a:pPr>
              <a:spcBef>
                <a:spcPts val="800"/>
              </a:spcBef>
              <a:buNone/>
            </a:pPr>
            <a:r>
              <a:rPr lang="en-US" altLang="zh-CN" sz="1867" dirty="0" err="1"/>
              <a:t>int</a:t>
            </a:r>
            <a:r>
              <a:rPr lang="en-US" altLang="zh-CN" sz="1867" dirty="0"/>
              <a:t> main(</a:t>
            </a:r>
            <a:r>
              <a:rPr lang="en-US" altLang="zh-CN" sz="1867" dirty="0" err="1"/>
              <a:t>int</a:t>
            </a:r>
            <a:r>
              <a:rPr lang="en-US" altLang="zh-CN" sz="1867" dirty="0"/>
              <a:t> </a:t>
            </a:r>
            <a:r>
              <a:rPr lang="en-US" altLang="zh-CN" sz="1867" dirty="0" err="1"/>
              <a:t>argc</a:t>
            </a:r>
            <a:r>
              <a:rPr lang="en-US" altLang="zh-CN" sz="1867" dirty="0"/>
              <a:t>,  char *</a:t>
            </a:r>
            <a:r>
              <a:rPr lang="en-US" altLang="zh-CN" sz="1867" dirty="0" err="1"/>
              <a:t>argv</a:t>
            </a:r>
            <a:r>
              <a:rPr lang="en-US" altLang="zh-CN" sz="1867" dirty="0"/>
              <a:t>[])</a:t>
            </a:r>
          </a:p>
          <a:p>
            <a:pPr>
              <a:spcBef>
                <a:spcPts val="800"/>
              </a:spcBef>
              <a:buNone/>
            </a:pPr>
            <a:r>
              <a:rPr lang="en-US" altLang="zh-CN" sz="1867" dirty="0"/>
              <a:t>{</a:t>
            </a:r>
          </a:p>
          <a:p>
            <a:pPr>
              <a:spcBef>
                <a:spcPts val="800"/>
              </a:spcBef>
              <a:buNone/>
            </a:pPr>
            <a:r>
              <a:rPr lang="en-US" altLang="zh-CN" sz="1867" dirty="0"/>
              <a:t>	</a:t>
            </a:r>
            <a:r>
              <a:rPr lang="en-US" altLang="zh-CN" sz="1867" dirty="0" err="1"/>
              <a:t>int</a:t>
            </a:r>
            <a:r>
              <a:rPr lang="en-US" altLang="zh-CN" sz="1867" dirty="0"/>
              <a:t> </a:t>
            </a:r>
            <a:r>
              <a:rPr lang="en-US" altLang="zh-CN" sz="1867" dirty="0" err="1"/>
              <a:t>i</a:t>
            </a:r>
            <a:r>
              <a:rPr lang="en-US" altLang="zh-CN" sz="1867" dirty="0"/>
              <a:t>;</a:t>
            </a:r>
          </a:p>
          <a:p>
            <a:pPr>
              <a:spcBef>
                <a:spcPts val="800"/>
              </a:spcBef>
              <a:buNone/>
            </a:pPr>
            <a:endParaRPr lang="en-US" altLang="zh-CN" sz="1867" dirty="0"/>
          </a:p>
          <a:p>
            <a:pPr>
              <a:spcBef>
                <a:spcPts val="800"/>
              </a:spcBef>
              <a:buNone/>
            </a:pPr>
            <a:r>
              <a:rPr lang="en-US" altLang="zh-CN" sz="1867" dirty="0"/>
              <a:t>	</a:t>
            </a:r>
            <a:r>
              <a:rPr lang="en-US" altLang="zh-CN" sz="1867" dirty="0" err="1"/>
              <a:t>cout</a:t>
            </a:r>
            <a:r>
              <a:rPr lang="en-US" altLang="zh-CN" sz="1867" dirty="0"/>
              <a:t> &lt;&lt; "</a:t>
            </a:r>
            <a:r>
              <a:rPr lang="en-US" altLang="zh-CN" sz="1867" dirty="0" err="1"/>
              <a:t>argc</a:t>
            </a:r>
            <a:r>
              <a:rPr lang="en-US" altLang="zh-CN" sz="1867" dirty="0"/>
              <a:t>=“ &lt;&lt; </a:t>
            </a:r>
            <a:r>
              <a:rPr lang="en-US" altLang="zh-CN" sz="1867" dirty="0" err="1"/>
              <a:t>argc</a:t>
            </a:r>
            <a:r>
              <a:rPr lang="en-US" altLang="zh-CN" sz="1867" dirty="0"/>
              <a:t> &lt;&lt; </a:t>
            </a:r>
            <a:r>
              <a:rPr lang="en-US" altLang="zh-CN" sz="1867" dirty="0" err="1"/>
              <a:t>endl</a:t>
            </a:r>
            <a:r>
              <a:rPr lang="en-US" altLang="zh-CN" sz="1867" dirty="0"/>
              <a:t>;</a:t>
            </a:r>
          </a:p>
          <a:p>
            <a:pPr>
              <a:spcBef>
                <a:spcPts val="800"/>
              </a:spcBef>
              <a:buNone/>
            </a:pPr>
            <a:r>
              <a:rPr lang="en-US" altLang="zh-CN" sz="1867" dirty="0"/>
              <a:t>	for(</a:t>
            </a:r>
            <a:r>
              <a:rPr lang="en-US" altLang="zh-CN" sz="1867" dirty="0" err="1"/>
              <a:t>i</a:t>
            </a:r>
            <a:r>
              <a:rPr lang="en-US" altLang="zh-CN" sz="1867" dirty="0"/>
              <a:t>=0; </a:t>
            </a:r>
            <a:r>
              <a:rPr lang="en-US" altLang="zh-CN" sz="1867" dirty="0" err="1"/>
              <a:t>i</a:t>
            </a:r>
            <a:r>
              <a:rPr lang="en-US" altLang="zh-CN" sz="1867" dirty="0"/>
              <a:t>&lt;</a:t>
            </a:r>
            <a:r>
              <a:rPr lang="en-US" altLang="zh-CN" sz="1867" dirty="0" err="1"/>
              <a:t>argc</a:t>
            </a:r>
            <a:r>
              <a:rPr lang="en-US" altLang="zh-CN" sz="1867" dirty="0"/>
              <a:t>;  ++</a:t>
            </a:r>
            <a:r>
              <a:rPr lang="en-US" altLang="zh-CN" sz="1867" dirty="0" err="1"/>
              <a:t>i</a:t>
            </a:r>
            <a:r>
              <a:rPr lang="en-US" altLang="zh-CN" sz="1867" dirty="0"/>
              <a:t>)</a:t>
            </a:r>
          </a:p>
          <a:p>
            <a:pPr>
              <a:spcBef>
                <a:spcPts val="800"/>
              </a:spcBef>
              <a:buNone/>
            </a:pPr>
            <a:r>
              <a:rPr lang="en-US" altLang="zh-CN" sz="1867" dirty="0"/>
              <a:t>		</a:t>
            </a:r>
            <a:r>
              <a:rPr lang="en-US" altLang="zh-CN" sz="1867" dirty="0" err="1"/>
              <a:t>cout</a:t>
            </a:r>
            <a:r>
              <a:rPr lang="en-US" altLang="zh-CN" sz="1867" dirty="0"/>
              <a:t> &lt;&lt; "</a:t>
            </a:r>
            <a:r>
              <a:rPr lang="en-US" altLang="zh-CN" sz="1867" dirty="0" err="1"/>
              <a:t>argv</a:t>
            </a:r>
            <a:r>
              <a:rPr lang="en-US" altLang="zh-CN" sz="1867" dirty="0"/>
              <a:t>[“ &lt;&lt; </a:t>
            </a:r>
            <a:r>
              <a:rPr lang="en-US" altLang="zh-CN" sz="1867" dirty="0" err="1"/>
              <a:t>i</a:t>
            </a:r>
            <a:r>
              <a:rPr lang="en-US" altLang="zh-CN" sz="1867" dirty="0"/>
              <a:t> &lt;&lt; “]=“</a:t>
            </a:r>
          </a:p>
          <a:p>
            <a:pPr>
              <a:spcBef>
                <a:spcPts val="800"/>
              </a:spcBef>
              <a:buNone/>
            </a:pPr>
            <a:r>
              <a:rPr lang="en-US" altLang="zh-CN" sz="1867" dirty="0"/>
              <a:t>                         &lt;&lt; </a:t>
            </a:r>
            <a:r>
              <a:rPr lang="en-US" altLang="zh-CN" sz="1867" dirty="0" err="1"/>
              <a:t>argv</a:t>
            </a:r>
            <a:r>
              <a:rPr lang="en-US" altLang="zh-CN" sz="1867" dirty="0"/>
              <a:t>[</a:t>
            </a:r>
            <a:r>
              <a:rPr lang="en-US" altLang="zh-CN" sz="1867" dirty="0" err="1"/>
              <a:t>i</a:t>
            </a:r>
            <a:r>
              <a:rPr lang="en-US" altLang="zh-CN" sz="1867" dirty="0"/>
              <a:t>]  &lt;&lt; </a:t>
            </a:r>
            <a:r>
              <a:rPr lang="en-US" altLang="zh-CN" sz="1867" dirty="0" err="1"/>
              <a:t>endl</a:t>
            </a:r>
            <a:r>
              <a:rPr lang="en-US" altLang="zh-CN" sz="1867" dirty="0"/>
              <a:t>;</a:t>
            </a:r>
          </a:p>
          <a:p>
            <a:pPr>
              <a:spcBef>
                <a:spcPts val="800"/>
              </a:spcBef>
              <a:buNone/>
            </a:pPr>
            <a:endParaRPr lang="en-US" altLang="zh-CN" sz="1867" dirty="0"/>
          </a:p>
          <a:p>
            <a:pPr>
              <a:spcBef>
                <a:spcPts val="800"/>
              </a:spcBef>
              <a:buNone/>
            </a:pPr>
            <a:r>
              <a:rPr lang="en-US" altLang="zh-CN" sz="1867" dirty="0"/>
              <a:t>	return 0;</a:t>
            </a:r>
          </a:p>
          <a:p>
            <a:pPr>
              <a:spcBef>
                <a:spcPts val="800"/>
              </a:spcBef>
              <a:buNone/>
            </a:pPr>
            <a:r>
              <a:rPr lang="en-US" altLang="zh-CN" sz="1867" dirty="0"/>
              <a:t>}</a:t>
            </a:r>
          </a:p>
        </p:txBody>
      </p:sp>
      <p:sp>
        <p:nvSpPr>
          <p:cNvPr id="530436" name="Text Box 4"/>
          <p:cNvSpPr txBox="1">
            <a:spLocks noChangeArrowheads="1"/>
          </p:cNvSpPr>
          <p:nvPr/>
        </p:nvSpPr>
        <p:spPr bwMode="auto">
          <a:xfrm>
            <a:off x="839258" y="5686426"/>
            <a:ext cx="5260864" cy="461665"/>
          </a:xfrm>
          <a:prstGeom prst="rect">
            <a:avLst/>
          </a:prstGeom>
          <a:noFill/>
          <a:ln w="12700" cap="sq">
            <a:noFill/>
            <a:miter lim="800000"/>
            <a:headEnd type="none" w="sm" len="sm"/>
            <a:tailEnd type="none" w="sm" len="sm"/>
          </a:ln>
        </p:spPr>
        <p:txBody>
          <a:bodyPr wrap="none">
            <a:spAutoFit/>
          </a:bodyPr>
          <a:lstStyle/>
          <a:p>
            <a:r>
              <a:rPr lang="zh-CN" altLang="en-US" sz="2400" dirty="0">
                <a:latin typeface="微软雅黑" pitchFamily="34" charset="-122"/>
                <a:ea typeface="微软雅黑" pitchFamily="34" charset="-122"/>
              </a:rPr>
              <a:t>假设生成的执行文件</a:t>
            </a:r>
            <a:r>
              <a:rPr lang="en-US" altLang="zh-CN" sz="2400" dirty="0">
                <a:latin typeface="微软雅黑" pitchFamily="34" charset="-122"/>
                <a:ea typeface="微软雅黑" pitchFamily="34" charset="-122"/>
              </a:rPr>
              <a:t>myprogram.exe</a:t>
            </a:r>
          </a:p>
        </p:txBody>
      </p:sp>
      <p:sp>
        <p:nvSpPr>
          <p:cNvPr id="5" name="Rectangle 3"/>
          <p:cNvSpPr txBox="1">
            <a:spLocks noChangeArrowheads="1"/>
          </p:cNvSpPr>
          <p:nvPr/>
        </p:nvSpPr>
        <p:spPr>
          <a:xfrm>
            <a:off x="6486525" y="1838327"/>
            <a:ext cx="5705475" cy="4525963"/>
          </a:xfrm>
          <a:prstGeom prst="rect">
            <a:avLst/>
          </a:prstGeom>
        </p:spPr>
        <p:txBody>
          <a:bodyPr vert="horz">
            <a:normAutofit/>
          </a:bodyPr>
          <a:lstStyle/>
          <a:p>
            <a:pPr marL="560818" indent="-512051" defTabSz="1219170">
              <a:lnSpc>
                <a:spcPct val="90000"/>
              </a:lnSpc>
              <a:spcBef>
                <a:spcPct val="20000"/>
              </a:spcBef>
              <a:buClr>
                <a:schemeClr val="accent1"/>
              </a:buClr>
              <a:buSzPct val="80000"/>
              <a:defRPr/>
            </a:pPr>
            <a:r>
              <a:rPr lang="zh-CN" altLang="en-US" sz="2400" b="1" dirty="0">
                <a:latin typeface="微软雅黑" pitchFamily="34" charset="-122"/>
                <a:ea typeface="微软雅黑" pitchFamily="34" charset="-122"/>
              </a:rPr>
              <a:t>在命令行输入：</a:t>
            </a:r>
            <a:r>
              <a:rPr lang="en-US" altLang="zh-CN" sz="2400" b="1" dirty="0" err="1">
                <a:latin typeface="微软雅黑" pitchFamily="34" charset="-122"/>
                <a:ea typeface="微软雅黑" pitchFamily="34" charset="-122"/>
              </a:rPr>
              <a:t>myprogram</a:t>
            </a:r>
            <a:r>
              <a:rPr lang="en-US" altLang="zh-CN" sz="2400" b="1" dirty="0">
                <a:solidFill>
                  <a:schemeClr val="hlink"/>
                </a:solidFill>
                <a:latin typeface="微软雅黑" pitchFamily="34" charset="-122"/>
                <a:ea typeface="微软雅黑" pitchFamily="34" charset="-122"/>
              </a:rPr>
              <a:t>  </a:t>
            </a:r>
          </a:p>
          <a:p>
            <a:pPr marL="560818" indent="-512051" defTabSz="1219170">
              <a:spcBef>
                <a:spcPts val="800"/>
              </a:spcBef>
              <a:buClr>
                <a:schemeClr val="accent1"/>
              </a:buClr>
              <a:buSzPct val="80000"/>
              <a:defRPr/>
            </a:pPr>
            <a:r>
              <a:rPr lang="zh-CN" altLang="en-US" sz="1867" dirty="0">
                <a:latin typeface="微软雅黑" pitchFamily="34" charset="-122"/>
                <a:ea typeface="微软雅黑" pitchFamily="34" charset="-122"/>
              </a:rPr>
              <a:t>输出结果：</a:t>
            </a:r>
            <a:r>
              <a:rPr lang="en-US" altLang="zh-CN" sz="1867" dirty="0" err="1">
                <a:latin typeface="微软雅黑" pitchFamily="34" charset="-122"/>
                <a:ea typeface="微软雅黑" pitchFamily="34" charset="-122"/>
              </a:rPr>
              <a:t>argc</a:t>
            </a:r>
            <a:r>
              <a:rPr lang="en-US" altLang="zh-CN" sz="1867" dirty="0">
                <a:latin typeface="微软雅黑" pitchFamily="34" charset="-122"/>
                <a:ea typeface="微软雅黑" pitchFamily="34" charset="-122"/>
              </a:rPr>
              <a:t>=1                                            </a:t>
            </a:r>
          </a:p>
          <a:p>
            <a:pPr marL="560818" indent="-512051" defTabSz="1219170">
              <a:spcBef>
                <a:spcPts val="800"/>
              </a:spcBef>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argv</a:t>
            </a:r>
            <a:r>
              <a:rPr lang="en-US" altLang="zh-CN" sz="1867" dirty="0">
                <a:latin typeface="微软雅黑" pitchFamily="34" charset="-122"/>
                <a:ea typeface="微软雅黑" pitchFamily="34" charset="-122"/>
              </a:rPr>
              <a:t>[0]=</a:t>
            </a:r>
            <a:r>
              <a:rPr lang="en-US" altLang="zh-CN" sz="1867" dirty="0" err="1">
                <a:latin typeface="微软雅黑" pitchFamily="34" charset="-122"/>
                <a:ea typeface="微软雅黑" pitchFamily="34" charset="-122"/>
              </a:rPr>
              <a:t>myprogram</a:t>
            </a:r>
            <a:endParaRPr lang="en-US" altLang="zh-CN" sz="1867" dirty="0">
              <a:latin typeface="微软雅黑" pitchFamily="34" charset="-122"/>
              <a:ea typeface="微软雅黑" pitchFamily="34" charset="-122"/>
            </a:endParaRPr>
          </a:p>
          <a:p>
            <a:pPr marL="560818" indent="-512051" defTabSz="1219170">
              <a:lnSpc>
                <a:spcPct val="90000"/>
              </a:lnSpc>
              <a:spcBef>
                <a:spcPct val="20000"/>
              </a:spcBef>
              <a:buClr>
                <a:schemeClr val="accent1"/>
              </a:buClr>
              <a:buSzPct val="80000"/>
              <a:defRPr/>
            </a:pPr>
            <a:endParaRPr lang="en-US" altLang="zh-CN" sz="2400" dirty="0">
              <a:solidFill>
                <a:schemeClr val="folHlink"/>
              </a:solidFill>
              <a:latin typeface="微软雅黑" pitchFamily="34" charset="-122"/>
              <a:ea typeface="微软雅黑" pitchFamily="34" charset="-122"/>
            </a:endParaRPr>
          </a:p>
          <a:p>
            <a:pPr marL="560818" indent="-512051" defTabSz="1219170">
              <a:lnSpc>
                <a:spcPct val="90000"/>
              </a:lnSpc>
              <a:spcBef>
                <a:spcPct val="20000"/>
              </a:spcBef>
              <a:buClr>
                <a:schemeClr val="accent1"/>
              </a:buClr>
              <a:buSzPct val="80000"/>
              <a:defRPr/>
            </a:pPr>
            <a:r>
              <a:rPr lang="zh-CN" altLang="en-US" sz="2400" b="1" dirty="0">
                <a:latin typeface="微软雅黑" pitchFamily="34" charset="-122"/>
                <a:ea typeface="微软雅黑" pitchFamily="34" charset="-122"/>
              </a:rPr>
              <a:t>在命令行输入：</a:t>
            </a:r>
            <a:r>
              <a:rPr lang="en-US" altLang="zh-CN" sz="2400" b="1" dirty="0" err="1">
                <a:latin typeface="微软雅黑" pitchFamily="34" charset="-122"/>
                <a:ea typeface="微软雅黑" pitchFamily="34" charset="-122"/>
              </a:rPr>
              <a:t>myprogram</a:t>
            </a:r>
            <a:r>
              <a:rPr lang="en-US" altLang="zh-CN" sz="2400" b="1" dirty="0">
                <a:latin typeface="微软雅黑" pitchFamily="34" charset="-122"/>
                <a:ea typeface="微软雅黑" pitchFamily="34" charset="-122"/>
              </a:rPr>
              <a:t>  try  this</a:t>
            </a:r>
          </a:p>
          <a:p>
            <a:pPr marL="560818" indent="-512051" defTabSz="1219170">
              <a:spcBef>
                <a:spcPts val="800"/>
              </a:spcBef>
              <a:buClr>
                <a:schemeClr val="accent1"/>
              </a:buClr>
              <a:buSzPct val="80000"/>
              <a:defRPr/>
            </a:pPr>
            <a:r>
              <a:rPr lang="zh-CN" altLang="en-US" sz="1867" dirty="0">
                <a:latin typeface="微软雅黑" pitchFamily="34" charset="-122"/>
                <a:ea typeface="微软雅黑" pitchFamily="34" charset="-122"/>
              </a:rPr>
              <a:t>输出结果：</a:t>
            </a:r>
            <a:r>
              <a:rPr lang="en-US" altLang="zh-CN" sz="1867" dirty="0" err="1">
                <a:latin typeface="微软雅黑" pitchFamily="34" charset="-122"/>
                <a:ea typeface="微软雅黑" pitchFamily="34" charset="-122"/>
              </a:rPr>
              <a:t>argc</a:t>
            </a:r>
            <a:r>
              <a:rPr lang="en-US" altLang="zh-CN" sz="1867" dirty="0">
                <a:latin typeface="微软雅黑" pitchFamily="34" charset="-122"/>
                <a:ea typeface="微软雅黑" pitchFamily="34" charset="-122"/>
              </a:rPr>
              <a:t>=3                                            </a:t>
            </a:r>
          </a:p>
          <a:p>
            <a:pPr marL="560818" indent="-512051" defTabSz="1219170">
              <a:spcBef>
                <a:spcPts val="800"/>
              </a:spcBef>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argv</a:t>
            </a:r>
            <a:r>
              <a:rPr lang="en-US" altLang="zh-CN" sz="1867" dirty="0">
                <a:latin typeface="微软雅黑" pitchFamily="34" charset="-122"/>
                <a:ea typeface="微软雅黑" pitchFamily="34" charset="-122"/>
              </a:rPr>
              <a:t>[0]=</a:t>
            </a:r>
            <a:r>
              <a:rPr lang="en-US" altLang="zh-CN" sz="1867" dirty="0" err="1">
                <a:latin typeface="微软雅黑" pitchFamily="34" charset="-122"/>
                <a:ea typeface="微软雅黑" pitchFamily="34" charset="-122"/>
              </a:rPr>
              <a:t>myprogram</a:t>
            </a:r>
            <a:endParaRPr lang="en-US" altLang="zh-CN" sz="1867" dirty="0">
              <a:latin typeface="微软雅黑" pitchFamily="34" charset="-122"/>
              <a:ea typeface="微软雅黑" pitchFamily="34" charset="-122"/>
            </a:endParaRPr>
          </a:p>
          <a:p>
            <a:pPr marL="560818" indent="-512051" defTabSz="1219170">
              <a:spcBef>
                <a:spcPts val="800"/>
              </a:spcBef>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argv</a:t>
            </a:r>
            <a:r>
              <a:rPr lang="en-US" altLang="zh-CN" sz="1867" dirty="0">
                <a:latin typeface="微软雅黑" pitchFamily="34" charset="-122"/>
                <a:ea typeface="微软雅黑" pitchFamily="34" charset="-122"/>
              </a:rPr>
              <a:t>[1]=try</a:t>
            </a:r>
          </a:p>
          <a:p>
            <a:pPr marL="560818" indent="-512051" defTabSz="1219170">
              <a:spcBef>
                <a:spcPts val="800"/>
              </a:spcBef>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argv</a:t>
            </a:r>
            <a:r>
              <a:rPr lang="en-US" altLang="zh-CN" sz="1867" dirty="0">
                <a:latin typeface="微软雅黑" pitchFamily="34" charset="-122"/>
                <a:ea typeface="微软雅黑" pitchFamily="34" charset="-122"/>
              </a:rPr>
              <a:t>[2]=this</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1458" name="Rectangle 2"/>
          <p:cNvSpPr>
            <a:spLocks noGrp="1" noChangeArrowheads="1"/>
          </p:cNvSpPr>
          <p:nvPr>
            <p:ph type="title"/>
          </p:nvPr>
        </p:nvSpPr>
        <p:spPr/>
        <p:txBody>
          <a:bodyPr>
            <a:normAutofit fontScale="90000"/>
          </a:bodyPr>
          <a:lstStyle/>
          <a:p>
            <a:pPr eaLnBrk="1" hangingPunct="1">
              <a:defRPr/>
            </a:pPr>
            <a:r>
              <a:rPr lang="en-US" altLang="zh-CN" sz="3733" b="1" dirty="0">
                <a:latin typeface="微软雅黑" pitchFamily="34" charset="-122"/>
              </a:rPr>
              <a:t>main</a:t>
            </a:r>
            <a:r>
              <a:rPr lang="zh-CN" altLang="en-US" sz="3733" b="1" dirty="0">
                <a:latin typeface="微软雅黑" pitchFamily="34" charset="-122"/>
              </a:rPr>
              <a:t>函数参数实例</a:t>
            </a:r>
          </a:p>
        </p:txBody>
      </p:sp>
      <p:sp>
        <p:nvSpPr>
          <p:cNvPr id="532483" name="Rectangle 3"/>
          <p:cNvSpPr>
            <a:spLocks noGrp="1" noChangeArrowheads="1"/>
          </p:cNvSpPr>
          <p:nvPr>
            <p:ph idx="4294967295"/>
          </p:nvPr>
        </p:nvSpPr>
        <p:spPr>
          <a:xfrm>
            <a:off x="792480" y="1316038"/>
            <a:ext cx="10363200" cy="5135562"/>
          </a:xfrm>
        </p:spPr>
        <p:txBody>
          <a:bodyPr>
            <a:normAutofit/>
          </a:bodyPr>
          <a:lstStyle/>
          <a:p>
            <a:pPr eaLnBrk="1" hangingPunct="1">
              <a:lnSpc>
                <a:spcPct val="130000"/>
              </a:lnSpc>
              <a:buNone/>
            </a:pPr>
            <a:r>
              <a:rPr lang="zh-CN" altLang="en-US" sz="2400" b="1" dirty="0"/>
              <a:t>问题</a:t>
            </a:r>
            <a:endParaRPr lang="en-US" altLang="zh-CN" sz="2400" b="1" dirty="0"/>
          </a:p>
          <a:p>
            <a:pPr eaLnBrk="1" hangingPunct="1">
              <a:lnSpc>
                <a:spcPct val="130000"/>
              </a:lnSpc>
              <a:buNone/>
            </a:pPr>
            <a:r>
              <a:rPr lang="zh-CN" altLang="en-US" sz="1867" dirty="0"/>
              <a:t>编写一个求任意 </a:t>
            </a:r>
            <a:r>
              <a:rPr lang="en-US" altLang="zh-CN" sz="1867" i="1" dirty="0"/>
              <a:t>n </a:t>
            </a:r>
            <a:r>
              <a:rPr lang="zh-CN" altLang="en-US" sz="1867" dirty="0"/>
              <a:t>个正整数的平均数的程序</a:t>
            </a:r>
          </a:p>
          <a:p>
            <a:pPr eaLnBrk="1" hangingPunct="1">
              <a:lnSpc>
                <a:spcPct val="130000"/>
              </a:lnSpc>
              <a:buNone/>
            </a:pPr>
            <a:endParaRPr lang="en-US" altLang="zh-CN" sz="1867" dirty="0"/>
          </a:p>
          <a:p>
            <a:pPr eaLnBrk="1" hangingPunct="1">
              <a:lnSpc>
                <a:spcPct val="130000"/>
              </a:lnSpc>
              <a:buNone/>
            </a:pPr>
            <a:r>
              <a:rPr lang="zh-CN" altLang="en-US" sz="2400" b="1" dirty="0"/>
              <a:t>要求</a:t>
            </a:r>
            <a:endParaRPr lang="en-US" altLang="zh-CN" sz="2400" b="1" dirty="0"/>
          </a:p>
          <a:p>
            <a:pPr eaLnBrk="1" hangingPunct="1">
              <a:lnSpc>
                <a:spcPct val="130000"/>
              </a:lnSpc>
              <a:buNone/>
            </a:pPr>
            <a:r>
              <a:rPr lang="zh-CN" altLang="en-US" sz="1867" dirty="0"/>
              <a:t>如果该程序对应的可执行文件名为</a:t>
            </a:r>
            <a:r>
              <a:rPr lang="en-US" altLang="zh-CN" sz="1867" dirty="0" err="1"/>
              <a:t>aveg</a:t>
            </a:r>
            <a:r>
              <a:rPr lang="zh-CN" altLang="en-US" sz="1867" dirty="0"/>
              <a:t>，则可以在命令行中输入</a:t>
            </a:r>
          </a:p>
          <a:p>
            <a:pPr>
              <a:lnSpc>
                <a:spcPct val="130000"/>
              </a:lnSpc>
              <a:buNone/>
            </a:pPr>
            <a:r>
              <a:rPr lang="zh-CN" altLang="en-US" sz="1867" dirty="0"/>
              <a:t>     </a:t>
            </a:r>
            <a:r>
              <a:rPr lang="en-US" altLang="zh-CN" sz="1867" dirty="0" err="1"/>
              <a:t>aveg</a:t>
            </a:r>
            <a:r>
              <a:rPr lang="en-US" altLang="zh-CN" sz="1867" dirty="0"/>
              <a:t> 10 30 50 20 40↙</a:t>
            </a:r>
          </a:p>
          <a:p>
            <a:pPr>
              <a:lnSpc>
                <a:spcPct val="130000"/>
              </a:lnSpc>
              <a:buNone/>
            </a:pPr>
            <a:r>
              <a:rPr lang="zh-CN" altLang="en-US" sz="1867" dirty="0"/>
              <a:t>表示求</a:t>
            </a:r>
            <a:r>
              <a:rPr lang="en-US" altLang="zh-CN" sz="1867" dirty="0"/>
              <a:t>10</a:t>
            </a:r>
            <a:r>
              <a:rPr lang="zh-CN" altLang="en-US" sz="1867" dirty="0"/>
              <a:t>、</a:t>
            </a:r>
            <a:r>
              <a:rPr lang="en-US" altLang="zh-CN" sz="1867" dirty="0"/>
              <a:t>30</a:t>
            </a:r>
            <a:r>
              <a:rPr lang="zh-CN" altLang="en-US" sz="1867" dirty="0"/>
              <a:t>、</a:t>
            </a:r>
            <a:r>
              <a:rPr lang="en-US" altLang="zh-CN" sz="1867" dirty="0"/>
              <a:t>50</a:t>
            </a:r>
            <a:r>
              <a:rPr lang="zh-CN" altLang="en-US" sz="1867" dirty="0"/>
              <a:t>、</a:t>
            </a:r>
            <a:r>
              <a:rPr lang="en-US" altLang="zh-CN" sz="1867" dirty="0"/>
              <a:t>20</a:t>
            </a:r>
            <a:r>
              <a:rPr lang="zh-CN" altLang="en-US" sz="1867" dirty="0"/>
              <a:t>和</a:t>
            </a:r>
            <a:r>
              <a:rPr lang="en-US" altLang="zh-CN" sz="1867" dirty="0"/>
              <a:t>40</a:t>
            </a:r>
            <a:r>
              <a:rPr lang="zh-CN" altLang="en-US" sz="1867" dirty="0"/>
              <a:t>的平均值，对应的输出为</a:t>
            </a:r>
            <a:r>
              <a:rPr lang="en-US" altLang="zh-CN" sz="1867" dirty="0"/>
              <a:t>30</a:t>
            </a:r>
            <a:r>
              <a:rPr lang="zh-CN" altLang="en-US" sz="1867" dirty="0"/>
              <a:t> </a:t>
            </a:r>
          </a:p>
        </p:txBody>
      </p:sp>
    </p:spTree>
  </p:cSld>
  <p:clrMapOvr>
    <a:masterClrMapping/>
  </p:clrMapOvr>
  <p:transition spd="med">
    <p:fade/>
  </p:transition>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2482"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设计考虑</a:t>
            </a:r>
          </a:p>
        </p:txBody>
      </p:sp>
      <p:sp>
        <p:nvSpPr>
          <p:cNvPr id="533507" name="Rectangle 3"/>
          <p:cNvSpPr>
            <a:spLocks noGrp="1" noChangeArrowheads="1"/>
          </p:cNvSpPr>
          <p:nvPr>
            <p:ph idx="4294967295"/>
          </p:nvPr>
        </p:nvSpPr>
        <p:spPr>
          <a:xfrm>
            <a:off x="697653" y="1493097"/>
            <a:ext cx="10363200" cy="4552950"/>
          </a:xfrm>
        </p:spPr>
        <p:txBody>
          <a:bodyPr>
            <a:normAutofit/>
          </a:bodyPr>
          <a:lstStyle/>
          <a:p>
            <a:pPr eaLnBrk="1" hangingPunct="1">
              <a:lnSpc>
                <a:spcPct val="160000"/>
              </a:lnSpc>
              <a:buNone/>
            </a:pPr>
            <a:r>
              <a:rPr lang="zh-CN" altLang="en-US" sz="2400" b="1" dirty="0"/>
              <a:t>将这些数据作为命令行的参数</a:t>
            </a:r>
          </a:p>
          <a:p>
            <a:pPr>
              <a:lnSpc>
                <a:spcPct val="160000"/>
              </a:lnSpc>
              <a:buNone/>
            </a:pPr>
            <a:r>
              <a:rPr lang="zh-CN" altLang="en-US" sz="1867" dirty="0"/>
              <a:t>从</a:t>
            </a:r>
            <a:r>
              <a:rPr lang="en-US" altLang="zh-CN" sz="1867" dirty="0" err="1"/>
              <a:t>argc</a:t>
            </a:r>
            <a:r>
              <a:rPr lang="zh-CN" altLang="en-US" sz="1867" dirty="0"/>
              <a:t>得到数据的个数</a:t>
            </a:r>
          </a:p>
          <a:p>
            <a:pPr>
              <a:lnSpc>
                <a:spcPct val="160000"/>
              </a:lnSpc>
              <a:buNone/>
            </a:pPr>
            <a:r>
              <a:rPr lang="zh-CN" altLang="en-US" sz="1867" dirty="0"/>
              <a:t>从</a:t>
            </a:r>
            <a:r>
              <a:rPr lang="en-US" altLang="zh-CN" sz="1867" dirty="0" err="1"/>
              <a:t>argv</a:t>
            </a:r>
            <a:r>
              <a:rPr lang="zh-CN" altLang="en-US" sz="1867" dirty="0"/>
              <a:t>得到每一个数值，但注意数值是以字符串表示，要进行计算，必须把它转换成真正的数值</a:t>
            </a:r>
          </a:p>
          <a:p>
            <a:pPr>
              <a:lnSpc>
                <a:spcPct val="160000"/>
              </a:lnSpc>
              <a:spcBef>
                <a:spcPts val="2400"/>
              </a:spcBef>
              <a:buNone/>
            </a:pPr>
            <a:r>
              <a:rPr lang="zh-CN" altLang="en-US" sz="2400" b="1" dirty="0"/>
              <a:t>设计一个字符串到整数的函数</a:t>
            </a:r>
          </a:p>
        </p:txBody>
      </p:sp>
    </p:spTree>
  </p:cSld>
  <p:clrMapOvr>
    <a:masterClrMapping/>
  </p:clrMapOvr>
  <p:transition spd="med">
    <p:fade/>
  </p:transition>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350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字符串形式的数字转换到真正的数值</a:t>
            </a:r>
          </a:p>
        </p:txBody>
      </p:sp>
      <p:sp>
        <p:nvSpPr>
          <p:cNvPr id="534531" name="Rectangle 3"/>
          <p:cNvSpPr>
            <a:spLocks noGrp="1" noChangeArrowheads="1"/>
          </p:cNvSpPr>
          <p:nvPr>
            <p:ph idx="4294967295"/>
          </p:nvPr>
        </p:nvSpPr>
        <p:spPr>
          <a:xfrm>
            <a:off x="751840" y="1684655"/>
            <a:ext cx="10363200" cy="4424363"/>
          </a:xfrm>
        </p:spPr>
        <p:txBody>
          <a:bodyPr>
            <a:normAutofit/>
          </a:bodyPr>
          <a:lstStyle/>
          <a:p>
            <a:pPr eaLnBrk="1" hangingPunct="1">
              <a:buFont typeface="Wingdings" pitchFamily="2" charset="2"/>
              <a:buNone/>
            </a:pPr>
            <a:r>
              <a:rPr lang="en-US" altLang="zh-CN" sz="1867" dirty="0" err="1"/>
              <a:t>int</a:t>
            </a:r>
            <a:r>
              <a:rPr lang="en-US" altLang="zh-CN" sz="1867" dirty="0"/>
              <a:t> </a:t>
            </a:r>
            <a:r>
              <a:rPr lang="en-US" altLang="zh-CN" sz="1867" dirty="0" err="1"/>
              <a:t>ConvertStringToInt</a:t>
            </a:r>
            <a:r>
              <a:rPr lang="en-US" altLang="zh-CN" sz="1867" dirty="0"/>
              <a:t>( char *s )</a:t>
            </a:r>
          </a:p>
          <a:p>
            <a:pPr eaLnBrk="1" hangingPunct="1">
              <a:buFont typeface="Wingdings" pitchFamily="2" charset="2"/>
              <a:buNone/>
            </a:pPr>
            <a:r>
              <a:rPr lang="en-US" altLang="zh-CN" sz="1867" dirty="0"/>
              <a:t>{  </a:t>
            </a:r>
          </a:p>
          <a:p>
            <a:pPr eaLnBrk="1" hangingPunct="1">
              <a:buFont typeface="Wingdings" pitchFamily="2" charset="2"/>
              <a:buNone/>
            </a:pPr>
            <a:r>
              <a:rPr lang="en-US" altLang="zh-CN" sz="1867" dirty="0"/>
              <a:t>      </a:t>
            </a:r>
            <a:r>
              <a:rPr lang="en-US" altLang="zh-CN" sz="1867" dirty="0" err="1"/>
              <a:t>int</a:t>
            </a:r>
            <a:r>
              <a:rPr lang="en-US" altLang="zh-CN" sz="1867" dirty="0"/>
              <a:t> num = 0;</a:t>
            </a:r>
          </a:p>
          <a:p>
            <a:pPr eaLnBrk="1" hangingPunct="1">
              <a:buFont typeface="Wingdings" pitchFamily="2" charset="2"/>
              <a:buNone/>
            </a:pPr>
            <a:endParaRPr lang="pt-BR" altLang="zh-CN" sz="1867" dirty="0"/>
          </a:p>
          <a:p>
            <a:pPr eaLnBrk="1" hangingPunct="1">
              <a:buFont typeface="Wingdings" pitchFamily="2" charset="2"/>
              <a:buNone/>
            </a:pPr>
            <a:r>
              <a:rPr lang="pt-BR" altLang="zh-CN" sz="1867" dirty="0"/>
              <a:t>       while(*s) {</a:t>
            </a:r>
          </a:p>
          <a:p>
            <a:pPr eaLnBrk="1" hangingPunct="1">
              <a:buFont typeface="Wingdings" pitchFamily="2" charset="2"/>
              <a:buNone/>
            </a:pPr>
            <a:r>
              <a:rPr lang="pt-BR" altLang="zh-CN" sz="1867" dirty="0"/>
              <a:t>             num = num * 10 + *s - '0';     </a:t>
            </a:r>
          </a:p>
          <a:p>
            <a:pPr eaLnBrk="1" hangingPunct="1">
              <a:buFont typeface="Wingdings" pitchFamily="2" charset="2"/>
              <a:buNone/>
            </a:pPr>
            <a:r>
              <a:rPr lang="pt-BR" altLang="zh-CN" sz="1867" dirty="0"/>
              <a:t>              ++s;</a:t>
            </a:r>
          </a:p>
          <a:p>
            <a:pPr eaLnBrk="1" hangingPunct="1">
              <a:buFont typeface="Wingdings" pitchFamily="2" charset="2"/>
              <a:buNone/>
            </a:pPr>
            <a:r>
              <a:rPr lang="pt-BR" altLang="zh-CN" sz="1867" dirty="0"/>
              <a:t>        }</a:t>
            </a:r>
          </a:p>
          <a:p>
            <a:pPr eaLnBrk="1" hangingPunct="1">
              <a:buFont typeface="Wingdings" pitchFamily="2" charset="2"/>
              <a:buNone/>
            </a:pPr>
            <a:r>
              <a:rPr lang="pt-BR" altLang="zh-CN" sz="1867" dirty="0"/>
              <a:t>    </a:t>
            </a:r>
          </a:p>
          <a:p>
            <a:pPr eaLnBrk="1" hangingPunct="1">
              <a:buFont typeface="Wingdings" pitchFamily="2" charset="2"/>
              <a:buNone/>
            </a:pPr>
            <a:r>
              <a:rPr lang="pt-BR" altLang="zh-CN" sz="1867" dirty="0"/>
              <a:t>        return num;</a:t>
            </a:r>
          </a:p>
          <a:p>
            <a:pPr eaLnBrk="1" hangingPunct="1">
              <a:buFont typeface="Wingdings" pitchFamily="2" charset="2"/>
              <a:buNone/>
            </a:pPr>
            <a:r>
              <a:rPr lang="pt-BR" altLang="zh-CN" sz="1867" dirty="0"/>
              <a:t>} </a:t>
            </a:r>
            <a:endParaRPr lang="en-US" altLang="zh-CN" sz="1867" dirty="0"/>
          </a:p>
        </p:txBody>
      </p:sp>
    </p:spTree>
  </p:cSld>
  <p:clrMapOvr>
    <a:masterClrMapping/>
  </p:clrMapOvr>
  <p:transition spd="med">
    <p:fade/>
  </p:transition>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453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主程序</a:t>
            </a:r>
          </a:p>
        </p:txBody>
      </p:sp>
      <p:sp>
        <p:nvSpPr>
          <p:cNvPr id="535555" name="Rectangle 3"/>
          <p:cNvSpPr>
            <a:spLocks noGrp="1" noChangeArrowheads="1"/>
          </p:cNvSpPr>
          <p:nvPr>
            <p:ph idx="4294967295"/>
          </p:nvPr>
        </p:nvSpPr>
        <p:spPr>
          <a:xfrm>
            <a:off x="849577" y="1414674"/>
            <a:ext cx="7772400" cy="5057775"/>
          </a:xfrm>
        </p:spPr>
        <p:txBody>
          <a:bodyPr>
            <a:normAutofit lnSpcReduction="10000"/>
          </a:bodyPr>
          <a:lstStyle/>
          <a:p>
            <a:pPr eaLnBrk="1" hangingPunct="1">
              <a:lnSpc>
                <a:spcPct val="120000"/>
              </a:lnSpc>
              <a:buFont typeface="Wingdings" pitchFamily="2" charset="2"/>
              <a:buNone/>
            </a:pPr>
            <a:r>
              <a:rPr lang="en-US" altLang="zh-CN" sz="1867" dirty="0" err="1"/>
              <a:t>int</a:t>
            </a:r>
            <a:r>
              <a:rPr lang="en-US" altLang="zh-CN" sz="1867" dirty="0"/>
              <a:t> main( </a:t>
            </a:r>
            <a:r>
              <a:rPr lang="en-US" altLang="zh-CN" sz="1867" dirty="0" err="1"/>
              <a:t>int</a:t>
            </a:r>
            <a:r>
              <a:rPr lang="en-US" altLang="zh-CN" sz="1867" dirty="0"/>
              <a:t> </a:t>
            </a:r>
            <a:r>
              <a:rPr lang="en-US" altLang="zh-CN" sz="1867" dirty="0" err="1"/>
              <a:t>argc</a:t>
            </a:r>
            <a:r>
              <a:rPr lang="en-US" altLang="zh-CN" sz="1867" dirty="0"/>
              <a:t>,  char  *</a:t>
            </a:r>
            <a:r>
              <a:rPr lang="en-US" altLang="zh-CN" sz="1867" dirty="0" err="1"/>
              <a:t>argv</a:t>
            </a:r>
            <a:r>
              <a:rPr lang="en-US" altLang="zh-CN" sz="1867" dirty="0"/>
              <a:t>[] )</a:t>
            </a:r>
          </a:p>
          <a:p>
            <a:pPr eaLnBrk="1" hangingPunct="1">
              <a:lnSpc>
                <a:spcPct val="120000"/>
              </a:lnSpc>
              <a:buFont typeface="Wingdings" pitchFamily="2" charset="2"/>
              <a:buNone/>
            </a:pPr>
            <a:r>
              <a:rPr lang="en-US" altLang="zh-CN" sz="1867" dirty="0"/>
              <a:t>{ </a:t>
            </a:r>
          </a:p>
          <a:p>
            <a:pPr eaLnBrk="1" hangingPunct="1">
              <a:lnSpc>
                <a:spcPct val="120000"/>
              </a:lnSpc>
              <a:buFont typeface="Wingdings" pitchFamily="2" charset="2"/>
              <a:buNone/>
            </a:pPr>
            <a:r>
              <a:rPr lang="en-US" altLang="zh-CN" sz="1867" dirty="0"/>
              <a:t>       </a:t>
            </a:r>
            <a:r>
              <a:rPr lang="en-US" altLang="zh-CN" sz="1867" dirty="0" err="1"/>
              <a:t>int</a:t>
            </a:r>
            <a:r>
              <a:rPr lang="en-US" altLang="zh-CN" sz="1867" dirty="0"/>
              <a:t> sum = 0;</a:t>
            </a:r>
          </a:p>
          <a:p>
            <a:pPr eaLnBrk="1" hangingPunct="1">
              <a:lnSpc>
                <a:spcPct val="120000"/>
              </a:lnSpc>
              <a:buFont typeface="Wingdings" pitchFamily="2" charset="2"/>
              <a:buNone/>
            </a:pPr>
            <a:endParaRPr lang="en-US" altLang="zh-CN" sz="1867" dirty="0"/>
          </a:p>
          <a:p>
            <a:pPr eaLnBrk="1" hangingPunct="1">
              <a:lnSpc>
                <a:spcPct val="120000"/>
              </a:lnSpc>
              <a:buFont typeface="Wingdings" pitchFamily="2" charset="2"/>
              <a:buNone/>
            </a:pPr>
            <a:r>
              <a:rPr lang="en-US" altLang="zh-CN" sz="1867" dirty="0"/>
              <a:t>       for (</a:t>
            </a:r>
            <a:r>
              <a:rPr lang="en-US" altLang="zh-CN" sz="1867" dirty="0" err="1"/>
              <a:t>int</a:t>
            </a:r>
            <a:r>
              <a:rPr lang="en-US" altLang="zh-CN" sz="1867" dirty="0"/>
              <a:t> </a:t>
            </a:r>
            <a:r>
              <a:rPr lang="en-US" altLang="zh-CN" sz="1867" dirty="0" err="1"/>
              <a:t>i</a:t>
            </a:r>
            <a:r>
              <a:rPr lang="en-US" altLang="zh-CN" sz="1867" dirty="0"/>
              <a:t> = 1; </a:t>
            </a:r>
            <a:r>
              <a:rPr lang="en-US" altLang="zh-CN" sz="1867" dirty="0" err="1"/>
              <a:t>i</a:t>
            </a:r>
            <a:r>
              <a:rPr lang="en-US" altLang="zh-CN" sz="1867" dirty="0"/>
              <a:t> &lt; </a:t>
            </a:r>
            <a:r>
              <a:rPr lang="en-US" altLang="zh-CN" sz="1867" dirty="0" err="1"/>
              <a:t>argc</a:t>
            </a:r>
            <a:r>
              <a:rPr lang="en-US" altLang="zh-CN" sz="1867" dirty="0"/>
              <a:t>; ++</a:t>
            </a:r>
            <a:r>
              <a:rPr lang="en-US" altLang="zh-CN" sz="1867" dirty="0" err="1"/>
              <a:t>i</a:t>
            </a:r>
            <a:r>
              <a:rPr lang="en-US" altLang="zh-CN" sz="1867" dirty="0"/>
              <a:t>) </a:t>
            </a:r>
          </a:p>
          <a:p>
            <a:pPr eaLnBrk="1" hangingPunct="1">
              <a:lnSpc>
                <a:spcPct val="120000"/>
              </a:lnSpc>
              <a:buFont typeface="Wingdings" pitchFamily="2" charset="2"/>
              <a:buNone/>
            </a:pPr>
            <a:r>
              <a:rPr lang="en-US" altLang="zh-CN" sz="1867" dirty="0"/>
              <a:t>             sum += </a:t>
            </a:r>
            <a:r>
              <a:rPr lang="en-US" altLang="zh-CN" sz="1867" dirty="0" err="1"/>
              <a:t>ConvertStringToInt</a:t>
            </a:r>
            <a:r>
              <a:rPr lang="en-US" altLang="zh-CN" sz="1867" dirty="0"/>
              <a:t>(</a:t>
            </a:r>
            <a:r>
              <a:rPr lang="en-US" altLang="zh-CN" sz="1867" dirty="0" err="1"/>
              <a:t>argv</a:t>
            </a:r>
            <a:r>
              <a:rPr lang="en-US" altLang="zh-CN" sz="1867" dirty="0"/>
              <a:t>[</a:t>
            </a:r>
            <a:r>
              <a:rPr lang="en-US" altLang="zh-CN" sz="1867" dirty="0" err="1"/>
              <a:t>i</a:t>
            </a:r>
            <a:r>
              <a:rPr lang="en-US" altLang="zh-CN" sz="1867" dirty="0"/>
              <a:t>]);</a:t>
            </a:r>
          </a:p>
          <a:p>
            <a:pPr eaLnBrk="1" hangingPunct="1">
              <a:lnSpc>
                <a:spcPct val="120000"/>
              </a:lnSpc>
              <a:buFont typeface="Wingdings" pitchFamily="2" charset="2"/>
              <a:buNone/>
            </a:pPr>
            <a:r>
              <a:rPr lang="en-US" altLang="zh-CN" sz="1867" dirty="0"/>
              <a:t>    </a:t>
            </a:r>
          </a:p>
          <a:p>
            <a:pPr eaLnBrk="1" hangingPunct="1">
              <a:lnSpc>
                <a:spcPct val="120000"/>
              </a:lnSpc>
              <a:buFont typeface="Wingdings" pitchFamily="2" charset="2"/>
              <a:buNone/>
            </a:pPr>
            <a:r>
              <a:rPr lang="en-US" altLang="zh-CN" sz="1867" dirty="0"/>
              <a:t>        </a:t>
            </a:r>
            <a:r>
              <a:rPr lang="en-US" altLang="zh-CN" sz="1867" dirty="0" err="1"/>
              <a:t>cout</a:t>
            </a:r>
            <a:r>
              <a:rPr lang="en-US" altLang="zh-CN" sz="1867" dirty="0"/>
              <a:t> &lt;&lt; sum / (</a:t>
            </a:r>
            <a:r>
              <a:rPr lang="en-US" altLang="zh-CN" sz="1867" dirty="0" err="1"/>
              <a:t>argc</a:t>
            </a:r>
            <a:r>
              <a:rPr lang="en-US" altLang="zh-CN" sz="1867" dirty="0"/>
              <a:t> - 1) &lt;&lt; </a:t>
            </a:r>
            <a:r>
              <a:rPr lang="en-US" altLang="zh-CN" sz="1867" dirty="0" err="1"/>
              <a:t>endl</a:t>
            </a:r>
            <a:r>
              <a:rPr lang="en-US" altLang="zh-CN" sz="1867" dirty="0"/>
              <a:t>;</a:t>
            </a:r>
          </a:p>
          <a:p>
            <a:pPr eaLnBrk="1" hangingPunct="1">
              <a:lnSpc>
                <a:spcPct val="120000"/>
              </a:lnSpc>
              <a:buFont typeface="Wingdings" pitchFamily="2" charset="2"/>
              <a:buNone/>
            </a:pPr>
            <a:endParaRPr lang="en-US" altLang="zh-CN" sz="1867" dirty="0"/>
          </a:p>
          <a:p>
            <a:pPr eaLnBrk="1" hangingPunct="1">
              <a:lnSpc>
                <a:spcPct val="120000"/>
              </a:lnSpc>
              <a:buFont typeface="Wingdings" pitchFamily="2" charset="2"/>
              <a:buNone/>
            </a:pPr>
            <a:r>
              <a:rPr lang="en-US" altLang="zh-CN" sz="1867" dirty="0"/>
              <a:t>        return 0;</a:t>
            </a:r>
          </a:p>
          <a:p>
            <a:pPr eaLnBrk="1" hangingPunct="1">
              <a:lnSpc>
                <a:spcPct val="120000"/>
              </a:lnSpc>
              <a:buFont typeface="Wingdings" pitchFamily="2" charset="2"/>
              <a:buNone/>
            </a:pPr>
            <a:r>
              <a:rPr lang="en-US" altLang="zh-CN" sz="1867" dirty="0"/>
              <a:t>} </a:t>
            </a:r>
          </a:p>
        </p:txBody>
      </p:sp>
    </p:spTree>
  </p:cSld>
  <p:clrMapOvr>
    <a:masterClrMapping/>
  </p:clrMapOvr>
  <p:transition spd="med">
    <p:fade/>
  </p:transition>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363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多级指针</a:t>
            </a:r>
          </a:p>
        </p:txBody>
      </p:sp>
      <p:sp>
        <p:nvSpPr>
          <p:cNvPr id="537603" name="Rectangle 3"/>
          <p:cNvSpPr>
            <a:spLocks noGrp="1" noChangeArrowheads="1"/>
          </p:cNvSpPr>
          <p:nvPr>
            <p:ph idx="4294967295"/>
          </p:nvPr>
        </p:nvSpPr>
        <p:spPr>
          <a:xfrm>
            <a:off x="1535113" y="1458913"/>
            <a:ext cx="10656887" cy="5132387"/>
          </a:xfrm>
        </p:spPr>
        <p:txBody>
          <a:bodyPr>
            <a:normAutofit/>
          </a:bodyPr>
          <a:lstStyle/>
          <a:p>
            <a:pPr eaLnBrk="1" hangingPunct="1">
              <a:lnSpc>
                <a:spcPct val="150000"/>
              </a:lnSpc>
              <a:buNone/>
            </a:pPr>
            <a:r>
              <a:rPr lang="zh-CN" altLang="en-US" sz="2400" b="1" dirty="0"/>
              <a:t>如有定义：</a:t>
            </a:r>
            <a:r>
              <a:rPr lang="en-US" altLang="zh-CN" sz="2400" b="1" dirty="0"/>
              <a:t>char *string[10];   string</a:t>
            </a:r>
            <a:r>
              <a:rPr lang="zh-CN" altLang="en-US" sz="2400" b="1" dirty="0"/>
              <a:t>的值是什么类型？</a:t>
            </a:r>
            <a:endParaRPr lang="en-US" altLang="zh-CN" sz="2400" b="1" dirty="0"/>
          </a:p>
          <a:p>
            <a:pPr eaLnBrk="1" hangingPunct="1">
              <a:lnSpc>
                <a:spcPct val="150000"/>
              </a:lnSpc>
              <a:buFont typeface="Wingdings" pitchFamily="2" charset="2"/>
              <a:buNone/>
            </a:pPr>
            <a:r>
              <a:rPr lang="en-US" altLang="zh-CN" sz="1867" dirty="0"/>
              <a:t> string</a:t>
            </a:r>
            <a:r>
              <a:rPr lang="zh-CN" altLang="en-US" sz="1867" dirty="0"/>
              <a:t>是指向</a:t>
            </a:r>
            <a:r>
              <a:rPr lang="en-US" altLang="zh-CN" sz="1867" dirty="0"/>
              <a:t>string[0]</a:t>
            </a:r>
            <a:r>
              <a:rPr lang="zh-CN" altLang="en-US" sz="1867" dirty="0"/>
              <a:t>的指针</a:t>
            </a:r>
            <a:endParaRPr lang="en-US" altLang="zh-CN" sz="1867" dirty="0"/>
          </a:p>
          <a:p>
            <a:pPr>
              <a:lnSpc>
                <a:spcPct val="150000"/>
              </a:lnSpc>
              <a:buNone/>
            </a:pPr>
            <a:r>
              <a:rPr lang="en-US" altLang="zh-CN" sz="1867" dirty="0"/>
              <a:t>string[0]</a:t>
            </a:r>
            <a:r>
              <a:rPr lang="zh-CN" altLang="en-US" sz="1867" dirty="0"/>
              <a:t>的值是一个指针</a:t>
            </a:r>
            <a:endParaRPr lang="en-US" altLang="zh-CN" sz="1867" dirty="0"/>
          </a:p>
          <a:p>
            <a:pPr>
              <a:lnSpc>
                <a:spcPct val="150000"/>
              </a:lnSpc>
              <a:buNone/>
            </a:pPr>
            <a:r>
              <a:rPr lang="en-US" altLang="zh-CN" sz="1867" dirty="0"/>
              <a:t>string</a:t>
            </a:r>
            <a:r>
              <a:rPr lang="zh-CN" altLang="en-US" sz="1867" dirty="0"/>
              <a:t>是指向一个指针的指针</a:t>
            </a:r>
            <a:endParaRPr lang="en-US" altLang="zh-CN" sz="1867" dirty="0"/>
          </a:p>
          <a:p>
            <a:pPr>
              <a:lnSpc>
                <a:spcPct val="150000"/>
              </a:lnSpc>
              <a:buNone/>
            </a:pPr>
            <a:endParaRPr lang="en-US" altLang="zh-CN" sz="1867" dirty="0"/>
          </a:p>
          <a:p>
            <a:pPr>
              <a:lnSpc>
                <a:spcPct val="150000"/>
              </a:lnSpc>
              <a:buNone/>
            </a:pPr>
            <a:r>
              <a:rPr lang="zh-CN" altLang="en-US" sz="2400" b="1" dirty="0"/>
              <a:t>多级指针</a:t>
            </a:r>
            <a:endParaRPr lang="en-US" altLang="zh-CN" sz="2400" b="1" dirty="0"/>
          </a:p>
          <a:p>
            <a:pPr>
              <a:lnSpc>
                <a:spcPct val="150000"/>
              </a:lnSpc>
              <a:buNone/>
            </a:pPr>
            <a:r>
              <a:rPr lang="zh-CN" altLang="en-US" sz="1867" dirty="0"/>
              <a:t>指向的内容是指针的指针</a:t>
            </a:r>
          </a:p>
        </p:txBody>
      </p:sp>
    </p:spTree>
  </p:cSld>
  <p:clrMapOvr>
    <a:masterClrMapping/>
  </p:clrMapOvr>
  <p:transition spd="med">
    <p:fade/>
  </p:transition>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465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多级指针的定义</a:t>
            </a:r>
          </a:p>
        </p:txBody>
      </p:sp>
      <p:sp>
        <p:nvSpPr>
          <p:cNvPr id="538627" name="Rectangle 3"/>
          <p:cNvSpPr>
            <a:spLocks noGrp="1" noChangeArrowheads="1"/>
          </p:cNvSpPr>
          <p:nvPr>
            <p:ph idx="4294967295"/>
          </p:nvPr>
        </p:nvSpPr>
        <p:spPr>
          <a:xfrm>
            <a:off x="504402" y="1166033"/>
            <a:ext cx="11680825" cy="5211762"/>
          </a:xfrm>
        </p:spPr>
        <p:txBody>
          <a:bodyPr>
            <a:normAutofit/>
          </a:bodyPr>
          <a:lstStyle/>
          <a:p>
            <a:pPr eaLnBrk="1" hangingPunct="1">
              <a:lnSpc>
                <a:spcPct val="120000"/>
              </a:lnSpc>
              <a:buNone/>
            </a:pPr>
            <a:r>
              <a:rPr lang="zh-CN" altLang="en-US" sz="2400" b="1" dirty="0"/>
              <a:t>两级指针</a:t>
            </a:r>
            <a:endParaRPr lang="en-US" altLang="zh-CN" sz="2400" b="1" dirty="0"/>
          </a:p>
          <a:p>
            <a:pPr eaLnBrk="1" hangingPunct="1">
              <a:lnSpc>
                <a:spcPct val="120000"/>
              </a:lnSpc>
              <a:buNone/>
            </a:pPr>
            <a:r>
              <a:rPr lang="zh-CN" altLang="en-US" sz="1867" dirty="0"/>
              <a:t>类型名 **变量名；</a:t>
            </a:r>
          </a:p>
          <a:p>
            <a:pPr>
              <a:lnSpc>
                <a:spcPct val="120000"/>
              </a:lnSpc>
              <a:spcBef>
                <a:spcPts val="2400"/>
              </a:spcBef>
              <a:buNone/>
            </a:pPr>
            <a:r>
              <a:rPr lang="zh-CN" altLang="en-US" sz="2400" b="1" dirty="0"/>
              <a:t>三级指针</a:t>
            </a:r>
            <a:endParaRPr lang="en-US" altLang="zh-CN" sz="2400" b="1" dirty="0"/>
          </a:p>
          <a:p>
            <a:pPr eaLnBrk="1" hangingPunct="1">
              <a:lnSpc>
                <a:spcPct val="120000"/>
              </a:lnSpc>
              <a:buNone/>
            </a:pPr>
            <a:r>
              <a:rPr lang="zh-CN" altLang="en-US" sz="1867" dirty="0"/>
              <a:t>类型名 ***变量名；</a:t>
            </a:r>
          </a:p>
          <a:p>
            <a:pPr eaLnBrk="1" hangingPunct="1">
              <a:lnSpc>
                <a:spcPct val="120000"/>
              </a:lnSpc>
              <a:buNone/>
            </a:pPr>
            <a:r>
              <a:rPr lang="zh-CN" altLang="en-US" sz="1867" dirty="0"/>
              <a:t>如：</a:t>
            </a:r>
            <a:r>
              <a:rPr lang="en-US" altLang="zh-CN" sz="1867" dirty="0" err="1"/>
              <a:t>int</a:t>
            </a:r>
            <a:r>
              <a:rPr lang="en-US" altLang="zh-CN" sz="1867" dirty="0"/>
              <a:t> **q;</a:t>
            </a:r>
          </a:p>
          <a:p>
            <a:pPr>
              <a:lnSpc>
                <a:spcPct val="120000"/>
              </a:lnSpc>
              <a:buNone/>
            </a:pPr>
            <a:r>
              <a:rPr lang="en-US" altLang="zh-CN" sz="1867" dirty="0"/>
              <a:t>     </a:t>
            </a:r>
            <a:r>
              <a:rPr lang="zh-CN" altLang="en-US" sz="1867" dirty="0"/>
              <a:t>表示</a:t>
            </a:r>
            <a:r>
              <a:rPr lang="en-US" altLang="zh-CN" sz="1867" dirty="0"/>
              <a:t>q</a:t>
            </a:r>
            <a:r>
              <a:rPr lang="zh-CN" altLang="en-US" sz="1867" dirty="0"/>
              <a:t>指向的内容是一个指向整型的指针。可以这样使用：</a:t>
            </a:r>
            <a:r>
              <a:rPr lang="en-US" altLang="zh-CN" sz="1867" dirty="0" err="1"/>
              <a:t>int</a:t>
            </a:r>
            <a:r>
              <a:rPr lang="en-US" altLang="zh-CN" sz="1867" dirty="0"/>
              <a:t>  x=15,  *p=&amp;x;      q = &amp;p;</a:t>
            </a:r>
          </a:p>
          <a:p>
            <a:pPr>
              <a:lnSpc>
                <a:spcPct val="120000"/>
              </a:lnSpc>
              <a:buNone/>
            </a:pPr>
            <a:endParaRPr lang="en-US" altLang="zh-CN" sz="1867" dirty="0"/>
          </a:p>
          <a:p>
            <a:pPr eaLnBrk="1" hangingPunct="1">
              <a:lnSpc>
                <a:spcPct val="120000"/>
              </a:lnSpc>
              <a:buNone/>
            </a:pPr>
            <a:endParaRPr lang="en-US" altLang="zh-CN" sz="1867" dirty="0"/>
          </a:p>
          <a:p>
            <a:pPr eaLnBrk="1" hangingPunct="1">
              <a:lnSpc>
                <a:spcPct val="120000"/>
              </a:lnSpc>
              <a:buNone/>
            </a:pPr>
            <a:r>
              <a:rPr lang="en-US" altLang="zh-CN" sz="1867" dirty="0"/>
              <a:t>     </a:t>
            </a:r>
            <a:r>
              <a:rPr lang="zh-CN" altLang="en-US" sz="1867" dirty="0"/>
              <a:t>同样：</a:t>
            </a:r>
            <a:r>
              <a:rPr lang="en-US" altLang="zh-CN" sz="1867" dirty="0"/>
              <a:t>char  **s;</a:t>
            </a:r>
          </a:p>
          <a:p>
            <a:pPr>
              <a:lnSpc>
                <a:spcPct val="120000"/>
              </a:lnSpc>
              <a:buNone/>
            </a:pPr>
            <a:r>
              <a:rPr lang="en-US" altLang="zh-CN" sz="1867" dirty="0"/>
              <a:t>    </a:t>
            </a:r>
            <a:r>
              <a:rPr lang="zh-CN" altLang="en-US" sz="1867" dirty="0"/>
              <a:t>表示</a:t>
            </a:r>
            <a:r>
              <a:rPr lang="en-US" altLang="zh-CN" sz="1867" dirty="0"/>
              <a:t>s</a:t>
            </a:r>
            <a:r>
              <a:rPr lang="zh-CN" altLang="en-US" sz="1867" dirty="0"/>
              <a:t>指向的内容是一个指向字符的指针</a:t>
            </a:r>
          </a:p>
        </p:txBody>
      </p:sp>
      <p:grpSp>
        <p:nvGrpSpPr>
          <p:cNvPr id="538628" name="Group 14"/>
          <p:cNvGrpSpPr>
            <a:grpSpLocks/>
          </p:cNvGrpSpPr>
          <p:nvPr/>
        </p:nvGrpSpPr>
        <p:grpSpPr bwMode="auto">
          <a:xfrm>
            <a:off x="1727200" y="4524384"/>
            <a:ext cx="4097867" cy="379413"/>
            <a:chOff x="816" y="2720"/>
            <a:chExt cx="1936" cy="239"/>
          </a:xfrm>
        </p:grpSpPr>
        <p:sp>
          <p:nvSpPr>
            <p:cNvPr id="538635" name="Text Box 4"/>
            <p:cNvSpPr txBox="1">
              <a:spLocks noChangeArrowheads="1"/>
            </p:cNvSpPr>
            <p:nvPr/>
          </p:nvSpPr>
          <p:spPr bwMode="auto">
            <a:xfrm>
              <a:off x="816" y="2720"/>
              <a:ext cx="304" cy="239"/>
            </a:xfrm>
            <a:prstGeom prst="rect">
              <a:avLst/>
            </a:prstGeom>
            <a:noFill/>
            <a:ln w="12700" cap="sq" algn="ctr">
              <a:solidFill>
                <a:schemeClr val="tx1"/>
              </a:solidFill>
              <a:miter lim="800000"/>
              <a:headEnd type="none" w="sm" len="sm"/>
              <a:tailEnd type="none" w="sm" len="sm"/>
            </a:ln>
          </p:spPr>
          <p:txBody>
            <a:bodyPr>
              <a:spAutoFit/>
            </a:bodyPr>
            <a:lstStyle/>
            <a:p>
              <a:pPr>
                <a:spcBef>
                  <a:spcPct val="50000"/>
                </a:spcBef>
              </a:pPr>
              <a:r>
                <a:rPr lang="en-US" altLang="zh-CN" sz="1867"/>
                <a:t>q</a:t>
              </a:r>
            </a:p>
          </p:txBody>
        </p:sp>
        <p:sp>
          <p:nvSpPr>
            <p:cNvPr id="538636" name="Text Box 5"/>
            <p:cNvSpPr txBox="1">
              <a:spLocks noChangeArrowheads="1"/>
            </p:cNvSpPr>
            <p:nvPr/>
          </p:nvSpPr>
          <p:spPr bwMode="auto">
            <a:xfrm>
              <a:off x="1448" y="2720"/>
              <a:ext cx="304" cy="239"/>
            </a:xfrm>
            <a:prstGeom prst="rect">
              <a:avLst/>
            </a:prstGeom>
            <a:noFill/>
            <a:ln w="12700" cap="sq" algn="ctr">
              <a:solidFill>
                <a:schemeClr val="tx1"/>
              </a:solidFill>
              <a:miter lim="800000"/>
              <a:headEnd type="none" w="sm" len="sm"/>
              <a:tailEnd type="none" w="sm" len="sm"/>
            </a:ln>
          </p:spPr>
          <p:txBody>
            <a:bodyPr>
              <a:spAutoFit/>
            </a:bodyPr>
            <a:lstStyle/>
            <a:p>
              <a:pPr>
                <a:spcBef>
                  <a:spcPct val="50000"/>
                </a:spcBef>
              </a:pPr>
              <a:r>
                <a:rPr lang="en-US" altLang="zh-CN" sz="1867"/>
                <a:t>p</a:t>
              </a:r>
            </a:p>
          </p:txBody>
        </p:sp>
        <p:sp>
          <p:nvSpPr>
            <p:cNvPr id="538637" name="Text Box 6"/>
            <p:cNvSpPr txBox="1">
              <a:spLocks noChangeArrowheads="1"/>
            </p:cNvSpPr>
            <p:nvPr/>
          </p:nvSpPr>
          <p:spPr bwMode="auto">
            <a:xfrm>
              <a:off x="2208" y="2720"/>
              <a:ext cx="544" cy="239"/>
            </a:xfrm>
            <a:prstGeom prst="rect">
              <a:avLst/>
            </a:prstGeom>
            <a:noFill/>
            <a:ln w="12700" cap="sq" algn="ctr">
              <a:solidFill>
                <a:schemeClr val="tx1"/>
              </a:solidFill>
              <a:miter lim="800000"/>
              <a:headEnd type="none" w="sm" len="sm"/>
              <a:tailEnd type="none" w="sm" len="sm"/>
            </a:ln>
          </p:spPr>
          <p:txBody>
            <a:bodyPr>
              <a:spAutoFit/>
            </a:bodyPr>
            <a:lstStyle/>
            <a:p>
              <a:pPr>
                <a:spcBef>
                  <a:spcPct val="50000"/>
                </a:spcBef>
              </a:pPr>
              <a:r>
                <a:rPr lang="en-US" altLang="zh-CN" sz="1867"/>
                <a:t>15</a:t>
              </a:r>
            </a:p>
          </p:txBody>
        </p:sp>
        <p:sp>
          <p:nvSpPr>
            <p:cNvPr id="538638" name="Line 7"/>
            <p:cNvSpPr>
              <a:spLocks noChangeShapeType="1"/>
            </p:cNvSpPr>
            <p:nvPr/>
          </p:nvSpPr>
          <p:spPr bwMode="auto">
            <a:xfrm>
              <a:off x="1120" y="2872"/>
              <a:ext cx="328" cy="0"/>
            </a:xfrm>
            <a:prstGeom prst="line">
              <a:avLst/>
            </a:prstGeom>
            <a:noFill/>
            <a:ln w="12700" cap="sq">
              <a:solidFill>
                <a:schemeClr val="tx1"/>
              </a:solidFill>
              <a:round/>
              <a:headEnd type="none" w="sm" len="sm"/>
              <a:tailEnd type="triangle" w="med" len="med"/>
            </a:ln>
          </p:spPr>
          <p:txBody>
            <a:bodyPr wrap="none" anchor="ctr"/>
            <a:lstStyle/>
            <a:p>
              <a:endParaRPr lang="zh-CN" altLang="en-US" sz="1867"/>
            </a:p>
          </p:txBody>
        </p:sp>
        <p:sp>
          <p:nvSpPr>
            <p:cNvPr id="538639" name="Line 8"/>
            <p:cNvSpPr>
              <a:spLocks noChangeShapeType="1"/>
            </p:cNvSpPr>
            <p:nvPr/>
          </p:nvSpPr>
          <p:spPr bwMode="auto">
            <a:xfrm>
              <a:off x="1752" y="2872"/>
              <a:ext cx="456" cy="0"/>
            </a:xfrm>
            <a:prstGeom prst="line">
              <a:avLst/>
            </a:prstGeom>
            <a:noFill/>
            <a:ln w="12700" cap="sq">
              <a:solidFill>
                <a:schemeClr val="tx1"/>
              </a:solidFill>
              <a:round/>
              <a:headEnd type="none" w="sm" len="sm"/>
              <a:tailEnd type="triangle" w="med" len="med"/>
            </a:ln>
          </p:spPr>
          <p:txBody>
            <a:bodyPr wrap="none" anchor="ctr"/>
            <a:lstStyle/>
            <a:p>
              <a:endParaRPr lang="zh-CN" altLang="en-US" sz="1867"/>
            </a:p>
          </p:txBody>
        </p:sp>
      </p:grpSp>
      <p:grpSp>
        <p:nvGrpSpPr>
          <p:cNvPr id="538629" name="Group 15"/>
          <p:cNvGrpSpPr>
            <a:grpSpLocks/>
          </p:cNvGrpSpPr>
          <p:nvPr/>
        </p:nvGrpSpPr>
        <p:grpSpPr bwMode="auto">
          <a:xfrm>
            <a:off x="2048934" y="6184913"/>
            <a:ext cx="5249333" cy="385764"/>
            <a:chOff x="968" y="3664"/>
            <a:chExt cx="2480" cy="243"/>
          </a:xfrm>
        </p:grpSpPr>
        <p:sp>
          <p:nvSpPr>
            <p:cNvPr id="538630" name="Text Box 9"/>
            <p:cNvSpPr txBox="1">
              <a:spLocks noChangeArrowheads="1"/>
            </p:cNvSpPr>
            <p:nvPr/>
          </p:nvSpPr>
          <p:spPr bwMode="auto">
            <a:xfrm>
              <a:off x="968" y="3664"/>
              <a:ext cx="304" cy="243"/>
            </a:xfrm>
            <a:prstGeom prst="rect">
              <a:avLst/>
            </a:prstGeom>
            <a:noFill/>
            <a:ln w="12700" cap="sq" algn="ctr">
              <a:solidFill>
                <a:schemeClr val="tx1"/>
              </a:solidFill>
              <a:miter lim="800000"/>
              <a:headEnd type="none" w="sm" len="sm"/>
              <a:tailEnd type="none" w="sm" len="sm"/>
            </a:ln>
          </p:spPr>
          <p:txBody>
            <a:bodyPr>
              <a:spAutoFit/>
            </a:bodyPr>
            <a:lstStyle/>
            <a:p>
              <a:pPr>
                <a:lnSpc>
                  <a:spcPct val="110000"/>
                </a:lnSpc>
                <a:spcBef>
                  <a:spcPct val="50000"/>
                </a:spcBef>
              </a:pPr>
              <a:r>
                <a:rPr lang="en-US" altLang="zh-CN" sz="1867"/>
                <a:t>s</a:t>
              </a:r>
            </a:p>
          </p:txBody>
        </p:sp>
        <p:sp>
          <p:nvSpPr>
            <p:cNvPr id="538631" name="Text Box 10"/>
            <p:cNvSpPr txBox="1">
              <a:spLocks noChangeArrowheads="1"/>
            </p:cNvSpPr>
            <p:nvPr/>
          </p:nvSpPr>
          <p:spPr bwMode="auto">
            <a:xfrm>
              <a:off x="1600" y="3664"/>
              <a:ext cx="304" cy="243"/>
            </a:xfrm>
            <a:prstGeom prst="rect">
              <a:avLst/>
            </a:prstGeom>
            <a:noFill/>
            <a:ln w="12700" cap="sq" algn="ctr">
              <a:solidFill>
                <a:schemeClr val="tx1"/>
              </a:solidFill>
              <a:miter lim="800000"/>
              <a:headEnd type="none" w="sm" len="sm"/>
              <a:tailEnd type="none" w="sm" len="sm"/>
            </a:ln>
          </p:spPr>
          <p:txBody>
            <a:bodyPr>
              <a:spAutoFit/>
            </a:bodyPr>
            <a:lstStyle/>
            <a:p>
              <a:pPr>
                <a:lnSpc>
                  <a:spcPct val="110000"/>
                </a:lnSpc>
                <a:spcBef>
                  <a:spcPct val="50000"/>
                </a:spcBef>
              </a:pPr>
              <a:endParaRPr lang="zh-CN" altLang="zh-CN" sz="1867"/>
            </a:p>
          </p:txBody>
        </p:sp>
        <p:sp>
          <p:nvSpPr>
            <p:cNvPr id="538632" name="Text Box 11"/>
            <p:cNvSpPr txBox="1">
              <a:spLocks noChangeArrowheads="1"/>
            </p:cNvSpPr>
            <p:nvPr/>
          </p:nvSpPr>
          <p:spPr bwMode="auto">
            <a:xfrm>
              <a:off x="2208" y="3664"/>
              <a:ext cx="1240" cy="243"/>
            </a:xfrm>
            <a:prstGeom prst="rect">
              <a:avLst/>
            </a:prstGeom>
            <a:noFill/>
            <a:ln w="12700" cap="sq" algn="ctr">
              <a:solidFill>
                <a:schemeClr val="tx1"/>
              </a:solidFill>
              <a:miter lim="800000"/>
              <a:headEnd type="none" w="sm" len="sm"/>
              <a:tailEnd type="none" w="sm" len="sm"/>
            </a:ln>
          </p:spPr>
          <p:txBody>
            <a:bodyPr>
              <a:spAutoFit/>
            </a:bodyPr>
            <a:lstStyle/>
            <a:p>
              <a:pPr>
                <a:lnSpc>
                  <a:spcPct val="110000"/>
                </a:lnSpc>
                <a:spcBef>
                  <a:spcPct val="50000"/>
                </a:spcBef>
              </a:pPr>
              <a:r>
                <a:rPr lang="en-US" altLang="zh-CN" sz="1867"/>
                <a:t>“abcde”</a:t>
              </a:r>
            </a:p>
          </p:txBody>
        </p:sp>
        <p:sp>
          <p:nvSpPr>
            <p:cNvPr id="538633" name="Line 12"/>
            <p:cNvSpPr>
              <a:spLocks noChangeShapeType="1"/>
            </p:cNvSpPr>
            <p:nvPr/>
          </p:nvSpPr>
          <p:spPr bwMode="auto">
            <a:xfrm>
              <a:off x="1272" y="3808"/>
              <a:ext cx="328" cy="0"/>
            </a:xfrm>
            <a:prstGeom prst="line">
              <a:avLst/>
            </a:prstGeom>
            <a:noFill/>
            <a:ln w="12700" cap="sq">
              <a:solidFill>
                <a:schemeClr val="tx1"/>
              </a:solidFill>
              <a:round/>
              <a:headEnd type="none" w="sm" len="sm"/>
              <a:tailEnd type="triangle" w="med" len="med"/>
            </a:ln>
          </p:spPr>
          <p:txBody>
            <a:bodyPr wrap="none" anchor="ctr"/>
            <a:lstStyle/>
            <a:p>
              <a:endParaRPr lang="zh-CN" altLang="en-US" sz="1867"/>
            </a:p>
          </p:txBody>
        </p:sp>
        <p:sp>
          <p:nvSpPr>
            <p:cNvPr id="538634" name="Line 13"/>
            <p:cNvSpPr>
              <a:spLocks noChangeShapeType="1"/>
            </p:cNvSpPr>
            <p:nvPr/>
          </p:nvSpPr>
          <p:spPr bwMode="auto">
            <a:xfrm>
              <a:off x="1904" y="3808"/>
              <a:ext cx="304" cy="0"/>
            </a:xfrm>
            <a:prstGeom prst="line">
              <a:avLst/>
            </a:prstGeom>
            <a:noFill/>
            <a:ln w="12700" cap="sq">
              <a:solidFill>
                <a:schemeClr val="tx1"/>
              </a:solidFill>
              <a:round/>
              <a:headEnd type="none" w="sm" len="sm"/>
              <a:tailEnd type="triangle" w="med" len="med"/>
            </a:ln>
          </p:spPr>
          <p:txBody>
            <a:bodyPr wrap="none" anchor="ctr"/>
            <a:lstStyle/>
            <a:p>
              <a:endParaRPr lang="zh-CN" altLang="en-US" sz="1867"/>
            </a:p>
          </p:txBody>
        </p:sp>
      </p:grpSp>
      <p:sp>
        <p:nvSpPr>
          <p:cNvPr id="16" name="TextBox 15"/>
          <p:cNvSpPr txBox="1"/>
          <p:nvPr/>
        </p:nvSpPr>
        <p:spPr>
          <a:xfrm>
            <a:off x="7721780" y="4524380"/>
            <a:ext cx="2365497" cy="379656"/>
          </a:xfrm>
          <a:prstGeom prst="rect">
            <a:avLst/>
          </a:prstGeom>
          <a:noFill/>
        </p:spPr>
        <p:txBody>
          <a:bodyPr wrap="square" rtlCol="0">
            <a:spAutoFit/>
          </a:bodyPr>
          <a:lstStyle/>
          <a:p>
            <a:r>
              <a:rPr lang="en-US" altLang="zh-CN" sz="1867" dirty="0"/>
              <a:t>q = &amp;x;</a:t>
            </a:r>
            <a:endParaRPr lang="zh-CN" altLang="en-US" sz="1867" dirty="0"/>
          </a:p>
        </p:txBody>
      </p:sp>
      <p:grpSp>
        <p:nvGrpSpPr>
          <p:cNvPr id="21" name="组合 20"/>
          <p:cNvGrpSpPr/>
          <p:nvPr/>
        </p:nvGrpSpPr>
        <p:grpSpPr>
          <a:xfrm>
            <a:off x="9684620" y="4365439"/>
            <a:ext cx="805313" cy="682157"/>
            <a:chOff x="7854215" y="4312118"/>
            <a:chExt cx="603985" cy="682157"/>
          </a:xfrm>
        </p:grpSpPr>
        <p:cxnSp>
          <p:nvCxnSpPr>
            <p:cNvPr id="18" name="直接连接符 17"/>
            <p:cNvCxnSpPr/>
            <p:nvPr/>
          </p:nvCxnSpPr>
          <p:spPr bwMode="auto">
            <a:xfrm>
              <a:off x="7854215" y="4312118"/>
              <a:ext cx="603985" cy="682157"/>
            </a:xfrm>
            <a:prstGeom prst="line">
              <a:avLst/>
            </a:prstGeom>
            <a:noFill/>
            <a:ln w="38100" cap="sq" cmpd="sng" algn="ctr">
              <a:solidFill>
                <a:schemeClr val="tx1"/>
              </a:solidFill>
              <a:prstDash val="solid"/>
              <a:round/>
              <a:headEnd type="none" w="sm" len="sm"/>
              <a:tailEnd type="none" w="sm" len="sm"/>
            </a:ln>
            <a:effectLst/>
          </p:spPr>
        </p:cxnSp>
        <p:cxnSp>
          <p:nvCxnSpPr>
            <p:cNvPr id="20" name="直接连接符 19"/>
            <p:cNvCxnSpPr/>
            <p:nvPr/>
          </p:nvCxnSpPr>
          <p:spPr bwMode="auto">
            <a:xfrm flipH="1">
              <a:off x="7854215" y="4312118"/>
              <a:ext cx="471638" cy="453557"/>
            </a:xfrm>
            <a:prstGeom prst="line">
              <a:avLst/>
            </a:prstGeom>
            <a:noFill/>
            <a:ln w="38100" cap="sq" cmpd="sng" algn="ctr">
              <a:solidFill>
                <a:schemeClr val="tx1"/>
              </a:solidFill>
              <a:prstDash val="solid"/>
              <a:round/>
              <a:headEnd type="none" w="sm" len="sm"/>
              <a:tailEnd type="none" w="sm" len="sm"/>
            </a:ln>
            <a:effectLst/>
          </p:spPr>
        </p:cxn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5682"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多级指针的应用</a:t>
            </a:r>
          </a:p>
        </p:txBody>
      </p:sp>
      <p:sp>
        <p:nvSpPr>
          <p:cNvPr id="539651" name="Rectangle 3"/>
          <p:cNvSpPr>
            <a:spLocks noGrp="1" noChangeArrowheads="1"/>
          </p:cNvSpPr>
          <p:nvPr>
            <p:ph idx="4294967295"/>
          </p:nvPr>
        </p:nvSpPr>
        <p:spPr>
          <a:xfrm>
            <a:off x="745067" y="1064260"/>
            <a:ext cx="8228013" cy="5346700"/>
          </a:xfrm>
        </p:spPr>
        <p:txBody>
          <a:bodyPr>
            <a:normAutofit lnSpcReduction="10000"/>
          </a:bodyPr>
          <a:lstStyle/>
          <a:p>
            <a:pPr eaLnBrk="1" hangingPunct="1">
              <a:lnSpc>
                <a:spcPct val="80000"/>
              </a:lnSpc>
              <a:buNone/>
            </a:pPr>
            <a:r>
              <a:rPr lang="zh-CN" altLang="en-US" sz="2400" b="1" dirty="0"/>
              <a:t>用指向指针的指针访问指针数组的元素。如</a:t>
            </a:r>
          </a:p>
          <a:p>
            <a:pPr>
              <a:lnSpc>
                <a:spcPct val="110000"/>
              </a:lnSpc>
              <a:spcBef>
                <a:spcPts val="1600"/>
              </a:spcBef>
              <a:buNone/>
            </a:pPr>
            <a:r>
              <a:rPr lang="en-US" altLang="zh-CN" sz="2000" dirty="0"/>
              <a:t>#include &lt;</a:t>
            </a:r>
            <a:r>
              <a:rPr lang="en-US" altLang="zh-CN" sz="2000" dirty="0" err="1"/>
              <a:t>iostream</a:t>
            </a:r>
            <a:r>
              <a:rPr lang="en-US" altLang="zh-CN" sz="2000" dirty="0"/>
              <a:t>&gt;</a:t>
            </a:r>
          </a:p>
          <a:p>
            <a:pPr>
              <a:lnSpc>
                <a:spcPct val="110000"/>
              </a:lnSpc>
              <a:spcBef>
                <a:spcPts val="400"/>
              </a:spcBef>
              <a:buNone/>
            </a:pPr>
            <a:r>
              <a:rPr lang="en-US" altLang="zh-CN" sz="2000" dirty="0"/>
              <a:t>using namespace std;</a:t>
            </a:r>
          </a:p>
          <a:p>
            <a:pPr>
              <a:lnSpc>
                <a:spcPct val="110000"/>
              </a:lnSpc>
              <a:spcBef>
                <a:spcPts val="400"/>
              </a:spcBef>
              <a:buNone/>
            </a:pPr>
            <a:endParaRPr lang="en-US" altLang="zh-CN" sz="2000" dirty="0"/>
          </a:p>
          <a:p>
            <a:pPr>
              <a:lnSpc>
                <a:spcPct val="110000"/>
              </a:lnSpc>
              <a:spcBef>
                <a:spcPts val="400"/>
              </a:spcBef>
              <a:buNone/>
            </a:pPr>
            <a:r>
              <a:rPr lang="en-US" altLang="zh-CN" sz="2000" dirty="0" err="1"/>
              <a:t>int</a:t>
            </a:r>
            <a:r>
              <a:rPr lang="en-US" altLang="zh-CN" sz="2000" dirty="0"/>
              <a:t> main()</a:t>
            </a:r>
          </a:p>
          <a:p>
            <a:pPr>
              <a:lnSpc>
                <a:spcPct val="110000"/>
              </a:lnSpc>
              <a:spcBef>
                <a:spcPts val="400"/>
              </a:spcBef>
              <a:buNone/>
            </a:pPr>
            <a:r>
              <a:rPr lang="en-US" altLang="zh-CN" sz="2000" dirty="0"/>
              <a:t>{ </a:t>
            </a:r>
          </a:p>
          <a:p>
            <a:pPr>
              <a:lnSpc>
                <a:spcPct val="110000"/>
              </a:lnSpc>
              <a:spcBef>
                <a:spcPts val="400"/>
              </a:spcBef>
              <a:buNone/>
            </a:pPr>
            <a:r>
              <a:rPr lang="en-US" altLang="zh-CN" sz="2000" dirty="0"/>
              <a:t>        char  *city[] = {"</a:t>
            </a:r>
            <a:r>
              <a:rPr lang="en-US" altLang="zh-CN" sz="2000" dirty="0" err="1"/>
              <a:t>aaa</a:t>
            </a:r>
            <a:r>
              <a:rPr lang="en-US" altLang="zh-CN" sz="2000" dirty="0"/>
              <a:t>", "</a:t>
            </a:r>
            <a:r>
              <a:rPr lang="en-US" altLang="zh-CN" sz="2000" dirty="0" err="1"/>
              <a:t>bbb</a:t>
            </a:r>
            <a:r>
              <a:rPr lang="en-US" altLang="zh-CN" sz="2000" dirty="0"/>
              <a:t>", "</a:t>
            </a:r>
            <a:r>
              <a:rPr lang="en-US" altLang="zh-CN" sz="2000" dirty="0" err="1"/>
              <a:t>ccc</a:t>
            </a:r>
            <a:r>
              <a:rPr lang="en-US" altLang="zh-CN" sz="2000" dirty="0"/>
              <a:t>", "</a:t>
            </a:r>
            <a:r>
              <a:rPr lang="en-US" altLang="zh-CN" sz="2000" dirty="0" err="1"/>
              <a:t>ddd</a:t>
            </a:r>
            <a:r>
              <a:rPr lang="en-US" altLang="zh-CN" sz="2000" dirty="0"/>
              <a:t>",  "</a:t>
            </a:r>
            <a:r>
              <a:rPr lang="en-US" altLang="zh-CN" sz="2000" dirty="0" err="1"/>
              <a:t>eee</a:t>
            </a:r>
            <a:r>
              <a:rPr lang="en-US" altLang="zh-CN" sz="2000" dirty="0"/>
              <a:t>"};</a:t>
            </a:r>
          </a:p>
          <a:p>
            <a:pPr>
              <a:lnSpc>
                <a:spcPct val="110000"/>
              </a:lnSpc>
              <a:spcBef>
                <a:spcPts val="400"/>
              </a:spcBef>
              <a:buNone/>
            </a:pPr>
            <a:r>
              <a:rPr lang="en-US" altLang="zh-CN" sz="2000" dirty="0"/>
              <a:t>        char  **p;</a:t>
            </a:r>
          </a:p>
          <a:p>
            <a:pPr>
              <a:lnSpc>
                <a:spcPct val="110000"/>
              </a:lnSpc>
              <a:spcBef>
                <a:spcPts val="400"/>
              </a:spcBef>
              <a:buNone/>
            </a:pPr>
            <a:endParaRPr lang="en-US" altLang="zh-CN" sz="2000" dirty="0"/>
          </a:p>
          <a:p>
            <a:pPr>
              <a:lnSpc>
                <a:spcPct val="110000"/>
              </a:lnSpc>
              <a:spcBef>
                <a:spcPts val="400"/>
              </a:spcBef>
              <a:buNone/>
            </a:pPr>
            <a:r>
              <a:rPr lang="en-US" altLang="zh-CN" sz="2000" dirty="0"/>
              <a:t>        for (p = city;  p &lt; city + 5;  ++p)  </a:t>
            </a:r>
          </a:p>
          <a:p>
            <a:pPr>
              <a:lnSpc>
                <a:spcPct val="110000"/>
              </a:lnSpc>
              <a:spcBef>
                <a:spcPts val="400"/>
              </a:spcBef>
              <a:buNone/>
            </a:pPr>
            <a:r>
              <a:rPr lang="en-US" altLang="zh-CN" sz="2000" dirty="0"/>
              <a:t>             </a:t>
            </a:r>
            <a:r>
              <a:rPr lang="en-US" altLang="zh-CN" sz="2000" dirty="0" err="1"/>
              <a:t>cout</a:t>
            </a:r>
            <a:r>
              <a:rPr lang="en-US" altLang="zh-CN" sz="2000" dirty="0"/>
              <a:t> &lt;&lt; *p &lt;&lt; </a:t>
            </a:r>
            <a:r>
              <a:rPr lang="en-US" altLang="zh-CN" sz="2000" dirty="0" err="1"/>
              <a:t>endl</a:t>
            </a:r>
            <a:r>
              <a:rPr lang="en-US" altLang="zh-CN" sz="2000" dirty="0"/>
              <a:t>;</a:t>
            </a:r>
          </a:p>
          <a:p>
            <a:pPr>
              <a:lnSpc>
                <a:spcPct val="110000"/>
              </a:lnSpc>
              <a:spcBef>
                <a:spcPts val="400"/>
              </a:spcBef>
              <a:buNone/>
            </a:pPr>
            <a:endParaRPr lang="en-US" altLang="zh-CN" sz="2000" dirty="0"/>
          </a:p>
          <a:p>
            <a:pPr>
              <a:lnSpc>
                <a:spcPct val="110000"/>
              </a:lnSpc>
              <a:spcBef>
                <a:spcPts val="400"/>
              </a:spcBef>
              <a:buNone/>
            </a:pPr>
            <a:r>
              <a:rPr lang="en-US" altLang="zh-CN" sz="2000" dirty="0"/>
              <a:t>         return  0;</a:t>
            </a:r>
          </a:p>
          <a:p>
            <a:pPr>
              <a:lnSpc>
                <a:spcPct val="110000"/>
              </a:lnSpc>
              <a:spcBef>
                <a:spcPts val="400"/>
              </a:spcBef>
              <a:buNone/>
            </a:pPr>
            <a:r>
              <a:rPr lang="en-US" altLang="zh-CN" sz="2000" dirty="0"/>
              <a:t> }</a:t>
            </a:r>
          </a:p>
        </p:txBody>
      </p:sp>
      <p:sp>
        <p:nvSpPr>
          <p:cNvPr id="539652" name="Text Box 5"/>
          <p:cNvSpPr txBox="1">
            <a:spLocks noChangeArrowheads="1"/>
          </p:cNvSpPr>
          <p:nvPr/>
        </p:nvSpPr>
        <p:spPr bwMode="auto">
          <a:xfrm>
            <a:off x="8387291" y="1990725"/>
            <a:ext cx="2880784" cy="2436180"/>
          </a:xfrm>
          <a:prstGeom prst="rect">
            <a:avLst/>
          </a:prstGeom>
          <a:noFill/>
          <a:ln w="12700" cap="sq" algn="ctr">
            <a:solidFill>
              <a:schemeClr val="tx1"/>
            </a:solidFill>
            <a:miter lim="800000"/>
            <a:headEnd type="none" w="sm" len="sm"/>
            <a:tailEnd type="none" w="sm" len="sm"/>
          </a:ln>
        </p:spPr>
        <p:txBody>
          <a:bodyPr>
            <a:spAutoFit/>
          </a:bodyPr>
          <a:lstStyle/>
          <a:p>
            <a:pPr>
              <a:lnSpc>
                <a:spcPct val="90000"/>
              </a:lnSpc>
              <a:spcBef>
                <a:spcPct val="50000"/>
              </a:spcBef>
            </a:pPr>
            <a:r>
              <a:rPr lang="zh-CN" altLang="en-US" sz="2400" b="1" dirty="0">
                <a:latin typeface="微软雅黑" pitchFamily="34" charset="-122"/>
                <a:ea typeface="微软雅黑" pitchFamily="34" charset="-122"/>
              </a:rPr>
              <a:t>输出结果：</a:t>
            </a:r>
          </a:p>
          <a:p>
            <a:pPr>
              <a:lnSpc>
                <a:spcPct val="90000"/>
              </a:lnSpc>
              <a:spcBef>
                <a:spcPct val="50000"/>
              </a:spcBef>
            </a:pPr>
            <a:r>
              <a:rPr lang="en-US" altLang="zh-CN" sz="1867" dirty="0" err="1">
                <a:latin typeface="微软雅黑" pitchFamily="34" charset="-122"/>
                <a:ea typeface="微软雅黑" pitchFamily="34" charset="-122"/>
              </a:rPr>
              <a:t>aaa</a:t>
            </a:r>
            <a:endParaRPr lang="en-US" altLang="zh-CN" sz="1867" dirty="0">
              <a:latin typeface="微软雅黑" pitchFamily="34" charset="-122"/>
              <a:ea typeface="微软雅黑" pitchFamily="34" charset="-122"/>
            </a:endParaRPr>
          </a:p>
          <a:p>
            <a:pPr>
              <a:lnSpc>
                <a:spcPct val="90000"/>
              </a:lnSpc>
              <a:spcBef>
                <a:spcPct val="50000"/>
              </a:spcBef>
            </a:pPr>
            <a:r>
              <a:rPr lang="en-US" altLang="zh-CN" sz="1867" dirty="0" err="1">
                <a:latin typeface="微软雅黑" pitchFamily="34" charset="-122"/>
                <a:ea typeface="微软雅黑" pitchFamily="34" charset="-122"/>
              </a:rPr>
              <a:t>bbb</a:t>
            </a:r>
            <a:endParaRPr lang="en-US" altLang="zh-CN" sz="1867" dirty="0">
              <a:latin typeface="微软雅黑" pitchFamily="34" charset="-122"/>
              <a:ea typeface="微软雅黑" pitchFamily="34" charset="-122"/>
            </a:endParaRPr>
          </a:p>
          <a:p>
            <a:pPr>
              <a:lnSpc>
                <a:spcPct val="90000"/>
              </a:lnSpc>
              <a:spcBef>
                <a:spcPct val="50000"/>
              </a:spcBef>
            </a:pPr>
            <a:r>
              <a:rPr lang="en-US" altLang="zh-CN" sz="1867" dirty="0" err="1">
                <a:latin typeface="微软雅黑" pitchFamily="34" charset="-122"/>
                <a:ea typeface="微软雅黑" pitchFamily="34" charset="-122"/>
              </a:rPr>
              <a:t>ccc</a:t>
            </a:r>
            <a:endParaRPr lang="en-US" altLang="zh-CN" sz="1867" dirty="0">
              <a:latin typeface="微软雅黑" pitchFamily="34" charset="-122"/>
              <a:ea typeface="微软雅黑" pitchFamily="34" charset="-122"/>
            </a:endParaRPr>
          </a:p>
          <a:p>
            <a:pPr>
              <a:lnSpc>
                <a:spcPct val="90000"/>
              </a:lnSpc>
              <a:spcBef>
                <a:spcPct val="50000"/>
              </a:spcBef>
            </a:pPr>
            <a:r>
              <a:rPr lang="en-US" altLang="zh-CN" sz="1867" dirty="0" err="1">
                <a:latin typeface="微软雅黑" pitchFamily="34" charset="-122"/>
                <a:ea typeface="微软雅黑" pitchFamily="34" charset="-122"/>
              </a:rPr>
              <a:t>ddd</a:t>
            </a:r>
            <a:endParaRPr lang="en-US" altLang="zh-CN" sz="1867" dirty="0">
              <a:latin typeface="微软雅黑" pitchFamily="34" charset="-122"/>
              <a:ea typeface="微软雅黑" pitchFamily="34" charset="-122"/>
            </a:endParaRPr>
          </a:p>
          <a:p>
            <a:pPr>
              <a:lnSpc>
                <a:spcPct val="90000"/>
              </a:lnSpc>
              <a:spcBef>
                <a:spcPct val="50000"/>
              </a:spcBef>
            </a:pPr>
            <a:r>
              <a:rPr lang="en-US" altLang="zh-CN" sz="1867" dirty="0" err="1">
                <a:latin typeface="微软雅黑" pitchFamily="34" charset="-122"/>
                <a:ea typeface="微软雅黑" pitchFamily="34" charset="-122"/>
              </a:rPr>
              <a:t>eee</a:t>
            </a:r>
            <a:endParaRPr lang="en-US" altLang="zh-CN" sz="1867" dirty="0">
              <a:latin typeface="微软雅黑" pitchFamily="34" charset="-122"/>
              <a:ea typeface="微软雅黑" pitchFamily="34" charset="-122"/>
            </a:endParaRP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7858" name="Rectangle 2"/>
          <p:cNvSpPr>
            <a:spLocks noGrp="1" noChangeArrowheads="1"/>
          </p:cNvSpPr>
          <p:nvPr>
            <p:ph type="title"/>
          </p:nvPr>
        </p:nvSpPr>
        <p:spPr/>
        <p:txBody>
          <a:bodyPr>
            <a:normAutofit/>
          </a:bodyPr>
          <a:lstStyle/>
          <a:p>
            <a:pPr eaLnBrk="1" hangingPunct="1">
              <a:defRPr/>
            </a:pPr>
            <a:r>
              <a:rPr lang="en-US" altLang="zh-CN" b="1" dirty="0">
                <a:latin typeface="微软雅黑" pitchFamily="34" charset="-122"/>
              </a:rPr>
              <a:t>C++</a:t>
            </a:r>
            <a:r>
              <a:rPr lang="zh-CN" altLang="en-US" b="1" dirty="0">
                <a:latin typeface="微软雅黑" pitchFamily="34" charset="-122"/>
              </a:rPr>
              <a:t>的浮点类型</a:t>
            </a:r>
          </a:p>
        </p:txBody>
      </p:sp>
      <p:sp>
        <p:nvSpPr>
          <p:cNvPr id="72707" name="Rectangle 3"/>
          <p:cNvSpPr>
            <a:spLocks noGrp="1" noChangeArrowheads="1"/>
          </p:cNvSpPr>
          <p:nvPr>
            <p:ph idx="4294967295"/>
          </p:nvPr>
        </p:nvSpPr>
        <p:spPr>
          <a:xfrm>
            <a:off x="772160" y="1329584"/>
            <a:ext cx="9124950" cy="4573587"/>
          </a:xfrm>
        </p:spPr>
        <p:txBody>
          <a:bodyPr>
            <a:noAutofit/>
          </a:bodyPr>
          <a:lstStyle/>
          <a:p>
            <a:pPr>
              <a:lnSpc>
                <a:spcPct val="150000"/>
              </a:lnSpc>
              <a:buNone/>
            </a:pPr>
            <a:r>
              <a:rPr lang="en-US" altLang="zh-CN" sz="2400" b="1" dirty="0"/>
              <a:t>C++</a:t>
            </a:r>
            <a:r>
              <a:rPr lang="zh-CN" altLang="en-US" sz="2400" b="1" dirty="0"/>
              <a:t>浮点类型</a:t>
            </a:r>
            <a:endParaRPr lang="en-US" altLang="zh-CN" sz="2400" b="1" dirty="0"/>
          </a:p>
          <a:p>
            <a:pPr>
              <a:spcBef>
                <a:spcPts val="800"/>
              </a:spcBef>
              <a:buNone/>
            </a:pPr>
            <a:r>
              <a:rPr lang="en-US" altLang="zh-CN" sz="1867" dirty="0"/>
              <a:t>float</a:t>
            </a:r>
            <a:r>
              <a:rPr lang="zh-CN" altLang="en-US" sz="1867" dirty="0"/>
              <a:t>：至少</a:t>
            </a:r>
            <a:r>
              <a:rPr lang="en-US" altLang="zh-CN" sz="1867" dirty="0"/>
              <a:t>32</a:t>
            </a:r>
            <a:r>
              <a:rPr lang="zh-CN" altLang="en-US" sz="1867" dirty="0"/>
              <a:t>位</a:t>
            </a:r>
            <a:endParaRPr lang="en-US" altLang="zh-CN" sz="1867" dirty="0"/>
          </a:p>
          <a:p>
            <a:pPr>
              <a:spcBef>
                <a:spcPts val="800"/>
              </a:spcBef>
              <a:buNone/>
            </a:pPr>
            <a:r>
              <a:rPr lang="en-US" altLang="zh-CN" sz="1867" dirty="0"/>
              <a:t>double</a:t>
            </a:r>
            <a:r>
              <a:rPr lang="zh-CN" altLang="en-US" sz="1867" dirty="0"/>
              <a:t>：至少</a:t>
            </a:r>
            <a:r>
              <a:rPr lang="en-US" altLang="zh-CN" sz="1867" dirty="0"/>
              <a:t>48</a:t>
            </a:r>
            <a:r>
              <a:rPr lang="zh-CN" altLang="en-US" sz="1867" dirty="0"/>
              <a:t>位，且不少于</a:t>
            </a:r>
            <a:r>
              <a:rPr lang="en-US" altLang="zh-CN" sz="1867" dirty="0"/>
              <a:t>float</a:t>
            </a:r>
          </a:p>
          <a:p>
            <a:pPr>
              <a:spcBef>
                <a:spcPts val="800"/>
              </a:spcBef>
              <a:buNone/>
            </a:pPr>
            <a:r>
              <a:rPr lang="en-US" altLang="zh-CN" sz="1867" dirty="0"/>
              <a:t>long  double</a:t>
            </a:r>
            <a:r>
              <a:rPr lang="zh-CN" altLang="en-US" sz="1867" dirty="0"/>
              <a:t>：至少和</a:t>
            </a:r>
            <a:r>
              <a:rPr lang="en-US" altLang="zh-CN" sz="1867" dirty="0"/>
              <a:t>double</a:t>
            </a:r>
            <a:r>
              <a:rPr lang="zh-CN" altLang="en-US" sz="1867" dirty="0"/>
              <a:t>一样</a:t>
            </a:r>
            <a:endParaRPr lang="en-US" altLang="zh-CN" sz="1867" dirty="0"/>
          </a:p>
          <a:p>
            <a:pPr>
              <a:lnSpc>
                <a:spcPct val="130000"/>
              </a:lnSpc>
              <a:spcBef>
                <a:spcPts val="2400"/>
              </a:spcBef>
              <a:buNone/>
            </a:pPr>
            <a:r>
              <a:rPr lang="en-US" altLang="zh-CN" sz="2400" b="1" dirty="0"/>
              <a:t>VS</a:t>
            </a:r>
            <a:r>
              <a:rPr lang="zh-CN" altLang="en-US" sz="2400" b="1" dirty="0"/>
              <a:t>中的浮点类型</a:t>
            </a:r>
          </a:p>
          <a:p>
            <a:pPr>
              <a:spcBef>
                <a:spcPct val="40000"/>
              </a:spcBef>
              <a:buNone/>
            </a:pPr>
            <a:r>
              <a:rPr lang="zh-CN" altLang="en-US" sz="1867" dirty="0"/>
              <a:t>单精度 </a:t>
            </a:r>
            <a:r>
              <a:rPr lang="en-US" altLang="zh-CN" sz="1867" dirty="0"/>
              <a:t>float</a:t>
            </a:r>
            <a:r>
              <a:rPr lang="zh-CN" altLang="en-US" sz="1867" dirty="0"/>
              <a:t>：占用</a:t>
            </a:r>
            <a:r>
              <a:rPr lang="en-US" altLang="zh-CN" sz="1867" dirty="0"/>
              <a:t>4</a:t>
            </a:r>
            <a:r>
              <a:rPr lang="zh-CN" altLang="en-US" sz="1867" dirty="0"/>
              <a:t>字节，精确度</a:t>
            </a:r>
            <a:r>
              <a:rPr lang="en-US" altLang="zh-CN" sz="1867" dirty="0"/>
              <a:t>7</a:t>
            </a:r>
            <a:r>
              <a:rPr lang="zh-CN" altLang="en-US" sz="1867" dirty="0"/>
              <a:t>位</a:t>
            </a:r>
            <a:r>
              <a:rPr lang="en-US" altLang="zh-CN" sz="1867" dirty="0"/>
              <a:t>,</a:t>
            </a:r>
            <a:r>
              <a:rPr lang="zh-CN" altLang="en-US" sz="1867" dirty="0"/>
              <a:t>范围</a:t>
            </a:r>
            <a:r>
              <a:rPr lang="en-US" altLang="zh-CN" sz="1867" dirty="0"/>
              <a:t>10</a:t>
            </a:r>
            <a:r>
              <a:rPr lang="zh-CN" altLang="en-US" sz="1867" baseline="30000" dirty="0"/>
              <a:t>－</a:t>
            </a:r>
            <a:r>
              <a:rPr lang="en-US" altLang="zh-CN" sz="1867" baseline="30000" dirty="0"/>
              <a:t>38</a:t>
            </a:r>
            <a:r>
              <a:rPr lang="zh-CN" altLang="en-US" sz="1867" dirty="0"/>
              <a:t>～</a:t>
            </a:r>
            <a:r>
              <a:rPr lang="en-US" altLang="zh-CN" sz="1867" dirty="0"/>
              <a:t>10</a:t>
            </a:r>
            <a:r>
              <a:rPr lang="en-US" altLang="zh-CN" sz="1867" baseline="30000" dirty="0"/>
              <a:t>38</a:t>
            </a:r>
            <a:r>
              <a:rPr lang="en-US" altLang="zh-CN" sz="1867" dirty="0"/>
              <a:t>  </a:t>
            </a:r>
          </a:p>
          <a:p>
            <a:pPr>
              <a:spcBef>
                <a:spcPct val="40000"/>
              </a:spcBef>
              <a:buNone/>
            </a:pPr>
            <a:r>
              <a:rPr lang="zh-CN" altLang="en-US" sz="1867" dirty="0"/>
              <a:t>双精度</a:t>
            </a:r>
            <a:r>
              <a:rPr lang="en-US" altLang="zh-CN" sz="1867" dirty="0"/>
              <a:t>double</a:t>
            </a:r>
            <a:r>
              <a:rPr lang="zh-CN" altLang="en-US" sz="1867" dirty="0"/>
              <a:t>：占</a:t>
            </a:r>
            <a:r>
              <a:rPr lang="en-US" altLang="zh-CN" sz="1867" dirty="0"/>
              <a:t>8</a:t>
            </a:r>
            <a:r>
              <a:rPr lang="zh-CN" altLang="en-US" sz="1867" dirty="0"/>
              <a:t>个字节</a:t>
            </a:r>
            <a:endParaRPr lang="en-US" altLang="zh-CN" sz="1867" dirty="0"/>
          </a:p>
          <a:p>
            <a:pPr>
              <a:spcBef>
                <a:spcPts val="2400"/>
              </a:spcBef>
              <a:buNone/>
            </a:pPr>
            <a:r>
              <a:rPr lang="zh-CN" altLang="en-US" sz="2400" b="1" dirty="0"/>
              <a:t>浮点类型可以执行的运算</a:t>
            </a:r>
          </a:p>
          <a:p>
            <a:pPr>
              <a:spcBef>
                <a:spcPct val="40000"/>
              </a:spcBef>
              <a:buNone/>
            </a:pPr>
            <a:r>
              <a:rPr lang="zh-CN" altLang="en-US" sz="1867" dirty="0"/>
              <a:t>算术运算</a:t>
            </a:r>
            <a:endParaRPr lang="en-US" altLang="zh-CN" sz="1867" dirty="0"/>
          </a:p>
          <a:p>
            <a:pPr>
              <a:spcBef>
                <a:spcPct val="40000"/>
              </a:spcBef>
              <a:buNone/>
            </a:pPr>
            <a:r>
              <a:rPr lang="zh-CN" altLang="en-US" sz="1867" dirty="0"/>
              <a:t>比较运算</a:t>
            </a:r>
            <a:endParaRPr lang="en-US" altLang="zh-CN" sz="1867" dirty="0"/>
          </a:p>
          <a:p>
            <a:pPr>
              <a:spcBef>
                <a:spcPct val="40000"/>
              </a:spcBef>
              <a:buNone/>
            </a:pPr>
            <a:r>
              <a:rPr lang="zh-CN" altLang="en-US" sz="1867" dirty="0"/>
              <a:t>输入输出</a:t>
            </a:r>
            <a:endParaRPr lang="en-US" altLang="zh-CN" sz="1867" dirty="0"/>
          </a:p>
        </p:txBody>
      </p:sp>
    </p:spTree>
  </p:cSld>
  <p:clrMapOvr>
    <a:masterClrMapping/>
  </p:clrMapOvr>
  <p:transition spd="med">
    <p:fade/>
  </p:transition>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123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动态的二维数组</a:t>
            </a:r>
          </a:p>
        </p:txBody>
      </p:sp>
      <p:sp>
        <p:nvSpPr>
          <p:cNvPr id="541699" name="Rectangle 3"/>
          <p:cNvSpPr>
            <a:spLocks noGrp="1" noChangeArrowheads="1"/>
          </p:cNvSpPr>
          <p:nvPr>
            <p:ph type="body" sz="half" idx="4294967295"/>
          </p:nvPr>
        </p:nvSpPr>
        <p:spPr>
          <a:xfrm>
            <a:off x="846667" y="1418591"/>
            <a:ext cx="9482666" cy="4333875"/>
          </a:xfrm>
        </p:spPr>
        <p:txBody>
          <a:bodyPr>
            <a:normAutofit/>
          </a:bodyPr>
          <a:lstStyle/>
          <a:p>
            <a:pPr eaLnBrk="1" hangingPunct="1">
              <a:buFont typeface="Wingdings" pitchFamily="2" charset="2"/>
              <a:buNone/>
            </a:pPr>
            <a:r>
              <a:rPr lang="en-US" altLang="zh-CN" sz="2400" b="1" dirty="0"/>
              <a:t>C++</a:t>
            </a:r>
            <a:r>
              <a:rPr lang="zh-CN" altLang="en-US" sz="2400" b="1" dirty="0"/>
              <a:t>不能直接申请动态二维数组，如</a:t>
            </a:r>
            <a:r>
              <a:rPr lang="en-US" altLang="zh-CN" sz="2400" b="1" dirty="0"/>
              <a:t>new </a:t>
            </a:r>
            <a:r>
              <a:rPr lang="en-US" altLang="zh-CN" sz="2400" b="1" dirty="0" err="1"/>
              <a:t>int</a:t>
            </a:r>
            <a:r>
              <a:rPr lang="en-US" altLang="zh-CN" sz="2400" b="1" dirty="0"/>
              <a:t>[5][9]</a:t>
            </a:r>
            <a:r>
              <a:rPr lang="zh-CN" altLang="en-US" sz="2400" b="1" dirty="0"/>
              <a:t>是非法的表达式</a:t>
            </a:r>
            <a:endParaRPr lang="en-US" altLang="zh-CN" sz="2400" b="1" dirty="0"/>
          </a:p>
          <a:p>
            <a:pPr>
              <a:spcBef>
                <a:spcPts val="2400"/>
              </a:spcBef>
              <a:buNone/>
            </a:pPr>
            <a:r>
              <a:rPr lang="zh-CN" altLang="en-US" sz="2400" b="1" dirty="0"/>
              <a:t>解决方案一</a:t>
            </a:r>
            <a:endParaRPr lang="en-US" altLang="zh-CN" sz="2400" b="1" dirty="0"/>
          </a:p>
          <a:p>
            <a:pPr>
              <a:lnSpc>
                <a:spcPct val="120000"/>
              </a:lnSpc>
              <a:buNone/>
            </a:pPr>
            <a:r>
              <a:rPr lang="zh-CN" altLang="en-US" sz="1867" dirty="0"/>
              <a:t>用一维动态数组</a:t>
            </a:r>
            <a:endParaRPr lang="en-US" altLang="zh-CN" sz="1867" dirty="0"/>
          </a:p>
          <a:p>
            <a:pPr>
              <a:lnSpc>
                <a:spcPct val="120000"/>
              </a:lnSpc>
              <a:buNone/>
            </a:pPr>
            <a:r>
              <a:rPr lang="zh-CN" altLang="en-US" sz="1867" dirty="0"/>
              <a:t>将它按行序转换成一维数组，用动态的一维数组存储</a:t>
            </a:r>
            <a:endParaRPr lang="en-US" altLang="zh-CN" sz="1867" dirty="0"/>
          </a:p>
          <a:p>
            <a:pPr>
              <a:lnSpc>
                <a:spcPct val="120000"/>
              </a:lnSpc>
              <a:buNone/>
            </a:pPr>
            <a:r>
              <a:rPr lang="zh-CN" altLang="en-US" sz="1867" dirty="0"/>
              <a:t>如一个</a:t>
            </a:r>
            <a:r>
              <a:rPr lang="en-US" altLang="zh-CN" sz="1867" dirty="0"/>
              <a:t>3</a:t>
            </a:r>
            <a:r>
              <a:rPr lang="zh-CN" altLang="en-US" sz="1867" dirty="0"/>
              <a:t>行</a:t>
            </a:r>
            <a:r>
              <a:rPr lang="en-US" altLang="zh-CN" sz="1867" dirty="0"/>
              <a:t>4</a:t>
            </a:r>
            <a:r>
              <a:rPr lang="zh-CN" altLang="en-US" sz="1867" dirty="0"/>
              <a:t>列的矩阵 </a:t>
            </a:r>
            <a:r>
              <a:rPr lang="en-US" altLang="zh-CN" sz="1867" dirty="0"/>
              <a:t>a </a:t>
            </a:r>
            <a:r>
              <a:rPr lang="zh-CN" altLang="en-US" sz="1867" dirty="0"/>
              <a:t>可以存储为</a:t>
            </a:r>
            <a:r>
              <a:rPr lang="en-US" altLang="zh-CN" sz="1867" dirty="0"/>
              <a:t>12</a:t>
            </a:r>
            <a:r>
              <a:rPr lang="zh-CN" altLang="en-US" sz="1867" dirty="0"/>
              <a:t>个元素的一维数组</a:t>
            </a:r>
            <a:endParaRPr lang="en-US" altLang="zh-CN" sz="1867" dirty="0"/>
          </a:p>
          <a:p>
            <a:pPr>
              <a:lnSpc>
                <a:spcPct val="120000"/>
              </a:lnSpc>
              <a:buNone/>
            </a:pPr>
            <a:r>
              <a:rPr lang="zh-CN" altLang="en-US" sz="1867" dirty="0"/>
              <a:t>访问 </a:t>
            </a:r>
            <a:r>
              <a:rPr lang="en-US" altLang="zh-CN" sz="1867" dirty="0" err="1"/>
              <a:t>i</a:t>
            </a:r>
            <a:r>
              <a:rPr lang="en-US" altLang="zh-CN" sz="1867" dirty="0"/>
              <a:t> </a:t>
            </a:r>
            <a:r>
              <a:rPr lang="zh-CN" altLang="en-US" sz="1867" dirty="0"/>
              <a:t>行 </a:t>
            </a:r>
            <a:r>
              <a:rPr lang="en-US" altLang="zh-CN" sz="1867" dirty="0"/>
              <a:t>j </a:t>
            </a:r>
            <a:r>
              <a:rPr lang="zh-CN" altLang="en-US" sz="1867" dirty="0"/>
              <a:t>列的元素转换成访问一维数组的第 </a:t>
            </a:r>
            <a:r>
              <a:rPr lang="en-US" altLang="zh-CN" sz="1867" dirty="0"/>
              <a:t>4 * </a:t>
            </a:r>
            <a:r>
              <a:rPr lang="en-US" altLang="zh-CN" sz="1867" dirty="0" err="1"/>
              <a:t>i</a:t>
            </a:r>
            <a:r>
              <a:rPr lang="en-US" altLang="zh-CN" sz="1867" dirty="0"/>
              <a:t> + j</a:t>
            </a:r>
            <a:r>
              <a:rPr lang="zh-CN" altLang="en-US" sz="1867" dirty="0"/>
              <a:t>个元素</a:t>
            </a:r>
            <a:endParaRPr lang="en-US" altLang="zh-CN" sz="1867" dirty="0"/>
          </a:p>
          <a:p>
            <a:pPr>
              <a:lnSpc>
                <a:spcPct val="120000"/>
              </a:lnSpc>
              <a:spcBef>
                <a:spcPts val="2400"/>
              </a:spcBef>
              <a:buNone/>
            </a:pPr>
            <a:r>
              <a:rPr lang="zh-CN" altLang="en-US" sz="2400" b="1" dirty="0"/>
              <a:t>缺点</a:t>
            </a:r>
            <a:endParaRPr lang="en-US" altLang="zh-CN" sz="2400" b="1" dirty="0"/>
          </a:p>
          <a:p>
            <a:pPr>
              <a:lnSpc>
                <a:spcPct val="120000"/>
              </a:lnSpc>
              <a:buNone/>
            </a:pPr>
            <a:r>
              <a:rPr lang="zh-CN" altLang="en-US" sz="1867" dirty="0"/>
              <a:t>无法用</a:t>
            </a:r>
            <a:r>
              <a:rPr lang="en-US" altLang="zh-CN" sz="1867" dirty="0"/>
              <a:t>a[</a:t>
            </a:r>
            <a:r>
              <a:rPr lang="en-US" altLang="zh-CN" sz="1867" dirty="0" err="1"/>
              <a:t>i</a:t>
            </a:r>
            <a:r>
              <a:rPr lang="en-US" altLang="zh-CN" sz="1867" dirty="0"/>
              <a:t>][j]</a:t>
            </a:r>
            <a:r>
              <a:rPr lang="zh-CN" altLang="en-US" sz="1867" dirty="0"/>
              <a:t>的形式访问数组</a:t>
            </a:r>
          </a:p>
          <a:p>
            <a:pPr>
              <a:buNone/>
            </a:pPr>
            <a:endParaRPr lang="en-US" altLang="zh-CN" sz="2400" dirty="0"/>
          </a:p>
        </p:txBody>
      </p:sp>
    </p:spTree>
  </p:cSld>
  <p:clrMapOvr>
    <a:masterClrMapping/>
  </p:clrMapOvr>
  <p:transition spd="med">
    <p:fade/>
  </p:transition>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555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动态的二维数组</a:t>
            </a:r>
          </a:p>
        </p:txBody>
      </p:sp>
      <p:sp>
        <p:nvSpPr>
          <p:cNvPr id="545795" name="Rectangle 3"/>
          <p:cNvSpPr>
            <a:spLocks noGrp="1" noChangeArrowheads="1"/>
          </p:cNvSpPr>
          <p:nvPr>
            <p:ph idx="4294967295"/>
          </p:nvPr>
        </p:nvSpPr>
        <p:spPr>
          <a:xfrm>
            <a:off x="1063625" y="964808"/>
            <a:ext cx="11128375" cy="5556250"/>
          </a:xfrm>
        </p:spPr>
        <p:txBody>
          <a:bodyPr>
            <a:normAutofit lnSpcReduction="10000"/>
          </a:bodyPr>
          <a:lstStyle/>
          <a:p>
            <a:pPr eaLnBrk="1" hangingPunct="1">
              <a:lnSpc>
                <a:spcPct val="120000"/>
              </a:lnSpc>
              <a:buNone/>
            </a:pPr>
            <a:r>
              <a:rPr lang="zh-CN" altLang="en-US" sz="2400" b="1" dirty="0"/>
              <a:t>解决方法二</a:t>
            </a:r>
            <a:endParaRPr lang="en-US" altLang="zh-CN" sz="2400" b="1" dirty="0"/>
          </a:p>
          <a:p>
            <a:pPr eaLnBrk="1" hangingPunct="1">
              <a:lnSpc>
                <a:spcPct val="120000"/>
              </a:lnSpc>
              <a:buNone/>
            </a:pPr>
            <a:r>
              <a:rPr lang="zh-CN" altLang="en-US" sz="1867" dirty="0"/>
              <a:t>利用数组和指针的关系</a:t>
            </a:r>
            <a:endParaRPr lang="en-US" altLang="zh-CN" sz="1867" dirty="0"/>
          </a:p>
          <a:p>
            <a:pPr eaLnBrk="1" hangingPunct="1">
              <a:lnSpc>
                <a:spcPct val="120000"/>
              </a:lnSpc>
              <a:buNone/>
            </a:pPr>
            <a:endParaRPr lang="en-US" altLang="zh-CN" sz="1867" dirty="0"/>
          </a:p>
          <a:p>
            <a:pPr eaLnBrk="1" hangingPunct="1">
              <a:lnSpc>
                <a:spcPct val="120000"/>
              </a:lnSpc>
              <a:buNone/>
            </a:pPr>
            <a:endParaRPr lang="en-US" altLang="zh-CN" sz="1867" dirty="0"/>
          </a:p>
          <a:p>
            <a:pPr eaLnBrk="1" hangingPunct="1">
              <a:lnSpc>
                <a:spcPct val="120000"/>
              </a:lnSpc>
              <a:buNone/>
            </a:pPr>
            <a:endParaRPr lang="en-US" altLang="zh-CN" sz="1867" dirty="0"/>
          </a:p>
          <a:p>
            <a:pPr eaLnBrk="1" hangingPunct="1">
              <a:lnSpc>
                <a:spcPct val="120000"/>
              </a:lnSpc>
              <a:buNone/>
            </a:pPr>
            <a:endParaRPr lang="en-US" altLang="zh-CN" sz="1867" dirty="0"/>
          </a:p>
          <a:p>
            <a:pPr eaLnBrk="1" hangingPunct="1">
              <a:lnSpc>
                <a:spcPct val="120000"/>
              </a:lnSpc>
              <a:buNone/>
            </a:pPr>
            <a:endParaRPr lang="en-US" altLang="zh-CN" sz="1867" dirty="0"/>
          </a:p>
          <a:p>
            <a:pPr eaLnBrk="1" hangingPunct="1">
              <a:lnSpc>
                <a:spcPct val="120000"/>
              </a:lnSpc>
              <a:buNone/>
            </a:pPr>
            <a:r>
              <a:rPr lang="zh-CN" altLang="en-US" sz="2400" b="1" dirty="0"/>
              <a:t>具体过程</a:t>
            </a:r>
            <a:endParaRPr lang="en-US" altLang="zh-CN" sz="2400" b="1" dirty="0"/>
          </a:p>
          <a:p>
            <a:pPr eaLnBrk="1" hangingPunct="1">
              <a:lnSpc>
                <a:spcPct val="120000"/>
              </a:lnSpc>
              <a:buNone/>
            </a:pPr>
            <a:r>
              <a:rPr lang="zh-CN" altLang="en-US" sz="1867" dirty="0"/>
              <a:t>数组名 </a:t>
            </a:r>
            <a:r>
              <a:rPr lang="en-US" altLang="zh-CN" sz="1867" dirty="0"/>
              <a:t>a </a:t>
            </a:r>
            <a:r>
              <a:rPr lang="zh-CN" altLang="en-US" sz="1867" dirty="0"/>
              <a:t>用二级指针表示</a:t>
            </a:r>
            <a:endParaRPr lang="en-US" altLang="zh-CN" sz="1867" dirty="0"/>
          </a:p>
          <a:p>
            <a:pPr eaLnBrk="1" hangingPunct="1">
              <a:lnSpc>
                <a:spcPct val="120000"/>
              </a:lnSpc>
              <a:buNone/>
            </a:pPr>
            <a:r>
              <a:rPr lang="en-US" altLang="zh-CN" sz="1867" dirty="0"/>
              <a:t>a</a:t>
            </a:r>
            <a:r>
              <a:rPr lang="zh-CN" altLang="en-US" sz="1867" dirty="0"/>
              <a:t>数组是一个指针数组</a:t>
            </a:r>
            <a:endParaRPr lang="en-US" altLang="zh-CN" sz="1867" dirty="0"/>
          </a:p>
          <a:p>
            <a:pPr eaLnBrk="1" hangingPunct="1">
              <a:lnSpc>
                <a:spcPct val="120000"/>
              </a:lnSpc>
              <a:buNone/>
            </a:pPr>
            <a:r>
              <a:rPr lang="zh-CN" altLang="en-US" sz="1867" dirty="0"/>
              <a:t>每个</a:t>
            </a:r>
            <a:r>
              <a:rPr lang="en-US" altLang="zh-CN" sz="1867" dirty="0"/>
              <a:t>a[</a:t>
            </a:r>
            <a:r>
              <a:rPr lang="en-US" altLang="zh-CN" sz="1867" dirty="0" err="1"/>
              <a:t>i</a:t>
            </a:r>
            <a:r>
              <a:rPr lang="en-US" altLang="zh-CN" sz="1867" dirty="0"/>
              <a:t>]</a:t>
            </a:r>
            <a:r>
              <a:rPr lang="zh-CN" altLang="en-US" sz="1867" dirty="0"/>
              <a:t>指向一个一维数组</a:t>
            </a:r>
            <a:endParaRPr lang="en-US" altLang="zh-CN" sz="1867" dirty="0"/>
          </a:p>
          <a:p>
            <a:pPr eaLnBrk="1" hangingPunct="1">
              <a:lnSpc>
                <a:spcPct val="120000"/>
              </a:lnSpc>
              <a:buNone/>
            </a:pPr>
            <a:r>
              <a:rPr lang="zh-CN" altLang="en-US" sz="1867" dirty="0"/>
              <a:t>可以用</a:t>
            </a:r>
            <a:r>
              <a:rPr lang="en-US" altLang="zh-CN" sz="1867" dirty="0"/>
              <a:t>a[</a:t>
            </a:r>
            <a:r>
              <a:rPr lang="en-US" altLang="zh-CN" sz="1867" dirty="0" err="1"/>
              <a:t>i</a:t>
            </a:r>
            <a:r>
              <a:rPr lang="en-US" altLang="zh-CN" sz="1867" dirty="0"/>
              <a:t>][j]</a:t>
            </a:r>
            <a:r>
              <a:rPr lang="zh-CN" altLang="en-US" sz="1867" dirty="0"/>
              <a:t>访问</a:t>
            </a:r>
          </a:p>
        </p:txBody>
      </p:sp>
      <p:grpSp>
        <p:nvGrpSpPr>
          <p:cNvPr id="3" name="组合 2">
            <a:extLst>
              <a:ext uri="{FF2B5EF4-FFF2-40B4-BE49-F238E27FC236}">
                <a16:creationId xmlns:a16="http://schemas.microsoft.com/office/drawing/2014/main" id="{CD2B3FF8-1B73-467A-98D1-BC0870FC925A}"/>
              </a:ext>
            </a:extLst>
          </p:cNvPr>
          <p:cNvGrpSpPr/>
          <p:nvPr/>
        </p:nvGrpSpPr>
        <p:grpSpPr>
          <a:xfrm>
            <a:off x="2821088" y="2723722"/>
            <a:ext cx="1679491" cy="411549"/>
            <a:chOff x="1042632" y="2042791"/>
            <a:chExt cx="1259618" cy="308662"/>
          </a:xfrm>
        </p:grpSpPr>
        <p:sp>
          <p:nvSpPr>
            <p:cNvPr id="6" name="Line 6"/>
            <p:cNvSpPr>
              <a:spLocks noChangeShapeType="1"/>
            </p:cNvSpPr>
            <p:nvPr/>
          </p:nvSpPr>
          <p:spPr bwMode="auto">
            <a:xfrm>
              <a:off x="1503409" y="2197122"/>
              <a:ext cx="798841"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9" name="Text Box 9"/>
            <p:cNvSpPr txBox="1">
              <a:spLocks noChangeArrowheads="1"/>
            </p:cNvSpPr>
            <p:nvPr/>
          </p:nvSpPr>
          <p:spPr bwMode="auto">
            <a:xfrm>
              <a:off x="1042632" y="2042791"/>
              <a:ext cx="276707" cy="308662"/>
            </a:xfrm>
            <a:prstGeom prst="rect">
              <a:avLst/>
            </a:prstGeom>
            <a:noFill/>
            <a:ln w="9525">
              <a:noFill/>
              <a:miter lim="800000"/>
              <a:headEnd/>
              <a:tailEnd/>
            </a:ln>
          </p:spPr>
          <p:txBody>
            <a:bodyPr/>
            <a:lstStyle/>
            <a:p>
              <a:pPr algn="just"/>
              <a:r>
                <a:rPr lang="en-US" altLang="zh-CN" sz="1867" dirty="0">
                  <a:latin typeface="微软雅黑" pitchFamily="34" charset="-122"/>
                  <a:ea typeface="微软雅黑" pitchFamily="34" charset="-122"/>
                </a:rPr>
                <a:t>a</a:t>
              </a:r>
            </a:p>
            <a:p>
              <a:pPr eaLnBrk="0" hangingPunct="0"/>
              <a:endParaRPr lang="en-US" altLang="zh-CN" sz="1867" dirty="0">
                <a:latin typeface="微软雅黑" pitchFamily="34" charset="-122"/>
                <a:ea typeface="微软雅黑" pitchFamily="34" charset="-122"/>
              </a:endParaRPr>
            </a:p>
          </p:txBody>
        </p:sp>
      </p:grpSp>
      <p:grpSp>
        <p:nvGrpSpPr>
          <p:cNvPr id="14" name="Group 16"/>
          <p:cNvGrpSpPr>
            <a:grpSpLocks/>
          </p:cNvGrpSpPr>
          <p:nvPr/>
        </p:nvGrpSpPr>
        <p:grpSpPr bwMode="auto">
          <a:xfrm>
            <a:off x="4622435" y="2720025"/>
            <a:ext cx="700991" cy="485481"/>
            <a:chOff x="820" y="0"/>
            <a:chExt cx="410" cy="569"/>
          </a:xfrm>
        </p:grpSpPr>
        <p:sp>
          <p:nvSpPr>
            <p:cNvPr id="50" name="Rectangle 17"/>
            <p:cNvSpPr>
              <a:spLocks noChangeArrowheads="1"/>
            </p:cNvSpPr>
            <p:nvPr/>
          </p:nvSpPr>
          <p:spPr bwMode="auto">
            <a:xfrm>
              <a:off x="863" y="0"/>
              <a:ext cx="324" cy="569"/>
            </a:xfrm>
            <a:prstGeom prst="rect">
              <a:avLst/>
            </a:prstGeom>
            <a:noFill/>
            <a:ln w="9525">
              <a:noFill/>
              <a:miter lim="800000"/>
              <a:headEnd/>
              <a:tailEnd/>
            </a:ln>
          </p:spPr>
          <p:txBody>
            <a:bodyPr/>
            <a:lstStyle/>
            <a:p>
              <a:pPr algn="ctr"/>
              <a:r>
                <a:rPr lang="en-US" altLang="zh-CN" sz="1867">
                  <a:latin typeface="微软雅黑" pitchFamily="34" charset="-122"/>
                  <a:ea typeface="微软雅黑" pitchFamily="34" charset="-122"/>
                </a:rPr>
                <a:t>1</a:t>
              </a:r>
            </a:p>
            <a:p>
              <a:pPr algn="ctr" eaLnBrk="0" hangingPunct="0"/>
              <a:endParaRPr lang="en-US" altLang="zh-CN" sz="1867">
                <a:latin typeface="微软雅黑" pitchFamily="34" charset="-122"/>
                <a:ea typeface="微软雅黑" pitchFamily="34" charset="-122"/>
              </a:endParaRPr>
            </a:p>
          </p:txBody>
        </p:sp>
        <p:sp>
          <p:nvSpPr>
            <p:cNvPr id="51" name="Rectangle 18"/>
            <p:cNvSpPr>
              <a:spLocks noChangeArrowheads="1"/>
            </p:cNvSpPr>
            <p:nvPr/>
          </p:nvSpPr>
          <p:spPr bwMode="auto">
            <a:xfrm>
              <a:off x="820" y="0"/>
              <a:ext cx="410" cy="569"/>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15" name="Group 19"/>
          <p:cNvGrpSpPr>
            <a:grpSpLocks/>
          </p:cNvGrpSpPr>
          <p:nvPr/>
        </p:nvGrpSpPr>
        <p:grpSpPr bwMode="auto">
          <a:xfrm>
            <a:off x="5323425" y="2720025"/>
            <a:ext cx="699387" cy="485481"/>
            <a:chOff x="1230" y="0"/>
            <a:chExt cx="410" cy="569"/>
          </a:xfrm>
        </p:grpSpPr>
        <p:sp>
          <p:nvSpPr>
            <p:cNvPr id="48" name="Rectangle 20"/>
            <p:cNvSpPr>
              <a:spLocks noChangeArrowheads="1"/>
            </p:cNvSpPr>
            <p:nvPr/>
          </p:nvSpPr>
          <p:spPr bwMode="auto">
            <a:xfrm>
              <a:off x="1273" y="0"/>
              <a:ext cx="324" cy="569"/>
            </a:xfrm>
            <a:prstGeom prst="rect">
              <a:avLst/>
            </a:prstGeom>
            <a:noFill/>
            <a:ln w="9525">
              <a:noFill/>
              <a:miter lim="800000"/>
              <a:headEnd/>
              <a:tailEnd/>
            </a:ln>
          </p:spPr>
          <p:txBody>
            <a:bodyPr/>
            <a:lstStyle/>
            <a:p>
              <a:pPr algn="ctr"/>
              <a:r>
                <a:rPr lang="en-US" altLang="zh-CN" sz="1867">
                  <a:latin typeface="微软雅黑" pitchFamily="34" charset="-122"/>
                  <a:ea typeface="微软雅黑" pitchFamily="34" charset="-122"/>
                </a:rPr>
                <a:t>2</a:t>
              </a:r>
            </a:p>
            <a:p>
              <a:pPr algn="ctr" eaLnBrk="0" hangingPunct="0"/>
              <a:endParaRPr lang="en-US" altLang="zh-CN" sz="1867">
                <a:latin typeface="微软雅黑" pitchFamily="34" charset="-122"/>
                <a:ea typeface="微软雅黑" pitchFamily="34" charset="-122"/>
              </a:endParaRPr>
            </a:p>
          </p:txBody>
        </p:sp>
        <p:sp>
          <p:nvSpPr>
            <p:cNvPr id="49" name="Rectangle 21"/>
            <p:cNvSpPr>
              <a:spLocks noChangeArrowheads="1"/>
            </p:cNvSpPr>
            <p:nvPr/>
          </p:nvSpPr>
          <p:spPr bwMode="auto">
            <a:xfrm>
              <a:off x="1230" y="0"/>
              <a:ext cx="410" cy="569"/>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16" name="Group 22"/>
          <p:cNvGrpSpPr>
            <a:grpSpLocks/>
          </p:cNvGrpSpPr>
          <p:nvPr/>
        </p:nvGrpSpPr>
        <p:grpSpPr bwMode="auto">
          <a:xfrm>
            <a:off x="6022813" y="2720025"/>
            <a:ext cx="700991" cy="485481"/>
            <a:chOff x="1640" y="0"/>
            <a:chExt cx="410" cy="569"/>
          </a:xfrm>
        </p:grpSpPr>
        <p:sp>
          <p:nvSpPr>
            <p:cNvPr id="46" name="Rectangle 23"/>
            <p:cNvSpPr>
              <a:spLocks noChangeArrowheads="1"/>
            </p:cNvSpPr>
            <p:nvPr/>
          </p:nvSpPr>
          <p:spPr bwMode="auto">
            <a:xfrm>
              <a:off x="1683" y="0"/>
              <a:ext cx="324" cy="569"/>
            </a:xfrm>
            <a:prstGeom prst="rect">
              <a:avLst/>
            </a:prstGeom>
            <a:noFill/>
            <a:ln w="9525">
              <a:noFill/>
              <a:miter lim="800000"/>
              <a:headEnd/>
              <a:tailEnd/>
            </a:ln>
          </p:spPr>
          <p:txBody>
            <a:bodyPr/>
            <a:lstStyle/>
            <a:p>
              <a:pPr algn="ctr"/>
              <a:r>
                <a:rPr lang="en-US" altLang="zh-CN" sz="1867">
                  <a:latin typeface="微软雅黑" pitchFamily="34" charset="-122"/>
                  <a:ea typeface="微软雅黑" pitchFamily="34" charset="-122"/>
                </a:rPr>
                <a:t>3</a:t>
              </a:r>
            </a:p>
            <a:p>
              <a:pPr algn="ctr" eaLnBrk="0" hangingPunct="0"/>
              <a:endParaRPr lang="en-US" altLang="zh-CN" sz="1867">
                <a:latin typeface="微软雅黑" pitchFamily="34" charset="-122"/>
                <a:ea typeface="微软雅黑" pitchFamily="34" charset="-122"/>
              </a:endParaRPr>
            </a:p>
          </p:txBody>
        </p:sp>
        <p:sp>
          <p:nvSpPr>
            <p:cNvPr id="47" name="Rectangle 24"/>
            <p:cNvSpPr>
              <a:spLocks noChangeArrowheads="1"/>
            </p:cNvSpPr>
            <p:nvPr/>
          </p:nvSpPr>
          <p:spPr bwMode="auto">
            <a:xfrm>
              <a:off x="1640" y="0"/>
              <a:ext cx="410" cy="569"/>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17" name="Group 25"/>
          <p:cNvGrpSpPr>
            <a:grpSpLocks/>
          </p:cNvGrpSpPr>
          <p:nvPr/>
        </p:nvGrpSpPr>
        <p:grpSpPr bwMode="auto">
          <a:xfrm>
            <a:off x="6723804" y="2720025"/>
            <a:ext cx="699387" cy="485481"/>
            <a:chOff x="2050" y="0"/>
            <a:chExt cx="410" cy="569"/>
          </a:xfrm>
        </p:grpSpPr>
        <p:sp>
          <p:nvSpPr>
            <p:cNvPr id="44" name="Rectangle 26"/>
            <p:cNvSpPr>
              <a:spLocks noChangeArrowheads="1"/>
            </p:cNvSpPr>
            <p:nvPr/>
          </p:nvSpPr>
          <p:spPr bwMode="auto">
            <a:xfrm>
              <a:off x="2093" y="0"/>
              <a:ext cx="324" cy="569"/>
            </a:xfrm>
            <a:prstGeom prst="rect">
              <a:avLst/>
            </a:prstGeom>
            <a:noFill/>
            <a:ln w="9525">
              <a:noFill/>
              <a:miter lim="800000"/>
              <a:headEnd/>
              <a:tailEnd/>
            </a:ln>
          </p:spPr>
          <p:txBody>
            <a:bodyPr/>
            <a:lstStyle/>
            <a:p>
              <a:pPr algn="ctr"/>
              <a:r>
                <a:rPr lang="en-US" altLang="zh-CN" sz="1867">
                  <a:latin typeface="微软雅黑" pitchFamily="34" charset="-122"/>
                  <a:ea typeface="微软雅黑" pitchFamily="34" charset="-122"/>
                </a:rPr>
                <a:t>4</a:t>
              </a:r>
            </a:p>
            <a:p>
              <a:pPr algn="ctr" eaLnBrk="0" hangingPunct="0"/>
              <a:endParaRPr lang="en-US" altLang="zh-CN" sz="1867">
                <a:latin typeface="微软雅黑" pitchFamily="34" charset="-122"/>
                <a:ea typeface="微软雅黑" pitchFamily="34" charset="-122"/>
              </a:endParaRPr>
            </a:p>
          </p:txBody>
        </p:sp>
        <p:sp>
          <p:nvSpPr>
            <p:cNvPr id="45" name="Rectangle 27"/>
            <p:cNvSpPr>
              <a:spLocks noChangeArrowheads="1"/>
            </p:cNvSpPr>
            <p:nvPr/>
          </p:nvSpPr>
          <p:spPr bwMode="auto">
            <a:xfrm>
              <a:off x="2050" y="0"/>
              <a:ext cx="410" cy="569"/>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18" name="Group 28"/>
          <p:cNvGrpSpPr>
            <a:grpSpLocks/>
          </p:cNvGrpSpPr>
          <p:nvPr/>
        </p:nvGrpSpPr>
        <p:grpSpPr bwMode="auto">
          <a:xfrm>
            <a:off x="4622435" y="3205505"/>
            <a:ext cx="700991" cy="496571"/>
            <a:chOff x="820" y="569"/>
            <a:chExt cx="410" cy="403"/>
          </a:xfrm>
        </p:grpSpPr>
        <p:sp>
          <p:nvSpPr>
            <p:cNvPr id="42" name="Rectangle 29"/>
            <p:cNvSpPr>
              <a:spLocks noChangeArrowheads="1"/>
            </p:cNvSpPr>
            <p:nvPr/>
          </p:nvSpPr>
          <p:spPr bwMode="auto">
            <a:xfrm>
              <a:off x="863" y="569"/>
              <a:ext cx="324" cy="403"/>
            </a:xfrm>
            <a:prstGeom prst="rect">
              <a:avLst/>
            </a:prstGeom>
            <a:noFill/>
            <a:ln w="9525">
              <a:noFill/>
              <a:miter lim="800000"/>
              <a:headEnd/>
              <a:tailEnd/>
            </a:ln>
          </p:spPr>
          <p:txBody>
            <a:bodyPr/>
            <a:lstStyle/>
            <a:p>
              <a:pPr algn="ctr"/>
              <a:r>
                <a:rPr lang="en-US" altLang="zh-CN" sz="1867">
                  <a:latin typeface="微软雅黑" pitchFamily="34" charset="-122"/>
                  <a:ea typeface="微软雅黑" pitchFamily="34" charset="-122"/>
                </a:rPr>
                <a:t>5</a:t>
              </a:r>
            </a:p>
            <a:p>
              <a:pPr algn="ctr" eaLnBrk="0" hangingPunct="0"/>
              <a:endParaRPr lang="en-US" altLang="zh-CN" sz="1867">
                <a:latin typeface="微软雅黑" pitchFamily="34" charset="-122"/>
                <a:ea typeface="微软雅黑" pitchFamily="34" charset="-122"/>
              </a:endParaRPr>
            </a:p>
          </p:txBody>
        </p:sp>
        <p:sp>
          <p:nvSpPr>
            <p:cNvPr id="43" name="Rectangle 30"/>
            <p:cNvSpPr>
              <a:spLocks noChangeArrowheads="1"/>
            </p:cNvSpPr>
            <p:nvPr/>
          </p:nvSpPr>
          <p:spPr bwMode="auto">
            <a:xfrm>
              <a:off x="820" y="569"/>
              <a:ext cx="410" cy="403"/>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19" name="Group 31"/>
          <p:cNvGrpSpPr>
            <a:grpSpLocks/>
          </p:cNvGrpSpPr>
          <p:nvPr/>
        </p:nvGrpSpPr>
        <p:grpSpPr bwMode="auto">
          <a:xfrm>
            <a:off x="5323425" y="3205505"/>
            <a:ext cx="699387" cy="496571"/>
            <a:chOff x="1230" y="569"/>
            <a:chExt cx="410" cy="403"/>
          </a:xfrm>
        </p:grpSpPr>
        <p:sp>
          <p:nvSpPr>
            <p:cNvPr id="40" name="Rectangle 32"/>
            <p:cNvSpPr>
              <a:spLocks noChangeArrowheads="1"/>
            </p:cNvSpPr>
            <p:nvPr/>
          </p:nvSpPr>
          <p:spPr bwMode="auto">
            <a:xfrm>
              <a:off x="1273" y="569"/>
              <a:ext cx="324" cy="403"/>
            </a:xfrm>
            <a:prstGeom prst="rect">
              <a:avLst/>
            </a:prstGeom>
            <a:noFill/>
            <a:ln w="9525">
              <a:noFill/>
              <a:miter lim="800000"/>
              <a:headEnd/>
              <a:tailEnd/>
            </a:ln>
          </p:spPr>
          <p:txBody>
            <a:bodyPr/>
            <a:lstStyle/>
            <a:p>
              <a:pPr algn="ctr"/>
              <a:r>
                <a:rPr lang="en-US" altLang="zh-CN" sz="1867">
                  <a:latin typeface="微软雅黑" pitchFamily="34" charset="-122"/>
                  <a:ea typeface="微软雅黑" pitchFamily="34" charset="-122"/>
                </a:rPr>
                <a:t>6</a:t>
              </a:r>
            </a:p>
            <a:p>
              <a:pPr algn="ctr" eaLnBrk="0" hangingPunct="0"/>
              <a:endParaRPr lang="en-US" altLang="zh-CN" sz="1867">
                <a:latin typeface="微软雅黑" pitchFamily="34" charset="-122"/>
                <a:ea typeface="微软雅黑" pitchFamily="34" charset="-122"/>
              </a:endParaRPr>
            </a:p>
          </p:txBody>
        </p:sp>
        <p:sp>
          <p:nvSpPr>
            <p:cNvPr id="41" name="Rectangle 33"/>
            <p:cNvSpPr>
              <a:spLocks noChangeArrowheads="1"/>
            </p:cNvSpPr>
            <p:nvPr/>
          </p:nvSpPr>
          <p:spPr bwMode="auto">
            <a:xfrm>
              <a:off x="1230" y="569"/>
              <a:ext cx="410" cy="403"/>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20" name="Group 34"/>
          <p:cNvGrpSpPr>
            <a:grpSpLocks/>
          </p:cNvGrpSpPr>
          <p:nvPr/>
        </p:nvGrpSpPr>
        <p:grpSpPr bwMode="auto">
          <a:xfrm>
            <a:off x="6022813" y="3205505"/>
            <a:ext cx="700991" cy="496571"/>
            <a:chOff x="1640" y="569"/>
            <a:chExt cx="410" cy="403"/>
          </a:xfrm>
        </p:grpSpPr>
        <p:sp>
          <p:nvSpPr>
            <p:cNvPr id="38" name="Rectangle 35"/>
            <p:cNvSpPr>
              <a:spLocks noChangeArrowheads="1"/>
            </p:cNvSpPr>
            <p:nvPr/>
          </p:nvSpPr>
          <p:spPr bwMode="auto">
            <a:xfrm>
              <a:off x="1683" y="569"/>
              <a:ext cx="324" cy="403"/>
            </a:xfrm>
            <a:prstGeom prst="rect">
              <a:avLst/>
            </a:prstGeom>
            <a:noFill/>
            <a:ln w="9525">
              <a:noFill/>
              <a:miter lim="800000"/>
              <a:headEnd/>
              <a:tailEnd/>
            </a:ln>
          </p:spPr>
          <p:txBody>
            <a:bodyPr/>
            <a:lstStyle/>
            <a:p>
              <a:pPr algn="ctr"/>
              <a:r>
                <a:rPr lang="en-US" altLang="zh-CN" sz="1867">
                  <a:latin typeface="微软雅黑" pitchFamily="34" charset="-122"/>
                  <a:ea typeface="微软雅黑" pitchFamily="34" charset="-122"/>
                </a:rPr>
                <a:t>7</a:t>
              </a:r>
            </a:p>
            <a:p>
              <a:pPr algn="ctr" eaLnBrk="0" hangingPunct="0"/>
              <a:endParaRPr lang="en-US" altLang="zh-CN" sz="1867">
                <a:latin typeface="微软雅黑" pitchFamily="34" charset="-122"/>
                <a:ea typeface="微软雅黑" pitchFamily="34" charset="-122"/>
              </a:endParaRPr>
            </a:p>
          </p:txBody>
        </p:sp>
        <p:sp>
          <p:nvSpPr>
            <p:cNvPr id="39" name="Rectangle 36"/>
            <p:cNvSpPr>
              <a:spLocks noChangeArrowheads="1"/>
            </p:cNvSpPr>
            <p:nvPr/>
          </p:nvSpPr>
          <p:spPr bwMode="auto">
            <a:xfrm>
              <a:off x="1640" y="569"/>
              <a:ext cx="410" cy="403"/>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21" name="Group 37"/>
          <p:cNvGrpSpPr>
            <a:grpSpLocks/>
          </p:cNvGrpSpPr>
          <p:nvPr/>
        </p:nvGrpSpPr>
        <p:grpSpPr bwMode="auto">
          <a:xfrm>
            <a:off x="6723804" y="3205505"/>
            <a:ext cx="699387" cy="496571"/>
            <a:chOff x="2050" y="569"/>
            <a:chExt cx="410" cy="403"/>
          </a:xfrm>
        </p:grpSpPr>
        <p:sp>
          <p:nvSpPr>
            <p:cNvPr id="36" name="Rectangle 38"/>
            <p:cNvSpPr>
              <a:spLocks noChangeArrowheads="1"/>
            </p:cNvSpPr>
            <p:nvPr/>
          </p:nvSpPr>
          <p:spPr bwMode="auto">
            <a:xfrm>
              <a:off x="2093" y="569"/>
              <a:ext cx="324" cy="403"/>
            </a:xfrm>
            <a:prstGeom prst="rect">
              <a:avLst/>
            </a:prstGeom>
            <a:noFill/>
            <a:ln w="9525">
              <a:noFill/>
              <a:miter lim="800000"/>
              <a:headEnd/>
              <a:tailEnd/>
            </a:ln>
          </p:spPr>
          <p:txBody>
            <a:bodyPr/>
            <a:lstStyle/>
            <a:p>
              <a:pPr algn="ctr"/>
              <a:r>
                <a:rPr lang="en-US" altLang="zh-CN" sz="1867">
                  <a:latin typeface="微软雅黑" pitchFamily="34" charset="-122"/>
                  <a:ea typeface="微软雅黑" pitchFamily="34" charset="-122"/>
                </a:rPr>
                <a:t>8</a:t>
              </a:r>
            </a:p>
            <a:p>
              <a:pPr algn="ctr" eaLnBrk="0" hangingPunct="0"/>
              <a:endParaRPr lang="en-US" altLang="zh-CN" sz="1867">
                <a:latin typeface="微软雅黑" pitchFamily="34" charset="-122"/>
                <a:ea typeface="微软雅黑" pitchFamily="34" charset="-122"/>
              </a:endParaRPr>
            </a:p>
          </p:txBody>
        </p:sp>
        <p:sp>
          <p:nvSpPr>
            <p:cNvPr id="37" name="Rectangle 39"/>
            <p:cNvSpPr>
              <a:spLocks noChangeArrowheads="1"/>
            </p:cNvSpPr>
            <p:nvPr/>
          </p:nvSpPr>
          <p:spPr bwMode="auto">
            <a:xfrm>
              <a:off x="2050" y="569"/>
              <a:ext cx="410" cy="403"/>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22" name="Group 40"/>
          <p:cNvGrpSpPr>
            <a:grpSpLocks/>
          </p:cNvGrpSpPr>
          <p:nvPr/>
        </p:nvGrpSpPr>
        <p:grpSpPr bwMode="auto">
          <a:xfrm>
            <a:off x="4622435" y="3702075"/>
            <a:ext cx="700991" cy="496571"/>
            <a:chOff x="820" y="972"/>
            <a:chExt cx="410" cy="403"/>
          </a:xfrm>
        </p:grpSpPr>
        <p:sp>
          <p:nvSpPr>
            <p:cNvPr id="34" name="Rectangle 41"/>
            <p:cNvSpPr>
              <a:spLocks noChangeArrowheads="1"/>
            </p:cNvSpPr>
            <p:nvPr/>
          </p:nvSpPr>
          <p:spPr bwMode="auto">
            <a:xfrm>
              <a:off x="863" y="972"/>
              <a:ext cx="324" cy="403"/>
            </a:xfrm>
            <a:prstGeom prst="rect">
              <a:avLst/>
            </a:prstGeom>
            <a:noFill/>
            <a:ln w="9525">
              <a:noFill/>
              <a:miter lim="800000"/>
              <a:headEnd/>
              <a:tailEnd/>
            </a:ln>
          </p:spPr>
          <p:txBody>
            <a:bodyPr/>
            <a:lstStyle/>
            <a:p>
              <a:pPr algn="ctr"/>
              <a:r>
                <a:rPr lang="en-US" altLang="zh-CN" sz="1867">
                  <a:latin typeface="微软雅黑" pitchFamily="34" charset="-122"/>
                  <a:ea typeface="微软雅黑" pitchFamily="34" charset="-122"/>
                </a:rPr>
                <a:t>9</a:t>
              </a:r>
            </a:p>
            <a:p>
              <a:pPr algn="ctr" eaLnBrk="0" hangingPunct="0"/>
              <a:endParaRPr lang="en-US" altLang="zh-CN" sz="1867">
                <a:latin typeface="微软雅黑" pitchFamily="34" charset="-122"/>
                <a:ea typeface="微软雅黑" pitchFamily="34" charset="-122"/>
              </a:endParaRPr>
            </a:p>
          </p:txBody>
        </p:sp>
        <p:sp>
          <p:nvSpPr>
            <p:cNvPr id="35" name="Rectangle 42"/>
            <p:cNvSpPr>
              <a:spLocks noChangeArrowheads="1"/>
            </p:cNvSpPr>
            <p:nvPr/>
          </p:nvSpPr>
          <p:spPr bwMode="auto">
            <a:xfrm>
              <a:off x="820" y="972"/>
              <a:ext cx="410" cy="403"/>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23" name="Group 43"/>
          <p:cNvGrpSpPr>
            <a:grpSpLocks/>
          </p:cNvGrpSpPr>
          <p:nvPr/>
        </p:nvGrpSpPr>
        <p:grpSpPr bwMode="auto">
          <a:xfrm>
            <a:off x="5323425" y="3702075"/>
            <a:ext cx="699387" cy="496571"/>
            <a:chOff x="1230" y="972"/>
            <a:chExt cx="410" cy="403"/>
          </a:xfrm>
        </p:grpSpPr>
        <p:sp>
          <p:nvSpPr>
            <p:cNvPr id="32" name="Rectangle 44"/>
            <p:cNvSpPr>
              <a:spLocks noChangeArrowheads="1"/>
            </p:cNvSpPr>
            <p:nvPr/>
          </p:nvSpPr>
          <p:spPr bwMode="auto">
            <a:xfrm>
              <a:off x="1273" y="972"/>
              <a:ext cx="324" cy="403"/>
            </a:xfrm>
            <a:prstGeom prst="rect">
              <a:avLst/>
            </a:prstGeom>
            <a:noFill/>
            <a:ln w="9525">
              <a:noFill/>
              <a:miter lim="800000"/>
              <a:headEnd/>
              <a:tailEnd/>
            </a:ln>
          </p:spPr>
          <p:txBody>
            <a:bodyPr/>
            <a:lstStyle/>
            <a:p>
              <a:pPr algn="ctr"/>
              <a:r>
                <a:rPr lang="en-US" altLang="zh-CN" sz="1867">
                  <a:latin typeface="微软雅黑" pitchFamily="34" charset="-122"/>
                  <a:ea typeface="微软雅黑" pitchFamily="34" charset="-122"/>
                </a:rPr>
                <a:t>10</a:t>
              </a:r>
            </a:p>
            <a:p>
              <a:pPr algn="ctr" eaLnBrk="0" hangingPunct="0"/>
              <a:endParaRPr lang="en-US" altLang="zh-CN" sz="1867">
                <a:latin typeface="微软雅黑" pitchFamily="34" charset="-122"/>
                <a:ea typeface="微软雅黑" pitchFamily="34" charset="-122"/>
              </a:endParaRPr>
            </a:p>
          </p:txBody>
        </p:sp>
        <p:sp>
          <p:nvSpPr>
            <p:cNvPr id="33" name="Rectangle 45"/>
            <p:cNvSpPr>
              <a:spLocks noChangeArrowheads="1"/>
            </p:cNvSpPr>
            <p:nvPr/>
          </p:nvSpPr>
          <p:spPr bwMode="auto">
            <a:xfrm>
              <a:off x="1230" y="972"/>
              <a:ext cx="410" cy="403"/>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24" name="Group 46"/>
          <p:cNvGrpSpPr>
            <a:grpSpLocks/>
          </p:cNvGrpSpPr>
          <p:nvPr/>
        </p:nvGrpSpPr>
        <p:grpSpPr bwMode="auto">
          <a:xfrm>
            <a:off x="6022813" y="3702075"/>
            <a:ext cx="700991" cy="496571"/>
            <a:chOff x="1640" y="972"/>
            <a:chExt cx="410" cy="403"/>
          </a:xfrm>
        </p:grpSpPr>
        <p:sp>
          <p:nvSpPr>
            <p:cNvPr id="30" name="Rectangle 47"/>
            <p:cNvSpPr>
              <a:spLocks noChangeArrowheads="1"/>
            </p:cNvSpPr>
            <p:nvPr/>
          </p:nvSpPr>
          <p:spPr bwMode="auto">
            <a:xfrm>
              <a:off x="1683" y="972"/>
              <a:ext cx="324" cy="403"/>
            </a:xfrm>
            <a:prstGeom prst="rect">
              <a:avLst/>
            </a:prstGeom>
            <a:noFill/>
            <a:ln w="9525">
              <a:noFill/>
              <a:miter lim="800000"/>
              <a:headEnd/>
              <a:tailEnd/>
            </a:ln>
          </p:spPr>
          <p:txBody>
            <a:bodyPr/>
            <a:lstStyle/>
            <a:p>
              <a:pPr algn="ctr"/>
              <a:r>
                <a:rPr lang="en-US" altLang="zh-CN" sz="1867">
                  <a:latin typeface="微软雅黑" pitchFamily="34" charset="-122"/>
                  <a:ea typeface="微软雅黑" pitchFamily="34" charset="-122"/>
                </a:rPr>
                <a:t>11</a:t>
              </a:r>
            </a:p>
            <a:p>
              <a:pPr algn="ctr" eaLnBrk="0" hangingPunct="0"/>
              <a:endParaRPr lang="en-US" altLang="zh-CN" sz="1867">
                <a:latin typeface="微软雅黑" pitchFamily="34" charset="-122"/>
                <a:ea typeface="微软雅黑" pitchFamily="34" charset="-122"/>
              </a:endParaRPr>
            </a:p>
          </p:txBody>
        </p:sp>
        <p:sp>
          <p:nvSpPr>
            <p:cNvPr id="31" name="Rectangle 48"/>
            <p:cNvSpPr>
              <a:spLocks noChangeArrowheads="1"/>
            </p:cNvSpPr>
            <p:nvPr/>
          </p:nvSpPr>
          <p:spPr bwMode="auto">
            <a:xfrm>
              <a:off x="1640" y="972"/>
              <a:ext cx="410" cy="403"/>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25" name="Group 49"/>
          <p:cNvGrpSpPr>
            <a:grpSpLocks/>
          </p:cNvGrpSpPr>
          <p:nvPr/>
        </p:nvGrpSpPr>
        <p:grpSpPr bwMode="auto">
          <a:xfrm>
            <a:off x="6723804" y="3702075"/>
            <a:ext cx="699387" cy="496571"/>
            <a:chOff x="2050" y="972"/>
            <a:chExt cx="410" cy="403"/>
          </a:xfrm>
        </p:grpSpPr>
        <p:sp>
          <p:nvSpPr>
            <p:cNvPr id="28" name="Rectangle 50"/>
            <p:cNvSpPr>
              <a:spLocks noChangeArrowheads="1"/>
            </p:cNvSpPr>
            <p:nvPr/>
          </p:nvSpPr>
          <p:spPr bwMode="auto">
            <a:xfrm>
              <a:off x="2093" y="972"/>
              <a:ext cx="324" cy="403"/>
            </a:xfrm>
            <a:prstGeom prst="rect">
              <a:avLst/>
            </a:prstGeom>
            <a:noFill/>
            <a:ln w="9525">
              <a:noFill/>
              <a:miter lim="800000"/>
              <a:headEnd/>
              <a:tailEnd/>
            </a:ln>
          </p:spPr>
          <p:txBody>
            <a:bodyPr/>
            <a:lstStyle/>
            <a:p>
              <a:pPr algn="ctr"/>
              <a:r>
                <a:rPr lang="en-US" altLang="zh-CN" sz="1867">
                  <a:latin typeface="微软雅黑" pitchFamily="34" charset="-122"/>
                  <a:ea typeface="微软雅黑" pitchFamily="34" charset="-122"/>
                </a:rPr>
                <a:t>12</a:t>
              </a:r>
            </a:p>
            <a:p>
              <a:pPr algn="ctr" eaLnBrk="0" hangingPunct="0"/>
              <a:endParaRPr lang="en-US" altLang="zh-CN" sz="1867">
                <a:latin typeface="微软雅黑" pitchFamily="34" charset="-122"/>
                <a:ea typeface="微软雅黑" pitchFamily="34" charset="-122"/>
              </a:endParaRPr>
            </a:p>
          </p:txBody>
        </p:sp>
        <p:sp>
          <p:nvSpPr>
            <p:cNvPr id="29" name="Rectangle 51"/>
            <p:cNvSpPr>
              <a:spLocks noChangeArrowheads="1"/>
            </p:cNvSpPr>
            <p:nvPr/>
          </p:nvSpPr>
          <p:spPr bwMode="auto">
            <a:xfrm>
              <a:off x="2050" y="972"/>
              <a:ext cx="410" cy="403"/>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2" name="组合 1">
            <a:extLst>
              <a:ext uri="{FF2B5EF4-FFF2-40B4-BE49-F238E27FC236}">
                <a16:creationId xmlns:a16="http://schemas.microsoft.com/office/drawing/2014/main" id="{E903673C-B2B3-4047-B05F-C1D56CF81915}"/>
              </a:ext>
            </a:extLst>
          </p:cNvPr>
          <p:cNvGrpSpPr/>
          <p:nvPr/>
        </p:nvGrpSpPr>
        <p:grpSpPr>
          <a:xfrm>
            <a:off x="2882639" y="2489801"/>
            <a:ext cx="1639389" cy="1920109"/>
            <a:chOff x="2118180" y="1878294"/>
            <a:chExt cx="1229542" cy="1440082"/>
          </a:xfrm>
        </p:grpSpPr>
        <p:sp>
          <p:nvSpPr>
            <p:cNvPr id="5" name="Line 5"/>
            <p:cNvSpPr>
              <a:spLocks noChangeShapeType="1"/>
            </p:cNvSpPr>
            <p:nvPr/>
          </p:nvSpPr>
          <p:spPr bwMode="auto">
            <a:xfrm>
              <a:off x="2979581" y="2596349"/>
              <a:ext cx="368141" cy="0"/>
            </a:xfrm>
            <a:prstGeom prst="line">
              <a:avLst/>
            </a:prstGeom>
            <a:noFill/>
            <a:ln w="2857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7" name="Line 7"/>
            <p:cNvSpPr>
              <a:spLocks noChangeShapeType="1"/>
            </p:cNvSpPr>
            <p:nvPr/>
          </p:nvSpPr>
          <p:spPr bwMode="auto">
            <a:xfrm>
              <a:off x="2979581" y="2197122"/>
              <a:ext cx="368141" cy="0"/>
            </a:xfrm>
            <a:prstGeom prst="line">
              <a:avLst/>
            </a:prstGeom>
            <a:noFill/>
            <a:ln w="2857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8" name="Line 8"/>
            <p:cNvSpPr>
              <a:spLocks noChangeShapeType="1"/>
            </p:cNvSpPr>
            <p:nvPr/>
          </p:nvSpPr>
          <p:spPr bwMode="auto">
            <a:xfrm>
              <a:off x="2979581" y="2995577"/>
              <a:ext cx="368141" cy="0"/>
            </a:xfrm>
            <a:prstGeom prst="line">
              <a:avLst/>
            </a:prstGeom>
            <a:noFill/>
            <a:ln w="2857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10" name="Rectangle 10"/>
            <p:cNvSpPr>
              <a:spLocks noChangeArrowheads="1"/>
            </p:cNvSpPr>
            <p:nvPr/>
          </p:nvSpPr>
          <p:spPr bwMode="auto">
            <a:xfrm>
              <a:off x="2118180" y="2463274"/>
              <a:ext cx="861401" cy="500233"/>
            </a:xfrm>
            <a:prstGeom prst="rect">
              <a:avLst/>
            </a:prstGeom>
            <a:noFill/>
            <a:ln w="9525">
              <a:noFill/>
              <a:miter lim="800000"/>
              <a:headEnd/>
              <a:tailEnd/>
            </a:ln>
          </p:spPr>
          <p:txBody>
            <a:bodyPr wrap="square">
              <a:spAutoFit/>
            </a:bodyPr>
            <a:lstStyle/>
            <a:p>
              <a:pPr algn="ct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a[1]</a:t>
              </a:r>
            </a:p>
            <a:p>
              <a:pPr eaLnBrk="0" hangingPunct="0"/>
              <a:r>
                <a:rPr lang="en-US" altLang="zh-CN" sz="1867" dirty="0">
                  <a:latin typeface="微软雅黑" pitchFamily="34" charset="-122"/>
                  <a:ea typeface="微软雅黑" pitchFamily="34" charset="-122"/>
                </a:rPr>
                <a:t>    </a:t>
              </a:r>
            </a:p>
          </p:txBody>
        </p:sp>
        <p:sp>
          <p:nvSpPr>
            <p:cNvPr id="11" name="Rectangle 11"/>
            <p:cNvSpPr>
              <a:spLocks noChangeArrowheads="1"/>
            </p:cNvSpPr>
            <p:nvPr/>
          </p:nvSpPr>
          <p:spPr bwMode="auto">
            <a:xfrm>
              <a:off x="2118180" y="2818143"/>
              <a:ext cx="861401" cy="500233"/>
            </a:xfrm>
            <a:prstGeom prst="rect">
              <a:avLst/>
            </a:prstGeom>
            <a:noFill/>
            <a:ln w="9525">
              <a:noFill/>
              <a:miter lim="800000"/>
              <a:headEnd/>
              <a:tailEnd/>
            </a:ln>
          </p:spPr>
          <p:txBody>
            <a:bodyPr wrap="square">
              <a:spAutoFit/>
            </a:bodyPr>
            <a:lstStyle/>
            <a:p>
              <a:pPr algn="ct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a[2]</a:t>
              </a:r>
            </a:p>
            <a:p>
              <a:pPr eaLnBrk="0" hangingPunct="0"/>
              <a:endParaRPr lang="en-US" altLang="zh-CN" sz="1867" dirty="0">
                <a:latin typeface="微软雅黑" pitchFamily="34" charset="-122"/>
                <a:ea typeface="微软雅黑" pitchFamily="34" charset="-122"/>
              </a:endParaRPr>
            </a:p>
          </p:txBody>
        </p:sp>
        <p:grpSp>
          <p:nvGrpSpPr>
            <p:cNvPr id="12" name="Group 12"/>
            <p:cNvGrpSpPr>
              <a:grpSpLocks/>
            </p:cNvGrpSpPr>
            <p:nvPr/>
          </p:nvGrpSpPr>
          <p:grpSpPr bwMode="auto">
            <a:xfrm>
              <a:off x="2118180" y="1878294"/>
              <a:ext cx="768764" cy="661684"/>
              <a:chOff x="0" y="23"/>
              <a:chExt cx="324" cy="716"/>
            </a:xfrm>
          </p:grpSpPr>
          <p:sp>
            <p:nvSpPr>
              <p:cNvPr id="52" name="Rectangle 13"/>
              <p:cNvSpPr>
                <a:spLocks noChangeArrowheads="1"/>
              </p:cNvSpPr>
              <p:nvPr/>
            </p:nvSpPr>
            <p:spPr bwMode="auto">
              <a:xfrm>
                <a:off x="0" y="23"/>
                <a:ext cx="324" cy="308"/>
              </a:xfrm>
              <a:prstGeom prst="rect">
                <a:avLst/>
              </a:prstGeom>
              <a:noFill/>
              <a:ln w="9525">
                <a:noFill/>
                <a:miter lim="800000"/>
                <a:headEnd/>
                <a:tailEnd/>
              </a:ln>
            </p:spPr>
            <p:txBody>
              <a:bodyPr>
                <a:spAutoFit/>
              </a:bodyPr>
              <a:lstStyle/>
              <a:p>
                <a:endParaRPr lang="zh-CN" altLang="en-US" sz="1867">
                  <a:latin typeface="微软雅黑" pitchFamily="34" charset="-122"/>
                  <a:ea typeface="微软雅黑" pitchFamily="34" charset="-122"/>
                </a:endParaRPr>
              </a:p>
            </p:txBody>
          </p:sp>
          <p:sp>
            <p:nvSpPr>
              <p:cNvPr id="53" name="Rectangle 14"/>
              <p:cNvSpPr>
                <a:spLocks noChangeArrowheads="1"/>
              </p:cNvSpPr>
              <p:nvPr/>
            </p:nvSpPr>
            <p:spPr bwMode="auto">
              <a:xfrm>
                <a:off x="0" y="198"/>
                <a:ext cx="324" cy="541"/>
              </a:xfrm>
              <a:prstGeom prst="rect">
                <a:avLst/>
              </a:prstGeom>
              <a:noFill/>
              <a:ln w="9525">
                <a:noFill/>
                <a:miter lim="800000"/>
                <a:headEnd/>
                <a:tailEnd/>
              </a:ln>
            </p:spPr>
            <p:txBody>
              <a:bodyPr>
                <a:spAutoFit/>
              </a:bodyPr>
              <a:lstStyle/>
              <a:p>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a[0]</a:t>
                </a:r>
              </a:p>
              <a:p>
                <a:pPr eaLnBrk="0" hangingPunct="0"/>
                <a:endParaRPr lang="en-US" altLang="zh-CN" sz="1867" dirty="0">
                  <a:latin typeface="微软雅黑" pitchFamily="34" charset="-122"/>
                  <a:ea typeface="微软雅黑" pitchFamily="34" charset="-122"/>
                </a:endParaRPr>
              </a:p>
            </p:txBody>
          </p:sp>
        </p:grpSp>
        <p:sp>
          <p:nvSpPr>
            <p:cNvPr id="13" name="Rectangle 15"/>
            <p:cNvSpPr>
              <a:spLocks noChangeArrowheads="1"/>
            </p:cNvSpPr>
            <p:nvPr/>
          </p:nvSpPr>
          <p:spPr bwMode="auto">
            <a:xfrm>
              <a:off x="2416542" y="2040018"/>
              <a:ext cx="525743" cy="364111"/>
            </a:xfrm>
            <a:prstGeom prst="rect">
              <a:avLst/>
            </a:prstGeom>
            <a:noFill/>
            <a:ln w="2857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26" name="Rectangle 52"/>
            <p:cNvSpPr>
              <a:spLocks noChangeArrowheads="1"/>
            </p:cNvSpPr>
            <p:nvPr/>
          </p:nvSpPr>
          <p:spPr bwMode="auto">
            <a:xfrm>
              <a:off x="2416542" y="2417067"/>
              <a:ext cx="525743" cy="364111"/>
            </a:xfrm>
            <a:prstGeom prst="rect">
              <a:avLst/>
            </a:prstGeom>
            <a:noFill/>
            <a:ln w="2857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27" name="Rectangle 53"/>
            <p:cNvSpPr>
              <a:spLocks noChangeArrowheads="1"/>
            </p:cNvSpPr>
            <p:nvPr/>
          </p:nvSpPr>
          <p:spPr bwMode="auto">
            <a:xfrm>
              <a:off x="2416542" y="2771936"/>
              <a:ext cx="525743" cy="364111"/>
            </a:xfrm>
            <a:prstGeom prst="rect">
              <a:avLst/>
            </a:prstGeom>
            <a:noFill/>
            <a:ln w="2857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57" name="组合 56">
            <a:extLst>
              <a:ext uri="{FF2B5EF4-FFF2-40B4-BE49-F238E27FC236}">
                <a16:creationId xmlns:a16="http://schemas.microsoft.com/office/drawing/2014/main" id="{6C7B615F-9B02-4787-938D-8C6D79C7EED6}"/>
              </a:ext>
            </a:extLst>
          </p:cNvPr>
          <p:cNvGrpSpPr/>
          <p:nvPr/>
        </p:nvGrpSpPr>
        <p:grpSpPr>
          <a:xfrm>
            <a:off x="1905458" y="3290280"/>
            <a:ext cx="2593909" cy="499504"/>
            <a:chOff x="1042632" y="2109248"/>
            <a:chExt cx="1259618" cy="242205"/>
          </a:xfrm>
        </p:grpSpPr>
        <p:sp>
          <p:nvSpPr>
            <p:cNvPr id="58" name="Line 6">
              <a:extLst>
                <a:ext uri="{FF2B5EF4-FFF2-40B4-BE49-F238E27FC236}">
                  <a16:creationId xmlns:a16="http://schemas.microsoft.com/office/drawing/2014/main" id="{90B0D2B7-F0E4-4F68-8262-CE714D18DC7D}"/>
                </a:ext>
              </a:extLst>
            </p:cNvPr>
            <p:cNvSpPr>
              <a:spLocks noChangeShapeType="1"/>
            </p:cNvSpPr>
            <p:nvPr/>
          </p:nvSpPr>
          <p:spPr bwMode="auto">
            <a:xfrm>
              <a:off x="1634682" y="2197122"/>
              <a:ext cx="667568"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59" name="Text Box 9">
              <a:extLst>
                <a:ext uri="{FF2B5EF4-FFF2-40B4-BE49-F238E27FC236}">
                  <a16:creationId xmlns:a16="http://schemas.microsoft.com/office/drawing/2014/main" id="{D7C2D86A-59AD-4948-BAF7-CBBBA886C3E7}"/>
                </a:ext>
              </a:extLst>
            </p:cNvPr>
            <p:cNvSpPr txBox="1">
              <a:spLocks noChangeArrowheads="1"/>
            </p:cNvSpPr>
            <p:nvPr/>
          </p:nvSpPr>
          <p:spPr bwMode="auto">
            <a:xfrm>
              <a:off x="1042632" y="2109248"/>
              <a:ext cx="592050" cy="242205"/>
            </a:xfrm>
            <a:prstGeom prst="rect">
              <a:avLst/>
            </a:prstGeom>
            <a:noFill/>
            <a:ln w="9525">
              <a:noFill/>
              <a:miter lim="800000"/>
              <a:headEnd/>
              <a:tailEnd/>
            </a:ln>
          </p:spPr>
          <p:txBody>
            <a:bodyPr/>
            <a:lstStyle/>
            <a:p>
              <a:pPr algn="just"/>
              <a:r>
                <a:rPr lang="en-US" altLang="zh-CN" sz="1867" dirty="0">
                  <a:latin typeface="微软雅黑" pitchFamily="34" charset="-122"/>
                  <a:ea typeface="微软雅黑" pitchFamily="34" charset="-122"/>
                </a:rPr>
                <a:t>    a+1</a:t>
              </a:r>
            </a:p>
          </p:txBody>
        </p:sp>
      </p:grpSp>
      <p:grpSp>
        <p:nvGrpSpPr>
          <p:cNvPr id="60" name="组合 59">
            <a:extLst>
              <a:ext uri="{FF2B5EF4-FFF2-40B4-BE49-F238E27FC236}">
                <a16:creationId xmlns:a16="http://schemas.microsoft.com/office/drawing/2014/main" id="{F528E8A7-0185-4152-A72C-4999A2735BCA}"/>
              </a:ext>
            </a:extLst>
          </p:cNvPr>
          <p:cNvGrpSpPr/>
          <p:nvPr/>
        </p:nvGrpSpPr>
        <p:grpSpPr>
          <a:xfrm>
            <a:off x="1845834" y="3785504"/>
            <a:ext cx="2593909" cy="499504"/>
            <a:chOff x="1042632" y="2109248"/>
            <a:chExt cx="1259618" cy="242205"/>
          </a:xfrm>
        </p:grpSpPr>
        <p:sp>
          <p:nvSpPr>
            <p:cNvPr id="61" name="Line 6">
              <a:extLst>
                <a:ext uri="{FF2B5EF4-FFF2-40B4-BE49-F238E27FC236}">
                  <a16:creationId xmlns:a16="http://schemas.microsoft.com/office/drawing/2014/main" id="{A6F0D3D0-3A9D-423E-A382-13BC6647151E}"/>
                </a:ext>
              </a:extLst>
            </p:cNvPr>
            <p:cNvSpPr>
              <a:spLocks noChangeShapeType="1"/>
            </p:cNvSpPr>
            <p:nvPr/>
          </p:nvSpPr>
          <p:spPr bwMode="auto">
            <a:xfrm>
              <a:off x="1634682" y="2197122"/>
              <a:ext cx="667568"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62" name="Text Box 9">
              <a:extLst>
                <a:ext uri="{FF2B5EF4-FFF2-40B4-BE49-F238E27FC236}">
                  <a16:creationId xmlns:a16="http://schemas.microsoft.com/office/drawing/2014/main" id="{402F236D-C235-467D-A957-E9E310C2E576}"/>
                </a:ext>
              </a:extLst>
            </p:cNvPr>
            <p:cNvSpPr txBox="1">
              <a:spLocks noChangeArrowheads="1"/>
            </p:cNvSpPr>
            <p:nvPr/>
          </p:nvSpPr>
          <p:spPr bwMode="auto">
            <a:xfrm>
              <a:off x="1042632" y="2109248"/>
              <a:ext cx="592050" cy="242205"/>
            </a:xfrm>
            <a:prstGeom prst="rect">
              <a:avLst/>
            </a:prstGeom>
            <a:noFill/>
            <a:ln w="9525">
              <a:noFill/>
              <a:miter lim="800000"/>
              <a:headEnd/>
              <a:tailEnd/>
            </a:ln>
          </p:spPr>
          <p:txBody>
            <a:bodyPr/>
            <a:lstStyle/>
            <a:p>
              <a:pPr algn="just"/>
              <a:r>
                <a:rPr lang="en-US" altLang="zh-CN" sz="1867" dirty="0">
                  <a:latin typeface="微软雅黑" pitchFamily="34" charset="-122"/>
                  <a:ea typeface="微软雅黑" pitchFamily="34" charset="-122"/>
                </a:rPr>
                <a:t>    a+2</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579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579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579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5795">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5795">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57"/>
                                        </p:tgtEl>
                                      </p:cBhvr>
                                    </p:animEffect>
                                    <p:set>
                                      <p:cBhvr>
                                        <p:cTn id="19" dur="1" fill="hold">
                                          <p:stCondLst>
                                            <p:cond delay="499"/>
                                          </p:stCondLst>
                                        </p:cTn>
                                        <p:tgtEl>
                                          <p:spTgt spid="57"/>
                                        </p:tgtEl>
                                        <p:attrNameLst>
                                          <p:attrName>style.visibility</p:attrName>
                                        </p:attrNameLst>
                                      </p:cBhvr>
                                      <p:to>
                                        <p:strVal val="hidden"/>
                                      </p:to>
                                    </p:set>
                                  </p:childTnLst>
                                </p:cTn>
                              </p:par>
                            </p:childTnLst>
                          </p:cTn>
                        </p:par>
                        <p:par>
                          <p:cTn id="20" fill="hold">
                            <p:stCondLst>
                              <p:cond delay="500"/>
                            </p:stCondLst>
                            <p:childTnLst>
                              <p:par>
                                <p:cTn id="21" presetID="10" presetClass="exit" presetSubtype="0" fill="hold" nodeType="afterEffect">
                                  <p:stCondLst>
                                    <p:cond delay="0"/>
                                  </p:stCondLst>
                                  <p:childTnLst>
                                    <p:animEffect transition="out" filter="fade">
                                      <p:cBhvr>
                                        <p:cTn id="22" dur="500"/>
                                        <p:tgtEl>
                                          <p:spTgt spid="60"/>
                                        </p:tgtEl>
                                      </p:cBhvr>
                                    </p:animEffect>
                                    <p:set>
                                      <p:cBhvr>
                                        <p:cTn id="23" dur="1" fill="hold">
                                          <p:stCondLst>
                                            <p:cond delay="499"/>
                                          </p:stCondLst>
                                        </p:cTn>
                                        <p:tgtEl>
                                          <p:spTgt spid="60"/>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5" presetClass="path" presetSubtype="0" accel="50000" decel="50000" fill="hold" nodeType="clickEffect">
                                  <p:stCondLst>
                                    <p:cond delay="0"/>
                                  </p:stCondLst>
                                  <p:childTnLst>
                                    <p:animMotion origin="layout" path="M -3.61111E-6 -4.93827E-7 L -0.12708 -0.00988 " pathEditMode="relative" rAng="0" ptsTypes="AA">
                                      <p:cBhvr>
                                        <p:cTn id="27" dur="2000" fill="hold"/>
                                        <p:tgtEl>
                                          <p:spTgt spid="3"/>
                                        </p:tgtEl>
                                        <p:attrNameLst>
                                          <p:attrName>ppt_x</p:attrName>
                                          <p:attrName>ppt_y</p:attrName>
                                        </p:attrNameLst>
                                      </p:cBhvr>
                                      <p:rCtr x="-6354" y="-494"/>
                                    </p:animMotion>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4F2FFF4-503E-3248-4D6E-B84A02965FB2}"/>
              </a:ext>
            </a:extLst>
          </p:cNvPr>
          <p:cNvSpPr>
            <a:spLocks noGrp="1"/>
          </p:cNvSpPr>
          <p:nvPr>
            <p:ph type="title"/>
          </p:nvPr>
        </p:nvSpPr>
        <p:spPr/>
        <p:txBody>
          <a:bodyPr/>
          <a:lstStyle/>
          <a:p>
            <a:endParaRPr lang="zh-CN" altLang="en-US"/>
          </a:p>
        </p:txBody>
      </p:sp>
      <p:sp>
        <p:nvSpPr>
          <p:cNvPr id="546818" name="Rectangle 3"/>
          <p:cNvSpPr>
            <a:spLocks noGrp="1" noChangeArrowheads="1"/>
          </p:cNvSpPr>
          <p:nvPr>
            <p:ph idx="4294967295"/>
          </p:nvPr>
        </p:nvSpPr>
        <p:spPr>
          <a:xfrm>
            <a:off x="914400" y="466725"/>
            <a:ext cx="11277600" cy="6858000"/>
          </a:xfrm>
        </p:spPr>
        <p:txBody>
          <a:bodyPr>
            <a:normAutofit fontScale="92500" lnSpcReduction="10000"/>
          </a:bodyPr>
          <a:lstStyle/>
          <a:p>
            <a:pPr eaLnBrk="1" hangingPunct="1">
              <a:lnSpc>
                <a:spcPct val="90000"/>
              </a:lnSpc>
              <a:buFont typeface="Wingdings" pitchFamily="2" charset="2"/>
              <a:buNone/>
            </a:pPr>
            <a:r>
              <a:rPr lang="en-US" altLang="zh-CN" sz="1867" dirty="0" err="1"/>
              <a:t>int</a:t>
            </a:r>
            <a:r>
              <a:rPr lang="en-US" altLang="zh-CN" sz="1867" dirty="0"/>
              <a:t> main()</a:t>
            </a:r>
          </a:p>
          <a:p>
            <a:pPr eaLnBrk="1" hangingPunct="1">
              <a:lnSpc>
                <a:spcPct val="90000"/>
              </a:lnSpc>
              <a:buFont typeface="Wingdings" pitchFamily="2" charset="2"/>
              <a:buNone/>
            </a:pPr>
            <a:r>
              <a:rPr lang="en-US" altLang="zh-CN" sz="1867" dirty="0"/>
              <a:t>{ </a:t>
            </a:r>
          </a:p>
          <a:p>
            <a:pPr eaLnBrk="1" hangingPunct="1">
              <a:lnSpc>
                <a:spcPct val="90000"/>
              </a:lnSpc>
              <a:buFont typeface="Wingdings" pitchFamily="2" charset="2"/>
              <a:buNone/>
            </a:pPr>
            <a:r>
              <a:rPr lang="en-US" altLang="zh-CN" sz="1867" dirty="0"/>
              <a:t>      </a:t>
            </a:r>
            <a:r>
              <a:rPr lang="en-US" altLang="zh-CN" sz="1867" dirty="0" err="1"/>
              <a:t>int</a:t>
            </a:r>
            <a:r>
              <a:rPr lang="en-US" altLang="zh-CN" sz="1867" dirty="0"/>
              <a:t> **a, </a:t>
            </a:r>
            <a:r>
              <a:rPr lang="en-US" altLang="zh-CN" sz="1867" dirty="0" err="1"/>
              <a:t>i</a:t>
            </a:r>
            <a:r>
              <a:rPr lang="en-US" altLang="zh-CN" sz="1867" dirty="0"/>
              <a:t>, j, k = 0; </a:t>
            </a:r>
          </a:p>
          <a:p>
            <a:pPr eaLnBrk="1" hangingPunct="1">
              <a:lnSpc>
                <a:spcPct val="90000"/>
              </a:lnSpc>
              <a:buFont typeface="Wingdings" pitchFamily="2" charset="2"/>
              <a:buNone/>
            </a:pPr>
            <a:endParaRPr lang="en-US" altLang="zh-CN" sz="1867" dirty="0"/>
          </a:p>
          <a:p>
            <a:pPr eaLnBrk="1" hangingPunct="1">
              <a:lnSpc>
                <a:spcPct val="90000"/>
              </a:lnSpc>
              <a:buFont typeface="Wingdings" pitchFamily="2" charset="2"/>
              <a:buNone/>
            </a:pPr>
            <a:r>
              <a:rPr lang="en-US" altLang="zh-CN" sz="1867" dirty="0"/>
              <a:t>      a = new  </a:t>
            </a:r>
            <a:r>
              <a:rPr lang="en-US" altLang="zh-CN" sz="1867" dirty="0" err="1"/>
              <a:t>int</a:t>
            </a:r>
            <a:r>
              <a:rPr lang="en-US" altLang="zh-CN" sz="1867" dirty="0"/>
              <a:t> *[3];                   //   </a:t>
            </a:r>
            <a:r>
              <a:rPr lang="zh-CN" altLang="en-US" sz="1867" dirty="0"/>
              <a:t>申请指针数组</a:t>
            </a:r>
            <a:r>
              <a:rPr lang="en-US" altLang="zh-CN" sz="1867" dirty="0"/>
              <a:t>               </a:t>
            </a:r>
          </a:p>
          <a:p>
            <a:pPr eaLnBrk="1" hangingPunct="1">
              <a:lnSpc>
                <a:spcPct val="90000"/>
              </a:lnSpc>
              <a:buFont typeface="Wingdings" pitchFamily="2" charset="2"/>
              <a:buNone/>
            </a:pPr>
            <a:r>
              <a:rPr lang="en-US" altLang="zh-CN" sz="1867" dirty="0"/>
              <a:t>      for (</a:t>
            </a:r>
            <a:r>
              <a:rPr lang="en-US" altLang="zh-CN" sz="1867" dirty="0" err="1"/>
              <a:t>i</a:t>
            </a:r>
            <a:r>
              <a:rPr lang="en-US" altLang="zh-CN" sz="1867" dirty="0"/>
              <a:t> = 0; </a:t>
            </a:r>
            <a:r>
              <a:rPr lang="en-US" altLang="zh-CN" sz="1867" dirty="0" err="1"/>
              <a:t>i</a:t>
            </a:r>
            <a:r>
              <a:rPr lang="en-US" altLang="zh-CN" sz="1867" dirty="0"/>
              <a:t> &lt; 3; ++</a:t>
            </a:r>
            <a:r>
              <a:rPr lang="en-US" altLang="zh-CN" sz="1867" dirty="0" err="1"/>
              <a:t>i</a:t>
            </a:r>
            <a:r>
              <a:rPr lang="en-US" altLang="zh-CN" sz="1867" dirty="0"/>
              <a:t>)              //   </a:t>
            </a:r>
            <a:r>
              <a:rPr lang="zh-CN" altLang="en-US" sz="1867" dirty="0"/>
              <a:t>申请每一行空间</a:t>
            </a:r>
            <a:endParaRPr lang="en-US" altLang="zh-CN" sz="1867" dirty="0"/>
          </a:p>
          <a:p>
            <a:pPr eaLnBrk="1" hangingPunct="1">
              <a:lnSpc>
                <a:spcPct val="90000"/>
              </a:lnSpc>
              <a:buFont typeface="Wingdings" pitchFamily="2" charset="2"/>
              <a:buNone/>
            </a:pPr>
            <a:r>
              <a:rPr lang="en-US" altLang="zh-CN" sz="1867" dirty="0"/>
              <a:t>              a[</a:t>
            </a:r>
            <a:r>
              <a:rPr lang="en-US" altLang="zh-CN" sz="1867" dirty="0" err="1"/>
              <a:t>i</a:t>
            </a:r>
            <a:r>
              <a:rPr lang="en-US" altLang="zh-CN" sz="1867" dirty="0"/>
              <a:t>] = new </a:t>
            </a:r>
            <a:r>
              <a:rPr lang="en-US" altLang="zh-CN" sz="1867" dirty="0" err="1"/>
              <a:t>int</a:t>
            </a:r>
            <a:r>
              <a:rPr lang="en-US" altLang="zh-CN" sz="1867" dirty="0"/>
              <a:t>[4];</a:t>
            </a:r>
          </a:p>
          <a:p>
            <a:pPr eaLnBrk="1" hangingPunct="1">
              <a:lnSpc>
                <a:spcPct val="90000"/>
              </a:lnSpc>
              <a:buFont typeface="Wingdings" pitchFamily="2" charset="2"/>
              <a:buNone/>
            </a:pPr>
            <a:r>
              <a:rPr lang="en-US" altLang="zh-CN" sz="1867" dirty="0"/>
              <a:t>      for (</a:t>
            </a:r>
            <a:r>
              <a:rPr lang="en-US" altLang="zh-CN" sz="1867" dirty="0" err="1"/>
              <a:t>i</a:t>
            </a:r>
            <a:r>
              <a:rPr lang="en-US" altLang="zh-CN" sz="1867" dirty="0"/>
              <a:t> = 0; </a:t>
            </a:r>
            <a:r>
              <a:rPr lang="en-US" altLang="zh-CN" sz="1867" dirty="0" err="1"/>
              <a:t>i</a:t>
            </a:r>
            <a:r>
              <a:rPr lang="en-US" altLang="zh-CN" sz="1867" dirty="0"/>
              <a:t> &lt; 3; ++</a:t>
            </a:r>
            <a:r>
              <a:rPr lang="en-US" altLang="zh-CN" sz="1867" dirty="0" err="1"/>
              <a:t>i</a:t>
            </a:r>
            <a:r>
              <a:rPr lang="en-US" altLang="zh-CN" sz="1867" dirty="0"/>
              <a:t>)              //  </a:t>
            </a:r>
            <a:r>
              <a:rPr lang="zh-CN" altLang="en-US" sz="1867" dirty="0"/>
              <a:t>二维数组赋值</a:t>
            </a:r>
            <a:endParaRPr lang="en-US" altLang="zh-CN" sz="1867" dirty="0"/>
          </a:p>
          <a:p>
            <a:pPr eaLnBrk="1" hangingPunct="1">
              <a:lnSpc>
                <a:spcPct val="90000"/>
              </a:lnSpc>
              <a:buFont typeface="Wingdings" pitchFamily="2" charset="2"/>
              <a:buNone/>
            </a:pPr>
            <a:r>
              <a:rPr lang="en-US" altLang="zh-CN" sz="1867" dirty="0"/>
              <a:t>	   </a:t>
            </a:r>
            <a:r>
              <a:rPr lang="nb-NO" altLang="zh-CN" sz="1867" dirty="0"/>
              <a:t>for (j = 0; j &lt; 4; ++j)</a:t>
            </a:r>
          </a:p>
          <a:p>
            <a:pPr eaLnBrk="1" hangingPunct="1">
              <a:lnSpc>
                <a:spcPct val="90000"/>
              </a:lnSpc>
              <a:buFont typeface="Wingdings" pitchFamily="2" charset="2"/>
              <a:buNone/>
            </a:pPr>
            <a:r>
              <a:rPr lang="nb-NO" altLang="zh-CN" sz="1867" dirty="0"/>
              <a:t>                  a[i][j] = k++;</a:t>
            </a:r>
          </a:p>
          <a:p>
            <a:pPr eaLnBrk="1" hangingPunct="1">
              <a:lnSpc>
                <a:spcPct val="90000"/>
              </a:lnSpc>
              <a:buFont typeface="Wingdings" pitchFamily="2" charset="2"/>
              <a:buNone/>
            </a:pPr>
            <a:r>
              <a:rPr lang="nb-NO" altLang="zh-CN" sz="1867" dirty="0"/>
              <a:t>      for (i = 0; i &lt; 3; ++i) {            </a:t>
            </a:r>
            <a:r>
              <a:rPr lang="en-US" altLang="zh-CN" sz="1867" dirty="0"/>
              <a:t>//    </a:t>
            </a:r>
            <a:r>
              <a:rPr lang="zh-CN" altLang="en-US" sz="1867" dirty="0"/>
              <a:t>二维数组输出</a:t>
            </a:r>
            <a:r>
              <a:rPr lang="nb-NO" altLang="zh-CN" sz="1867" dirty="0"/>
              <a:t>   </a:t>
            </a:r>
            <a:endParaRPr lang="zh-CN" altLang="nb-NO" sz="1867" dirty="0"/>
          </a:p>
          <a:p>
            <a:pPr eaLnBrk="1" hangingPunct="1">
              <a:lnSpc>
                <a:spcPct val="90000"/>
              </a:lnSpc>
              <a:buFont typeface="Wingdings" pitchFamily="2" charset="2"/>
              <a:buNone/>
            </a:pPr>
            <a:r>
              <a:rPr lang="zh-CN" altLang="nb-NO" sz="1867" dirty="0"/>
              <a:t>	   </a:t>
            </a:r>
            <a:r>
              <a:rPr lang="nb-NO" altLang="zh-CN" sz="1867" dirty="0"/>
              <a:t>cout &lt;&lt; endl;</a:t>
            </a:r>
          </a:p>
          <a:p>
            <a:pPr eaLnBrk="1" hangingPunct="1">
              <a:lnSpc>
                <a:spcPct val="90000"/>
              </a:lnSpc>
              <a:buFont typeface="Wingdings" pitchFamily="2" charset="2"/>
              <a:buNone/>
            </a:pPr>
            <a:r>
              <a:rPr lang="nb-NO" altLang="zh-CN" sz="1867" dirty="0"/>
              <a:t>	   for (j = 0; j &lt; 4; ++j) </a:t>
            </a:r>
          </a:p>
          <a:p>
            <a:pPr eaLnBrk="1" hangingPunct="1">
              <a:lnSpc>
                <a:spcPct val="90000"/>
              </a:lnSpc>
              <a:buFont typeface="Wingdings" pitchFamily="2" charset="2"/>
              <a:buNone/>
            </a:pPr>
            <a:r>
              <a:rPr lang="nb-NO" altLang="zh-CN" sz="1867" dirty="0"/>
              <a:t>                </a:t>
            </a:r>
            <a:r>
              <a:rPr lang="en-US" altLang="zh-CN" sz="1867" dirty="0" err="1"/>
              <a:t>cout</a:t>
            </a:r>
            <a:r>
              <a:rPr lang="en-US" altLang="zh-CN" sz="1867" dirty="0"/>
              <a:t> &lt;&lt; a[</a:t>
            </a:r>
            <a:r>
              <a:rPr lang="en-US" altLang="zh-CN" sz="1867" dirty="0" err="1"/>
              <a:t>i</a:t>
            </a:r>
            <a:r>
              <a:rPr lang="en-US" altLang="zh-CN" sz="1867" dirty="0"/>
              <a:t>][j] &lt;&lt; '\t';</a:t>
            </a:r>
          </a:p>
          <a:p>
            <a:pPr eaLnBrk="1" hangingPunct="1">
              <a:lnSpc>
                <a:spcPct val="90000"/>
              </a:lnSpc>
              <a:buFont typeface="Wingdings" pitchFamily="2" charset="2"/>
              <a:buNone/>
            </a:pPr>
            <a:r>
              <a:rPr lang="en-US" altLang="zh-CN" sz="1867" dirty="0"/>
              <a:t>      }</a:t>
            </a:r>
            <a:endParaRPr lang="nb-NO" altLang="zh-CN" sz="1867" dirty="0"/>
          </a:p>
          <a:p>
            <a:pPr eaLnBrk="1" hangingPunct="1">
              <a:lnSpc>
                <a:spcPct val="90000"/>
              </a:lnSpc>
              <a:buFont typeface="Wingdings" pitchFamily="2" charset="2"/>
              <a:buNone/>
            </a:pPr>
            <a:r>
              <a:rPr lang="nb-NO" altLang="zh-CN" sz="1867" dirty="0"/>
              <a:t>      for (i = 0; i &lt; 3; ++i) </a:t>
            </a:r>
            <a:r>
              <a:rPr lang="zh-CN" altLang="nb-NO" sz="1867" dirty="0"/>
              <a:t>               </a:t>
            </a:r>
            <a:r>
              <a:rPr lang="en-US" altLang="zh-CN" sz="1867" dirty="0"/>
              <a:t>//   </a:t>
            </a:r>
            <a:r>
              <a:rPr lang="zh-CN" altLang="en-US" sz="1867" dirty="0"/>
              <a:t>二维数组空间释放</a:t>
            </a:r>
            <a:endParaRPr lang="en-US" altLang="zh-CN" sz="1867" dirty="0"/>
          </a:p>
          <a:p>
            <a:pPr eaLnBrk="1" hangingPunct="1">
              <a:lnSpc>
                <a:spcPct val="90000"/>
              </a:lnSpc>
              <a:buFont typeface="Wingdings" pitchFamily="2" charset="2"/>
              <a:buNone/>
            </a:pPr>
            <a:r>
              <a:rPr lang="en-US" altLang="zh-CN" sz="1867" dirty="0"/>
              <a:t>          </a:t>
            </a:r>
            <a:r>
              <a:rPr lang="zh-CN" altLang="nb-NO" sz="1867" dirty="0"/>
              <a:t>  </a:t>
            </a:r>
            <a:r>
              <a:rPr lang="nb-NO" altLang="zh-CN" sz="1867" dirty="0"/>
              <a:t>delete [] a[i];</a:t>
            </a:r>
          </a:p>
          <a:p>
            <a:pPr eaLnBrk="1" hangingPunct="1">
              <a:lnSpc>
                <a:spcPct val="90000"/>
              </a:lnSpc>
              <a:buFont typeface="Wingdings" pitchFamily="2" charset="2"/>
              <a:buNone/>
            </a:pPr>
            <a:r>
              <a:rPr lang="nb-NO" altLang="zh-CN" sz="1867" dirty="0"/>
              <a:t>      </a:t>
            </a:r>
            <a:r>
              <a:rPr lang="en-US" altLang="zh-CN" sz="1867" dirty="0"/>
              <a:t>delete [] a; </a:t>
            </a:r>
          </a:p>
          <a:p>
            <a:pPr eaLnBrk="1" hangingPunct="1">
              <a:lnSpc>
                <a:spcPct val="90000"/>
              </a:lnSpc>
              <a:buFont typeface="Wingdings" pitchFamily="2" charset="2"/>
              <a:buNone/>
            </a:pPr>
            <a:r>
              <a:rPr lang="en-US" altLang="zh-CN" sz="1867" dirty="0"/>
              <a:t>      return 0;</a:t>
            </a:r>
          </a:p>
          <a:p>
            <a:pPr eaLnBrk="1" hangingPunct="1">
              <a:lnSpc>
                <a:spcPct val="90000"/>
              </a:lnSpc>
              <a:buFont typeface="Wingdings" pitchFamily="2" charset="2"/>
              <a:buNone/>
            </a:pPr>
            <a:r>
              <a:rPr lang="en-US" altLang="zh-CN" sz="1867" dirty="0"/>
              <a:t>}</a:t>
            </a:r>
          </a:p>
        </p:txBody>
      </p:sp>
    </p:spTree>
  </p:cSld>
  <p:clrMapOvr>
    <a:masterClrMapping/>
  </p:clrMapOvr>
  <p:transition spd="med">
    <p:fade/>
  </p:transition>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9"/>
          <p:cNvSpPr>
            <a:spLocks noGrp="1" noChangeArrowheads="1"/>
          </p:cNvSpPr>
          <p:nvPr>
            <p:ph type="title"/>
          </p:nvPr>
        </p:nvSpPr>
        <p:spPr/>
        <p:txBody>
          <a:bodyPr>
            <a:normAutofit fontScale="90000"/>
          </a:bodyPr>
          <a:lstStyle/>
          <a:p>
            <a:pPr eaLnBrk="1" hangingPunct="1"/>
            <a:r>
              <a:rPr lang="zh-CN" altLang="en-US" sz="3733" b="1" dirty="0">
                <a:latin typeface="微软雅黑" pitchFamily="34" charset="-122"/>
              </a:rPr>
              <a:t>指向函数的指针</a:t>
            </a:r>
          </a:p>
        </p:txBody>
      </p:sp>
      <p:sp>
        <p:nvSpPr>
          <p:cNvPr id="548867" name="Rectangle 10"/>
          <p:cNvSpPr>
            <a:spLocks noGrp="1" noChangeArrowheads="1"/>
          </p:cNvSpPr>
          <p:nvPr>
            <p:ph idx="4294967295"/>
          </p:nvPr>
        </p:nvSpPr>
        <p:spPr>
          <a:xfrm>
            <a:off x="638175" y="2381144"/>
            <a:ext cx="6799263" cy="3163887"/>
          </a:xfrm>
        </p:spPr>
        <p:txBody>
          <a:bodyPr>
            <a:normAutofit lnSpcReduction="10000"/>
          </a:bodyPr>
          <a:lstStyle/>
          <a:p>
            <a:pPr eaLnBrk="1" hangingPunct="1">
              <a:buNone/>
            </a:pPr>
            <a:r>
              <a:rPr lang="zh-CN" altLang="en-US" sz="2400" b="1" dirty="0"/>
              <a:t>定义</a:t>
            </a:r>
            <a:endParaRPr lang="en-US" altLang="zh-CN" sz="2400" b="1" dirty="0"/>
          </a:p>
          <a:p>
            <a:pPr eaLnBrk="1" hangingPunct="1">
              <a:buNone/>
            </a:pPr>
            <a:r>
              <a:rPr lang="zh-CN" altLang="en-US" sz="1867" dirty="0"/>
              <a:t>返回类型  </a:t>
            </a:r>
            <a:r>
              <a:rPr lang="en-US" altLang="zh-CN" sz="1867" dirty="0"/>
              <a:t>(*</a:t>
            </a:r>
            <a:r>
              <a:rPr lang="zh-CN" altLang="en-US" sz="1867" dirty="0"/>
              <a:t>指针变量名</a:t>
            </a:r>
            <a:r>
              <a:rPr lang="en-US" altLang="zh-CN" sz="1867" dirty="0"/>
              <a:t>)(</a:t>
            </a:r>
            <a:r>
              <a:rPr lang="zh-CN" altLang="en-US" sz="1867" dirty="0"/>
              <a:t>形式参数表</a:t>
            </a:r>
            <a:r>
              <a:rPr lang="en-US" altLang="zh-CN" sz="1867" dirty="0"/>
              <a:t> ) ;  </a:t>
            </a:r>
          </a:p>
          <a:p>
            <a:pPr eaLnBrk="1" hangingPunct="1">
              <a:buNone/>
            </a:pPr>
            <a:r>
              <a:rPr lang="zh-CN" altLang="en-US" sz="1867" dirty="0"/>
              <a:t> </a:t>
            </a:r>
            <a:endParaRPr lang="en-US" altLang="zh-CN" sz="1867" dirty="0"/>
          </a:p>
          <a:p>
            <a:pPr eaLnBrk="1" hangingPunct="1">
              <a:buNone/>
            </a:pPr>
            <a:r>
              <a:rPr lang="zh-CN" altLang="en-US" sz="2400" b="1" dirty="0"/>
              <a:t>赋值</a:t>
            </a:r>
          </a:p>
          <a:p>
            <a:pPr>
              <a:buNone/>
            </a:pPr>
            <a:r>
              <a:rPr lang="zh-CN" altLang="en-US" sz="1867" dirty="0"/>
              <a:t> </a:t>
            </a:r>
            <a:r>
              <a:rPr lang="en-US" altLang="zh-CN" sz="1867" dirty="0" err="1"/>
              <a:t>eg</a:t>
            </a:r>
            <a:r>
              <a:rPr lang="en-US" altLang="zh-CN" sz="1867" dirty="0"/>
              <a:t>. </a:t>
            </a:r>
            <a:r>
              <a:rPr lang="en-US" altLang="zh-CN" sz="1867" dirty="0" err="1"/>
              <a:t>int</a:t>
            </a:r>
            <a:r>
              <a:rPr lang="en-US" altLang="zh-CN" sz="1867" dirty="0"/>
              <a:t>  </a:t>
            </a:r>
            <a:r>
              <a:rPr lang="en-US" altLang="zh-CN" sz="1867" dirty="0" err="1"/>
              <a:t>isdigit</a:t>
            </a:r>
            <a:r>
              <a:rPr lang="en-US" altLang="zh-CN" sz="1867" dirty="0"/>
              <a:t>(</a:t>
            </a:r>
            <a:r>
              <a:rPr lang="en-US" altLang="zh-CN" sz="1867" dirty="0" err="1"/>
              <a:t>int</a:t>
            </a:r>
            <a:r>
              <a:rPr lang="en-US" altLang="zh-CN" sz="1867" dirty="0"/>
              <a:t> n, </a:t>
            </a:r>
            <a:r>
              <a:rPr lang="en-US" altLang="zh-CN" sz="1867" dirty="0" err="1"/>
              <a:t>int</a:t>
            </a:r>
            <a:r>
              <a:rPr lang="en-US" altLang="zh-CN" sz="1867" dirty="0"/>
              <a:t> k)   {  ...     }</a:t>
            </a:r>
          </a:p>
          <a:p>
            <a:pPr>
              <a:buNone/>
            </a:pPr>
            <a:r>
              <a:rPr lang="en-US" altLang="zh-CN" sz="1867" dirty="0"/>
              <a:t>       </a:t>
            </a:r>
            <a:r>
              <a:rPr lang="en-US" altLang="zh-CN" sz="1867" dirty="0" err="1"/>
              <a:t>int</a:t>
            </a:r>
            <a:r>
              <a:rPr lang="en-US" altLang="zh-CN" sz="1867" dirty="0"/>
              <a:t>  (*p)(</a:t>
            </a:r>
            <a:r>
              <a:rPr lang="en-US" altLang="zh-CN" sz="1867" dirty="0" err="1"/>
              <a:t>int</a:t>
            </a:r>
            <a:r>
              <a:rPr lang="zh-CN" altLang="en-US" sz="1867" dirty="0"/>
              <a:t>， </a:t>
            </a:r>
            <a:r>
              <a:rPr lang="en-US" altLang="zh-CN" sz="1867" dirty="0" err="1"/>
              <a:t>int</a:t>
            </a:r>
            <a:r>
              <a:rPr lang="en-US" altLang="zh-CN" sz="1867" dirty="0"/>
              <a:t> );</a:t>
            </a:r>
          </a:p>
          <a:p>
            <a:pPr>
              <a:buNone/>
            </a:pPr>
            <a:r>
              <a:rPr lang="en-US" altLang="zh-CN" sz="1867" dirty="0"/>
              <a:t>       p=</a:t>
            </a:r>
            <a:r>
              <a:rPr lang="en-US" altLang="zh-CN" sz="1867" dirty="0" err="1"/>
              <a:t>isdigit</a:t>
            </a:r>
            <a:r>
              <a:rPr lang="en-US" altLang="zh-CN" sz="1867" dirty="0"/>
              <a:t>;                                                                          </a:t>
            </a:r>
          </a:p>
          <a:p>
            <a:pPr>
              <a:buNone/>
            </a:pPr>
            <a:r>
              <a:rPr lang="en-US" altLang="zh-CN" sz="1867" dirty="0"/>
              <a:t>      auto  p = </a:t>
            </a:r>
            <a:r>
              <a:rPr lang="en-US" altLang="zh-CN" sz="1867" dirty="0" err="1"/>
              <a:t>isdigit</a:t>
            </a:r>
            <a:r>
              <a:rPr lang="en-US" altLang="zh-CN" sz="1867" dirty="0"/>
              <a:t>;</a:t>
            </a:r>
          </a:p>
          <a:p>
            <a:pPr>
              <a:buNone/>
            </a:pPr>
            <a:endParaRPr lang="en-US" altLang="zh-CN" sz="1867" dirty="0"/>
          </a:p>
        </p:txBody>
      </p:sp>
      <p:sp>
        <p:nvSpPr>
          <p:cNvPr id="548868" name="Text Box 11"/>
          <p:cNvSpPr txBox="1">
            <a:spLocks noChangeArrowheads="1"/>
          </p:cNvSpPr>
          <p:nvPr/>
        </p:nvSpPr>
        <p:spPr bwMode="auto">
          <a:xfrm>
            <a:off x="638175" y="1253385"/>
            <a:ext cx="10684933" cy="892680"/>
          </a:xfrm>
          <a:prstGeom prst="rect">
            <a:avLst/>
          </a:prstGeom>
          <a:noFill/>
          <a:ln w="12700" cap="sq" algn="ctr">
            <a:noFill/>
            <a:miter lim="800000"/>
            <a:headEnd type="none" w="sm" len="sm"/>
            <a:tailEnd type="none" w="sm" len="sm"/>
          </a:ln>
        </p:spPr>
        <p:txBody>
          <a:bodyPr>
            <a:spAutoFit/>
          </a:bodyPr>
          <a:lstStyle/>
          <a:p>
            <a:pPr>
              <a:spcBef>
                <a:spcPct val="50000"/>
              </a:spcBef>
            </a:pPr>
            <a:r>
              <a:rPr lang="zh-CN" altLang="en-US" sz="2400" b="1" dirty="0">
                <a:latin typeface="微软雅黑" pitchFamily="34" charset="-122"/>
                <a:ea typeface="微软雅黑" pitchFamily="34" charset="-122"/>
              </a:rPr>
              <a:t>函数的指针</a:t>
            </a:r>
            <a:endParaRPr lang="en-US" altLang="zh-CN" sz="2400" b="1" dirty="0">
              <a:latin typeface="微软雅黑" pitchFamily="34" charset="-122"/>
              <a:ea typeface="微软雅黑" pitchFamily="34" charset="-122"/>
            </a:endParaRPr>
          </a:p>
          <a:p>
            <a:pPr>
              <a:spcBef>
                <a:spcPct val="50000"/>
              </a:spcBef>
            </a:pPr>
            <a:r>
              <a:rPr lang="zh-CN" altLang="en-US" sz="1867" dirty="0">
                <a:latin typeface="微软雅黑" pitchFamily="34" charset="-122"/>
                <a:ea typeface="微软雅黑" pitchFamily="34" charset="-122"/>
              </a:rPr>
              <a:t>指向函数代码的起始地址</a:t>
            </a:r>
          </a:p>
        </p:txBody>
      </p:sp>
      <p:grpSp>
        <p:nvGrpSpPr>
          <p:cNvPr id="7" name="组合 6"/>
          <p:cNvGrpSpPr/>
          <p:nvPr/>
        </p:nvGrpSpPr>
        <p:grpSpPr>
          <a:xfrm>
            <a:off x="4885856" y="3869197"/>
            <a:ext cx="2153593" cy="904875"/>
            <a:chOff x="4014788" y="2793207"/>
            <a:chExt cx="1615195" cy="678656"/>
          </a:xfrm>
        </p:grpSpPr>
        <p:sp>
          <p:nvSpPr>
            <p:cNvPr id="5" name="右大括号 4"/>
            <p:cNvSpPr/>
            <p:nvPr/>
          </p:nvSpPr>
          <p:spPr>
            <a:xfrm>
              <a:off x="4014788" y="2793207"/>
              <a:ext cx="167163" cy="67865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6" name="TextBox 5"/>
            <p:cNvSpPr txBox="1"/>
            <p:nvPr/>
          </p:nvSpPr>
          <p:spPr>
            <a:xfrm>
              <a:off x="4471989" y="2900363"/>
              <a:ext cx="1157994" cy="284742"/>
            </a:xfrm>
            <a:prstGeom prst="rect">
              <a:avLst/>
            </a:prstGeom>
            <a:noFill/>
          </p:spPr>
          <p:txBody>
            <a:bodyPr wrap="square" rtlCol="0">
              <a:spAutoFit/>
            </a:bodyPr>
            <a:lstStyle/>
            <a:p>
              <a:r>
                <a:rPr lang="zh-CN" altLang="en-US" sz="1867" dirty="0">
                  <a:latin typeface="微软雅黑" pitchFamily="34" charset="-122"/>
                  <a:ea typeface="微软雅黑" pitchFamily="34" charset="-122"/>
                </a:rPr>
                <a:t>原型一致</a:t>
              </a:r>
            </a:p>
          </p:txBody>
        </p:sp>
      </p:grpSp>
      <p:sp>
        <p:nvSpPr>
          <p:cNvPr id="8" name="Rectangle 10"/>
          <p:cNvSpPr txBox="1">
            <a:spLocks noChangeArrowheads="1"/>
          </p:cNvSpPr>
          <p:nvPr/>
        </p:nvSpPr>
        <p:spPr>
          <a:xfrm>
            <a:off x="8816530" y="2176715"/>
            <a:ext cx="1977556" cy="3038444"/>
          </a:xfrm>
          <a:prstGeom prst="rect">
            <a:avLst/>
          </a:prstGeom>
        </p:spPr>
        <p:txBody>
          <a:bodyPr vert="horz">
            <a:normAutofit/>
          </a:bodyPr>
          <a:lstStyle/>
          <a:p>
            <a:pPr marL="560818" indent="-512051" defTabSz="1219170">
              <a:spcBef>
                <a:spcPct val="20000"/>
              </a:spcBef>
              <a:buClr>
                <a:schemeClr val="accent1"/>
              </a:buClr>
              <a:buSzPct val="80000"/>
              <a:defRPr/>
            </a:pPr>
            <a:endParaRPr lang="en-US" altLang="zh-CN" sz="1867" dirty="0">
              <a:latin typeface="微软雅黑" pitchFamily="34" charset="-122"/>
              <a:ea typeface="微软雅黑" pitchFamily="34" charset="-122"/>
            </a:endParaRPr>
          </a:p>
          <a:p>
            <a:pPr marL="560818" indent="-512051" defTabSz="1219170">
              <a:spcBef>
                <a:spcPct val="20000"/>
              </a:spcBef>
              <a:buClr>
                <a:schemeClr val="accent1"/>
              </a:buClr>
              <a:buSzPct val="80000"/>
              <a:defRPr/>
            </a:pPr>
            <a:r>
              <a:rPr lang="zh-CN" altLang="en-US" sz="2400" b="1" dirty="0">
                <a:latin typeface="微软雅黑" pitchFamily="34" charset="-122"/>
                <a:ea typeface="微软雅黑" pitchFamily="34" charset="-122"/>
              </a:rPr>
              <a:t>引用</a:t>
            </a:r>
            <a:endParaRPr lang="en-US" altLang="zh-CN" sz="2400" b="1" dirty="0">
              <a:latin typeface="微软雅黑" pitchFamily="34" charset="-122"/>
              <a:ea typeface="微软雅黑" pitchFamily="34" charset="-122"/>
            </a:endParaRP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a=p(</a:t>
            </a:r>
            <a:r>
              <a:rPr lang="en-US" altLang="zh-CN" sz="1867" dirty="0" err="1">
                <a:latin typeface="微软雅黑" pitchFamily="34" charset="-122"/>
                <a:ea typeface="微软雅黑" pitchFamily="34" charset="-122"/>
              </a:rPr>
              <a:t>n,k</a:t>
            </a:r>
            <a:r>
              <a:rPr lang="en-US" altLang="zh-CN" sz="1867" dirty="0">
                <a:latin typeface="微软雅黑" pitchFamily="34" charset="-122"/>
                <a:ea typeface="微软雅黑" pitchFamily="34" charset="-122"/>
              </a:rPr>
              <a:t>)</a:t>
            </a:r>
          </a:p>
          <a:p>
            <a:pPr marL="560818" indent="-512051" defTabSz="1219170">
              <a:spcBef>
                <a:spcPct val="20000"/>
              </a:spcBef>
              <a:buClr>
                <a:schemeClr val="accent1"/>
              </a:buClr>
              <a:buSzPct val="80000"/>
              <a:defRPr/>
            </a:pPr>
            <a:endParaRPr lang="en-US" altLang="zh-CN" sz="1867" dirty="0">
              <a:latin typeface="微软雅黑" pitchFamily="34" charset="-122"/>
              <a:ea typeface="微软雅黑" pitchFamily="34" charset="-122"/>
            </a:endParaRPr>
          </a:p>
          <a:p>
            <a:pPr marL="560818" indent="-512051" defTabSz="1219170">
              <a:spcBef>
                <a:spcPct val="20000"/>
              </a:spcBef>
              <a:buClr>
                <a:schemeClr val="accent1"/>
              </a:buClr>
              <a:buSzPct val="80000"/>
              <a:defRPr/>
            </a:pPr>
            <a:endParaRPr lang="en-US" altLang="zh-CN" sz="1867" dirty="0">
              <a:latin typeface="微软雅黑" pitchFamily="34" charset="-122"/>
              <a:ea typeface="微软雅黑" pitchFamily="34" charset="-122"/>
            </a:endParaRPr>
          </a:p>
          <a:p>
            <a:pPr marL="560818" indent="-512051" defTabSz="1219170">
              <a:spcBef>
                <a:spcPct val="20000"/>
              </a:spcBef>
              <a:buClr>
                <a:schemeClr val="accent1"/>
              </a:buClr>
              <a:buSzPct val="80000"/>
              <a:defRPr/>
            </a:pPr>
            <a:r>
              <a:rPr lang="zh-CN" altLang="en-US" sz="2400" b="1" dirty="0">
                <a:latin typeface="微软雅黑" pitchFamily="34" charset="-122"/>
                <a:ea typeface="微软雅黑" pitchFamily="34" charset="-122"/>
              </a:rPr>
              <a:t>用途</a:t>
            </a:r>
            <a:endParaRPr lang="en-US" altLang="zh-CN" sz="2400" b="1" dirty="0">
              <a:latin typeface="微软雅黑" pitchFamily="34" charset="-122"/>
              <a:ea typeface="微软雅黑" pitchFamily="34" charset="-122"/>
            </a:endParaRPr>
          </a:p>
          <a:p>
            <a:pPr marL="560818" indent="-512051" defTabSz="1219170">
              <a:spcBef>
                <a:spcPct val="20000"/>
              </a:spcBef>
              <a:buClr>
                <a:schemeClr val="accent1"/>
              </a:buClr>
              <a:buSzPct val="80000"/>
              <a:defRPr/>
            </a:pPr>
            <a:r>
              <a:rPr lang="zh-CN" altLang="en-US" sz="1867" dirty="0">
                <a:latin typeface="微软雅黑" pitchFamily="34" charset="-122"/>
                <a:ea typeface="微软雅黑" pitchFamily="34" charset="-122"/>
              </a:rPr>
              <a:t>菜单选择</a:t>
            </a:r>
            <a:endParaRPr lang="en-US" altLang="zh-CN" sz="1867" dirty="0">
              <a:latin typeface="微软雅黑" pitchFamily="34" charset="-122"/>
              <a:ea typeface="微软雅黑" pitchFamily="34" charset="-122"/>
            </a:endParaRPr>
          </a:p>
          <a:p>
            <a:pPr marL="560818" indent="-512051" defTabSz="1219170">
              <a:spcBef>
                <a:spcPct val="20000"/>
              </a:spcBef>
              <a:buClr>
                <a:schemeClr val="accent1"/>
              </a:buClr>
              <a:buSzPct val="80000"/>
              <a:defRPr/>
            </a:pPr>
            <a:r>
              <a:rPr lang="zh-CN" altLang="en-US" sz="1867" dirty="0">
                <a:latin typeface="微软雅黑" pitchFamily="34" charset="-122"/>
                <a:ea typeface="微软雅黑" pitchFamily="34" charset="-122"/>
              </a:rPr>
              <a:t>函数参数</a:t>
            </a:r>
            <a:endParaRPr lang="en-US" altLang="zh-CN"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8867">
                                            <p:txEl>
                                              <p:pRg st="0" end="0"/>
                                            </p:txEl>
                                          </p:spTgt>
                                        </p:tgtEl>
                                        <p:attrNameLst>
                                          <p:attrName>style.visibility</p:attrName>
                                        </p:attrNameLst>
                                      </p:cBhvr>
                                      <p:to>
                                        <p:strVal val="visible"/>
                                      </p:to>
                                    </p:set>
                                    <p:animEffect transition="in" filter="blinds(horizontal)">
                                      <p:cBhvr>
                                        <p:cTn id="7" dur="500"/>
                                        <p:tgtEl>
                                          <p:spTgt spid="54886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48867">
                                            <p:txEl>
                                              <p:pRg st="1" end="1"/>
                                            </p:txEl>
                                          </p:spTgt>
                                        </p:tgtEl>
                                        <p:attrNameLst>
                                          <p:attrName>style.visibility</p:attrName>
                                        </p:attrNameLst>
                                      </p:cBhvr>
                                      <p:to>
                                        <p:strVal val="visible"/>
                                      </p:to>
                                    </p:set>
                                    <p:animEffect transition="in" filter="blinds(horizontal)">
                                      <p:cBhvr>
                                        <p:cTn id="10" dur="500"/>
                                        <p:tgtEl>
                                          <p:spTgt spid="54886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48867">
                                            <p:txEl>
                                              <p:pRg st="3" end="3"/>
                                            </p:txEl>
                                          </p:spTgt>
                                        </p:tgtEl>
                                        <p:attrNameLst>
                                          <p:attrName>style.visibility</p:attrName>
                                        </p:attrNameLst>
                                      </p:cBhvr>
                                      <p:to>
                                        <p:strVal val="visible"/>
                                      </p:to>
                                    </p:set>
                                    <p:animEffect transition="in" filter="blinds(horizontal)">
                                      <p:cBhvr>
                                        <p:cTn id="15" dur="500"/>
                                        <p:tgtEl>
                                          <p:spTgt spid="54886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48867">
                                            <p:txEl>
                                              <p:pRg st="4" end="4"/>
                                            </p:txEl>
                                          </p:spTgt>
                                        </p:tgtEl>
                                        <p:attrNameLst>
                                          <p:attrName>style.visibility</p:attrName>
                                        </p:attrNameLst>
                                      </p:cBhvr>
                                      <p:to>
                                        <p:strVal val="visible"/>
                                      </p:to>
                                    </p:set>
                                    <p:animEffect transition="in" filter="blinds(horizontal)">
                                      <p:cBhvr>
                                        <p:cTn id="18" dur="500"/>
                                        <p:tgtEl>
                                          <p:spTgt spid="54886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48867">
                                            <p:txEl>
                                              <p:pRg st="5" end="5"/>
                                            </p:txEl>
                                          </p:spTgt>
                                        </p:tgtEl>
                                        <p:attrNameLst>
                                          <p:attrName>style.visibility</p:attrName>
                                        </p:attrNameLst>
                                      </p:cBhvr>
                                      <p:to>
                                        <p:strVal val="visible"/>
                                      </p:to>
                                    </p:set>
                                    <p:animEffect transition="in" filter="blinds(horizontal)">
                                      <p:cBhvr>
                                        <p:cTn id="21" dur="500"/>
                                        <p:tgtEl>
                                          <p:spTgt spid="548867">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48867">
                                            <p:txEl>
                                              <p:pRg st="6" end="6"/>
                                            </p:txEl>
                                          </p:spTgt>
                                        </p:tgtEl>
                                        <p:attrNameLst>
                                          <p:attrName>style.visibility</p:attrName>
                                        </p:attrNameLst>
                                      </p:cBhvr>
                                      <p:to>
                                        <p:strVal val="visible"/>
                                      </p:to>
                                    </p:set>
                                    <p:animEffect transition="in" filter="blinds(horizontal)">
                                      <p:cBhvr>
                                        <p:cTn id="24" dur="500"/>
                                        <p:tgtEl>
                                          <p:spTgt spid="548867">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linds(horizontal)">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548867">
                                            <p:txEl>
                                              <p:pRg st="7" end="7"/>
                                            </p:txEl>
                                          </p:spTgt>
                                        </p:tgtEl>
                                        <p:attrNameLst>
                                          <p:attrName>style.visibility</p:attrName>
                                        </p:attrNameLst>
                                      </p:cBhvr>
                                      <p:to>
                                        <p:strVal val="visible"/>
                                      </p:to>
                                    </p:set>
                                    <p:animEffect transition="in" filter="blinds(horizontal)">
                                      <p:cBhvr>
                                        <p:cTn id="34" dur="500"/>
                                        <p:tgtEl>
                                          <p:spTgt spid="548867">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animEffect transition="in" filter="blinds(horizontal)">
                                      <p:cBhvr>
                                        <p:cTn id="39" dur="500"/>
                                        <p:tgtEl>
                                          <p:spTgt spid="8">
                                            <p:txEl>
                                              <p:pRg st="1" end="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animEffect transition="in" filter="blinds(horizontal)">
                                      <p:cBhvr>
                                        <p:cTn id="42" dur="500"/>
                                        <p:tgtEl>
                                          <p:spTgt spid="8">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
                                            <p:txEl>
                                              <p:pRg st="5" end="5"/>
                                            </p:txEl>
                                          </p:spTgt>
                                        </p:tgtEl>
                                        <p:attrNameLst>
                                          <p:attrName>style.visibility</p:attrName>
                                        </p:attrNameLst>
                                      </p:cBhvr>
                                      <p:to>
                                        <p:strVal val="visible"/>
                                      </p:to>
                                    </p:set>
                                    <p:animEffect transition="in" filter="blinds(horizontal)">
                                      <p:cBhvr>
                                        <p:cTn id="47" dur="500"/>
                                        <p:tgtEl>
                                          <p:spTgt spid="8">
                                            <p:txEl>
                                              <p:pRg st="5" end="5"/>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8">
                                            <p:txEl>
                                              <p:pRg st="6" end="6"/>
                                            </p:txEl>
                                          </p:spTgt>
                                        </p:tgtEl>
                                        <p:attrNameLst>
                                          <p:attrName>style.visibility</p:attrName>
                                        </p:attrNameLst>
                                      </p:cBhvr>
                                      <p:to>
                                        <p:strVal val="visible"/>
                                      </p:to>
                                    </p:set>
                                    <p:animEffect transition="in" filter="blinds(horizontal)">
                                      <p:cBhvr>
                                        <p:cTn id="50" dur="500"/>
                                        <p:tgtEl>
                                          <p:spTgt spid="8">
                                            <p:txEl>
                                              <p:pRg st="6" end="6"/>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8">
                                            <p:txEl>
                                              <p:pRg st="7" end="7"/>
                                            </p:txEl>
                                          </p:spTgt>
                                        </p:tgtEl>
                                        <p:attrNameLst>
                                          <p:attrName>style.visibility</p:attrName>
                                        </p:attrNameLst>
                                      </p:cBhvr>
                                      <p:to>
                                        <p:strVal val="visible"/>
                                      </p:to>
                                    </p:set>
                                    <p:animEffect transition="in" filter="blinds(horizontal)">
                                      <p:cBhvr>
                                        <p:cTn id="53"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182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函数指针用于菜单选择</a:t>
            </a:r>
          </a:p>
        </p:txBody>
      </p:sp>
      <p:sp>
        <p:nvSpPr>
          <p:cNvPr id="550915" name="Rectangle 3"/>
          <p:cNvSpPr>
            <a:spLocks noGrp="1" noChangeArrowheads="1"/>
          </p:cNvSpPr>
          <p:nvPr>
            <p:ph idx="4294967295"/>
          </p:nvPr>
        </p:nvSpPr>
        <p:spPr>
          <a:xfrm>
            <a:off x="781050" y="1181100"/>
            <a:ext cx="11410950" cy="5676900"/>
          </a:xfrm>
        </p:spPr>
        <p:txBody>
          <a:bodyPr>
            <a:normAutofit/>
          </a:bodyPr>
          <a:lstStyle/>
          <a:p>
            <a:pPr eaLnBrk="1" hangingPunct="1">
              <a:buNone/>
            </a:pPr>
            <a:r>
              <a:rPr lang="zh-CN" altLang="en-US" sz="2400" b="1" dirty="0"/>
              <a:t>例如，在一个工资管理系统中有如下功能</a:t>
            </a:r>
          </a:p>
          <a:p>
            <a:pPr>
              <a:buNone/>
            </a:pPr>
            <a:r>
              <a:rPr lang="zh-CN" altLang="en-US" sz="1867" dirty="0"/>
              <a:t>添加员工</a:t>
            </a:r>
          </a:p>
          <a:p>
            <a:pPr>
              <a:buNone/>
            </a:pPr>
            <a:r>
              <a:rPr lang="zh-CN" altLang="en-US" sz="1867" dirty="0"/>
              <a:t>删除员工</a:t>
            </a:r>
          </a:p>
          <a:p>
            <a:pPr>
              <a:buNone/>
            </a:pPr>
            <a:r>
              <a:rPr lang="zh-CN" altLang="en-US" sz="1867" dirty="0"/>
              <a:t>修改员工信息</a:t>
            </a:r>
          </a:p>
          <a:p>
            <a:pPr>
              <a:buNone/>
            </a:pPr>
            <a:r>
              <a:rPr lang="zh-CN" altLang="en-US" sz="1867" dirty="0"/>
              <a:t>打印工资单</a:t>
            </a:r>
          </a:p>
          <a:p>
            <a:pPr>
              <a:buNone/>
            </a:pPr>
            <a:r>
              <a:rPr lang="zh-CN" altLang="en-US" sz="1867" dirty="0"/>
              <a:t>打印汇总表</a:t>
            </a:r>
            <a:endParaRPr lang="en-US" altLang="zh-CN" sz="1867" dirty="0"/>
          </a:p>
          <a:p>
            <a:pPr lvl="1" eaLnBrk="1" hangingPunct="1">
              <a:buNone/>
            </a:pPr>
            <a:endParaRPr lang="zh-CN" altLang="en-US" sz="1867" dirty="0"/>
          </a:p>
          <a:p>
            <a:pPr eaLnBrk="1" hangingPunct="1">
              <a:buNone/>
            </a:pPr>
            <a:r>
              <a:rPr lang="zh-CN" altLang="en-US" sz="2400" b="1" dirty="0"/>
              <a:t>设计考虑</a:t>
            </a:r>
            <a:endParaRPr lang="en-US" altLang="zh-CN" sz="2400" b="1" dirty="0"/>
          </a:p>
          <a:p>
            <a:pPr eaLnBrk="1" hangingPunct="1">
              <a:buNone/>
            </a:pPr>
            <a:r>
              <a:rPr lang="zh-CN" altLang="en-US" sz="1867" dirty="0"/>
              <a:t>把每个功能设计成一个函数</a:t>
            </a:r>
            <a:endParaRPr lang="en-US" altLang="zh-CN" sz="1867" dirty="0"/>
          </a:p>
          <a:p>
            <a:pPr lvl="1">
              <a:buNone/>
            </a:pPr>
            <a:r>
              <a:rPr lang="zh-CN" altLang="en-US" sz="1867" dirty="0"/>
              <a:t>添加员工的函数为</a:t>
            </a:r>
            <a:r>
              <a:rPr lang="en-US" altLang="zh-CN" sz="1867" dirty="0"/>
              <a:t>add</a:t>
            </a:r>
          </a:p>
          <a:p>
            <a:pPr lvl="1">
              <a:buNone/>
            </a:pPr>
            <a:r>
              <a:rPr lang="zh-CN" altLang="en-US" sz="1867" dirty="0"/>
              <a:t>删除员工的函数为</a:t>
            </a:r>
            <a:r>
              <a:rPr lang="en-US" altLang="zh-CN" sz="1867" dirty="0"/>
              <a:t>delete</a:t>
            </a:r>
          </a:p>
          <a:p>
            <a:pPr lvl="1">
              <a:buNone/>
            </a:pPr>
            <a:r>
              <a:rPr lang="zh-CN" altLang="en-US" sz="1867" dirty="0"/>
              <a:t>修改员工信息的函数为</a:t>
            </a:r>
            <a:r>
              <a:rPr lang="en-US" altLang="zh-CN" sz="1867" dirty="0"/>
              <a:t>modify</a:t>
            </a:r>
          </a:p>
          <a:p>
            <a:pPr lvl="1">
              <a:buNone/>
            </a:pPr>
            <a:r>
              <a:rPr lang="zh-CN" altLang="en-US" sz="1867" dirty="0"/>
              <a:t>打印工资单的函数为</a:t>
            </a:r>
            <a:r>
              <a:rPr lang="en-US" altLang="zh-CN" sz="1867" dirty="0" err="1"/>
              <a:t>printSalary</a:t>
            </a:r>
            <a:endParaRPr lang="en-US" altLang="zh-CN" sz="1867" dirty="0"/>
          </a:p>
          <a:p>
            <a:pPr lvl="1">
              <a:buNone/>
            </a:pPr>
            <a:r>
              <a:rPr lang="zh-CN" altLang="en-US" sz="1867" dirty="0"/>
              <a:t>打印汇总表函数为</a:t>
            </a:r>
            <a:r>
              <a:rPr lang="en-US" altLang="zh-CN" sz="1867" dirty="0" err="1"/>
              <a:t>printReport</a:t>
            </a:r>
            <a:endParaRPr lang="en-US" altLang="zh-CN" sz="1867" dirty="0"/>
          </a:p>
          <a:p>
            <a:pPr eaLnBrk="1" hangingPunct="1">
              <a:buNone/>
            </a:pPr>
            <a:r>
              <a:rPr lang="zh-CN" altLang="en-US" sz="1867" dirty="0"/>
              <a:t>主程序是一个循环，显示所有功能和它的编号，请用户输入编号，根据编号调用相应的函数。</a:t>
            </a:r>
          </a:p>
        </p:txBody>
      </p:sp>
    </p:spTree>
  </p:cSld>
  <p:clrMapOvr>
    <a:masterClrMapping/>
  </p:clrMapOvr>
  <p:transition spd="med">
    <p:fade/>
  </p:transition>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4"/>
          <p:cNvSpPr>
            <a:spLocks noChangeArrowheads="1"/>
          </p:cNvSpPr>
          <p:nvPr/>
        </p:nvSpPr>
        <p:spPr bwMode="auto">
          <a:xfrm>
            <a:off x="828675" y="142605"/>
            <a:ext cx="7277100" cy="6700745"/>
          </a:xfrm>
          <a:prstGeom prst="rect">
            <a:avLst/>
          </a:prstGeom>
          <a:noFill/>
          <a:ln w="12700" cap="sq" algn="ctr">
            <a:noFill/>
            <a:miter lim="800000"/>
            <a:headEnd type="none" w="sm" len="sm"/>
            <a:tailEnd type="none" w="sm" len="sm"/>
          </a:ln>
        </p:spPr>
        <p:txBody>
          <a:bodyPr wrap="square" anchor="ctr">
            <a:spAutoFit/>
          </a:bodyPr>
          <a:lstStyle/>
          <a:p>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select;</a:t>
            </a:r>
          </a:p>
          <a:p>
            <a:r>
              <a:rPr lang="en-US" altLang="zh-CN" sz="1867" dirty="0">
                <a:latin typeface="微软雅黑" pitchFamily="34" charset="-122"/>
                <a:ea typeface="微软雅黑" pitchFamily="34" charset="-122"/>
              </a:rPr>
              <a:t>        while(true) { </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"1--add \n";</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"2--delete\n";</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"3--modify\n";</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"4--print salary\n";</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"5--print report\n";</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"0--quit\n";</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select;</a:t>
            </a:r>
          </a:p>
          <a:p>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switch(select) {</a:t>
            </a:r>
          </a:p>
          <a:p>
            <a:r>
              <a:rPr lang="en-US" altLang="zh-CN" sz="1867" dirty="0">
                <a:latin typeface="微软雅黑" pitchFamily="34" charset="-122"/>
                <a:ea typeface="微软雅黑" pitchFamily="34" charset="-122"/>
              </a:rPr>
              <a:t>                     case 0: return 0;</a:t>
            </a:r>
          </a:p>
          <a:p>
            <a:r>
              <a:rPr lang="en-US" altLang="zh-CN" sz="1867" dirty="0">
                <a:latin typeface="微软雅黑" pitchFamily="34" charset="-122"/>
                <a:ea typeface="微软雅黑" pitchFamily="34" charset="-122"/>
              </a:rPr>
              <a:t>                     case 1: add(); break;</a:t>
            </a:r>
          </a:p>
          <a:p>
            <a:r>
              <a:rPr lang="en-US" altLang="zh-CN" sz="1867" dirty="0">
                <a:latin typeface="微软雅黑" pitchFamily="34" charset="-122"/>
                <a:ea typeface="微软雅黑" pitchFamily="34" charset="-122"/>
              </a:rPr>
              <a:t>                     case 2: erase(); break;</a:t>
            </a:r>
          </a:p>
          <a:p>
            <a:r>
              <a:rPr lang="en-US" altLang="zh-CN" sz="1867" dirty="0">
                <a:latin typeface="微软雅黑" pitchFamily="34" charset="-122"/>
                <a:ea typeface="微软雅黑" pitchFamily="34" charset="-122"/>
              </a:rPr>
              <a:t>                     case 3: modify(); break;</a:t>
            </a:r>
          </a:p>
          <a:p>
            <a:r>
              <a:rPr lang="en-US" altLang="zh-CN" sz="1867" dirty="0">
                <a:latin typeface="微软雅黑" pitchFamily="34" charset="-122"/>
                <a:ea typeface="微软雅黑" pitchFamily="34" charset="-122"/>
              </a:rPr>
              <a:t>                     case 4: </a:t>
            </a:r>
            <a:r>
              <a:rPr lang="en-US" altLang="zh-CN" sz="1867" dirty="0" err="1">
                <a:latin typeface="微软雅黑" pitchFamily="34" charset="-122"/>
                <a:ea typeface="微软雅黑" pitchFamily="34" charset="-122"/>
              </a:rPr>
              <a:t>printSalary</a:t>
            </a:r>
            <a:r>
              <a:rPr lang="en-US" altLang="zh-CN" sz="1867" dirty="0">
                <a:latin typeface="微软雅黑" pitchFamily="34" charset="-122"/>
                <a:ea typeface="微软雅黑" pitchFamily="34" charset="-122"/>
              </a:rPr>
              <a:t>(); break;</a:t>
            </a:r>
          </a:p>
          <a:p>
            <a:r>
              <a:rPr lang="en-US" altLang="zh-CN" sz="1867" dirty="0">
                <a:latin typeface="微软雅黑" pitchFamily="34" charset="-122"/>
                <a:ea typeface="微软雅黑" pitchFamily="34" charset="-122"/>
              </a:rPr>
              <a:t>                     case 5: </a:t>
            </a:r>
            <a:r>
              <a:rPr lang="en-US" altLang="zh-CN" sz="1867" dirty="0" err="1">
                <a:latin typeface="微软雅黑" pitchFamily="34" charset="-122"/>
                <a:ea typeface="微软雅黑" pitchFamily="34" charset="-122"/>
              </a:rPr>
              <a:t>printReport</a:t>
            </a:r>
            <a:r>
              <a:rPr lang="en-US" altLang="zh-CN" sz="1867" dirty="0">
                <a:latin typeface="微软雅黑" pitchFamily="34" charset="-122"/>
                <a:ea typeface="微软雅黑" pitchFamily="34" charset="-122"/>
              </a:rPr>
              <a:t>(); break;</a:t>
            </a:r>
          </a:p>
          <a:p>
            <a:r>
              <a:rPr lang="en-US" altLang="zh-CN" sz="1867" dirty="0">
                <a:latin typeface="微软雅黑" pitchFamily="34" charset="-122"/>
                <a:ea typeface="微软雅黑" pitchFamily="34" charset="-122"/>
              </a:rPr>
              <a:t>                     default: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"input error\n";</a:t>
            </a:r>
          </a:p>
          <a:p>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a:t>
            </a:r>
          </a:p>
        </p:txBody>
      </p:sp>
      <p:sp>
        <p:nvSpPr>
          <p:cNvPr id="3" name="TextBox 2"/>
          <p:cNvSpPr txBox="1"/>
          <p:nvPr/>
        </p:nvSpPr>
        <p:spPr>
          <a:xfrm>
            <a:off x="7105651" y="2762252"/>
            <a:ext cx="3143251" cy="748988"/>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缺点</a:t>
            </a:r>
            <a:endParaRPr lang="en-US" altLang="zh-CN" sz="2400" b="1" dirty="0">
              <a:latin typeface="微软雅黑" pitchFamily="34" charset="-122"/>
              <a:ea typeface="微软雅黑" pitchFamily="34" charset="-122"/>
            </a:endParaRPr>
          </a:p>
          <a:p>
            <a:r>
              <a:rPr lang="zh-CN" altLang="en-US" sz="1867" dirty="0">
                <a:latin typeface="微软雅黑" pitchFamily="34" charset="-122"/>
                <a:ea typeface="微软雅黑" pitchFamily="34" charset="-122"/>
              </a:rPr>
              <a:t>需要一个长长的</a:t>
            </a:r>
            <a:r>
              <a:rPr lang="en-US" altLang="zh-CN" sz="1867" dirty="0">
                <a:latin typeface="微软雅黑" pitchFamily="34" charset="-122"/>
                <a:ea typeface="微软雅黑" pitchFamily="34" charset="-122"/>
              </a:rPr>
              <a:t>switch</a:t>
            </a:r>
            <a:endParaRPr lang="zh-CN" altLang="en-US" sz="1867" dirty="0">
              <a:latin typeface="微软雅黑" pitchFamily="34" charset="-122"/>
              <a:ea typeface="微软雅黑" pitchFamily="34" charset="-122"/>
            </a:endParaRPr>
          </a:p>
        </p:txBody>
      </p:sp>
      <p:sp>
        <p:nvSpPr>
          <p:cNvPr id="5" name="标题 4">
            <a:extLst>
              <a:ext uri="{FF2B5EF4-FFF2-40B4-BE49-F238E27FC236}">
                <a16:creationId xmlns:a16="http://schemas.microsoft.com/office/drawing/2014/main" id="{D3B5B60D-94EA-2367-1AE9-875620D3AD4C}"/>
              </a:ext>
            </a:extLst>
          </p:cNvPr>
          <p:cNvSpPr>
            <a:spLocks noGrp="1"/>
          </p:cNvSpPr>
          <p:nvPr>
            <p:ph type="title"/>
          </p:nvPr>
        </p:nvSpPr>
        <p:spPr/>
        <p:txBody>
          <a:bodyPr/>
          <a:lstStyle/>
          <a:p>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387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利用指向函数的指针</a:t>
            </a:r>
          </a:p>
        </p:txBody>
      </p:sp>
      <p:sp>
        <p:nvSpPr>
          <p:cNvPr id="552963" name="Rectangle 3"/>
          <p:cNvSpPr>
            <a:spLocks noGrp="1" noChangeArrowheads="1"/>
          </p:cNvSpPr>
          <p:nvPr>
            <p:ph idx="4294967295"/>
          </p:nvPr>
        </p:nvSpPr>
        <p:spPr>
          <a:xfrm>
            <a:off x="1152525" y="1181100"/>
            <a:ext cx="11039475" cy="5397500"/>
          </a:xfrm>
        </p:spPr>
        <p:txBody>
          <a:bodyPr>
            <a:normAutofit fontScale="92500" lnSpcReduction="20000"/>
          </a:bodyPr>
          <a:lstStyle/>
          <a:p>
            <a:pPr eaLnBrk="1" hangingPunct="1">
              <a:lnSpc>
                <a:spcPct val="90000"/>
              </a:lnSpc>
              <a:buFont typeface="Wingdings" pitchFamily="2" charset="2"/>
              <a:buNone/>
            </a:pPr>
            <a:r>
              <a:rPr lang="en-US" altLang="zh-CN" sz="1867" dirty="0" err="1"/>
              <a:t>int</a:t>
            </a:r>
            <a:r>
              <a:rPr lang="en-US" altLang="zh-CN" sz="1867" dirty="0"/>
              <a:t> main()</a:t>
            </a:r>
          </a:p>
          <a:p>
            <a:pPr eaLnBrk="1" hangingPunct="1">
              <a:lnSpc>
                <a:spcPct val="90000"/>
              </a:lnSpc>
              <a:buFont typeface="Wingdings" pitchFamily="2" charset="2"/>
              <a:buNone/>
            </a:pPr>
            <a:r>
              <a:rPr lang="en-US" altLang="zh-CN" sz="1867" dirty="0"/>
              <a:t>{ </a:t>
            </a:r>
          </a:p>
          <a:p>
            <a:pPr eaLnBrk="1" hangingPunct="1">
              <a:lnSpc>
                <a:spcPct val="90000"/>
              </a:lnSpc>
              <a:buFont typeface="Wingdings" pitchFamily="2" charset="2"/>
              <a:buNone/>
            </a:pPr>
            <a:r>
              <a:rPr lang="en-US" altLang="zh-CN" sz="1867" dirty="0"/>
              <a:t>      </a:t>
            </a:r>
            <a:r>
              <a:rPr lang="en-US" altLang="zh-CN" sz="1867" dirty="0" err="1"/>
              <a:t>int</a:t>
            </a:r>
            <a:r>
              <a:rPr lang="en-US" altLang="zh-CN" sz="1867" dirty="0"/>
              <a:t> select;</a:t>
            </a:r>
          </a:p>
          <a:p>
            <a:pPr eaLnBrk="1" hangingPunct="1">
              <a:lnSpc>
                <a:spcPct val="90000"/>
              </a:lnSpc>
              <a:buFont typeface="Wingdings" pitchFamily="2" charset="2"/>
              <a:buNone/>
            </a:pPr>
            <a:r>
              <a:rPr lang="en-US" altLang="zh-CN" sz="1867" dirty="0"/>
              <a:t>     void ( *</a:t>
            </a:r>
            <a:r>
              <a:rPr lang="en-US" altLang="zh-CN" sz="1867" dirty="0" err="1"/>
              <a:t>func</a:t>
            </a:r>
            <a:r>
              <a:rPr lang="en-US" altLang="zh-CN" sz="1867" dirty="0"/>
              <a:t>[6] )( ) = { NULL,  add,  erase,  modify,  </a:t>
            </a:r>
            <a:r>
              <a:rPr lang="en-US" altLang="zh-CN" sz="1867" dirty="0" err="1"/>
              <a:t>printSalary</a:t>
            </a:r>
            <a:r>
              <a:rPr lang="en-US" altLang="zh-CN" sz="1867" dirty="0"/>
              <a:t>,  </a:t>
            </a:r>
            <a:r>
              <a:rPr lang="en-US" altLang="zh-CN" sz="1867" dirty="0" err="1"/>
              <a:t>printReport</a:t>
            </a:r>
            <a:r>
              <a:rPr lang="en-US" altLang="zh-CN" sz="1867" dirty="0"/>
              <a:t> };</a:t>
            </a:r>
          </a:p>
          <a:p>
            <a:pPr eaLnBrk="1" hangingPunct="1">
              <a:lnSpc>
                <a:spcPct val="90000"/>
              </a:lnSpc>
              <a:buFont typeface="Wingdings" pitchFamily="2" charset="2"/>
              <a:buNone/>
            </a:pPr>
            <a:r>
              <a:rPr lang="en-US" altLang="zh-CN" sz="1867" dirty="0"/>
              <a:t>     while(1)  {</a:t>
            </a:r>
          </a:p>
          <a:p>
            <a:pPr eaLnBrk="1" hangingPunct="1">
              <a:lnSpc>
                <a:spcPct val="90000"/>
              </a:lnSpc>
              <a:buFont typeface="Wingdings" pitchFamily="2" charset="2"/>
              <a:buNone/>
            </a:pPr>
            <a:r>
              <a:rPr lang="en-US" altLang="zh-CN" sz="1867" dirty="0"/>
              <a:t>            </a:t>
            </a:r>
            <a:r>
              <a:rPr lang="en-US" altLang="zh-CN" sz="1867" dirty="0" err="1"/>
              <a:t>cout</a:t>
            </a:r>
            <a:r>
              <a:rPr lang="en-US" altLang="zh-CN" sz="1867" dirty="0"/>
              <a:t> &lt;&lt; "1--add \n";</a:t>
            </a:r>
          </a:p>
          <a:p>
            <a:pPr eaLnBrk="1" hangingPunct="1">
              <a:lnSpc>
                <a:spcPct val="90000"/>
              </a:lnSpc>
              <a:buFont typeface="Wingdings" pitchFamily="2" charset="2"/>
              <a:buNone/>
            </a:pPr>
            <a:r>
              <a:rPr lang="en-US" altLang="zh-CN" sz="1867" dirty="0"/>
              <a:t>            </a:t>
            </a:r>
            <a:r>
              <a:rPr lang="en-US" altLang="zh-CN" sz="1867" dirty="0" err="1"/>
              <a:t>cout</a:t>
            </a:r>
            <a:r>
              <a:rPr lang="en-US" altLang="zh-CN" sz="1867" dirty="0"/>
              <a:t> &lt;&lt; "2--delete\n";</a:t>
            </a:r>
          </a:p>
          <a:p>
            <a:pPr eaLnBrk="1" hangingPunct="1">
              <a:lnSpc>
                <a:spcPct val="90000"/>
              </a:lnSpc>
              <a:buFont typeface="Wingdings" pitchFamily="2" charset="2"/>
              <a:buNone/>
            </a:pPr>
            <a:r>
              <a:rPr lang="en-US" altLang="zh-CN" sz="1867" dirty="0"/>
              <a:t>            </a:t>
            </a:r>
            <a:r>
              <a:rPr lang="fr-FR" altLang="zh-CN" sz="1867" dirty="0"/>
              <a:t>cout &lt;&lt; "3--modify\n";</a:t>
            </a:r>
          </a:p>
          <a:p>
            <a:pPr eaLnBrk="1" hangingPunct="1">
              <a:lnSpc>
                <a:spcPct val="90000"/>
              </a:lnSpc>
              <a:buFont typeface="Wingdings" pitchFamily="2" charset="2"/>
              <a:buNone/>
            </a:pPr>
            <a:r>
              <a:rPr lang="fr-FR" altLang="zh-CN" sz="1867" dirty="0"/>
              <a:t>            cout &lt;&lt; "4--print salary\n";</a:t>
            </a:r>
          </a:p>
          <a:p>
            <a:pPr eaLnBrk="1" hangingPunct="1">
              <a:lnSpc>
                <a:spcPct val="90000"/>
              </a:lnSpc>
              <a:buFont typeface="Wingdings" pitchFamily="2" charset="2"/>
              <a:buNone/>
            </a:pPr>
            <a:r>
              <a:rPr lang="fr-FR" altLang="zh-CN" sz="1867" dirty="0"/>
              <a:t>            cout &lt;&lt; "5--print report\n";</a:t>
            </a:r>
          </a:p>
          <a:p>
            <a:pPr eaLnBrk="1" hangingPunct="1">
              <a:lnSpc>
                <a:spcPct val="90000"/>
              </a:lnSpc>
              <a:buFont typeface="Wingdings" pitchFamily="2" charset="2"/>
              <a:buNone/>
            </a:pPr>
            <a:r>
              <a:rPr lang="fr-FR" altLang="zh-CN" sz="1867" dirty="0"/>
              <a:t>            cout &lt;&lt; "0--quit\n";</a:t>
            </a:r>
          </a:p>
          <a:p>
            <a:pPr eaLnBrk="1" hangingPunct="1">
              <a:lnSpc>
                <a:spcPct val="90000"/>
              </a:lnSpc>
              <a:buFont typeface="Wingdings" pitchFamily="2" charset="2"/>
              <a:buNone/>
            </a:pPr>
            <a:r>
              <a:rPr lang="fr-FR" altLang="zh-CN" sz="1867" dirty="0"/>
              <a:t>            </a:t>
            </a:r>
            <a:r>
              <a:rPr lang="en-US" altLang="zh-CN" sz="1867" dirty="0" err="1"/>
              <a:t>cin</a:t>
            </a:r>
            <a:r>
              <a:rPr lang="en-US" altLang="zh-CN" sz="1867" dirty="0"/>
              <a:t> &gt;&gt; select;</a:t>
            </a:r>
          </a:p>
          <a:p>
            <a:pPr eaLnBrk="1" hangingPunct="1">
              <a:lnSpc>
                <a:spcPct val="90000"/>
              </a:lnSpc>
              <a:buFont typeface="Wingdings" pitchFamily="2" charset="2"/>
              <a:buNone/>
            </a:pPr>
            <a:r>
              <a:rPr lang="en-US" altLang="zh-CN" sz="1867" dirty="0"/>
              <a:t>   </a:t>
            </a:r>
          </a:p>
          <a:p>
            <a:pPr eaLnBrk="1" hangingPunct="1">
              <a:lnSpc>
                <a:spcPct val="90000"/>
              </a:lnSpc>
              <a:buFont typeface="Wingdings" pitchFamily="2" charset="2"/>
              <a:buNone/>
            </a:pPr>
            <a:r>
              <a:rPr lang="en-US" altLang="zh-CN" sz="1867" dirty="0"/>
              <a:t>            if (select == 0) return 0;</a:t>
            </a:r>
          </a:p>
          <a:p>
            <a:pPr eaLnBrk="1" hangingPunct="1">
              <a:lnSpc>
                <a:spcPct val="90000"/>
              </a:lnSpc>
              <a:buFont typeface="Wingdings" pitchFamily="2" charset="2"/>
              <a:buNone/>
            </a:pPr>
            <a:r>
              <a:rPr lang="en-US" altLang="zh-CN" sz="1867" dirty="0"/>
              <a:t>            if (select &gt; 5) </a:t>
            </a:r>
            <a:r>
              <a:rPr lang="en-US" altLang="zh-CN" sz="1867" dirty="0" err="1"/>
              <a:t>cout</a:t>
            </a:r>
            <a:r>
              <a:rPr lang="en-US" altLang="zh-CN" sz="1867" dirty="0"/>
              <a:t> &lt;&lt; "input error\n"; else </a:t>
            </a:r>
            <a:r>
              <a:rPr lang="en-US" altLang="zh-CN" sz="1867" dirty="0" err="1"/>
              <a:t>func</a:t>
            </a:r>
            <a:r>
              <a:rPr lang="en-US" altLang="zh-CN" sz="1867" dirty="0"/>
              <a:t>[select]();</a:t>
            </a:r>
          </a:p>
          <a:p>
            <a:pPr eaLnBrk="1" hangingPunct="1">
              <a:lnSpc>
                <a:spcPct val="90000"/>
              </a:lnSpc>
              <a:buFont typeface="Wingdings" pitchFamily="2" charset="2"/>
              <a:buNone/>
            </a:pPr>
            <a:r>
              <a:rPr lang="en-US" altLang="zh-CN" sz="1867" dirty="0"/>
              <a:t>      }</a:t>
            </a:r>
          </a:p>
          <a:p>
            <a:pPr eaLnBrk="1" hangingPunct="1">
              <a:lnSpc>
                <a:spcPct val="90000"/>
              </a:lnSpc>
              <a:buFont typeface="Wingdings" pitchFamily="2" charset="2"/>
              <a:buNone/>
            </a:pPr>
            <a:r>
              <a:rPr lang="en-US" altLang="zh-CN" sz="1867" dirty="0"/>
              <a:t>}</a:t>
            </a:r>
          </a:p>
        </p:txBody>
      </p:sp>
    </p:spTree>
  </p:cSld>
  <p:clrMapOvr>
    <a:masterClrMapping/>
  </p:clrMapOvr>
  <p:transition spd="med">
    <p:fade/>
  </p:transition>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93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函数指针作为函数参数</a:t>
            </a:r>
          </a:p>
        </p:txBody>
      </p:sp>
      <p:sp>
        <p:nvSpPr>
          <p:cNvPr id="549891" name="Rectangle 3"/>
          <p:cNvSpPr>
            <a:spLocks noGrp="1" noChangeArrowheads="1"/>
          </p:cNvSpPr>
          <p:nvPr>
            <p:ph idx="4294967295"/>
          </p:nvPr>
        </p:nvSpPr>
        <p:spPr>
          <a:xfrm>
            <a:off x="663786" y="1086274"/>
            <a:ext cx="10363200" cy="5105400"/>
          </a:xfrm>
        </p:spPr>
        <p:txBody>
          <a:bodyPr>
            <a:normAutofit/>
          </a:bodyPr>
          <a:lstStyle/>
          <a:p>
            <a:pPr eaLnBrk="1" hangingPunct="1">
              <a:lnSpc>
                <a:spcPct val="150000"/>
              </a:lnSpc>
              <a:buNone/>
            </a:pPr>
            <a:r>
              <a:rPr lang="zh-CN" altLang="en-US" sz="2400" b="1" dirty="0"/>
              <a:t>问题</a:t>
            </a:r>
            <a:endParaRPr lang="en-US" altLang="zh-CN" sz="2400" b="1" dirty="0"/>
          </a:p>
          <a:p>
            <a:pPr eaLnBrk="1" hangingPunct="1">
              <a:lnSpc>
                <a:spcPct val="150000"/>
              </a:lnSpc>
              <a:buNone/>
            </a:pPr>
            <a:r>
              <a:rPr lang="zh-CN" altLang="en-US" sz="1867" dirty="0"/>
              <a:t>设计一个通用的冒泡排序函数，可以排序任何类型的数据 </a:t>
            </a:r>
          </a:p>
          <a:p>
            <a:pPr eaLnBrk="1" hangingPunct="1">
              <a:lnSpc>
                <a:spcPct val="150000"/>
              </a:lnSpc>
              <a:buNone/>
            </a:pPr>
            <a:endParaRPr lang="en-US" altLang="zh-CN" sz="1867" dirty="0"/>
          </a:p>
          <a:p>
            <a:pPr eaLnBrk="1" hangingPunct="1">
              <a:lnSpc>
                <a:spcPct val="150000"/>
              </a:lnSpc>
              <a:buNone/>
            </a:pPr>
            <a:r>
              <a:rPr lang="zh-CN" altLang="en-US" sz="2400" b="1" dirty="0"/>
              <a:t>关键问题</a:t>
            </a:r>
          </a:p>
          <a:p>
            <a:pPr>
              <a:lnSpc>
                <a:spcPct val="150000"/>
              </a:lnSpc>
              <a:buNone/>
            </a:pPr>
            <a:r>
              <a:rPr lang="zh-CN" altLang="en-US" sz="1867" dirty="0"/>
              <a:t>如何解决任意类型数据的存问题？</a:t>
            </a:r>
            <a:endParaRPr lang="en-US" altLang="zh-CN" sz="1867" dirty="0"/>
          </a:p>
          <a:p>
            <a:pPr>
              <a:lnSpc>
                <a:spcPct val="150000"/>
              </a:lnSpc>
              <a:buNone/>
            </a:pPr>
            <a:r>
              <a:rPr lang="en-US" altLang="zh-CN" sz="1867" dirty="0"/>
              <a:t>         </a:t>
            </a:r>
            <a:r>
              <a:rPr lang="zh-CN" altLang="en-US" sz="1867" dirty="0"/>
              <a:t>将快速排序设计成一个函数模板，将待排序的数据类型设计成模板参数 </a:t>
            </a:r>
          </a:p>
          <a:p>
            <a:pPr>
              <a:lnSpc>
                <a:spcPct val="150000"/>
              </a:lnSpc>
              <a:buNone/>
            </a:pPr>
            <a:r>
              <a:rPr lang="zh-CN" altLang="en-US" sz="1867" dirty="0"/>
              <a:t>如何解决不同类型的数据有不同的比较方式？</a:t>
            </a:r>
            <a:endParaRPr lang="en-US" altLang="zh-CN" sz="1867" dirty="0"/>
          </a:p>
          <a:p>
            <a:pPr>
              <a:lnSpc>
                <a:spcPct val="150000"/>
              </a:lnSpc>
              <a:buNone/>
            </a:pPr>
            <a:r>
              <a:rPr lang="en-US" altLang="zh-CN" sz="1867" dirty="0"/>
              <a:t>         </a:t>
            </a:r>
            <a:r>
              <a:rPr lang="zh-CN" altLang="en-US" sz="1867" dirty="0"/>
              <a:t>向排序函数传递一个比较函数来解决</a:t>
            </a:r>
          </a:p>
        </p:txBody>
      </p:sp>
    </p:spTree>
  </p:cSld>
  <p:clrMapOvr>
    <a:masterClrMapping/>
  </p:clrMapOvr>
  <p:transition spd="med">
    <p:fade/>
  </p:transition>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271749" y="313162"/>
            <a:ext cx="6858000" cy="5572125"/>
          </a:xfrm>
        </p:spPr>
        <p:txBody>
          <a:bodyPr>
            <a:noAutofit/>
          </a:bodyPr>
          <a:lstStyle/>
          <a:p>
            <a:pPr>
              <a:buNone/>
            </a:pPr>
            <a:r>
              <a:rPr lang="en-US" sz="1867" dirty="0"/>
              <a:t>void sort(</a:t>
            </a:r>
            <a:r>
              <a:rPr lang="en-US" altLang="zh-CN" sz="1867" dirty="0" err="1"/>
              <a:t>int</a:t>
            </a:r>
            <a:r>
              <a:rPr lang="en-US" sz="1867" dirty="0"/>
              <a:t> a[], </a:t>
            </a:r>
            <a:r>
              <a:rPr lang="en-US" sz="1867" dirty="0" err="1"/>
              <a:t>int</a:t>
            </a:r>
            <a:r>
              <a:rPr lang="en-US" sz="1867" dirty="0"/>
              <a:t> size)</a:t>
            </a:r>
            <a:endParaRPr lang="zh-CN" altLang="en-US" sz="1867" dirty="0"/>
          </a:p>
          <a:p>
            <a:pPr>
              <a:buNone/>
            </a:pPr>
            <a:r>
              <a:rPr lang="en-US" sz="1867" dirty="0"/>
              <a:t>{</a:t>
            </a:r>
          </a:p>
          <a:p>
            <a:pPr>
              <a:buNone/>
            </a:pPr>
            <a:r>
              <a:rPr lang="en-US" sz="1867" dirty="0"/>
              <a:t>	</a:t>
            </a:r>
            <a:r>
              <a:rPr lang="en-US" sz="1867" dirty="0" err="1"/>
              <a:t>bool</a:t>
            </a:r>
            <a:r>
              <a:rPr lang="en-US" sz="1867" dirty="0"/>
              <a:t> flag;</a:t>
            </a:r>
            <a:endParaRPr lang="zh-CN" altLang="en-US" sz="1867" dirty="0"/>
          </a:p>
          <a:p>
            <a:pPr>
              <a:buNone/>
            </a:pPr>
            <a:r>
              <a:rPr lang="en-US" sz="1867" dirty="0"/>
              <a:t>	</a:t>
            </a:r>
            <a:r>
              <a:rPr lang="en-US" sz="1867" dirty="0" err="1"/>
              <a:t>int</a:t>
            </a:r>
            <a:r>
              <a:rPr lang="en-US" sz="1867" dirty="0"/>
              <a:t> </a:t>
            </a:r>
            <a:r>
              <a:rPr lang="en-US" sz="1867" dirty="0" err="1"/>
              <a:t>i</a:t>
            </a:r>
            <a:r>
              <a:rPr lang="en-US" sz="1867" dirty="0"/>
              <a:t>, j;</a:t>
            </a:r>
            <a:endParaRPr lang="zh-CN" altLang="en-US" sz="1867" dirty="0"/>
          </a:p>
          <a:p>
            <a:pPr>
              <a:buNone/>
            </a:pPr>
            <a:r>
              <a:rPr lang="en-US" sz="1867" dirty="0"/>
              <a:t>		for (</a:t>
            </a:r>
            <a:r>
              <a:rPr lang="en-US" sz="1867" dirty="0" err="1"/>
              <a:t>i</a:t>
            </a:r>
            <a:r>
              <a:rPr lang="en-US" sz="1867" dirty="0"/>
              <a:t> = 1; </a:t>
            </a:r>
            <a:r>
              <a:rPr lang="en-US" sz="1867" dirty="0" err="1"/>
              <a:t>i</a:t>
            </a:r>
            <a:r>
              <a:rPr lang="en-US" sz="1867" dirty="0"/>
              <a:t> &lt; size; ++</a:t>
            </a:r>
            <a:r>
              <a:rPr lang="en-US" sz="1867" dirty="0" err="1"/>
              <a:t>i</a:t>
            </a:r>
            <a:r>
              <a:rPr lang="en-US" sz="1867" dirty="0"/>
              <a:t>)   {</a:t>
            </a:r>
            <a:endParaRPr lang="zh-CN" altLang="en-US" sz="1867" dirty="0"/>
          </a:p>
          <a:p>
            <a:pPr>
              <a:buNone/>
            </a:pPr>
            <a:r>
              <a:rPr lang="en-US" sz="1867" dirty="0"/>
              <a:t>	      flag = false;</a:t>
            </a:r>
            <a:endParaRPr lang="zh-CN" altLang="en-US" sz="1867" dirty="0"/>
          </a:p>
          <a:p>
            <a:pPr>
              <a:buNone/>
            </a:pPr>
            <a:r>
              <a:rPr lang="en-US" sz="1867" dirty="0"/>
              <a:t>	      for (j = 0;  j &lt;size - </a:t>
            </a:r>
            <a:r>
              <a:rPr lang="en-US" sz="1867" dirty="0" err="1"/>
              <a:t>i</a:t>
            </a:r>
            <a:r>
              <a:rPr lang="en-US" sz="1867" dirty="0"/>
              <a:t>;  ++j)	</a:t>
            </a:r>
            <a:endParaRPr lang="zh-CN" altLang="en-US" sz="1867" dirty="0"/>
          </a:p>
          <a:p>
            <a:pPr>
              <a:buNone/>
            </a:pPr>
            <a:r>
              <a:rPr lang="en-US" sz="1867" dirty="0"/>
              <a:t>		  if (a[j+1] &lt; a[j])  {   </a:t>
            </a:r>
          </a:p>
          <a:p>
            <a:pPr>
              <a:buNone/>
            </a:pPr>
            <a:r>
              <a:rPr lang="en-US" sz="1867" dirty="0"/>
              <a:t>                       int </a:t>
            </a:r>
            <a:r>
              <a:rPr lang="en-US" sz="1867" dirty="0" err="1"/>
              <a:t>tmp</a:t>
            </a:r>
            <a:r>
              <a:rPr lang="en-US" sz="1867" dirty="0"/>
              <a:t> = a[j];</a:t>
            </a:r>
            <a:endParaRPr lang="zh-CN" altLang="en-US" sz="1867" dirty="0"/>
          </a:p>
          <a:p>
            <a:pPr>
              <a:buNone/>
            </a:pPr>
            <a:r>
              <a:rPr lang="en-US" sz="1867" dirty="0"/>
              <a:t>		          a[j] = a[j+1];</a:t>
            </a:r>
            <a:endParaRPr lang="zh-CN" altLang="en-US" sz="1867" dirty="0"/>
          </a:p>
          <a:p>
            <a:pPr>
              <a:buNone/>
            </a:pPr>
            <a:r>
              <a:rPr lang="en-US" sz="1867" dirty="0"/>
              <a:t>		          a[j+1] = </a:t>
            </a:r>
            <a:r>
              <a:rPr lang="en-US" sz="1867" dirty="0" err="1"/>
              <a:t>tmp</a:t>
            </a:r>
            <a:r>
              <a:rPr lang="en-US" sz="1867" dirty="0"/>
              <a:t>;</a:t>
            </a:r>
            <a:endParaRPr lang="zh-CN" altLang="en-US" sz="1867" dirty="0"/>
          </a:p>
          <a:p>
            <a:pPr>
              <a:buNone/>
            </a:pPr>
            <a:r>
              <a:rPr lang="en-US" sz="1867" dirty="0"/>
              <a:t>		          flag = true;</a:t>
            </a:r>
            <a:endParaRPr lang="zh-CN" altLang="en-US" sz="1867" dirty="0"/>
          </a:p>
          <a:p>
            <a:pPr>
              <a:buNone/>
            </a:pPr>
            <a:r>
              <a:rPr lang="en-US" sz="1867" dirty="0"/>
              <a:t>		 }</a:t>
            </a:r>
            <a:endParaRPr lang="zh-CN" altLang="en-US" sz="1867" dirty="0"/>
          </a:p>
          <a:p>
            <a:pPr>
              <a:buNone/>
            </a:pPr>
            <a:r>
              <a:rPr lang="en-US" sz="1867" dirty="0"/>
              <a:t> 	       if (!flag) break;	</a:t>
            </a:r>
            <a:endParaRPr lang="zh-CN" altLang="en-US" sz="1867" dirty="0"/>
          </a:p>
          <a:p>
            <a:pPr>
              <a:buNone/>
            </a:pPr>
            <a:r>
              <a:rPr lang="en-US" sz="1867" dirty="0"/>
              <a:t>	}</a:t>
            </a:r>
            <a:endParaRPr lang="zh-CN" altLang="en-US" sz="1867" dirty="0"/>
          </a:p>
          <a:p>
            <a:pPr>
              <a:buNone/>
            </a:pPr>
            <a:r>
              <a:rPr lang="en-US" sz="1867" dirty="0"/>
              <a:t>}</a:t>
            </a:r>
            <a:endParaRPr lang="zh-CN" altLang="en-US" sz="1867" dirty="0"/>
          </a:p>
        </p:txBody>
      </p:sp>
      <p:sp>
        <p:nvSpPr>
          <p:cNvPr id="6" name="矩形 5"/>
          <p:cNvSpPr/>
          <p:nvPr/>
        </p:nvSpPr>
        <p:spPr>
          <a:xfrm>
            <a:off x="7086083" y="1586868"/>
            <a:ext cx="2380011" cy="379656"/>
          </a:xfrm>
          <a:prstGeom prst="rect">
            <a:avLst/>
          </a:prstGeom>
        </p:spPr>
        <p:txBody>
          <a:bodyPr wrap="none">
            <a:spAutoFit/>
          </a:bodyPr>
          <a:lstStyle/>
          <a:p>
            <a:pPr>
              <a:buNone/>
            </a:pPr>
            <a:r>
              <a:rPr lang="en-US" sz="1867" dirty="0">
                <a:latin typeface="微软雅黑" pitchFamily="34" charset="-122"/>
                <a:ea typeface="微软雅黑" pitchFamily="34" charset="-122"/>
              </a:rPr>
              <a:t>template &lt;class T&gt;</a:t>
            </a:r>
            <a:endParaRPr lang="zh-CN" altLang="en-US" sz="1867" dirty="0">
              <a:latin typeface="微软雅黑" pitchFamily="34" charset="-122"/>
              <a:ea typeface="微软雅黑" pitchFamily="34" charset="-122"/>
            </a:endParaRPr>
          </a:p>
        </p:txBody>
      </p:sp>
      <p:sp>
        <p:nvSpPr>
          <p:cNvPr id="8" name="矩形 7"/>
          <p:cNvSpPr/>
          <p:nvPr/>
        </p:nvSpPr>
        <p:spPr>
          <a:xfrm>
            <a:off x="7086083" y="1988519"/>
            <a:ext cx="4358373" cy="379656"/>
          </a:xfrm>
          <a:prstGeom prst="rect">
            <a:avLst/>
          </a:prstGeom>
        </p:spPr>
        <p:txBody>
          <a:bodyPr wrap="none">
            <a:spAutoFit/>
          </a:bodyPr>
          <a:lstStyle/>
          <a:p>
            <a:pPr>
              <a:buNone/>
            </a:pPr>
            <a:r>
              <a:rPr lang="en-US" sz="1867" dirty="0">
                <a:latin typeface="微软雅黑" pitchFamily="34" charset="-122"/>
                <a:ea typeface="微软雅黑" pitchFamily="34" charset="-122"/>
              </a:rPr>
              <a:t>void sort(T a[], </a:t>
            </a:r>
            <a:r>
              <a:rPr lang="en-US" sz="1867" dirty="0" err="1">
                <a:latin typeface="微软雅黑" pitchFamily="34" charset="-122"/>
                <a:ea typeface="微软雅黑" pitchFamily="34" charset="-122"/>
              </a:rPr>
              <a:t>int</a:t>
            </a:r>
            <a:r>
              <a:rPr lang="en-US" sz="1867" dirty="0">
                <a:latin typeface="微软雅黑" pitchFamily="34" charset="-122"/>
                <a:ea typeface="微软雅黑" pitchFamily="34" charset="-122"/>
              </a:rPr>
              <a:t> size, </a:t>
            </a:r>
            <a:r>
              <a:rPr lang="en-US" sz="1867" dirty="0" err="1">
                <a:latin typeface="微软雅黑" pitchFamily="34" charset="-122"/>
                <a:ea typeface="微软雅黑" pitchFamily="34" charset="-122"/>
              </a:rPr>
              <a:t>bool</a:t>
            </a:r>
            <a:r>
              <a:rPr lang="en-US" sz="1867" dirty="0">
                <a:latin typeface="微软雅黑" pitchFamily="34" charset="-122"/>
                <a:ea typeface="微软雅黑" pitchFamily="34" charset="-122"/>
              </a:rPr>
              <a:t> (*f)(T,T))</a:t>
            </a:r>
            <a:endParaRPr lang="zh-CN" altLang="en-US" sz="1867" dirty="0">
              <a:latin typeface="微软雅黑" pitchFamily="34" charset="-122"/>
              <a:ea typeface="微软雅黑" pitchFamily="34" charset="-122"/>
            </a:endParaRPr>
          </a:p>
        </p:txBody>
      </p:sp>
      <p:sp>
        <p:nvSpPr>
          <p:cNvPr id="9" name="矩形 8"/>
          <p:cNvSpPr/>
          <p:nvPr/>
        </p:nvSpPr>
        <p:spPr>
          <a:xfrm>
            <a:off x="7129749" y="3553406"/>
            <a:ext cx="2883675" cy="679801"/>
          </a:xfrm>
          <a:prstGeom prst="rect">
            <a:avLst/>
          </a:prstGeom>
          <a:ln>
            <a:solidFill>
              <a:schemeClr val="accent1"/>
            </a:solidFill>
          </a:ln>
        </p:spPr>
        <p:txBody>
          <a:bodyPr wrap="none">
            <a:spAutoFit/>
          </a:bodyPr>
          <a:lstStyle/>
          <a:p>
            <a:r>
              <a:rPr lang="en-US" sz="1867" dirty="0">
                <a:latin typeface="微软雅黑" pitchFamily="34" charset="-122"/>
                <a:ea typeface="微软雅黑" pitchFamily="34" charset="-122"/>
              </a:rPr>
              <a:t> if ( f( a[j ], a[j </a:t>
            </a:r>
            <a:r>
              <a:rPr lang="en-US" altLang="zh-CN" sz="1867" dirty="0">
                <a:latin typeface="微软雅黑" pitchFamily="34" charset="-122"/>
                <a:ea typeface="微软雅黑" pitchFamily="34" charset="-122"/>
              </a:rPr>
              <a:t>+1 </a:t>
            </a:r>
            <a:r>
              <a:rPr lang="en-US" sz="1867" dirty="0">
                <a:latin typeface="微软雅黑" pitchFamily="34" charset="-122"/>
                <a:ea typeface="微软雅黑" pitchFamily="34" charset="-122"/>
              </a:rPr>
              <a:t>] ))  {  </a:t>
            </a:r>
          </a:p>
          <a:p>
            <a:pPr>
              <a:spcBef>
                <a:spcPts val="133"/>
              </a:spcBef>
            </a:pPr>
            <a:r>
              <a:rPr 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T  </a:t>
            </a:r>
            <a:r>
              <a:rPr lang="en-US" sz="1867" dirty="0" err="1">
                <a:latin typeface="微软雅黑" pitchFamily="34" charset="-122"/>
                <a:ea typeface="微软雅黑" pitchFamily="34" charset="-122"/>
              </a:rPr>
              <a:t>tmp</a:t>
            </a:r>
            <a:r>
              <a:rPr lang="en-US" sz="1867" dirty="0">
                <a:latin typeface="微软雅黑" pitchFamily="34" charset="-122"/>
                <a:ea typeface="微软雅黑" pitchFamily="34" charset="-122"/>
              </a:rPr>
              <a:t> = a[j];</a:t>
            </a:r>
            <a:endParaRPr lang="zh-CN" altLang="en-US"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3">
                                            <p:txEl>
                                              <p:pRg st="7" end="7"/>
                                            </p:txEl>
                                          </p:spTgt>
                                        </p:tgtEl>
                                      </p:cBhvr>
                                    </p:animEffect>
                                    <p:set>
                                      <p:cBhvr>
                                        <p:cTn id="22" dur="1" fill="hold">
                                          <p:stCondLst>
                                            <p:cond delay="499"/>
                                          </p:stCondLst>
                                        </p:cTn>
                                        <p:tgtEl>
                                          <p:spTgt spid="3">
                                            <p:txEl>
                                              <p:pRg st="7" end="7"/>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blinds(horizontal)">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nodeType="clickEffect">
                                  <p:stCondLst>
                                    <p:cond delay="0"/>
                                  </p:stCondLst>
                                  <p:childTnLst>
                                    <p:animEffect transition="out" filter="blinds(horizontal)">
                                      <p:cBhvr>
                                        <p:cTn id="31" dur="500"/>
                                        <p:tgtEl>
                                          <p:spTgt spid="3">
                                            <p:txEl>
                                              <p:pRg st="8" end="8"/>
                                            </p:txEl>
                                          </p:spTgt>
                                        </p:tgtEl>
                                      </p:cBhvr>
                                    </p:animEffect>
                                    <p:set>
                                      <p:cBhvr>
                                        <p:cTn id="32" dur="1" fill="hold">
                                          <p:stCondLst>
                                            <p:cond delay="499"/>
                                          </p:stCondLst>
                                        </p:cTn>
                                        <p:tgtEl>
                                          <p:spTgt spid="3">
                                            <p:txEl>
                                              <p:pRg st="8" end="8"/>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Effect transition="in" filter="blinds(horizontal)">
                                      <p:cBhvr>
                                        <p:cTn id="3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258234" y="51753"/>
            <a:ext cx="11236113" cy="6200034"/>
          </a:xfrm>
        </p:spPr>
        <p:txBody>
          <a:bodyPr>
            <a:noAutofit/>
          </a:bodyPr>
          <a:lstStyle/>
          <a:p>
            <a:pPr>
              <a:buNone/>
            </a:pPr>
            <a:r>
              <a:rPr lang="en-US" sz="1867" dirty="0" err="1"/>
              <a:t>bool</a:t>
            </a:r>
            <a:r>
              <a:rPr lang="en-US" sz="1867" dirty="0"/>
              <a:t>  </a:t>
            </a:r>
            <a:r>
              <a:rPr lang="en-US" sz="1867" dirty="0" err="1"/>
              <a:t>decreaseInt</a:t>
            </a:r>
            <a:r>
              <a:rPr lang="en-US" sz="1867" dirty="0"/>
              <a:t>( </a:t>
            </a:r>
            <a:r>
              <a:rPr lang="en-US" sz="1867" dirty="0" err="1"/>
              <a:t>int</a:t>
            </a:r>
            <a:r>
              <a:rPr lang="en-US" sz="1867" dirty="0"/>
              <a:t> x, </a:t>
            </a:r>
            <a:r>
              <a:rPr lang="en-US" sz="1867" dirty="0" err="1"/>
              <a:t>int</a:t>
            </a:r>
            <a:r>
              <a:rPr lang="en-US" sz="1867" dirty="0"/>
              <a:t> y ) { return  x &lt; y; }</a:t>
            </a:r>
            <a:endParaRPr lang="zh-CN" altLang="en-US" sz="1867" dirty="0"/>
          </a:p>
          <a:p>
            <a:pPr>
              <a:buNone/>
            </a:pPr>
            <a:r>
              <a:rPr lang="en-US" sz="1867" dirty="0" err="1"/>
              <a:t>bool</a:t>
            </a:r>
            <a:r>
              <a:rPr lang="en-US" sz="1867" dirty="0"/>
              <a:t>  </a:t>
            </a:r>
            <a:r>
              <a:rPr lang="en-US" sz="1867" dirty="0" err="1"/>
              <a:t>increaseString</a:t>
            </a:r>
            <a:r>
              <a:rPr lang="en-US" sz="1867" dirty="0"/>
              <a:t>( char *x,  char *y)  { return </a:t>
            </a:r>
            <a:r>
              <a:rPr lang="en-US" sz="1867" dirty="0" err="1"/>
              <a:t>strcmp</a:t>
            </a:r>
            <a:r>
              <a:rPr lang="en-US" sz="1867" dirty="0"/>
              <a:t>( x, y ) &gt; 0;  }</a:t>
            </a:r>
            <a:endParaRPr lang="zh-CN" altLang="en-US" sz="1867" dirty="0"/>
          </a:p>
          <a:p>
            <a:pPr>
              <a:buNone/>
            </a:pPr>
            <a:r>
              <a:rPr lang="en-US" sz="1867" dirty="0"/>
              <a:t> </a:t>
            </a:r>
            <a:endParaRPr lang="zh-CN" altLang="en-US" sz="1867" dirty="0"/>
          </a:p>
          <a:p>
            <a:pPr>
              <a:buNone/>
            </a:pPr>
            <a:r>
              <a:rPr lang="en-US" sz="1867" dirty="0" err="1"/>
              <a:t>int</a:t>
            </a:r>
            <a:r>
              <a:rPr lang="en-US" sz="1867" dirty="0"/>
              <a:t> main()</a:t>
            </a:r>
            <a:endParaRPr lang="zh-CN" altLang="en-US" sz="1867" dirty="0"/>
          </a:p>
          <a:p>
            <a:pPr>
              <a:buNone/>
            </a:pPr>
            <a:r>
              <a:rPr lang="en-US" sz="1867" dirty="0"/>
              <a:t>{</a:t>
            </a:r>
            <a:endParaRPr lang="zh-CN" altLang="en-US" sz="1867" dirty="0"/>
          </a:p>
          <a:p>
            <a:pPr>
              <a:buNone/>
            </a:pPr>
            <a:r>
              <a:rPr lang="en-US" sz="1867" dirty="0"/>
              <a:t>	   </a:t>
            </a:r>
            <a:r>
              <a:rPr lang="en-US" sz="1867" dirty="0" err="1"/>
              <a:t>int</a:t>
            </a:r>
            <a:r>
              <a:rPr lang="en-US" sz="1867" dirty="0"/>
              <a:t> a[] = {3,1,4,2,5,8,6,7,0,9}, </a:t>
            </a:r>
            <a:r>
              <a:rPr lang="en-US" sz="1867" dirty="0" err="1"/>
              <a:t>i</a:t>
            </a:r>
            <a:r>
              <a:rPr lang="en-US" sz="1867" dirty="0"/>
              <a:t>;</a:t>
            </a:r>
            <a:endParaRPr lang="zh-CN" altLang="en-US" sz="1867" dirty="0"/>
          </a:p>
          <a:p>
            <a:pPr>
              <a:buNone/>
            </a:pPr>
            <a:r>
              <a:rPr lang="en-US" sz="1867" dirty="0"/>
              <a:t>      char *b[]=  {"</a:t>
            </a:r>
            <a:r>
              <a:rPr lang="en-US" sz="1867" dirty="0" err="1"/>
              <a:t>aaa</a:t>
            </a:r>
            <a:r>
              <a:rPr lang="en-US" sz="1867" dirty="0"/>
              <a:t>", "</a:t>
            </a:r>
            <a:r>
              <a:rPr lang="en-US" sz="1867" dirty="0" err="1"/>
              <a:t>bbb</a:t>
            </a:r>
            <a:r>
              <a:rPr lang="en-US" sz="1867" dirty="0"/>
              <a:t>", "</a:t>
            </a:r>
            <a:r>
              <a:rPr lang="en-US" sz="1867" dirty="0" err="1"/>
              <a:t>fff</a:t>
            </a:r>
            <a:r>
              <a:rPr lang="en-US" sz="1867" dirty="0"/>
              <a:t>", "</a:t>
            </a:r>
            <a:r>
              <a:rPr lang="en-US" sz="1867" dirty="0" err="1"/>
              <a:t>ttt</a:t>
            </a:r>
            <a:r>
              <a:rPr lang="en-US" sz="1867" dirty="0"/>
              <a:t>", "</a:t>
            </a:r>
            <a:r>
              <a:rPr lang="en-US" sz="1867" dirty="0" err="1"/>
              <a:t>hhh</a:t>
            </a:r>
            <a:r>
              <a:rPr lang="en-US" sz="1867" dirty="0"/>
              <a:t>", "</a:t>
            </a:r>
            <a:r>
              <a:rPr lang="en-US" sz="1867" dirty="0" err="1"/>
              <a:t>ddd</a:t>
            </a:r>
            <a:r>
              <a:rPr lang="en-US" sz="1867" dirty="0"/>
              <a:t>", "</a:t>
            </a:r>
            <a:r>
              <a:rPr lang="en-US" sz="1867" dirty="0" err="1"/>
              <a:t>ggg</a:t>
            </a:r>
            <a:r>
              <a:rPr lang="en-US" sz="1867" dirty="0"/>
              <a:t>", "www", "</a:t>
            </a:r>
            <a:r>
              <a:rPr lang="en-US" sz="1867" dirty="0" err="1"/>
              <a:t>rrr</a:t>
            </a:r>
            <a:r>
              <a:rPr lang="en-US" sz="1867" dirty="0"/>
              <a:t>“ ,"</a:t>
            </a:r>
            <a:r>
              <a:rPr lang="en-US" sz="1867" dirty="0" err="1"/>
              <a:t>vvv</a:t>
            </a:r>
            <a:r>
              <a:rPr lang="en-US" sz="1867" dirty="0"/>
              <a:t>“ };</a:t>
            </a:r>
            <a:endParaRPr lang="zh-CN" altLang="en-US" sz="1867" dirty="0"/>
          </a:p>
          <a:p>
            <a:pPr>
              <a:buNone/>
            </a:pPr>
            <a:r>
              <a:rPr lang="en-US" sz="1867" dirty="0"/>
              <a:t> 	   sort( a,  10,  </a:t>
            </a:r>
            <a:r>
              <a:rPr lang="en-US" sz="1867" dirty="0" err="1"/>
              <a:t>decreaseInt</a:t>
            </a:r>
            <a:r>
              <a:rPr lang="en-US" sz="1867" dirty="0"/>
              <a:t> );</a:t>
            </a:r>
            <a:endParaRPr lang="zh-CN" altLang="en-US" sz="1867" dirty="0"/>
          </a:p>
          <a:p>
            <a:pPr>
              <a:buNone/>
            </a:pPr>
            <a:r>
              <a:rPr lang="en-US" sz="1867" dirty="0"/>
              <a:t>	   for ( </a:t>
            </a:r>
            <a:r>
              <a:rPr lang="en-US" sz="1867" dirty="0" err="1"/>
              <a:t>i</a:t>
            </a:r>
            <a:r>
              <a:rPr lang="en-US" sz="1867" dirty="0"/>
              <a:t> = 0; </a:t>
            </a:r>
            <a:r>
              <a:rPr lang="en-US" sz="1867" dirty="0" err="1"/>
              <a:t>i</a:t>
            </a:r>
            <a:r>
              <a:rPr lang="en-US" sz="1867" dirty="0"/>
              <a:t> &lt; 10; ++</a:t>
            </a:r>
            <a:r>
              <a:rPr lang="en-US" sz="1867" dirty="0" err="1"/>
              <a:t>i</a:t>
            </a:r>
            <a:r>
              <a:rPr lang="en-US" sz="1867" dirty="0"/>
              <a:t>)  </a:t>
            </a:r>
            <a:r>
              <a:rPr lang="en-US" sz="1867" dirty="0" err="1"/>
              <a:t>cout</a:t>
            </a:r>
            <a:r>
              <a:rPr lang="en-US" sz="1867" dirty="0"/>
              <a:t> &lt;&lt; a[</a:t>
            </a:r>
            <a:r>
              <a:rPr lang="en-US" sz="1867" dirty="0" err="1"/>
              <a:t>i</a:t>
            </a:r>
            <a:r>
              <a:rPr lang="en-US" sz="1867" dirty="0"/>
              <a:t>] &lt;&lt; "\t";</a:t>
            </a:r>
            <a:endParaRPr lang="zh-CN" altLang="en-US" sz="1867" dirty="0"/>
          </a:p>
          <a:p>
            <a:pPr>
              <a:buNone/>
            </a:pPr>
            <a:r>
              <a:rPr lang="en-US" sz="1867" dirty="0"/>
              <a:t>	   </a:t>
            </a:r>
            <a:r>
              <a:rPr lang="en-US" sz="1867" dirty="0" err="1"/>
              <a:t>cout</a:t>
            </a:r>
            <a:r>
              <a:rPr lang="en-US" sz="1867" dirty="0"/>
              <a:t> &lt;&lt; </a:t>
            </a:r>
            <a:r>
              <a:rPr lang="en-US" sz="1867" dirty="0" err="1"/>
              <a:t>endl</a:t>
            </a:r>
            <a:r>
              <a:rPr lang="en-US" sz="1867" dirty="0"/>
              <a:t>;  </a:t>
            </a:r>
            <a:endParaRPr lang="zh-CN" altLang="en-US" sz="1867" dirty="0"/>
          </a:p>
          <a:p>
            <a:pPr>
              <a:buNone/>
            </a:pPr>
            <a:r>
              <a:rPr lang="en-US" sz="1867" dirty="0"/>
              <a:t> </a:t>
            </a:r>
            <a:endParaRPr lang="zh-CN" altLang="en-US" sz="1867" dirty="0"/>
          </a:p>
          <a:p>
            <a:pPr>
              <a:buNone/>
            </a:pPr>
            <a:r>
              <a:rPr lang="en-US" sz="1867" dirty="0"/>
              <a:t>      sort(b, 10,  </a:t>
            </a:r>
            <a:r>
              <a:rPr lang="en-US" sz="1867" dirty="0" err="1"/>
              <a:t>increaseString</a:t>
            </a:r>
            <a:r>
              <a:rPr lang="en-US" sz="1867" dirty="0"/>
              <a:t> );</a:t>
            </a:r>
            <a:endParaRPr lang="zh-CN" altLang="en-US" sz="1867" dirty="0"/>
          </a:p>
          <a:p>
            <a:pPr>
              <a:buNone/>
            </a:pPr>
            <a:r>
              <a:rPr lang="en-US" sz="1867" dirty="0"/>
              <a:t>	   for (</a:t>
            </a:r>
            <a:r>
              <a:rPr lang="en-US" sz="1867" dirty="0" err="1"/>
              <a:t>i</a:t>
            </a:r>
            <a:r>
              <a:rPr lang="en-US" sz="1867" dirty="0"/>
              <a:t> = 0; </a:t>
            </a:r>
            <a:r>
              <a:rPr lang="en-US" sz="1867" dirty="0" err="1"/>
              <a:t>i</a:t>
            </a:r>
            <a:r>
              <a:rPr lang="en-US" sz="1867" dirty="0"/>
              <a:t> &lt; 10; ++</a:t>
            </a:r>
            <a:r>
              <a:rPr lang="en-US" sz="1867" dirty="0" err="1"/>
              <a:t>i</a:t>
            </a:r>
            <a:r>
              <a:rPr lang="en-US" sz="1867" dirty="0"/>
              <a:t>)  </a:t>
            </a:r>
            <a:r>
              <a:rPr lang="en-US" sz="1867" dirty="0" err="1"/>
              <a:t>cout</a:t>
            </a:r>
            <a:r>
              <a:rPr lang="en-US" sz="1867" dirty="0"/>
              <a:t> &lt;&lt; b[</a:t>
            </a:r>
            <a:r>
              <a:rPr lang="en-US" sz="1867" dirty="0" err="1"/>
              <a:t>i</a:t>
            </a:r>
            <a:r>
              <a:rPr lang="en-US" sz="1867" dirty="0"/>
              <a:t>] &lt;&lt; "\t";</a:t>
            </a:r>
            <a:endParaRPr lang="zh-CN" altLang="en-US" sz="1867" dirty="0"/>
          </a:p>
          <a:p>
            <a:pPr>
              <a:buNone/>
            </a:pPr>
            <a:r>
              <a:rPr lang="en-US" sz="1867" dirty="0"/>
              <a:t>	   </a:t>
            </a:r>
            <a:r>
              <a:rPr lang="en-US" sz="1867" dirty="0" err="1"/>
              <a:t>cout</a:t>
            </a:r>
            <a:r>
              <a:rPr lang="en-US" sz="1867" dirty="0"/>
              <a:t> &lt;&lt; </a:t>
            </a:r>
            <a:r>
              <a:rPr lang="en-US" sz="1867" dirty="0" err="1"/>
              <a:t>endl</a:t>
            </a:r>
            <a:r>
              <a:rPr lang="en-US" sz="1867" dirty="0"/>
              <a:t>;</a:t>
            </a:r>
            <a:endParaRPr lang="zh-CN" altLang="en-US" sz="1867" dirty="0"/>
          </a:p>
          <a:p>
            <a:pPr>
              <a:buNone/>
            </a:pPr>
            <a:r>
              <a:rPr lang="en-US" sz="1867" dirty="0"/>
              <a:t>	  return 0;</a:t>
            </a:r>
            <a:endParaRPr lang="zh-CN" altLang="en-US" sz="1867" dirty="0"/>
          </a:p>
          <a:p>
            <a:pPr>
              <a:buNone/>
            </a:pPr>
            <a:r>
              <a:rPr lang="en-US" sz="1867" dirty="0"/>
              <a:t>}</a:t>
            </a:r>
            <a:endParaRPr lang="zh-CN" altLang="en-US" sz="1867" dirty="0"/>
          </a:p>
        </p:txBody>
      </p:sp>
      <p:grpSp>
        <p:nvGrpSpPr>
          <p:cNvPr id="6" name="组合 5"/>
          <p:cNvGrpSpPr/>
          <p:nvPr/>
        </p:nvGrpSpPr>
        <p:grpSpPr>
          <a:xfrm>
            <a:off x="8191500" y="51753"/>
            <a:ext cx="3505200" cy="528655"/>
            <a:chOff x="6372225" y="696503"/>
            <a:chExt cx="2628900" cy="396491"/>
          </a:xfrm>
        </p:grpSpPr>
        <p:sp>
          <p:nvSpPr>
            <p:cNvPr id="4" name="右大括号 3"/>
            <p:cNvSpPr/>
            <p:nvPr/>
          </p:nvSpPr>
          <p:spPr>
            <a:xfrm>
              <a:off x="6372225" y="696503"/>
              <a:ext cx="250031" cy="396491"/>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5" name="TextBox 4"/>
            <p:cNvSpPr txBox="1"/>
            <p:nvPr/>
          </p:nvSpPr>
          <p:spPr>
            <a:xfrm>
              <a:off x="6736556" y="696503"/>
              <a:ext cx="2264569" cy="284742"/>
            </a:xfrm>
            <a:prstGeom prst="rect">
              <a:avLst/>
            </a:prstGeom>
            <a:noFill/>
          </p:spPr>
          <p:txBody>
            <a:bodyPr wrap="square" rtlCol="0">
              <a:spAutoFit/>
            </a:bodyPr>
            <a:lstStyle/>
            <a:p>
              <a:r>
                <a:rPr lang="zh-CN" altLang="en-US" sz="1867" dirty="0">
                  <a:latin typeface="微软雅黑" pitchFamily="34" charset="-122"/>
                  <a:ea typeface="微软雅黑" pitchFamily="34" charset="-122"/>
                </a:rPr>
                <a:t>有没有更好的解决方案？</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latin typeface="微软雅黑" pitchFamily="34" charset="-122"/>
              </a:rPr>
              <a:t>N-S</a:t>
            </a:r>
            <a:r>
              <a:rPr lang="zh-CN" altLang="en-US" b="1" dirty="0">
                <a:latin typeface="微软雅黑" pitchFamily="34" charset="-122"/>
              </a:rPr>
              <a:t>图</a:t>
            </a:r>
          </a:p>
        </p:txBody>
      </p:sp>
      <p:sp>
        <p:nvSpPr>
          <p:cNvPr id="1398786"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398788" name="Rectangle 4"/>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graphicFrame>
        <p:nvGraphicFramePr>
          <p:cNvPr id="1398787" name="Object 3"/>
          <p:cNvGraphicFramePr>
            <a:graphicFrameLocks noChangeAspect="1"/>
          </p:cNvGraphicFramePr>
          <p:nvPr/>
        </p:nvGraphicFramePr>
        <p:xfrm>
          <a:off x="246308" y="1405289"/>
          <a:ext cx="3351509" cy="1540043"/>
        </p:xfrm>
        <a:graphic>
          <a:graphicData uri="http://schemas.openxmlformats.org/presentationml/2006/ole">
            <mc:AlternateContent xmlns:mc="http://schemas.openxmlformats.org/markup-compatibility/2006">
              <mc:Choice xmlns:v="urn:schemas-microsoft-com:vml" Requires="v">
                <p:oleObj name="Picture" r:id="rId2" imgW="8572500" imgH="3390900" progId="Word.Picture.8">
                  <p:embed/>
                </p:oleObj>
              </mc:Choice>
              <mc:Fallback>
                <p:oleObj name="Picture" r:id="rId2" imgW="8572500" imgH="3390900" progId="Word.Picture.8">
                  <p:embed/>
                  <p:pic>
                    <p:nvPicPr>
                      <p:cNvPr id="139878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308" y="1405289"/>
                        <a:ext cx="3351509" cy="15400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8790" name="Rectangle 6"/>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graphicFrame>
        <p:nvGraphicFramePr>
          <p:cNvPr id="1398789" name="Object 5"/>
          <p:cNvGraphicFramePr>
            <a:graphicFrameLocks noChangeAspect="1"/>
          </p:cNvGraphicFramePr>
          <p:nvPr/>
        </p:nvGraphicFramePr>
        <p:xfrm>
          <a:off x="3814234" y="1212851"/>
          <a:ext cx="6783917" cy="2336800"/>
        </p:xfrm>
        <a:graphic>
          <a:graphicData uri="http://schemas.openxmlformats.org/presentationml/2006/ole">
            <mc:AlternateContent xmlns:mc="http://schemas.openxmlformats.org/markup-compatibility/2006">
              <mc:Choice xmlns:v="urn:schemas-microsoft-com:vml" Requires="v">
                <p:oleObj name="Picture" r:id="rId4" imgW="3429000" imgH="1371600" progId="Word.Picture.8">
                  <p:embed/>
                </p:oleObj>
              </mc:Choice>
              <mc:Fallback>
                <p:oleObj name="Picture" r:id="rId4" imgW="3429000" imgH="1371600" progId="Word.Picture.8">
                  <p:embed/>
                  <p:pic>
                    <p:nvPicPr>
                      <p:cNvPr id="139878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4234" y="1212851"/>
                        <a:ext cx="6783917" cy="233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8792" name="Rectangle 8"/>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graphicFrame>
        <p:nvGraphicFramePr>
          <p:cNvPr id="1398791" name="Object 7"/>
          <p:cNvGraphicFramePr>
            <a:graphicFrameLocks noChangeAspect="1"/>
          </p:cNvGraphicFramePr>
          <p:nvPr/>
        </p:nvGraphicFramePr>
        <p:xfrm>
          <a:off x="952500" y="3549597"/>
          <a:ext cx="7322608" cy="2323520"/>
        </p:xfrm>
        <a:graphic>
          <a:graphicData uri="http://schemas.openxmlformats.org/presentationml/2006/ole">
            <mc:AlternateContent xmlns:mc="http://schemas.openxmlformats.org/markup-compatibility/2006">
              <mc:Choice xmlns:v="urn:schemas-microsoft-com:vml" Requires="v">
                <p:oleObj name="Picture" r:id="rId6" imgW="12487275" imgH="4467225" progId="Word.Picture.8">
                  <p:embed/>
                </p:oleObj>
              </mc:Choice>
              <mc:Fallback>
                <p:oleObj name="Picture" r:id="rId6" imgW="12487275" imgH="4467225" progId="Word.Picture.8">
                  <p:embed/>
                  <p:pic>
                    <p:nvPicPr>
                      <p:cNvPr id="1398791"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2500" y="3549597"/>
                        <a:ext cx="7322608" cy="2323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952500" y="2945333"/>
            <a:ext cx="1832411" cy="461665"/>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顺序结构</a:t>
            </a:r>
          </a:p>
        </p:txBody>
      </p:sp>
      <p:sp>
        <p:nvSpPr>
          <p:cNvPr id="13" name="TextBox 12"/>
          <p:cNvSpPr txBox="1"/>
          <p:nvPr/>
        </p:nvSpPr>
        <p:spPr>
          <a:xfrm>
            <a:off x="3811606" y="2752826"/>
            <a:ext cx="2566737" cy="461665"/>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分支结构</a:t>
            </a:r>
          </a:p>
        </p:txBody>
      </p:sp>
      <p:sp>
        <p:nvSpPr>
          <p:cNvPr id="14" name="TextBox 13"/>
          <p:cNvSpPr txBox="1"/>
          <p:nvPr/>
        </p:nvSpPr>
        <p:spPr>
          <a:xfrm>
            <a:off x="1469458" y="5873118"/>
            <a:ext cx="4684295" cy="461665"/>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循环结构</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98789"/>
                                        </p:tgtEl>
                                        <p:attrNameLst>
                                          <p:attrName>style.visibility</p:attrName>
                                        </p:attrNameLst>
                                      </p:cBhvr>
                                      <p:to>
                                        <p:strVal val="visible"/>
                                      </p:to>
                                    </p:set>
                                    <p:animEffect transition="in" filter="blinds(horizontal)">
                                      <p:cBhvr>
                                        <p:cTn id="7" dur="500"/>
                                        <p:tgtEl>
                                          <p:spTgt spid="139878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398791"/>
                                        </p:tgtEl>
                                        <p:attrNameLst>
                                          <p:attrName>style.visibility</p:attrName>
                                        </p:attrNameLst>
                                      </p:cBhvr>
                                      <p:to>
                                        <p:strVal val="visible"/>
                                      </p:to>
                                    </p:set>
                                    <p:animEffect transition="in" filter="blinds(horizontal)">
                                      <p:cBhvr>
                                        <p:cTn id="15" dur="500"/>
                                        <p:tgtEl>
                                          <p:spTgt spid="139879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2066" name="Rectangle 2"/>
          <p:cNvSpPr>
            <a:spLocks noGrp="1" noChangeArrowheads="1"/>
          </p:cNvSpPr>
          <p:nvPr>
            <p:ph type="title"/>
          </p:nvPr>
        </p:nvSpPr>
        <p:spPr/>
        <p:txBody>
          <a:bodyPr>
            <a:normAutofit/>
          </a:bodyPr>
          <a:lstStyle/>
          <a:p>
            <a:pPr>
              <a:defRPr/>
            </a:pPr>
            <a:r>
              <a:rPr lang="zh-CN" altLang="en-US" b="1" dirty="0">
                <a:latin typeface="微软雅黑" pitchFamily="34" charset="-122"/>
              </a:rPr>
              <a:t>浮点数的截断误差</a:t>
            </a:r>
          </a:p>
        </p:txBody>
      </p:sp>
      <p:sp>
        <p:nvSpPr>
          <p:cNvPr id="73731" name="Rectangle 3"/>
          <p:cNvSpPr>
            <a:spLocks noGrp="1" noChangeArrowheads="1"/>
          </p:cNvSpPr>
          <p:nvPr>
            <p:ph idx="4294967295"/>
          </p:nvPr>
        </p:nvSpPr>
        <p:spPr>
          <a:xfrm>
            <a:off x="751839" y="1433618"/>
            <a:ext cx="11162453" cy="4751388"/>
          </a:xfrm>
        </p:spPr>
        <p:txBody>
          <a:bodyPr>
            <a:normAutofit/>
          </a:bodyPr>
          <a:lstStyle/>
          <a:p>
            <a:pPr>
              <a:lnSpc>
                <a:spcPct val="120000"/>
              </a:lnSpc>
              <a:buNone/>
            </a:pPr>
            <a:r>
              <a:rPr lang="zh-CN" altLang="en-US" sz="2400" b="1" dirty="0"/>
              <a:t>实型数在计算机中不能精确表示</a:t>
            </a:r>
            <a:endParaRPr lang="en-US" altLang="zh-CN" sz="2400" b="1" dirty="0"/>
          </a:p>
          <a:p>
            <a:pPr>
              <a:lnSpc>
                <a:spcPct val="120000"/>
              </a:lnSpc>
              <a:spcBef>
                <a:spcPts val="2400"/>
              </a:spcBef>
              <a:buNone/>
            </a:pPr>
            <a:r>
              <a:rPr lang="zh-CN" altLang="en-US" sz="2400" b="1" dirty="0"/>
              <a:t>截断误差</a:t>
            </a:r>
            <a:endParaRPr lang="en-US" altLang="zh-CN" sz="2400" b="1" dirty="0"/>
          </a:p>
          <a:p>
            <a:pPr eaLnBrk="1" hangingPunct="1">
              <a:lnSpc>
                <a:spcPct val="120000"/>
              </a:lnSpc>
              <a:buNone/>
            </a:pPr>
            <a:r>
              <a:rPr lang="zh-CN" altLang="en-US" sz="2400" dirty="0"/>
              <a:t>由于尾数部分位数不够，使数值部分丢失</a:t>
            </a:r>
            <a:endParaRPr lang="en-US" altLang="zh-CN" sz="2400" dirty="0"/>
          </a:p>
          <a:p>
            <a:pPr eaLnBrk="1" hangingPunct="1">
              <a:lnSpc>
                <a:spcPct val="120000"/>
              </a:lnSpc>
              <a:buNone/>
            </a:pPr>
            <a:r>
              <a:rPr lang="zh-CN" altLang="en-US" sz="2400" dirty="0"/>
              <a:t>有时一个十进制转化成二进制数时小数点后会无限循环，因此尾数无法精确表示</a:t>
            </a:r>
          </a:p>
          <a:p>
            <a:pPr>
              <a:lnSpc>
                <a:spcPct val="120000"/>
              </a:lnSpc>
              <a:spcBef>
                <a:spcPts val="2400"/>
              </a:spcBef>
              <a:buNone/>
            </a:pPr>
            <a:r>
              <a:rPr lang="zh-CN" altLang="en-US" sz="2400" b="1" dirty="0">
                <a:solidFill>
                  <a:srgbClr val="FF0000"/>
                </a:solidFill>
              </a:rPr>
              <a:t>不要判两个实型数相等</a:t>
            </a:r>
            <a:endParaRPr lang="en-US" altLang="zh-CN" sz="2400" b="1" dirty="0">
              <a:solidFill>
                <a:srgbClr val="FF0000"/>
              </a:solidFill>
            </a:endParaRPr>
          </a:p>
          <a:p>
            <a:pPr lvl="0">
              <a:lnSpc>
                <a:spcPct val="120000"/>
              </a:lnSpc>
              <a:buClr>
                <a:srgbClr val="6EA0B0"/>
              </a:buClr>
              <a:buNone/>
            </a:pPr>
            <a:r>
              <a:rPr lang="en-US" altLang="zh-CN" sz="2400" dirty="0">
                <a:solidFill>
                  <a:prstClr val="white"/>
                </a:solidFill>
              </a:rPr>
              <a:t>abs(x</a:t>
            </a:r>
            <a:r>
              <a:rPr lang="zh-CN" altLang="en-US" sz="2400" dirty="0">
                <a:solidFill>
                  <a:prstClr val="white"/>
                </a:solidFill>
              </a:rPr>
              <a:t> </a:t>
            </a:r>
            <a:r>
              <a:rPr lang="en-US" altLang="zh-CN" sz="2400" dirty="0">
                <a:solidFill>
                  <a:prstClr val="white"/>
                </a:solidFill>
              </a:rPr>
              <a:t>-</a:t>
            </a:r>
            <a:r>
              <a:rPr lang="zh-CN" altLang="en-US" sz="2400" dirty="0">
                <a:solidFill>
                  <a:prstClr val="white"/>
                </a:solidFill>
              </a:rPr>
              <a:t> </a:t>
            </a:r>
            <a:r>
              <a:rPr lang="en-US" altLang="zh-CN" sz="2400" dirty="0">
                <a:solidFill>
                  <a:prstClr val="white"/>
                </a:solidFill>
              </a:rPr>
              <a:t>y)</a:t>
            </a:r>
            <a:r>
              <a:rPr lang="zh-CN" altLang="en-US" sz="2400" dirty="0">
                <a:solidFill>
                  <a:prstClr val="white"/>
                </a:solidFill>
              </a:rPr>
              <a:t> </a:t>
            </a:r>
            <a:r>
              <a:rPr lang="en-US" altLang="zh-CN" sz="2400" dirty="0">
                <a:solidFill>
                  <a:prstClr val="white"/>
                </a:solidFill>
              </a:rPr>
              <a:t>&lt;</a:t>
            </a:r>
            <a:r>
              <a:rPr lang="zh-CN" altLang="en-US" sz="2400" dirty="0">
                <a:solidFill>
                  <a:prstClr val="white"/>
                </a:solidFill>
              </a:rPr>
              <a:t> </a:t>
            </a:r>
            <a:r>
              <a:rPr lang="en-US" altLang="zh-CN" sz="2400" dirty="0">
                <a:solidFill>
                  <a:prstClr val="white"/>
                </a:solidFill>
              </a:rPr>
              <a:t>eps</a:t>
            </a:r>
            <a:r>
              <a:rPr lang="zh-CN" altLang="en-US" sz="2400" dirty="0">
                <a:solidFill>
                  <a:prstClr val="white"/>
                </a:solidFill>
              </a:rPr>
              <a:t>，其中</a:t>
            </a:r>
            <a:r>
              <a:rPr lang="en-US" altLang="zh-CN" sz="2400" dirty="0">
                <a:solidFill>
                  <a:prstClr val="white"/>
                </a:solidFill>
              </a:rPr>
              <a:t> eps </a:t>
            </a:r>
            <a:r>
              <a:rPr lang="zh-CN" altLang="en-US" sz="2400" dirty="0">
                <a:solidFill>
                  <a:prstClr val="white"/>
                </a:solidFill>
              </a:rPr>
              <a:t>是一个小量，比如</a:t>
            </a:r>
            <a:endParaRPr lang="en-US" altLang="zh-CN" sz="2400" dirty="0">
              <a:solidFill>
                <a:prstClr val="white"/>
              </a:solidFill>
            </a:endParaRPr>
          </a:p>
          <a:p>
            <a:pPr>
              <a:lnSpc>
                <a:spcPct val="120000"/>
              </a:lnSpc>
              <a:spcBef>
                <a:spcPts val="2400"/>
              </a:spcBef>
              <a:buNone/>
            </a:pPr>
            <a:endParaRPr lang="en-US" altLang="zh-CN" sz="24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3731">
                                            <p:txEl>
                                              <p:pRg st="4" end="4"/>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73731">
                                            <p:txEl>
                                              <p:pRg st="5" end="5"/>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733" b="1" dirty="0">
                <a:latin typeface="微软雅黑" pitchFamily="34" charset="-122"/>
              </a:rPr>
              <a:t>lambda </a:t>
            </a:r>
            <a:r>
              <a:rPr lang="zh-CN" altLang="en-US" sz="3733" b="1" dirty="0">
                <a:latin typeface="微软雅黑" pitchFamily="34" charset="-122"/>
              </a:rPr>
              <a:t>函数</a:t>
            </a:r>
          </a:p>
        </p:txBody>
      </p:sp>
      <p:sp>
        <p:nvSpPr>
          <p:cNvPr id="7" name="文本框 29"/>
          <p:cNvSpPr txBox="1"/>
          <p:nvPr/>
        </p:nvSpPr>
        <p:spPr>
          <a:xfrm>
            <a:off x="571504" y="1276801"/>
            <a:ext cx="5743741" cy="581057"/>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亦称</a:t>
            </a:r>
            <a:r>
              <a:rPr lang="en-US" altLang="zh-CN" sz="2400" b="1" dirty="0">
                <a:latin typeface="微软雅黑" panose="020B0503020204020204" pitchFamily="34" charset="-122"/>
                <a:ea typeface="微软雅黑" panose="020B0503020204020204" pitchFamily="34" charset="-122"/>
              </a:rPr>
              <a:t>Lambda</a:t>
            </a:r>
            <a:r>
              <a:rPr lang="zh-CN" altLang="en-US" sz="2400" b="1" dirty="0">
                <a:latin typeface="微软雅黑" panose="020B0503020204020204" pitchFamily="34" charset="-122"/>
                <a:ea typeface="微软雅黑" panose="020B0503020204020204" pitchFamily="34" charset="-122"/>
              </a:rPr>
              <a:t>表达式</a:t>
            </a:r>
          </a:p>
        </p:txBody>
      </p:sp>
      <p:sp>
        <p:nvSpPr>
          <p:cNvPr id="8" name="文本框 29"/>
          <p:cNvSpPr txBox="1"/>
          <p:nvPr/>
        </p:nvSpPr>
        <p:spPr>
          <a:xfrm>
            <a:off x="571899" y="1953909"/>
            <a:ext cx="10791429" cy="2743123"/>
          </a:xfrm>
          <a:prstGeom prst="rect">
            <a:avLst/>
          </a:prstGeom>
          <a:noFill/>
        </p:spPr>
        <p:txBody>
          <a:bodyPr wrap="square" rtlCol="0">
            <a:spAutoFit/>
          </a:bodyPr>
          <a:lstStyle/>
          <a:p>
            <a:pPr>
              <a:lnSpc>
                <a:spcPct val="120000"/>
              </a:lnSpc>
              <a:spcBef>
                <a:spcPts val="800"/>
              </a:spcBef>
            </a:pPr>
            <a:r>
              <a:rPr lang="zh-CN" altLang="zh-CN" sz="1867" dirty="0">
                <a:latin typeface="微软雅黑" pitchFamily="34" charset="-122"/>
                <a:ea typeface="微软雅黑" pitchFamily="34" charset="-122"/>
              </a:rPr>
              <a:t>可以理解成一个未命名的内联函数</a:t>
            </a:r>
            <a:r>
              <a:rPr lang="zh-CN" altLang="en-US" sz="1867" dirty="0">
                <a:latin typeface="微软雅黑" pitchFamily="34" charset="-122"/>
                <a:ea typeface="微软雅黑" pitchFamily="34" charset="-122"/>
              </a:rPr>
              <a:t>，用来代替一些简单函数</a:t>
            </a:r>
            <a:endParaRPr lang="en-US" altLang="zh-CN" sz="1867" dirty="0">
              <a:latin typeface="微软雅黑" pitchFamily="34" charset="-122"/>
              <a:ea typeface="微软雅黑" pitchFamily="34" charset="-122"/>
            </a:endParaRPr>
          </a:p>
          <a:p>
            <a:pPr>
              <a:lnSpc>
                <a:spcPct val="120000"/>
              </a:lnSpc>
              <a:spcBef>
                <a:spcPts val="800"/>
              </a:spcBef>
            </a:pPr>
            <a:r>
              <a:rPr lang="zh-CN" altLang="en-US" sz="1867" dirty="0">
                <a:latin typeface="微软雅黑" pitchFamily="34" charset="-122"/>
                <a:ea typeface="微软雅黑" pitchFamily="34" charset="-122"/>
              </a:rPr>
              <a:t>通过指向函数的指针访问</a:t>
            </a:r>
            <a:endParaRPr lang="en-US" altLang="zh-CN" sz="1867" dirty="0">
              <a:latin typeface="微软雅黑" pitchFamily="34" charset="-122"/>
              <a:ea typeface="微软雅黑" pitchFamily="34" charset="-122"/>
            </a:endParaRPr>
          </a:p>
          <a:p>
            <a:pPr>
              <a:lnSpc>
                <a:spcPct val="120000"/>
              </a:lnSpc>
              <a:spcBef>
                <a:spcPts val="800"/>
              </a:spcBef>
            </a:pPr>
            <a:endParaRPr lang="en-US" altLang="zh-CN" sz="1867" dirty="0">
              <a:latin typeface="微软雅黑" pitchFamily="34" charset="-122"/>
              <a:ea typeface="微软雅黑" pitchFamily="34" charset="-122"/>
            </a:endParaRPr>
          </a:p>
          <a:p>
            <a:pPr>
              <a:lnSpc>
                <a:spcPct val="120000"/>
              </a:lnSpc>
              <a:spcBef>
                <a:spcPts val="800"/>
              </a:spcBef>
            </a:pPr>
            <a:r>
              <a:rPr lang="zh-CN" altLang="en-US" sz="2400" b="1" dirty="0">
                <a:latin typeface="微软雅黑" pitchFamily="34" charset="-122"/>
                <a:ea typeface="微软雅黑" pitchFamily="34" charset="-122"/>
              </a:rPr>
              <a:t>与函数的不同处</a:t>
            </a:r>
            <a:endParaRPr lang="en-US" altLang="zh-CN" sz="2400" b="1" dirty="0">
              <a:latin typeface="微软雅黑" pitchFamily="34" charset="-122"/>
              <a:ea typeface="微软雅黑" pitchFamily="34" charset="-122"/>
            </a:endParaRPr>
          </a:p>
          <a:p>
            <a:pPr>
              <a:lnSpc>
                <a:spcPct val="120000"/>
              </a:lnSpc>
              <a:spcBef>
                <a:spcPts val="800"/>
              </a:spcBef>
            </a:pPr>
            <a:r>
              <a:rPr lang="zh-CN" altLang="zh-CN" sz="1867" dirty="0">
                <a:latin typeface="微软雅黑" pitchFamily="34" charset="-122"/>
                <a:ea typeface="微软雅黑" pitchFamily="34" charset="-122"/>
              </a:rPr>
              <a:t>可以定义在函数内部</a:t>
            </a:r>
            <a:endParaRPr lang="en-US" altLang="zh-CN" sz="1867" dirty="0">
              <a:latin typeface="微软雅黑" pitchFamily="34" charset="-122"/>
              <a:ea typeface="微软雅黑" pitchFamily="34" charset="-122"/>
            </a:endParaRPr>
          </a:p>
          <a:p>
            <a:pPr>
              <a:lnSpc>
                <a:spcPct val="120000"/>
              </a:lnSpc>
              <a:spcBef>
                <a:spcPts val="800"/>
              </a:spcBef>
            </a:pPr>
            <a:r>
              <a:rPr lang="zh-CN" altLang="en-US" sz="1867" dirty="0">
                <a:latin typeface="微软雅黑" pitchFamily="34" charset="-122"/>
                <a:ea typeface="微软雅黑" pitchFamily="34" charset="-122"/>
              </a:rPr>
              <a:t>可以访问所在函数的局部变量</a:t>
            </a:r>
            <a:endParaRPr lang="en-US" altLang="zh-CN"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blinds(horizontal)">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blinds(horizontal)">
                                      <p:cBhvr>
                                        <p:cTn id="2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733" b="1" dirty="0">
                <a:latin typeface="微软雅黑" pitchFamily="34" charset="-122"/>
              </a:rPr>
              <a:t>lambda </a:t>
            </a:r>
            <a:r>
              <a:rPr lang="zh-CN" altLang="zh-CN" sz="3733" b="1" dirty="0">
                <a:latin typeface="微软雅黑" pitchFamily="34" charset="-122"/>
              </a:rPr>
              <a:t>表达式</a:t>
            </a:r>
            <a:r>
              <a:rPr lang="zh-CN" altLang="en-US" sz="3733" b="1" dirty="0">
                <a:latin typeface="微软雅黑" pitchFamily="34" charset="-122"/>
              </a:rPr>
              <a:t>定义</a:t>
            </a:r>
          </a:p>
        </p:txBody>
      </p:sp>
      <p:sp>
        <p:nvSpPr>
          <p:cNvPr id="3" name="内容占位符 2"/>
          <p:cNvSpPr>
            <a:spLocks noGrp="1"/>
          </p:cNvSpPr>
          <p:nvPr>
            <p:ph idx="4294967295"/>
          </p:nvPr>
        </p:nvSpPr>
        <p:spPr>
          <a:xfrm>
            <a:off x="745067" y="1294871"/>
            <a:ext cx="9434513" cy="2909887"/>
          </a:xfrm>
        </p:spPr>
        <p:txBody>
          <a:bodyPr>
            <a:normAutofit/>
          </a:bodyPr>
          <a:lstStyle/>
          <a:p>
            <a:pPr indent="-671983" fontAlgn="auto">
              <a:lnSpc>
                <a:spcPct val="150000"/>
              </a:lnSpc>
              <a:buNone/>
            </a:pPr>
            <a:r>
              <a:rPr lang="en-US" altLang="zh-CN" sz="2400" b="1" dirty="0"/>
              <a:t>[</a:t>
            </a:r>
            <a:r>
              <a:rPr lang="zh-CN" altLang="zh-CN" sz="2400" b="1" dirty="0"/>
              <a:t>捕获列表</a:t>
            </a:r>
            <a:r>
              <a:rPr lang="en-US" altLang="zh-CN" sz="2400" b="1" dirty="0"/>
              <a:t>](</a:t>
            </a:r>
            <a:r>
              <a:rPr lang="zh-CN" altLang="zh-CN" sz="2400" b="1" dirty="0"/>
              <a:t>参数表</a:t>
            </a:r>
            <a:r>
              <a:rPr lang="en-US" altLang="zh-CN" sz="2400" b="1" dirty="0"/>
              <a:t>)-&gt;</a:t>
            </a:r>
            <a:r>
              <a:rPr lang="zh-CN" altLang="zh-CN" sz="2400" b="1" dirty="0"/>
              <a:t>返回类型</a:t>
            </a:r>
            <a:r>
              <a:rPr lang="en-US" altLang="zh-CN" sz="2400" b="1" dirty="0"/>
              <a:t>{</a:t>
            </a:r>
            <a:r>
              <a:rPr lang="zh-CN" altLang="zh-CN" sz="2400" b="1" dirty="0"/>
              <a:t>函数体</a:t>
            </a:r>
            <a:r>
              <a:rPr lang="en-US" altLang="zh-CN" sz="2400" b="1" dirty="0"/>
              <a:t>}</a:t>
            </a:r>
            <a:endParaRPr lang="zh-CN" altLang="zh-CN" sz="2400" b="1" dirty="0"/>
          </a:p>
          <a:p>
            <a:pPr marL="0" indent="-671983">
              <a:lnSpc>
                <a:spcPct val="150000"/>
              </a:lnSpc>
              <a:buNone/>
            </a:pPr>
            <a:r>
              <a:rPr lang="zh-CN" altLang="zh-CN" sz="1867" dirty="0"/>
              <a:t>捕获列表是一个</a:t>
            </a:r>
            <a:r>
              <a:rPr lang="en-US" altLang="zh-CN" sz="1867" dirty="0"/>
              <a:t>lambda </a:t>
            </a:r>
            <a:r>
              <a:rPr lang="zh-CN" altLang="zh-CN" sz="1867" dirty="0"/>
              <a:t>表达式所在的函数中定义的局部变量列表（通常为空）</a:t>
            </a:r>
            <a:endParaRPr lang="en-US" altLang="zh-CN" sz="1867" dirty="0"/>
          </a:p>
          <a:p>
            <a:pPr marL="0" indent="-671983">
              <a:lnSpc>
                <a:spcPct val="150000"/>
              </a:lnSpc>
              <a:buNone/>
            </a:pPr>
            <a:r>
              <a:rPr lang="zh-CN" altLang="zh-CN" sz="1867" dirty="0"/>
              <a:t>返回类型、参数表和函数体与普通函数相同</a:t>
            </a:r>
            <a:endParaRPr lang="en-US" altLang="zh-CN" sz="1867" dirty="0"/>
          </a:p>
          <a:p>
            <a:pPr marL="0" indent="-671983">
              <a:lnSpc>
                <a:spcPct val="150000"/>
              </a:lnSpc>
              <a:buNone/>
            </a:pPr>
            <a:r>
              <a:rPr lang="zh-CN" altLang="zh-CN" sz="1867" dirty="0"/>
              <a:t>与普通函数不同，</a:t>
            </a:r>
            <a:r>
              <a:rPr lang="en-US" altLang="zh-CN" sz="1867" dirty="0"/>
              <a:t>lambda </a:t>
            </a:r>
            <a:r>
              <a:rPr lang="zh-CN" altLang="zh-CN" sz="1867" dirty="0"/>
              <a:t>函数必须使用尾置返回类型</a:t>
            </a:r>
            <a:endParaRPr lang="en-US" altLang="zh-CN" sz="1867" dirty="0"/>
          </a:p>
        </p:txBody>
      </p:sp>
    </p:spTree>
  </p:cSld>
  <p:clrMapOvr>
    <a:masterClrMapping/>
  </p:clrMapOvr>
  <p:transition spd="med">
    <p:fade/>
  </p:transition>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733" b="1" dirty="0">
                <a:latin typeface="微软雅黑" pitchFamily="34" charset="-122"/>
              </a:rPr>
              <a:t>lambda </a:t>
            </a:r>
            <a:r>
              <a:rPr lang="zh-CN" altLang="zh-CN" sz="3733" b="1" dirty="0">
                <a:latin typeface="微软雅黑" pitchFamily="34" charset="-122"/>
              </a:rPr>
              <a:t>表达式</a:t>
            </a:r>
            <a:r>
              <a:rPr lang="zh-CN" altLang="en-US" sz="3733" b="1" dirty="0">
                <a:latin typeface="微软雅黑" pitchFamily="34" charset="-122"/>
              </a:rPr>
              <a:t>定义实例</a:t>
            </a:r>
          </a:p>
        </p:txBody>
      </p:sp>
      <p:sp>
        <p:nvSpPr>
          <p:cNvPr id="5" name="矩形 4"/>
          <p:cNvSpPr/>
          <p:nvPr/>
        </p:nvSpPr>
        <p:spPr>
          <a:xfrm>
            <a:off x="362499" y="1143001"/>
            <a:ext cx="10358400" cy="4691541"/>
          </a:xfrm>
          <a:prstGeom prst="rect">
            <a:avLst/>
          </a:prstGeom>
        </p:spPr>
        <p:txBody>
          <a:bodyPr wrap="square">
            <a:spAutoFit/>
          </a:bodyPr>
          <a:lstStyle/>
          <a:p>
            <a:pPr>
              <a:lnSpc>
                <a:spcPct val="150000"/>
              </a:lnSpc>
              <a:spcBef>
                <a:spcPts val="800"/>
              </a:spcBef>
            </a:pPr>
            <a:r>
              <a:rPr lang="zh-CN" altLang="en-US" sz="2133" b="1" dirty="0">
                <a:latin typeface="微软雅黑" pitchFamily="34" charset="-122"/>
                <a:ea typeface="微软雅黑" pitchFamily="34" charset="-122"/>
              </a:rPr>
              <a:t>最正常的：                </a:t>
            </a:r>
            <a:r>
              <a:rPr lang="en-US" altLang="zh-CN" sz="2133" dirty="0">
                <a:latin typeface="微软雅黑" pitchFamily="34" charset="-122"/>
                <a:ea typeface="微软雅黑" pitchFamily="34" charset="-122"/>
              </a:rPr>
              <a:t>[ ](</a:t>
            </a:r>
            <a:r>
              <a:rPr lang="en-US" altLang="zh-CN" sz="2133" dirty="0" err="1">
                <a:latin typeface="微软雅黑" pitchFamily="34" charset="-122"/>
                <a:ea typeface="微软雅黑" pitchFamily="34" charset="-122"/>
              </a:rPr>
              <a:t>int</a:t>
            </a:r>
            <a:r>
              <a:rPr lang="en-US" altLang="zh-CN" sz="2133" dirty="0">
                <a:latin typeface="微软雅黑" pitchFamily="34" charset="-122"/>
                <a:ea typeface="微软雅黑" pitchFamily="34" charset="-122"/>
              </a:rPr>
              <a:t> x, </a:t>
            </a:r>
            <a:r>
              <a:rPr lang="en-US" altLang="zh-CN" sz="2133" dirty="0" err="1">
                <a:latin typeface="微软雅黑" pitchFamily="34" charset="-122"/>
                <a:ea typeface="微软雅黑" pitchFamily="34" charset="-122"/>
              </a:rPr>
              <a:t>int</a:t>
            </a:r>
            <a:r>
              <a:rPr lang="en-US" altLang="zh-CN" sz="2133" dirty="0">
                <a:latin typeface="微软雅黑" pitchFamily="34" charset="-122"/>
                <a:ea typeface="微软雅黑" pitchFamily="34" charset="-122"/>
              </a:rPr>
              <a:t> y) -&gt; </a:t>
            </a:r>
            <a:r>
              <a:rPr lang="en-US" altLang="zh-CN" sz="2133" dirty="0" err="1">
                <a:latin typeface="微软雅黑" pitchFamily="34" charset="-122"/>
                <a:ea typeface="微软雅黑" pitchFamily="34" charset="-122"/>
              </a:rPr>
              <a:t>int</a:t>
            </a:r>
            <a:r>
              <a:rPr lang="en-US" altLang="zh-CN" sz="2133" dirty="0">
                <a:latin typeface="微软雅黑" pitchFamily="34" charset="-122"/>
                <a:ea typeface="微软雅黑" pitchFamily="34" charset="-122"/>
              </a:rPr>
              <a:t> { </a:t>
            </a:r>
            <a:r>
              <a:rPr lang="en-US" altLang="zh-CN" sz="2133" dirty="0" err="1">
                <a:latin typeface="微软雅黑" pitchFamily="34" charset="-122"/>
                <a:ea typeface="微软雅黑" pitchFamily="34" charset="-122"/>
              </a:rPr>
              <a:t>int</a:t>
            </a:r>
            <a:r>
              <a:rPr lang="en-US" altLang="zh-CN" sz="2133" dirty="0">
                <a:latin typeface="微软雅黑" pitchFamily="34" charset="-122"/>
                <a:ea typeface="微软雅黑" pitchFamily="34" charset="-122"/>
              </a:rPr>
              <a:t> z = x + y; return z; }</a:t>
            </a:r>
          </a:p>
          <a:p>
            <a:pPr>
              <a:lnSpc>
                <a:spcPct val="150000"/>
              </a:lnSpc>
              <a:spcBef>
                <a:spcPts val="800"/>
              </a:spcBef>
            </a:pPr>
            <a:r>
              <a:rPr lang="zh-CN" altLang="en-US" sz="2133" b="1" dirty="0">
                <a:latin typeface="微软雅黑" pitchFamily="34" charset="-122"/>
                <a:ea typeface="微软雅黑" pitchFamily="34" charset="-122"/>
              </a:rPr>
              <a:t>返回类型非常明确时可以不指定类型：    </a:t>
            </a:r>
            <a:r>
              <a:rPr lang="en-US" altLang="zh-CN" sz="2133" dirty="0">
                <a:latin typeface="微软雅黑" pitchFamily="34" charset="-122"/>
                <a:ea typeface="微软雅黑" pitchFamily="34" charset="-122"/>
              </a:rPr>
              <a:t>[ ](</a:t>
            </a:r>
            <a:r>
              <a:rPr lang="en-US" altLang="zh-CN" sz="2133" dirty="0" err="1">
                <a:latin typeface="微软雅黑" pitchFamily="34" charset="-122"/>
                <a:ea typeface="微软雅黑" pitchFamily="34" charset="-122"/>
              </a:rPr>
              <a:t>int</a:t>
            </a:r>
            <a:r>
              <a:rPr lang="en-US" altLang="zh-CN" sz="2133" dirty="0">
                <a:latin typeface="微软雅黑" pitchFamily="34" charset="-122"/>
                <a:ea typeface="微软雅黑" pitchFamily="34" charset="-122"/>
              </a:rPr>
              <a:t> x, </a:t>
            </a:r>
            <a:r>
              <a:rPr lang="en-US" altLang="zh-CN" sz="2133" dirty="0" err="1">
                <a:latin typeface="微软雅黑" pitchFamily="34" charset="-122"/>
                <a:ea typeface="微软雅黑" pitchFamily="34" charset="-122"/>
              </a:rPr>
              <a:t>int</a:t>
            </a:r>
            <a:r>
              <a:rPr lang="en-US" altLang="zh-CN" sz="2133" dirty="0">
                <a:latin typeface="微软雅黑" pitchFamily="34" charset="-122"/>
                <a:ea typeface="微软雅黑" pitchFamily="34" charset="-122"/>
              </a:rPr>
              <a:t> y) { return x + y; } </a:t>
            </a:r>
            <a:endParaRPr lang="zh-CN" altLang="zh-CN" sz="2133" dirty="0">
              <a:latin typeface="微软雅黑" pitchFamily="34" charset="-122"/>
              <a:ea typeface="微软雅黑" pitchFamily="34" charset="-122"/>
            </a:endParaRPr>
          </a:p>
          <a:p>
            <a:pPr>
              <a:lnSpc>
                <a:spcPct val="150000"/>
              </a:lnSpc>
              <a:spcBef>
                <a:spcPts val="800"/>
              </a:spcBef>
            </a:pPr>
            <a:r>
              <a:rPr lang="zh-CN" altLang="en-US" sz="2133" b="1" dirty="0">
                <a:latin typeface="微软雅黑" pitchFamily="34" charset="-122"/>
                <a:ea typeface="微软雅黑" pitchFamily="34" charset="-122"/>
              </a:rPr>
              <a:t>可以使用所在函数中的变量 </a:t>
            </a:r>
            <a:r>
              <a:rPr lang="en-US" altLang="zh-CN" sz="2133" b="1" dirty="0">
                <a:latin typeface="微软雅黑" pitchFamily="34" charset="-122"/>
                <a:ea typeface="微软雅黑" pitchFamily="34" charset="-122"/>
              </a:rPr>
              <a:t>x</a:t>
            </a:r>
            <a:r>
              <a:rPr lang="zh-CN" altLang="en-US" sz="2133" b="1" dirty="0">
                <a:latin typeface="微软雅黑" pitchFamily="34" charset="-122"/>
                <a:ea typeface="微软雅黑" pitchFamily="34" charset="-122"/>
              </a:rPr>
              <a:t>：              </a:t>
            </a:r>
            <a:r>
              <a:rPr lang="en-US" altLang="zh-CN" sz="2133" dirty="0">
                <a:latin typeface="微软雅黑" pitchFamily="34" charset="-122"/>
                <a:ea typeface="微软雅黑" pitchFamily="34" charset="-122"/>
              </a:rPr>
              <a:t>[x](</a:t>
            </a:r>
            <a:r>
              <a:rPr lang="en-US" altLang="zh-CN" sz="2133" dirty="0" err="1">
                <a:latin typeface="微软雅黑" pitchFamily="34" charset="-122"/>
                <a:ea typeface="微软雅黑" pitchFamily="34" charset="-122"/>
              </a:rPr>
              <a:t>int</a:t>
            </a:r>
            <a:r>
              <a:rPr lang="en-US" altLang="zh-CN" sz="2133" dirty="0">
                <a:latin typeface="微软雅黑" pitchFamily="34" charset="-122"/>
                <a:ea typeface="微软雅黑" pitchFamily="34" charset="-122"/>
              </a:rPr>
              <a:t> y)-&gt;</a:t>
            </a:r>
            <a:r>
              <a:rPr lang="en-US" altLang="zh-CN" sz="2133" dirty="0" err="1">
                <a:latin typeface="微软雅黑" pitchFamily="34" charset="-122"/>
                <a:ea typeface="微软雅黑" pitchFamily="34" charset="-122"/>
              </a:rPr>
              <a:t>int</a:t>
            </a:r>
            <a:r>
              <a:rPr lang="en-US" altLang="zh-CN" sz="2133" dirty="0">
                <a:latin typeface="微软雅黑" pitchFamily="34" charset="-122"/>
                <a:ea typeface="微软雅黑" pitchFamily="34" charset="-122"/>
              </a:rPr>
              <a:t> {return </a:t>
            </a:r>
            <a:r>
              <a:rPr lang="en-US" altLang="zh-CN" sz="2133" dirty="0" err="1">
                <a:latin typeface="微软雅黑" pitchFamily="34" charset="-122"/>
                <a:ea typeface="微软雅黑" pitchFamily="34" charset="-122"/>
              </a:rPr>
              <a:t>x+y</a:t>
            </a:r>
            <a:r>
              <a:rPr lang="en-US" altLang="zh-CN" sz="2133" dirty="0">
                <a:latin typeface="微软雅黑" pitchFamily="34" charset="-122"/>
                <a:ea typeface="微软雅黑" pitchFamily="34" charset="-122"/>
              </a:rPr>
              <a:t>; }</a:t>
            </a:r>
          </a:p>
          <a:p>
            <a:pPr>
              <a:lnSpc>
                <a:spcPct val="150000"/>
              </a:lnSpc>
              <a:spcBef>
                <a:spcPts val="800"/>
              </a:spcBef>
            </a:pPr>
            <a:r>
              <a:rPr lang="zh-CN" altLang="en-US" sz="2133" b="1" dirty="0">
                <a:latin typeface="微软雅黑" pitchFamily="34" charset="-122"/>
                <a:ea typeface="微软雅黑" pitchFamily="34" charset="-122"/>
              </a:rPr>
              <a:t>可以指定按引用访问 </a:t>
            </a:r>
            <a:r>
              <a:rPr lang="en-US" altLang="zh-CN" sz="2133" b="1" dirty="0">
                <a:latin typeface="微软雅黑" pitchFamily="34" charset="-122"/>
                <a:ea typeface="微软雅黑" pitchFamily="34" charset="-122"/>
              </a:rPr>
              <a:t>x</a:t>
            </a:r>
            <a:r>
              <a:rPr lang="zh-CN" altLang="en-US" sz="2133" b="1" dirty="0">
                <a:latin typeface="微软雅黑" pitchFamily="34" charset="-122"/>
                <a:ea typeface="微软雅黑" pitchFamily="34" charset="-122"/>
              </a:rPr>
              <a:t>：                         </a:t>
            </a:r>
            <a:r>
              <a:rPr lang="en-US" altLang="zh-CN" sz="2133" dirty="0">
                <a:latin typeface="微软雅黑" pitchFamily="34" charset="-122"/>
                <a:ea typeface="微软雅黑" pitchFamily="34" charset="-122"/>
              </a:rPr>
              <a:t>[&amp;x](</a:t>
            </a:r>
            <a:r>
              <a:rPr lang="en-US" altLang="zh-CN" sz="2133" dirty="0" err="1">
                <a:latin typeface="微软雅黑" pitchFamily="34" charset="-122"/>
                <a:ea typeface="微软雅黑" pitchFamily="34" charset="-122"/>
              </a:rPr>
              <a:t>int</a:t>
            </a:r>
            <a:r>
              <a:rPr lang="en-US" altLang="zh-CN" sz="2133" dirty="0">
                <a:latin typeface="微软雅黑" pitchFamily="34" charset="-122"/>
                <a:ea typeface="微软雅黑" pitchFamily="34" charset="-122"/>
              </a:rPr>
              <a:t> y)-&gt;</a:t>
            </a:r>
            <a:r>
              <a:rPr lang="en-US" altLang="zh-CN" sz="2133" dirty="0" err="1">
                <a:latin typeface="微软雅黑" pitchFamily="34" charset="-122"/>
                <a:ea typeface="微软雅黑" pitchFamily="34" charset="-122"/>
              </a:rPr>
              <a:t>int</a:t>
            </a:r>
            <a:r>
              <a:rPr lang="en-US" altLang="zh-CN" sz="2133" dirty="0">
                <a:latin typeface="微软雅黑" pitchFamily="34" charset="-122"/>
                <a:ea typeface="微软雅黑" pitchFamily="34" charset="-122"/>
              </a:rPr>
              <a:t> {return x + = y; }</a:t>
            </a:r>
          </a:p>
          <a:p>
            <a:pPr>
              <a:lnSpc>
                <a:spcPct val="150000"/>
              </a:lnSpc>
              <a:spcBef>
                <a:spcPts val="800"/>
              </a:spcBef>
            </a:pPr>
            <a:r>
              <a:rPr lang="zh-CN" altLang="en-US" sz="2133" b="1" dirty="0">
                <a:latin typeface="微软雅黑" pitchFamily="34" charset="-122"/>
                <a:ea typeface="微软雅黑" pitchFamily="34" charset="-122"/>
              </a:rPr>
              <a:t>可以指定按引用访问函数中的任意变量：   </a:t>
            </a:r>
            <a:r>
              <a:rPr lang="en-US" altLang="zh-CN" sz="2133" dirty="0">
                <a:latin typeface="微软雅黑" pitchFamily="34" charset="-122"/>
                <a:ea typeface="微软雅黑" pitchFamily="34" charset="-122"/>
              </a:rPr>
              <a:t>[&amp;](</a:t>
            </a:r>
            <a:r>
              <a:rPr lang="en-US" altLang="zh-CN" sz="2133" dirty="0" err="1">
                <a:latin typeface="微软雅黑" pitchFamily="34" charset="-122"/>
                <a:ea typeface="微软雅黑" pitchFamily="34" charset="-122"/>
              </a:rPr>
              <a:t>int</a:t>
            </a:r>
            <a:r>
              <a:rPr lang="en-US" altLang="zh-CN" sz="2133" dirty="0">
                <a:latin typeface="微软雅黑" pitchFamily="34" charset="-122"/>
                <a:ea typeface="微软雅黑" pitchFamily="34" charset="-122"/>
              </a:rPr>
              <a:t> y)-&gt;</a:t>
            </a:r>
            <a:r>
              <a:rPr lang="en-US" altLang="zh-CN" sz="2133" dirty="0" err="1">
                <a:latin typeface="微软雅黑" pitchFamily="34" charset="-122"/>
                <a:ea typeface="微软雅黑" pitchFamily="34" charset="-122"/>
              </a:rPr>
              <a:t>int</a:t>
            </a:r>
            <a:r>
              <a:rPr lang="en-US" altLang="zh-CN" sz="2133" dirty="0">
                <a:latin typeface="微软雅黑" pitchFamily="34" charset="-122"/>
                <a:ea typeface="微软雅黑" pitchFamily="34" charset="-122"/>
              </a:rPr>
              <a:t> {return x += y; }</a:t>
            </a:r>
          </a:p>
          <a:p>
            <a:pPr>
              <a:lnSpc>
                <a:spcPct val="150000"/>
              </a:lnSpc>
              <a:spcBef>
                <a:spcPts val="800"/>
              </a:spcBef>
            </a:pPr>
            <a:r>
              <a:rPr lang="zh-CN" altLang="en-US" sz="2133" b="1" dirty="0">
                <a:latin typeface="微软雅黑" pitchFamily="34" charset="-122"/>
                <a:ea typeface="微软雅黑" pitchFamily="34" charset="-122"/>
              </a:rPr>
              <a:t>可以指定按值访问函数中的任意变量：    </a:t>
            </a:r>
            <a:r>
              <a:rPr lang="en-US" altLang="zh-CN" sz="2133" dirty="0">
                <a:latin typeface="微软雅黑" pitchFamily="34" charset="-122"/>
                <a:ea typeface="微软雅黑" pitchFamily="34" charset="-122"/>
              </a:rPr>
              <a:t>[=](</a:t>
            </a:r>
            <a:r>
              <a:rPr lang="en-US" altLang="zh-CN" sz="2133" dirty="0" err="1">
                <a:latin typeface="微软雅黑" pitchFamily="34" charset="-122"/>
                <a:ea typeface="微软雅黑" pitchFamily="34" charset="-122"/>
              </a:rPr>
              <a:t>int</a:t>
            </a:r>
            <a:r>
              <a:rPr lang="en-US" altLang="zh-CN" sz="2133" dirty="0">
                <a:latin typeface="微软雅黑" pitchFamily="34" charset="-122"/>
                <a:ea typeface="微软雅黑" pitchFamily="34" charset="-122"/>
              </a:rPr>
              <a:t> y)-&gt;</a:t>
            </a:r>
            <a:r>
              <a:rPr lang="en-US" altLang="zh-CN" sz="2133" dirty="0" err="1">
                <a:latin typeface="微软雅黑" pitchFamily="34" charset="-122"/>
                <a:ea typeface="微软雅黑" pitchFamily="34" charset="-122"/>
              </a:rPr>
              <a:t>int</a:t>
            </a:r>
            <a:r>
              <a:rPr lang="en-US" altLang="zh-CN" sz="2133" dirty="0">
                <a:latin typeface="微软雅黑" pitchFamily="34" charset="-122"/>
                <a:ea typeface="微软雅黑" pitchFamily="34" charset="-122"/>
              </a:rPr>
              <a:t> {return x + y; }</a:t>
            </a:r>
          </a:p>
          <a:p>
            <a:pPr>
              <a:lnSpc>
                <a:spcPct val="150000"/>
              </a:lnSpc>
              <a:spcBef>
                <a:spcPts val="800"/>
              </a:spcBef>
            </a:pPr>
            <a:r>
              <a:rPr lang="zh-CN" altLang="en-US" sz="2133" b="1" dirty="0">
                <a:latin typeface="微软雅黑" pitchFamily="34" charset="-122"/>
                <a:ea typeface="微软雅黑" pitchFamily="34" charset="-122"/>
              </a:rPr>
              <a:t>可以指定按值访问</a:t>
            </a:r>
            <a:r>
              <a:rPr lang="en-US" altLang="zh-CN" sz="2133" b="1" dirty="0">
                <a:latin typeface="微软雅黑" pitchFamily="34" charset="-122"/>
                <a:ea typeface="微软雅黑" pitchFamily="34" charset="-122"/>
              </a:rPr>
              <a:t>x</a:t>
            </a:r>
            <a:r>
              <a:rPr lang="zh-CN" altLang="en-US" sz="2133" b="1" dirty="0">
                <a:latin typeface="微软雅黑" pitchFamily="34" charset="-122"/>
                <a:ea typeface="微软雅黑" pitchFamily="34" charset="-122"/>
              </a:rPr>
              <a:t>，按引用访问 函数中的其他变量：</a:t>
            </a:r>
            <a:endParaRPr lang="en-US" altLang="zh-CN" sz="2133" b="1" dirty="0">
              <a:latin typeface="微软雅黑" pitchFamily="34" charset="-122"/>
              <a:ea typeface="微软雅黑" pitchFamily="34" charset="-122"/>
            </a:endParaRPr>
          </a:p>
          <a:p>
            <a:pPr>
              <a:lnSpc>
                <a:spcPct val="150000"/>
              </a:lnSpc>
              <a:spcBef>
                <a:spcPts val="800"/>
              </a:spcBef>
            </a:pPr>
            <a:r>
              <a:rPr lang="en-US" altLang="zh-CN" sz="2133" dirty="0">
                <a:latin typeface="微软雅黑" pitchFamily="34" charset="-122"/>
                <a:ea typeface="微软雅黑" pitchFamily="34" charset="-122"/>
              </a:rPr>
              <a:t>           [&amp;, x](</a:t>
            </a:r>
            <a:r>
              <a:rPr lang="en-US" altLang="zh-CN" sz="2133" dirty="0" err="1">
                <a:latin typeface="微软雅黑" pitchFamily="34" charset="-122"/>
                <a:ea typeface="微软雅黑" pitchFamily="34" charset="-122"/>
              </a:rPr>
              <a:t>int</a:t>
            </a:r>
            <a:r>
              <a:rPr lang="en-US" altLang="zh-CN" sz="2133" dirty="0">
                <a:latin typeface="微软雅黑" pitchFamily="34" charset="-122"/>
                <a:ea typeface="微软雅黑" pitchFamily="34" charset="-122"/>
              </a:rPr>
              <a:t> y)-&gt;</a:t>
            </a:r>
            <a:r>
              <a:rPr lang="en-US" altLang="zh-CN" sz="2133" dirty="0" err="1">
                <a:latin typeface="微软雅黑" pitchFamily="34" charset="-122"/>
                <a:ea typeface="微软雅黑" pitchFamily="34" charset="-122"/>
              </a:rPr>
              <a:t>int</a:t>
            </a:r>
            <a:r>
              <a:rPr lang="en-US" altLang="zh-CN" sz="2133" dirty="0">
                <a:latin typeface="微软雅黑" pitchFamily="34" charset="-122"/>
                <a:ea typeface="微软雅黑" pitchFamily="34" charset="-122"/>
              </a:rPr>
              <a:t> {</a:t>
            </a:r>
            <a:r>
              <a:rPr lang="en-US" altLang="zh-CN" sz="2133">
                <a:latin typeface="微软雅黑" pitchFamily="34" charset="-122"/>
                <a:ea typeface="微软雅黑" pitchFamily="34" charset="-122"/>
              </a:rPr>
              <a:t>return z = x+y</a:t>
            </a:r>
            <a:r>
              <a:rPr lang="en-US" altLang="zh-CN" sz="2133" dirty="0">
                <a:latin typeface="微软雅黑" pitchFamily="34" charset="-122"/>
                <a:ea typeface="微软雅黑" pitchFamily="34" charset="-122"/>
              </a:rPr>
              <a:t>; }</a:t>
            </a:r>
            <a:endParaRPr lang="zh-CN" altLang="zh-CN" sz="2133" dirty="0">
              <a:latin typeface="微软雅黑" pitchFamily="34" charset="-122"/>
              <a:ea typeface="微软雅黑" pitchFamily="34" charset="-122"/>
            </a:endParaRPr>
          </a:p>
        </p:txBody>
      </p:sp>
      <p:sp>
        <p:nvSpPr>
          <p:cNvPr id="6" name="矩形 5"/>
          <p:cNvSpPr/>
          <p:nvPr/>
        </p:nvSpPr>
        <p:spPr>
          <a:xfrm>
            <a:off x="6096000" y="5412473"/>
            <a:ext cx="6096000" cy="1395960"/>
          </a:xfrm>
          <a:prstGeom prst="rect">
            <a:avLst/>
          </a:prstGeom>
        </p:spPr>
        <p:txBody>
          <a:bodyPr>
            <a:spAutoFit/>
          </a:bodyPr>
          <a:lstStyle/>
          <a:p>
            <a:pPr>
              <a:lnSpc>
                <a:spcPct val="150000"/>
              </a:lnSpc>
              <a:buNone/>
            </a:pPr>
            <a:r>
              <a:rPr lang="zh-CN" altLang="en-US" sz="2133" b="1" dirty="0">
                <a:latin typeface="微软雅黑" pitchFamily="34" charset="-122"/>
                <a:ea typeface="微软雅黑" pitchFamily="34" charset="-122"/>
              </a:rPr>
              <a:t>注意：</a:t>
            </a:r>
            <a:endParaRPr lang="en-US" altLang="zh-CN" sz="2133" b="1" dirty="0">
              <a:latin typeface="微软雅黑" pitchFamily="34" charset="-122"/>
              <a:ea typeface="微软雅黑" pitchFamily="34" charset="-122"/>
            </a:endParaRPr>
          </a:p>
          <a:p>
            <a:pPr>
              <a:lnSpc>
                <a:spcPct val="150000"/>
              </a:lnSpc>
              <a:buNone/>
            </a:pPr>
            <a:r>
              <a:rPr lang="zh-CN" altLang="en-US" sz="1867" dirty="0">
                <a:latin typeface="微软雅黑" pitchFamily="34" charset="-122"/>
                <a:ea typeface="微软雅黑" pitchFamily="34" charset="-122"/>
              </a:rPr>
              <a:t>捕获列表中指定为值访问时，变量值是定义时的值捕获列表中指定为引用访问时，变量值是当前值</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linds(horizontal)">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blinds(horizontal)">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733" b="1" dirty="0">
                <a:latin typeface="微软雅黑" pitchFamily="34" charset="-122"/>
              </a:rPr>
              <a:t>Lambda</a:t>
            </a:r>
            <a:r>
              <a:rPr lang="zh-CN" altLang="zh-CN" sz="3733" b="1" dirty="0">
                <a:latin typeface="微软雅黑" pitchFamily="34" charset="-122"/>
              </a:rPr>
              <a:t>表达式</a:t>
            </a:r>
            <a:r>
              <a:rPr lang="zh-CN" altLang="en-US" sz="3733" b="1" dirty="0">
                <a:latin typeface="微软雅黑" pitchFamily="34" charset="-122"/>
              </a:rPr>
              <a:t>的使用</a:t>
            </a:r>
          </a:p>
        </p:txBody>
      </p:sp>
      <p:sp>
        <p:nvSpPr>
          <p:cNvPr id="3" name="内容占位符 2"/>
          <p:cNvSpPr>
            <a:spLocks noGrp="1"/>
          </p:cNvSpPr>
          <p:nvPr>
            <p:ph idx="4294967295"/>
          </p:nvPr>
        </p:nvSpPr>
        <p:spPr>
          <a:xfrm>
            <a:off x="1014413" y="1638300"/>
            <a:ext cx="11177587" cy="4114800"/>
          </a:xfrm>
        </p:spPr>
        <p:txBody>
          <a:bodyPr>
            <a:normAutofit/>
          </a:bodyPr>
          <a:lstStyle/>
          <a:p>
            <a:pPr>
              <a:lnSpc>
                <a:spcPct val="150000"/>
              </a:lnSpc>
              <a:buNone/>
            </a:pPr>
            <a:r>
              <a:rPr lang="en-US" altLang="zh-CN" sz="2133" b="1" dirty="0"/>
              <a:t>Lambda</a:t>
            </a:r>
            <a:r>
              <a:rPr lang="zh-CN" altLang="zh-CN" sz="2133" b="1" dirty="0"/>
              <a:t>表达式可以赋值给一个函数指针</a:t>
            </a:r>
          </a:p>
          <a:p>
            <a:pPr>
              <a:lnSpc>
                <a:spcPct val="150000"/>
              </a:lnSpc>
              <a:buNone/>
            </a:pPr>
            <a:r>
              <a:rPr lang="en-US" altLang="zh-CN" sz="1867" dirty="0"/>
              <a:t>auto f = [](</a:t>
            </a:r>
            <a:r>
              <a:rPr lang="en-US" altLang="zh-CN" sz="1867" dirty="0" err="1"/>
              <a:t>int</a:t>
            </a:r>
            <a:r>
              <a:rPr lang="en-US" altLang="zh-CN" sz="1867" dirty="0"/>
              <a:t> x, </a:t>
            </a:r>
            <a:r>
              <a:rPr lang="en-US" altLang="zh-CN" sz="1867" dirty="0" err="1"/>
              <a:t>int</a:t>
            </a:r>
            <a:r>
              <a:rPr lang="en-US" altLang="zh-CN" sz="1867" dirty="0"/>
              <a:t> y) { return x + y; };</a:t>
            </a:r>
            <a:endParaRPr lang="zh-CN" altLang="zh-CN" sz="1867" dirty="0"/>
          </a:p>
          <a:p>
            <a:pPr>
              <a:lnSpc>
                <a:spcPct val="150000"/>
              </a:lnSpc>
              <a:buNone/>
            </a:pPr>
            <a:r>
              <a:rPr lang="zh-CN" altLang="zh-CN" sz="1867" dirty="0"/>
              <a:t>则可通过</a:t>
            </a:r>
            <a:r>
              <a:rPr lang="en-US" altLang="zh-CN" sz="1867" dirty="0"/>
              <a:t>  f(3, 6)  </a:t>
            </a:r>
            <a:r>
              <a:rPr lang="zh-CN" altLang="zh-CN" sz="1867" dirty="0"/>
              <a:t>调用该</a:t>
            </a:r>
            <a:r>
              <a:rPr lang="en-US" altLang="zh-CN" sz="1867" dirty="0"/>
              <a:t>lambda</a:t>
            </a:r>
            <a:r>
              <a:rPr lang="zh-CN" altLang="zh-CN" sz="1867" dirty="0"/>
              <a:t>函数，可得结果</a:t>
            </a:r>
            <a:r>
              <a:rPr lang="en-US" altLang="zh-CN" sz="1867" dirty="0"/>
              <a:t>9</a:t>
            </a:r>
          </a:p>
          <a:p>
            <a:pPr>
              <a:lnSpc>
                <a:spcPct val="150000"/>
              </a:lnSpc>
              <a:buNone/>
            </a:pPr>
            <a:endParaRPr lang="zh-CN" altLang="zh-CN" sz="1867" dirty="0"/>
          </a:p>
          <a:p>
            <a:pPr>
              <a:lnSpc>
                <a:spcPct val="150000"/>
              </a:lnSpc>
              <a:buNone/>
            </a:pPr>
            <a:r>
              <a:rPr lang="zh-CN" altLang="en-US" sz="2133" b="1" dirty="0"/>
              <a:t>作为函数的实际参数</a:t>
            </a:r>
            <a:endParaRPr lang="en-US" altLang="zh-CN" sz="2133"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6897" name="Rectangle 1"/>
          <p:cNvSpPr>
            <a:spLocks noChangeArrowheads="1"/>
          </p:cNvSpPr>
          <p:nvPr/>
        </p:nvSpPr>
        <p:spPr bwMode="auto">
          <a:xfrm>
            <a:off x="152400" y="461622"/>
            <a:ext cx="11832656" cy="6274731"/>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spAutoFit/>
          </a:bodyPr>
          <a:lstStyle/>
          <a:p>
            <a:pPr indent="270927" defTabSz="1219170" fontAlgn="base">
              <a:spcBef>
                <a:spcPts val="267"/>
              </a:spcBef>
              <a:spcAft>
                <a:spcPct val="0"/>
              </a:spcAft>
            </a:pP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main()</a:t>
            </a:r>
            <a:endParaRPr lang="en-US" altLang="zh-CN" sz="1867" dirty="0">
              <a:latin typeface="微软雅黑" pitchFamily="34" charset="-122"/>
              <a:ea typeface="微软雅黑" pitchFamily="34" charset="-122"/>
              <a:cs typeface="宋体" pitchFamily="2" charset="-122"/>
            </a:endParaRPr>
          </a:p>
          <a:p>
            <a:pPr indent="270927" defTabSz="1219170" eaLnBrk="0" fontAlgn="base" hangingPunct="0">
              <a:spcBef>
                <a:spcPts val="267"/>
              </a:spcBef>
              <a:spcAft>
                <a:spcPct val="0"/>
              </a:spcAft>
            </a:pP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indent="270927" defTabSz="1219170" eaLnBrk="0" fontAlgn="base" hangingPunct="0">
              <a:spcBef>
                <a:spcPts val="267"/>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a[] = {3, 1, 4, 2, 5, 8, 6, 7, 0, 9},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indent="270927" defTabSz="1219170" eaLnBrk="0" fontAlgn="base" hangingPunct="0">
              <a:spcBef>
                <a:spcPts val="267"/>
              </a:spcBef>
              <a:spcAft>
                <a:spcPct val="0"/>
              </a:spcAft>
            </a:pPr>
            <a:r>
              <a:rPr lang="en-US" altLang="zh-CN" sz="1867" dirty="0">
                <a:latin typeface="微软雅黑" pitchFamily="34" charset="-122"/>
                <a:ea typeface="微软雅黑" pitchFamily="34" charset="-122"/>
                <a:cs typeface="Courier New" pitchFamily="49" charset="0"/>
              </a:rPr>
              <a:t>     char *b[]= { "</a:t>
            </a:r>
            <a:r>
              <a:rPr lang="en-US" altLang="zh-CN" sz="1867" dirty="0" err="1">
                <a:latin typeface="微软雅黑" pitchFamily="34" charset="-122"/>
                <a:ea typeface="微软雅黑" pitchFamily="34" charset="-122"/>
                <a:cs typeface="Courier New" pitchFamily="49" charset="0"/>
              </a:rPr>
              <a:t>aaa</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bbb</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fff</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ttt</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hhh</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ddd</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ggg</a:t>
            </a:r>
            <a:r>
              <a:rPr lang="en-US" altLang="zh-CN" sz="1867" dirty="0">
                <a:latin typeface="微软雅黑" pitchFamily="34" charset="-122"/>
                <a:ea typeface="微软雅黑" pitchFamily="34" charset="-122"/>
                <a:cs typeface="Courier New" pitchFamily="49" charset="0"/>
              </a:rPr>
              <a:t>", "www", "</a:t>
            </a:r>
            <a:r>
              <a:rPr lang="en-US" altLang="zh-CN" sz="1867" dirty="0" err="1">
                <a:latin typeface="微软雅黑" pitchFamily="34" charset="-122"/>
                <a:ea typeface="微软雅黑" pitchFamily="34" charset="-122"/>
                <a:cs typeface="Courier New" pitchFamily="49" charset="0"/>
              </a:rPr>
              <a:t>rrr</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vvv</a:t>
            </a:r>
            <a:r>
              <a:rPr lang="en-US" altLang="zh-CN" sz="1867" dirty="0">
                <a:latin typeface="微软雅黑" pitchFamily="34" charset="-122"/>
                <a:ea typeface="微软雅黑" pitchFamily="34" charset="-122"/>
                <a:cs typeface="Courier New" pitchFamily="49" charset="0"/>
              </a:rPr>
              <a:t>“ };</a:t>
            </a:r>
            <a:endParaRPr lang="en-US" altLang="zh-CN" sz="1867" dirty="0">
              <a:latin typeface="微软雅黑" pitchFamily="34" charset="-122"/>
              <a:ea typeface="微软雅黑" pitchFamily="34" charset="-122"/>
              <a:cs typeface="宋体" pitchFamily="2" charset="-122"/>
            </a:endParaRPr>
          </a:p>
          <a:p>
            <a:pPr indent="270927" defTabSz="1219170" eaLnBrk="0" fontAlgn="base" hangingPunct="0">
              <a:spcBef>
                <a:spcPts val="267"/>
              </a:spcBef>
              <a:spcAft>
                <a:spcPct val="0"/>
              </a:spcAft>
            </a:pPr>
            <a:r>
              <a:rPr lang="en-US" altLang="zh-CN" sz="1867" dirty="0">
                <a:latin typeface="微软雅黑" pitchFamily="34" charset="-122"/>
                <a:ea typeface="微软雅黑" pitchFamily="34" charset="-122"/>
                <a:cs typeface="Courier New" pitchFamily="49" charset="0"/>
              </a:rPr>
              <a:t>     sort &lt;</a:t>
            </a: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&gt; (a,  10,  </a:t>
            </a:r>
            <a:r>
              <a:rPr lang="en-US" altLang="zh-CN" sz="1867" dirty="0">
                <a:solidFill>
                  <a:srgbClr val="C00000"/>
                </a:solidFill>
                <a:latin typeface="微软雅黑" pitchFamily="34" charset="-122"/>
                <a:ea typeface="微软雅黑" pitchFamily="34" charset="-122"/>
                <a:cs typeface="Courier New" pitchFamily="49" charset="0"/>
              </a:rPr>
              <a:t>[ ](</a:t>
            </a:r>
            <a:r>
              <a:rPr lang="en-US" altLang="zh-CN" sz="1867" dirty="0" err="1">
                <a:solidFill>
                  <a:srgbClr val="C00000"/>
                </a:solidFill>
                <a:latin typeface="微软雅黑" pitchFamily="34" charset="-122"/>
                <a:ea typeface="微软雅黑" pitchFamily="34" charset="-122"/>
                <a:cs typeface="Courier New" pitchFamily="49" charset="0"/>
              </a:rPr>
              <a:t>int</a:t>
            </a:r>
            <a:r>
              <a:rPr lang="en-US" altLang="zh-CN" sz="1867" dirty="0">
                <a:solidFill>
                  <a:srgbClr val="C00000"/>
                </a:solidFill>
                <a:latin typeface="微软雅黑" pitchFamily="34" charset="-122"/>
                <a:ea typeface="微软雅黑" pitchFamily="34" charset="-122"/>
                <a:cs typeface="Courier New" pitchFamily="49" charset="0"/>
              </a:rPr>
              <a:t> x, </a:t>
            </a:r>
            <a:r>
              <a:rPr lang="en-US" altLang="zh-CN" sz="1867" dirty="0" err="1">
                <a:solidFill>
                  <a:srgbClr val="C00000"/>
                </a:solidFill>
                <a:latin typeface="微软雅黑" pitchFamily="34" charset="-122"/>
                <a:ea typeface="微软雅黑" pitchFamily="34" charset="-122"/>
                <a:cs typeface="Courier New" pitchFamily="49" charset="0"/>
              </a:rPr>
              <a:t>int</a:t>
            </a:r>
            <a:r>
              <a:rPr lang="en-US" altLang="zh-CN" sz="1867" dirty="0">
                <a:solidFill>
                  <a:srgbClr val="C00000"/>
                </a:solidFill>
                <a:latin typeface="微软雅黑" pitchFamily="34" charset="-122"/>
                <a:ea typeface="微软雅黑" pitchFamily="34" charset="-122"/>
                <a:cs typeface="Courier New" pitchFamily="49" charset="0"/>
              </a:rPr>
              <a:t> y)-&gt;</a:t>
            </a:r>
            <a:r>
              <a:rPr lang="en-US" altLang="zh-CN" sz="1867" dirty="0" err="1">
                <a:solidFill>
                  <a:srgbClr val="C00000"/>
                </a:solidFill>
                <a:latin typeface="微软雅黑" pitchFamily="34" charset="-122"/>
                <a:ea typeface="微软雅黑" pitchFamily="34" charset="-122"/>
                <a:cs typeface="Courier New" pitchFamily="49" charset="0"/>
              </a:rPr>
              <a:t>bool</a:t>
            </a:r>
            <a:r>
              <a:rPr lang="en-US" altLang="zh-CN" sz="1867" dirty="0">
                <a:solidFill>
                  <a:srgbClr val="C00000"/>
                </a:solidFill>
                <a:latin typeface="微软雅黑" pitchFamily="34" charset="-122"/>
                <a:ea typeface="微软雅黑" pitchFamily="34" charset="-122"/>
                <a:cs typeface="Courier New" pitchFamily="49" charset="0"/>
              </a:rPr>
              <a:t> {return x&gt;y; }  </a:t>
            </a: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indent="270927" defTabSz="1219170" eaLnBrk="0" fontAlgn="base" hangingPunct="0">
              <a:spcBef>
                <a:spcPts val="267"/>
              </a:spcBef>
              <a:spcAft>
                <a:spcPct val="0"/>
              </a:spcAft>
            </a:pPr>
            <a:r>
              <a:rPr lang="en-US" altLang="zh-CN" sz="1867" dirty="0">
                <a:latin typeface="微软雅黑" pitchFamily="34" charset="-122"/>
                <a:ea typeface="微软雅黑" pitchFamily="34" charset="-122"/>
                <a:cs typeface="Courier New" pitchFamily="49" charset="0"/>
              </a:rPr>
              <a:t>     for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 0;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&lt; 10;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a[</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&lt;&lt; "\t";</a:t>
            </a:r>
            <a:endParaRPr lang="en-US" altLang="zh-CN" sz="1867" dirty="0">
              <a:latin typeface="微软雅黑" pitchFamily="34" charset="-122"/>
              <a:ea typeface="微软雅黑" pitchFamily="34" charset="-122"/>
              <a:cs typeface="宋体" pitchFamily="2" charset="-122"/>
            </a:endParaRPr>
          </a:p>
          <a:p>
            <a:pPr indent="270927" defTabSz="1219170" eaLnBrk="0" fontAlgn="base" hangingPunct="0">
              <a:spcBef>
                <a:spcPts val="267"/>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a:t>
            </a:r>
            <a:r>
              <a:rPr lang="en-US" altLang="zh-CN" sz="1867" dirty="0" err="1">
                <a:latin typeface="微软雅黑" pitchFamily="34" charset="-122"/>
                <a:ea typeface="微软雅黑" pitchFamily="34" charset="-122"/>
                <a:cs typeface="Courier New" pitchFamily="49" charset="0"/>
              </a:rPr>
              <a:t>endl</a:t>
            </a: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indent="270927" defTabSz="1219170" eaLnBrk="0" fontAlgn="base" hangingPunct="0">
              <a:spcBef>
                <a:spcPts val="267"/>
              </a:spcBef>
              <a:spcAft>
                <a:spcPct val="0"/>
              </a:spcAft>
            </a:pPr>
            <a:r>
              <a:rPr lang="en-US" altLang="zh-CN" sz="1867" dirty="0">
                <a:latin typeface="微软雅黑" pitchFamily="34" charset="-122"/>
                <a:ea typeface="微软雅黑" pitchFamily="34" charset="-122"/>
                <a:cs typeface="Courier New" pitchFamily="49" charset="0"/>
              </a:rPr>
              <a:t>     sort&lt;</a:t>
            </a: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&gt;(a,  10,  </a:t>
            </a:r>
            <a:r>
              <a:rPr lang="en-US" altLang="zh-CN" sz="1867" dirty="0">
                <a:solidFill>
                  <a:srgbClr val="C00000"/>
                </a:solidFill>
                <a:latin typeface="微软雅黑" pitchFamily="34" charset="-122"/>
                <a:ea typeface="微软雅黑" pitchFamily="34" charset="-122"/>
                <a:cs typeface="Courier New" pitchFamily="49" charset="0"/>
              </a:rPr>
              <a:t>[ ](</a:t>
            </a:r>
            <a:r>
              <a:rPr lang="en-US" altLang="zh-CN" sz="1867" dirty="0" err="1">
                <a:solidFill>
                  <a:srgbClr val="C00000"/>
                </a:solidFill>
                <a:latin typeface="微软雅黑" pitchFamily="34" charset="-122"/>
                <a:ea typeface="微软雅黑" pitchFamily="34" charset="-122"/>
                <a:cs typeface="Courier New" pitchFamily="49" charset="0"/>
              </a:rPr>
              <a:t>int</a:t>
            </a:r>
            <a:r>
              <a:rPr lang="en-US" altLang="zh-CN" sz="1867" dirty="0">
                <a:solidFill>
                  <a:srgbClr val="C00000"/>
                </a:solidFill>
                <a:latin typeface="微软雅黑" pitchFamily="34" charset="-122"/>
                <a:ea typeface="微软雅黑" pitchFamily="34" charset="-122"/>
                <a:cs typeface="Courier New" pitchFamily="49" charset="0"/>
              </a:rPr>
              <a:t> x, </a:t>
            </a:r>
            <a:r>
              <a:rPr lang="en-US" altLang="zh-CN" sz="1867" dirty="0" err="1">
                <a:solidFill>
                  <a:srgbClr val="C00000"/>
                </a:solidFill>
                <a:latin typeface="微软雅黑" pitchFamily="34" charset="-122"/>
                <a:ea typeface="微软雅黑" pitchFamily="34" charset="-122"/>
                <a:cs typeface="Courier New" pitchFamily="49" charset="0"/>
              </a:rPr>
              <a:t>int</a:t>
            </a:r>
            <a:r>
              <a:rPr lang="en-US" altLang="zh-CN" sz="1867" dirty="0">
                <a:solidFill>
                  <a:srgbClr val="C00000"/>
                </a:solidFill>
                <a:latin typeface="微软雅黑" pitchFamily="34" charset="-122"/>
                <a:ea typeface="微软雅黑" pitchFamily="34" charset="-122"/>
                <a:cs typeface="Courier New" pitchFamily="49" charset="0"/>
              </a:rPr>
              <a:t> y)-&gt;</a:t>
            </a:r>
            <a:r>
              <a:rPr lang="en-US" altLang="zh-CN" sz="1867" dirty="0" err="1">
                <a:solidFill>
                  <a:srgbClr val="C00000"/>
                </a:solidFill>
                <a:latin typeface="微软雅黑" pitchFamily="34" charset="-122"/>
                <a:ea typeface="微软雅黑" pitchFamily="34" charset="-122"/>
                <a:cs typeface="Courier New" pitchFamily="49" charset="0"/>
              </a:rPr>
              <a:t>bool</a:t>
            </a:r>
            <a:r>
              <a:rPr lang="en-US" altLang="zh-CN" sz="1867" dirty="0">
                <a:solidFill>
                  <a:srgbClr val="C00000"/>
                </a:solidFill>
                <a:latin typeface="微软雅黑" pitchFamily="34" charset="-122"/>
                <a:ea typeface="微软雅黑" pitchFamily="34" charset="-122"/>
                <a:cs typeface="Courier New" pitchFamily="49" charset="0"/>
              </a:rPr>
              <a:t> { return x &lt; y; } </a:t>
            </a: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indent="270927" defTabSz="1219170" eaLnBrk="0" fontAlgn="base" hangingPunct="0">
              <a:spcBef>
                <a:spcPts val="267"/>
              </a:spcBef>
              <a:spcAft>
                <a:spcPct val="0"/>
              </a:spcAft>
            </a:pPr>
            <a:r>
              <a:rPr lang="en-US" altLang="zh-CN" sz="1867" dirty="0">
                <a:latin typeface="微软雅黑" pitchFamily="34" charset="-122"/>
                <a:ea typeface="微软雅黑" pitchFamily="34" charset="-122"/>
                <a:cs typeface="Courier New" pitchFamily="49" charset="0"/>
              </a:rPr>
              <a:t>     for (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 0;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&lt; 10;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a[</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&lt;&lt; "\t";</a:t>
            </a:r>
            <a:endParaRPr lang="en-US" altLang="zh-CN" sz="1867" dirty="0">
              <a:latin typeface="微软雅黑" pitchFamily="34" charset="-122"/>
              <a:ea typeface="微软雅黑" pitchFamily="34" charset="-122"/>
              <a:cs typeface="宋体" pitchFamily="2" charset="-122"/>
            </a:endParaRPr>
          </a:p>
          <a:p>
            <a:pPr indent="270927" defTabSz="1219170" eaLnBrk="0" fontAlgn="base" hangingPunct="0">
              <a:spcBef>
                <a:spcPts val="267"/>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a:t>
            </a:r>
            <a:r>
              <a:rPr lang="en-US" altLang="zh-CN" sz="1867" dirty="0" err="1">
                <a:latin typeface="微软雅黑" pitchFamily="34" charset="-122"/>
                <a:ea typeface="微软雅黑" pitchFamily="34" charset="-122"/>
                <a:cs typeface="Courier New" pitchFamily="49" charset="0"/>
              </a:rPr>
              <a:t>endl</a:t>
            </a:r>
            <a:r>
              <a:rPr lang="en-US" altLang="zh-CN" sz="1867" dirty="0">
                <a:latin typeface="微软雅黑" pitchFamily="34" charset="-122"/>
                <a:ea typeface="微软雅黑" pitchFamily="34" charset="-122"/>
                <a:cs typeface="Courier New" pitchFamily="49" charset="0"/>
              </a:rPr>
              <a:t>;  </a:t>
            </a:r>
          </a:p>
          <a:p>
            <a:pPr indent="270927" eaLnBrk="0" hangingPunct="0">
              <a:spcBef>
                <a:spcPts val="267"/>
              </a:spcBef>
            </a:pPr>
            <a:r>
              <a:rPr lang="en-US" altLang="zh-CN" sz="1867" dirty="0">
                <a:latin typeface="微软雅黑" pitchFamily="34" charset="-122"/>
                <a:ea typeface="微软雅黑" pitchFamily="34" charset="-122"/>
                <a:cs typeface="Courier New" pitchFamily="49" charset="0"/>
              </a:rPr>
              <a:t>    sort&lt;char *&gt;(b, 10,  </a:t>
            </a:r>
            <a:r>
              <a:rPr lang="en-US" altLang="zh-CN" sz="1867" dirty="0">
                <a:solidFill>
                  <a:srgbClr val="C00000"/>
                </a:solidFill>
                <a:latin typeface="微软雅黑" pitchFamily="34" charset="-122"/>
                <a:ea typeface="微软雅黑" pitchFamily="34" charset="-122"/>
                <a:cs typeface="Courier New" pitchFamily="49" charset="0"/>
              </a:rPr>
              <a:t>[ ]( char *x, char *y )-&gt;</a:t>
            </a:r>
            <a:r>
              <a:rPr lang="en-US" altLang="zh-CN" sz="1867" dirty="0" err="1">
                <a:solidFill>
                  <a:srgbClr val="C00000"/>
                </a:solidFill>
                <a:latin typeface="微软雅黑" pitchFamily="34" charset="-122"/>
                <a:ea typeface="微软雅黑" pitchFamily="34" charset="-122"/>
                <a:cs typeface="Courier New" pitchFamily="49" charset="0"/>
              </a:rPr>
              <a:t>bool</a:t>
            </a:r>
            <a:r>
              <a:rPr lang="en-US" altLang="zh-CN" sz="1867" dirty="0">
                <a:solidFill>
                  <a:srgbClr val="C00000"/>
                </a:solidFill>
                <a:latin typeface="微软雅黑" pitchFamily="34" charset="-122"/>
                <a:ea typeface="微软雅黑" pitchFamily="34" charset="-122"/>
                <a:cs typeface="Courier New" pitchFamily="49" charset="0"/>
              </a:rPr>
              <a:t> { return </a:t>
            </a:r>
            <a:r>
              <a:rPr lang="en-US" altLang="zh-CN" sz="1867" dirty="0" err="1">
                <a:solidFill>
                  <a:srgbClr val="C00000"/>
                </a:solidFill>
                <a:latin typeface="微软雅黑" pitchFamily="34" charset="-122"/>
                <a:ea typeface="微软雅黑" pitchFamily="34" charset="-122"/>
                <a:cs typeface="Courier New" pitchFamily="49" charset="0"/>
              </a:rPr>
              <a:t>strcmp</a:t>
            </a:r>
            <a:r>
              <a:rPr lang="en-US" altLang="zh-CN" sz="1867" dirty="0">
                <a:solidFill>
                  <a:srgbClr val="C00000"/>
                </a:solidFill>
                <a:latin typeface="微软雅黑" pitchFamily="34" charset="-122"/>
                <a:ea typeface="微软雅黑" pitchFamily="34" charset="-122"/>
                <a:cs typeface="Courier New" pitchFamily="49" charset="0"/>
              </a:rPr>
              <a:t>(x, y) &gt; 0;  }  </a:t>
            </a:r>
            <a:r>
              <a:rPr lang="en-US" altLang="zh-CN" sz="1867" dirty="0">
                <a:latin typeface="微软雅黑" pitchFamily="34" charset="-122"/>
                <a:ea typeface="微软雅黑" pitchFamily="34" charset="-122"/>
                <a:cs typeface="Courier New" pitchFamily="49" charset="0"/>
              </a:rPr>
              <a:t>);</a:t>
            </a:r>
          </a:p>
          <a:p>
            <a:pPr indent="270927" eaLnBrk="0" hangingPunct="0">
              <a:spcBef>
                <a:spcPts val="267"/>
              </a:spcBef>
            </a:pPr>
            <a:r>
              <a:rPr lang="en-US" altLang="zh-CN" sz="1867" dirty="0">
                <a:latin typeface="微软雅黑" pitchFamily="34" charset="-122"/>
                <a:ea typeface="微软雅黑" pitchFamily="34" charset="-122"/>
                <a:cs typeface="Courier New" pitchFamily="49" charset="0"/>
              </a:rPr>
              <a:t>     for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 0;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&lt; 10;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b[</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&lt;&lt; "\t";</a:t>
            </a:r>
            <a:endParaRPr lang="en-US" altLang="zh-CN" sz="1867" dirty="0">
              <a:latin typeface="微软雅黑" pitchFamily="34" charset="-122"/>
              <a:ea typeface="微软雅黑" pitchFamily="34" charset="-122"/>
              <a:cs typeface="宋体" pitchFamily="2" charset="-122"/>
            </a:endParaRPr>
          </a:p>
          <a:p>
            <a:pPr indent="270927" eaLnBrk="0" hangingPunct="0">
              <a:spcBef>
                <a:spcPts val="267"/>
              </a:spcBef>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a:t>
            </a:r>
            <a:r>
              <a:rPr lang="en-US" altLang="zh-CN" sz="1867" dirty="0" err="1">
                <a:latin typeface="微软雅黑" pitchFamily="34" charset="-122"/>
                <a:ea typeface="微软雅黑" pitchFamily="34" charset="-122"/>
                <a:cs typeface="Courier New" pitchFamily="49" charset="0"/>
              </a:rPr>
              <a:t>endl</a:t>
            </a: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indent="270927" eaLnBrk="0" hangingPunct="0">
              <a:spcBef>
                <a:spcPts val="267"/>
              </a:spcBef>
            </a:pPr>
            <a:r>
              <a:rPr lang="en-US" altLang="zh-CN" sz="1867" dirty="0">
                <a:latin typeface="微软雅黑" pitchFamily="34" charset="-122"/>
                <a:ea typeface="微软雅黑" pitchFamily="34" charset="-122"/>
                <a:cs typeface="Courier New" pitchFamily="49" charset="0"/>
              </a:rPr>
              <a:t>	</a:t>
            </a:r>
            <a:endParaRPr lang="en-US" altLang="zh-CN" sz="1867" dirty="0">
              <a:latin typeface="微软雅黑" pitchFamily="34" charset="-122"/>
              <a:ea typeface="微软雅黑" pitchFamily="34" charset="-122"/>
              <a:cs typeface="宋体" pitchFamily="2" charset="-122"/>
            </a:endParaRPr>
          </a:p>
          <a:p>
            <a:pPr indent="270927" eaLnBrk="0" hangingPunct="0">
              <a:spcBef>
                <a:spcPts val="267"/>
              </a:spcBef>
            </a:pPr>
            <a:r>
              <a:rPr lang="en-US" altLang="zh-CN" sz="1867" dirty="0">
                <a:latin typeface="微软雅黑" pitchFamily="34" charset="-122"/>
                <a:ea typeface="微软雅黑" pitchFamily="34" charset="-122"/>
                <a:cs typeface="Courier New" pitchFamily="49" charset="0"/>
              </a:rPr>
              <a:t>     sort&lt;char *&gt;(b, 10,   </a:t>
            </a:r>
            <a:r>
              <a:rPr lang="en-US" altLang="zh-CN" sz="1867" dirty="0">
                <a:solidFill>
                  <a:srgbClr val="C00000"/>
                </a:solidFill>
                <a:latin typeface="微软雅黑" pitchFamily="34" charset="-122"/>
                <a:ea typeface="微软雅黑" pitchFamily="34" charset="-122"/>
                <a:cs typeface="Courier New" pitchFamily="49" charset="0"/>
              </a:rPr>
              <a:t>[ ]( char *x, char *y ) -&gt;bool { return </a:t>
            </a:r>
            <a:r>
              <a:rPr lang="en-US" altLang="zh-CN" sz="1867" dirty="0" err="1">
                <a:solidFill>
                  <a:srgbClr val="C00000"/>
                </a:solidFill>
                <a:latin typeface="微软雅黑" pitchFamily="34" charset="-122"/>
                <a:ea typeface="微软雅黑" pitchFamily="34" charset="-122"/>
                <a:cs typeface="Courier New" pitchFamily="49" charset="0"/>
              </a:rPr>
              <a:t>strcmp</a:t>
            </a:r>
            <a:r>
              <a:rPr lang="en-US" altLang="zh-CN" sz="1867" dirty="0">
                <a:solidFill>
                  <a:srgbClr val="C00000"/>
                </a:solidFill>
                <a:latin typeface="微软雅黑" pitchFamily="34" charset="-122"/>
                <a:ea typeface="微软雅黑" pitchFamily="34" charset="-122"/>
                <a:cs typeface="Courier New" pitchFamily="49" charset="0"/>
              </a:rPr>
              <a:t>(x, y) &lt; 0;  }  </a:t>
            </a:r>
            <a:r>
              <a:rPr lang="en-US" altLang="zh-CN" sz="1867" dirty="0">
                <a:latin typeface="微软雅黑" pitchFamily="34" charset="-122"/>
                <a:ea typeface="微软雅黑" pitchFamily="34" charset="-122"/>
                <a:cs typeface="Courier New" pitchFamily="49" charset="0"/>
              </a:rPr>
              <a:t>);</a:t>
            </a:r>
          </a:p>
          <a:p>
            <a:pPr indent="270927" eaLnBrk="0" hangingPunct="0">
              <a:spcBef>
                <a:spcPts val="267"/>
              </a:spcBef>
            </a:pPr>
            <a:r>
              <a:rPr lang="en-US" altLang="zh-CN" sz="1867" dirty="0">
                <a:latin typeface="微软雅黑" pitchFamily="34" charset="-122"/>
                <a:ea typeface="微软雅黑" pitchFamily="34" charset="-122"/>
                <a:cs typeface="Courier New" pitchFamily="49" charset="0"/>
              </a:rPr>
              <a:t>     for (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 0;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&lt; 10; ++</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b[</a:t>
            </a:r>
            <a:r>
              <a:rPr lang="en-US" altLang="zh-CN" sz="1867" dirty="0" err="1">
                <a:latin typeface="微软雅黑" pitchFamily="34" charset="-122"/>
                <a:ea typeface="微软雅黑" pitchFamily="34" charset="-122"/>
                <a:cs typeface="Courier New" pitchFamily="49" charset="0"/>
              </a:rPr>
              <a:t>i</a:t>
            </a:r>
            <a:r>
              <a:rPr lang="en-US" altLang="zh-CN" sz="1867" dirty="0">
                <a:latin typeface="微软雅黑" pitchFamily="34" charset="-122"/>
                <a:ea typeface="微软雅黑" pitchFamily="34" charset="-122"/>
                <a:cs typeface="Courier New" pitchFamily="49" charset="0"/>
              </a:rPr>
              <a:t>] &lt;&lt; "\t";</a:t>
            </a:r>
            <a:endParaRPr lang="en-US" altLang="zh-CN" sz="1867" dirty="0">
              <a:latin typeface="微软雅黑" pitchFamily="34" charset="-122"/>
              <a:ea typeface="微软雅黑" pitchFamily="34" charset="-122"/>
              <a:cs typeface="宋体" pitchFamily="2" charset="-122"/>
            </a:endParaRPr>
          </a:p>
          <a:p>
            <a:pPr indent="270927" eaLnBrk="0" hangingPunct="0">
              <a:spcBef>
                <a:spcPts val="267"/>
              </a:spcBef>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a:t>
            </a:r>
            <a:r>
              <a:rPr lang="en-US" altLang="zh-CN" sz="1867" dirty="0" err="1">
                <a:latin typeface="微软雅黑" pitchFamily="34" charset="-122"/>
                <a:ea typeface="微软雅黑" pitchFamily="34" charset="-122"/>
                <a:cs typeface="Courier New" pitchFamily="49" charset="0"/>
              </a:rPr>
              <a:t>endl</a:t>
            </a:r>
            <a:r>
              <a:rPr lang="en-US" altLang="zh-CN" sz="1867" dirty="0">
                <a:latin typeface="微软雅黑" pitchFamily="34" charset="-122"/>
                <a:ea typeface="微软雅黑" pitchFamily="34" charset="-122"/>
                <a:cs typeface="Courier New" pitchFamily="49" charset="0"/>
              </a:rPr>
              <a:t>;  </a:t>
            </a:r>
            <a:endParaRPr lang="en-US" altLang="zh-CN" sz="1867" dirty="0">
              <a:latin typeface="微软雅黑" pitchFamily="34" charset="-122"/>
              <a:ea typeface="微软雅黑" pitchFamily="34" charset="-122"/>
              <a:cs typeface="宋体" pitchFamily="2" charset="-122"/>
            </a:endParaRPr>
          </a:p>
          <a:p>
            <a:pPr indent="270927" eaLnBrk="0" hangingPunct="0">
              <a:spcBef>
                <a:spcPts val="267"/>
              </a:spcBef>
            </a:pPr>
            <a:r>
              <a:rPr lang="en-US" altLang="zh-CN" sz="1867" dirty="0">
                <a:latin typeface="微软雅黑" pitchFamily="34" charset="-122"/>
                <a:ea typeface="微软雅黑" pitchFamily="34" charset="-122"/>
                <a:cs typeface="Courier New" pitchFamily="49" charset="0"/>
              </a:rPr>
              <a:t>     return 0;</a:t>
            </a:r>
          </a:p>
          <a:p>
            <a:pPr indent="270927" eaLnBrk="0" hangingPunct="0">
              <a:spcBef>
                <a:spcPts val="267"/>
              </a:spcBef>
            </a:pP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p:txBody>
      </p:sp>
    </p:spTree>
  </p:cSld>
  <p:clrMapOvr>
    <a:masterClrMapping/>
  </p:clrMapOvr>
  <p:transition spd="med">
    <p:fade/>
  </p:transition>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733" b="1" dirty="0">
                <a:latin typeface="微软雅黑" pitchFamily="34" charset="-122"/>
              </a:rPr>
              <a:t>STL</a:t>
            </a:r>
            <a:r>
              <a:rPr lang="zh-CN" altLang="en-US" sz="3733" b="1" dirty="0">
                <a:latin typeface="微软雅黑" pitchFamily="34" charset="-122"/>
              </a:rPr>
              <a:t>库函数中</a:t>
            </a:r>
            <a:r>
              <a:rPr lang="en-US" altLang="zh-CN" sz="3733" b="1" dirty="0">
                <a:latin typeface="微软雅黑" pitchFamily="34" charset="-122"/>
              </a:rPr>
              <a:t>Lambda</a:t>
            </a:r>
            <a:r>
              <a:rPr lang="zh-CN" altLang="zh-CN" sz="3733" b="1" dirty="0">
                <a:latin typeface="微软雅黑" pitchFamily="34" charset="-122"/>
              </a:rPr>
              <a:t>表达式</a:t>
            </a:r>
            <a:r>
              <a:rPr lang="zh-CN" altLang="en-US" sz="3733" b="1" dirty="0">
                <a:latin typeface="微软雅黑" pitchFamily="34" charset="-122"/>
              </a:rPr>
              <a:t>的使用</a:t>
            </a:r>
          </a:p>
        </p:txBody>
      </p:sp>
      <p:sp>
        <p:nvSpPr>
          <p:cNvPr id="5" name="矩形 4"/>
          <p:cNvSpPr/>
          <p:nvPr/>
        </p:nvSpPr>
        <p:spPr>
          <a:xfrm>
            <a:off x="413853" y="1176428"/>
            <a:ext cx="11157989" cy="5079467"/>
          </a:xfrm>
          <a:prstGeom prst="rect">
            <a:avLst/>
          </a:prstGeom>
        </p:spPr>
        <p:txBody>
          <a:bodyPr wrap="square">
            <a:spAutoFit/>
          </a:bodyPr>
          <a:lstStyle/>
          <a:p>
            <a:r>
              <a:rPr lang="en-US" altLang="zh-CN" sz="2133" b="1" dirty="0">
                <a:latin typeface="微软雅黑" pitchFamily="34" charset="-122"/>
                <a:ea typeface="微软雅黑" pitchFamily="34" charset="-122"/>
              </a:rPr>
              <a:t>STL</a:t>
            </a:r>
            <a:r>
              <a:rPr lang="zh-CN" altLang="en-US" sz="2133" b="1" dirty="0">
                <a:latin typeface="微软雅黑" pitchFamily="34" charset="-122"/>
                <a:ea typeface="微软雅黑" pitchFamily="34" charset="-122"/>
              </a:rPr>
              <a:t>的很多库函数都允许带一个函数指针的参数，例如对一组随机数进行各种统计</a:t>
            </a:r>
            <a:endParaRPr lang="en-US" altLang="zh-CN" sz="2133" b="1" dirty="0">
              <a:latin typeface="微软雅黑" pitchFamily="34" charset="-122"/>
              <a:ea typeface="微软雅黑" pitchFamily="34" charset="-122"/>
            </a:endParaRPr>
          </a:p>
          <a:p>
            <a:pPr>
              <a:spcBef>
                <a:spcPts val="1600"/>
              </a:spcBef>
            </a:pPr>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iostream</a:t>
            </a:r>
            <a:r>
              <a:rPr lang="en-US" altLang="zh-CN" sz="1867" dirty="0">
                <a:latin typeface="微软雅黑" pitchFamily="34" charset="-122"/>
                <a:ea typeface="微软雅黑" pitchFamily="34" charset="-122"/>
              </a:rPr>
              <a:t>&gt;</a:t>
            </a:r>
          </a:p>
          <a:p>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const long Size = 390000L;</a:t>
            </a:r>
          </a:p>
          <a:p>
            <a:endParaRPr lang="en-US" altLang="zh-CN" sz="1867" dirty="0">
              <a:latin typeface="微软雅黑" pitchFamily="34" charset="-122"/>
              <a:ea typeface="微软雅黑" pitchFamily="34" charset="-122"/>
            </a:endParaRPr>
          </a:p>
          <a:p>
            <a:pPr>
              <a:lnSpc>
                <a:spcPct val="150000"/>
              </a:lnSpc>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pPr>
              <a:lnSpc>
                <a:spcPct val="150000"/>
              </a:lnSpc>
            </a:pPr>
            <a:r>
              <a:rPr lang="en-US" altLang="zh-CN" sz="1867" dirty="0">
                <a:latin typeface="微软雅黑" pitchFamily="34" charset="-122"/>
                <a:ea typeface="微软雅黑" pitchFamily="34" charset="-122"/>
              </a:rPr>
              <a:t>{</a:t>
            </a:r>
          </a:p>
          <a:p>
            <a:pPr>
              <a:lnSpc>
                <a:spcPct val="150000"/>
              </a:lnSpc>
            </a:pPr>
            <a:r>
              <a:rPr lang="en-US" altLang="zh-CN" sz="1867" dirty="0">
                <a:latin typeface="微软雅黑" pitchFamily="34" charset="-122"/>
                <a:ea typeface="微软雅黑" pitchFamily="34" charset="-122"/>
              </a:rPr>
              <a:t>    vector&lt;</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&gt; numbers(Size);</a:t>
            </a:r>
          </a:p>
          <a:p>
            <a:pPr>
              <a:lnSpc>
                <a:spcPct val="150000"/>
              </a:lnSpc>
            </a:pPr>
            <a:endParaRPr lang="en-US" altLang="zh-CN" sz="1867" dirty="0">
              <a:latin typeface="微软雅黑" pitchFamily="34" charset="-122"/>
              <a:ea typeface="微软雅黑" pitchFamily="34" charset="-122"/>
            </a:endParaRPr>
          </a:p>
          <a:p>
            <a:pPr>
              <a:lnSpc>
                <a:spcPct val="15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srand</a:t>
            </a:r>
            <a:r>
              <a:rPr lang="en-US" altLang="zh-CN" sz="1867" dirty="0">
                <a:latin typeface="微软雅黑" pitchFamily="34" charset="-122"/>
                <a:ea typeface="微软雅黑" pitchFamily="34" charset="-122"/>
              </a:rPr>
              <a:t>(std::time(0));</a:t>
            </a:r>
          </a:p>
          <a:p>
            <a:pPr>
              <a:lnSpc>
                <a:spcPct val="150000"/>
              </a:lnSpc>
            </a:pPr>
            <a:r>
              <a:rPr lang="en-US" altLang="zh-CN" sz="1867" dirty="0">
                <a:latin typeface="微软雅黑" pitchFamily="34" charset="-122"/>
                <a:ea typeface="微软雅黑" pitchFamily="34" charset="-122"/>
              </a:rPr>
              <a:t>    generate( </a:t>
            </a:r>
            <a:r>
              <a:rPr lang="en-US" altLang="zh-CN" sz="1867" dirty="0" err="1">
                <a:latin typeface="微软雅黑" pitchFamily="34" charset="-122"/>
                <a:ea typeface="微软雅黑" pitchFamily="34" charset="-122"/>
              </a:rPr>
              <a:t>numbers.begin</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numbers.end</a:t>
            </a:r>
            <a:r>
              <a:rPr lang="en-US" altLang="zh-CN" sz="1867" dirty="0">
                <a:latin typeface="微软雅黑" pitchFamily="34" charset="-122"/>
                <a:ea typeface="微软雅黑" pitchFamily="34" charset="-122"/>
              </a:rPr>
              <a:t>(), </a:t>
            </a:r>
            <a:r>
              <a:rPr lang="en-US" altLang="zh-CN" sz="1867" dirty="0">
                <a:solidFill>
                  <a:srgbClr val="FFC000"/>
                </a:solidFill>
                <a:latin typeface="微软雅黑" pitchFamily="34" charset="-122"/>
                <a:ea typeface="微软雅黑" pitchFamily="34" charset="-122"/>
              </a:rPr>
              <a:t>rand</a:t>
            </a:r>
            <a:r>
              <a:rPr lang="en-US" altLang="zh-CN" sz="1867" dirty="0">
                <a:latin typeface="微软雅黑" pitchFamily="34" charset="-122"/>
                <a:ea typeface="微软雅黑" pitchFamily="34" charset="-122"/>
              </a:rPr>
              <a:t> );</a:t>
            </a:r>
          </a:p>
          <a:p>
            <a:pPr>
              <a:lnSpc>
                <a:spcPct val="15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"Sample size = " &lt;&lt; Size &lt;&lt; '\n';</a:t>
            </a:r>
          </a:p>
          <a:p>
            <a:r>
              <a:rPr lang="en-US" altLang="zh-CN" sz="1867" dirty="0">
                <a:latin typeface="微软雅黑" pitchFamily="34" charset="-122"/>
                <a:ea typeface="微软雅黑" pitchFamily="34" charset="-122"/>
              </a:rPr>
              <a:t> </a:t>
            </a:r>
          </a:p>
        </p:txBody>
      </p:sp>
      <p:sp>
        <p:nvSpPr>
          <p:cNvPr id="6" name="矩形 5"/>
          <p:cNvSpPr/>
          <p:nvPr/>
        </p:nvSpPr>
        <p:spPr>
          <a:xfrm>
            <a:off x="6473061" y="3162261"/>
            <a:ext cx="4384540" cy="461665"/>
          </a:xfrm>
          <a:prstGeom prst="rect">
            <a:avLst/>
          </a:prstGeom>
        </p:spPr>
        <p:txBody>
          <a:bodyPr wrap="square">
            <a:spAutoFit/>
          </a:bodyPr>
          <a:lstStyle/>
          <a:p>
            <a:r>
              <a:rPr lang="en-US" altLang="zh-CN" sz="2400" dirty="0">
                <a:latin typeface="微软雅黑" pitchFamily="34" charset="-122"/>
                <a:ea typeface="微软雅黑" pitchFamily="34" charset="-122"/>
              </a:rPr>
              <a:t>Sample size = 390000 </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733" b="1" dirty="0">
                <a:latin typeface="微软雅黑" pitchFamily="34" charset="-122"/>
              </a:rPr>
              <a:t>STL</a:t>
            </a:r>
            <a:r>
              <a:rPr lang="zh-CN" altLang="en-US" sz="3733" b="1" dirty="0">
                <a:latin typeface="微软雅黑" pitchFamily="34" charset="-122"/>
              </a:rPr>
              <a:t>库函数中</a:t>
            </a:r>
            <a:r>
              <a:rPr lang="en-US" altLang="zh-CN" sz="3733" b="1" dirty="0">
                <a:latin typeface="微软雅黑" pitchFamily="34" charset="-122"/>
              </a:rPr>
              <a:t>Lambda</a:t>
            </a:r>
            <a:r>
              <a:rPr lang="zh-CN" altLang="zh-CN" sz="3733" b="1" dirty="0">
                <a:latin typeface="微软雅黑" pitchFamily="34" charset="-122"/>
              </a:rPr>
              <a:t>表达式</a:t>
            </a:r>
            <a:r>
              <a:rPr lang="zh-CN" altLang="en-US" sz="3733" b="1" dirty="0">
                <a:latin typeface="微软雅黑" pitchFamily="34" charset="-122"/>
              </a:rPr>
              <a:t>的使用</a:t>
            </a:r>
          </a:p>
        </p:txBody>
      </p:sp>
      <p:sp>
        <p:nvSpPr>
          <p:cNvPr id="5" name="矩形 4"/>
          <p:cNvSpPr/>
          <p:nvPr/>
        </p:nvSpPr>
        <p:spPr>
          <a:xfrm>
            <a:off x="237985" y="1094400"/>
            <a:ext cx="9643435" cy="5458930"/>
          </a:xfrm>
          <a:prstGeom prst="rect">
            <a:avLst/>
          </a:prstGeom>
        </p:spPr>
        <p:txBody>
          <a:bodyPr wrap="square">
            <a:spAutoFit/>
          </a:bodyPr>
          <a:lstStyle/>
          <a:p>
            <a:pPr>
              <a:spcBef>
                <a:spcPts val="4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count3 = </a:t>
            </a:r>
            <a:r>
              <a:rPr lang="en-US" altLang="zh-CN" sz="1867" dirty="0" err="1">
                <a:latin typeface="微软雅黑" pitchFamily="34" charset="-122"/>
                <a:ea typeface="微软雅黑" pitchFamily="34" charset="-122"/>
              </a:rPr>
              <a:t>count_if</a:t>
            </a:r>
            <a:r>
              <a:rPr lang="en-US" altLang="zh-CN" sz="1867" dirty="0">
                <a:latin typeface="微软雅黑" pitchFamily="34" charset="-122"/>
                <a:ea typeface="微软雅黑" pitchFamily="34" charset="-122"/>
              </a:rPr>
              <a:t> ( </a:t>
            </a:r>
            <a:r>
              <a:rPr lang="en-US" altLang="zh-CN" sz="1867" dirty="0" err="1">
                <a:latin typeface="微软雅黑" pitchFamily="34" charset="-122"/>
                <a:ea typeface="微软雅黑" pitchFamily="34" charset="-122"/>
              </a:rPr>
              <a:t>numbers.begin</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numbers.end</a:t>
            </a:r>
            <a:r>
              <a:rPr lang="en-US" altLang="zh-CN" sz="1867" dirty="0">
                <a:latin typeface="微软雅黑" pitchFamily="34" charset="-122"/>
                <a:ea typeface="微软雅黑" pitchFamily="34" charset="-122"/>
              </a:rPr>
              <a:t>(),   </a:t>
            </a:r>
          </a:p>
          <a:p>
            <a:pPr>
              <a:spcBef>
                <a:spcPts val="400"/>
              </a:spcBef>
            </a:pPr>
            <a:r>
              <a:rPr lang="en-US" altLang="zh-CN" sz="1867" dirty="0">
                <a:solidFill>
                  <a:srgbClr val="FFC000"/>
                </a:solidFill>
                <a:latin typeface="微软雅黑" pitchFamily="34" charset="-122"/>
                <a:ea typeface="微软雅黑" pitchFamily="34" charset="-122"/>
              </a:rPr>
              <a:t>                                        </a:t>
            </a:r>
            <a:r>
              <a:rPr lang="en-US" altLang="zh-CN" sz="1867" dirty="0">
                <a:solidFill>
                  <a:srgbClr val="C00000"/>
                </a:solidFill>
                <a:latin typeface="微软雅黑" pitchFamily="34" charset="-122"/>
                <a:ea typeface="微软雅黑" pitchFamily="34" charset="-122"/>
              </a:rPr>
              <a:t>[](</a:t>
            </a:r>
            <a:r>
              <a:rPr lang="en-US" altLang="zh-CN" sz="1867" dirty="0" err="1">
                <a:solidFill>
                  <a:srgbClr val="C00000"/>
                </a:solidFill>
                <a:latin typeface="微软雅黑" pitchFamily="34" charset="-122"/>
                <a:ea typeface="微软雅黑" pitchFamily="34" charset="-122"/>
              </a:rPr>
              <a:t>int</a:t>
            </a:r>
            <a:r>
              <a:rPr lang="en-US" altLang="zh-CN" sz="1867" dirty="0">
                <a:solidFill>
                  <a:srgbClr val="C00000"/>
                </a:solidFill>
                <a:latin typeface="微软雅黑" pitchFamily="34" charset="-122"/>
                <a:ea typeface="微软雅黑" pitchFamily="34" charset="-122"/>
              </a:rPr>
              <a:t> x){return x % 3 == 0;}  </a:t>
            </a:r>
            <a:r>
              <a:rPr lang="en-US" altLang="zh-CN" sz="1867" dirty="0">
                <a:latin typeface="微软雅黑" pitchFamily="34" charset="-122"/>
                <a:ea typeface="微软雅黑" pitchFamily="34" charset="-122"/>
              </a:rPr>
              <a:t>);</a:t>
            </a:r>
          </a:p>
          <a:p>
            <a:pPr>
              <a:spcBef>
                <a:spcPts val="4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"Count of numbers divisible by 3: " &lt;&lt; count3 &lt;&lt; '\n';</a:t>
            </a:r>
          </a:p>
          <a:p>
            <a:pPr>
              <a:spcBef>
                <a:spcPts val="4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count13 = 0;</a:t>
            </a:r>
          </a:p>
          <a:p>
            <a:pPr>
              <a:spcBef>
                <a:spcPts val="4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for_each</a:t>
            </a:r>
            <a:r>
              <a:rPr lang="en-US" altLang="zh-CN" sz="1867" dirty="0">
                <a:latin typeface="微软雅黑" pitchFamily="34" charset="-122"/>
                <a:ea typeface="微软雅黑" pitchFamily="34" charset="-122"/>
              </a:rPr>
              <a:t> ( </a:t>
            </a:r>
            <a:r>
              <a:rPr lang="en-US" altLang="zh-CN" sz="1867" dirty="0" err="1">
                <a:latin typeface="微软雅黑" pitchFamily="34" charset="-122"/>
                <a:ea typeface="微软雅黑" pitchFamily="34" charset="-122"/>
              </a:rPr>
              <a:t>numbers.begin</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numbers.end</a:t>
            </a:r>
            <a:r>
              <a:rPr lang="en-US" altLang="zh-CN" sz="1867" dirty="0">
                <a:latin typeface="微软雅黑" pitchFamily="34" charset="-122"/>
                <a:ea typeface="微软雅黑" pitchFamily="34" charset="-122"/>
              </a:rPr>
              <a:t>(),   </a:t>
            </a:r>
          </a:p>
          <a:p>
            <a:pPr>
              <a:spcBef>
                <a:spcPts val="400"/>
              </a:spcBef>
            </a:pPr>
            <a:r>
              <a:rPr lang="en-US" altLang="zh-CN" sz="1867" dirty="0">
                <a:solidFill>
                  <a:srgbClr val="FFC000"/>
                </a:solidFill>
                <a:latin typeface="微软雅黑" pitchFamily="34" charset="-122"/>
                <a:ea typeface="微软雅黑" pitchFamily="34" charset="-122"/>
              </a:rPr>
              <a:t>                    </a:t>
            </a:r>
            <a:r>
              <a:rPr lang="en-US" altLang="zh-CN" sz="1867" dirty="0">
                <a:solidFill>
                  <a:srgbClr val="C00000"/>
                </a:solidFill>
                <a:latin typeface="微软雅黑" pitchFamily="34" charset="-122"/>
                <a:ea typeface="微软雅黑" pitchFamily="34" charset="-122"/>
              </a:rPr>
              <a:t>[&amp;count13](</a:t>
            </a:r>
            <a:r>
              <a:rPr lang="en-US" altLang="zh-CN" sz="1867" dirty="0" err="1">
                <a:solidFill>
                  <a:srgbClr val="C00000"/>
                </a:solidFill>
                <a:latin typeface="微软雅黑" pitchFamily="34" charset="-122"/>
                <a:ea typeface="微软雅黑" pitchFamily="34" charset="-122"/>
              </a:rPr>
              <a:t>int</a:t>
            </a:r>
            <a:r>
              <a:rPr lang="en-US" altLang="zh-CN" sz="1867" dirty="0">
                <a:solidFill>
                  <a:srgbClr val="C00000"/>
                </a:solidFill>
                <a:latin typeface="微软雅黑" pitchFamily="34" charset="-122"/>
                <a:ea typeface="微软雅黑" pitchFamily="34" charset="-122"/>
              </a:rPr>
              <a:t> x){count13 += x % 13 == 0;}  </a:t>
            </a:r>
            <a:r>
              <a:rPr lang="en-US" altLang="zh-CN" sz="1867" dirty="0">
                <a:latin typeface="微软雅黑" pitchFamily="34" charset="-122"/>
                <a:ea typeface="微软雅黑" pitchFamily="34" charset="-122"/>
              </a:rPr>
              <a:t>);</a:t>
            </a:r>
          </a:p>
          <a:p>
            <a:pPr>
              <a:spcBef>
                <a:spcPts val="4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"Count of numbers divisible by 13: " &lt;&lt; count13 &lt;&lt; '\n';</a:t>
            </a:r>
          </a:p>
          <a:p>
            <a:pPr>
              <a:spcBef>
                <a:spcPts val="400"/>
              </a:spcBef>
            </a:pPr>
            <a:r>
              <a:rPr lang="en-US" altLang="zh-CN" sz="1867" dirty="0">
                <a:latin typeface="微软雅黑" pitchFamily="34" charset="-122"/>
                <a:ea typeface="微软雅黑" pitchFamily="34" charset="-122"/>
              </a:rPr>
              <a:t> </a:t>
            </a:r>
          </a:p>
          <a:p>
            <a:pPr>
              <a:spcBef>
                <a:spcPts val="400"/>
              </a:spcBef>
            </a:pPr>
            <a:r>
              <a:rPr lang="en-US" altLang="zh-CN" sz="1867" dirty="0">
                <a:latin typeface="微软雅黑" pitchFamily="34" charset="-122"/>
                <a:ea typeface="微软雅黑" pitchFamily="34" charset="-122"/>
              </a:rPr>
              <a:t>    count3 = count13 = 0;</a:t>
            </a:r>
          </a:p>
          <a:p>
            <a:pPr>
              <a:spcBef>
                <a:spcPts val="4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for_each</a:t>
            </a:r>
            <a:r>
              <a:rPr lang="en-US" altLang="zh-CN" sz="1867" dirty="0">
                <a:latin typeface="微软雅黑" pitchFamily="34" charset="-122"/>
                <a:ea typeface="微软雅黑" pitchFamily="34" charset="-122"/>
              </a:rPr>
              <a:t> ( </a:t>
            </a:r>
            <a:r>
              <a:rPr lang="en-US" altLang="zh-CN" sz="1867" dirty="0" err="1">
                <a:latin typeface="微软雅黑" pitchFamily="34" charset="-122"/>
                <a:ea typeface="微软雅黑" pitchFamily="34" charset="-122"/>
              </a:rPr>
              <a:t>numbers.begin</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numbers.end</a:t>
            </a:r>
            <a:r>
              <a:rPr lang="en-US" altLang="zh-CN" sz="1867" dirty="0">
                <a:latin typeface="微软雅黑" pitchFamily="34" charset="-122"/>
                <a:ea typeface="微软雅黑" pitchFamily="34" charset="-122"/>
              </a:rPr>
              <a:t>(),  </a:t>
            </a:r>
          </a:p>
          <a:p>
            <a:pPr>
              <a:spcBef>
                <a:spcPts val="400"/>
              </a:spcBef>
            </a:pPr>
            <a:r>
              <a:rPr lang="en-US" altLang="zh-CN" sz="1867" dirty="0">
                <a:solidFill>
                  <a:srgbClr val="FFC000"/>
                </a:solidFill>
                <a:latin typeface="微软雅黑" pitchFamily="34" charset="-122"/>
                <a:ea typeface="微软雅黑" pitchFamily="34" charset="-122"/>
              </a:rPr>
              <a:t>                    </a:t>
            </a:r>
            <a:r>
              <a:rPr lang="en-US" altLang="zh-CN" sz="1867" dirty="0">
                <a:solidFill>
                  <a:srgbClr val="C00000"/>
                </a:solidFill>
                <a:latin typeface="微软雅黑" pitchFamily="34" charset="-122"/>
                <a:ea typeface="微软雅黑" pitchFamily="34" charset="-122"/>
              </a:rPr>
              <a:t>[&amp;](</a:t>
            </a:r>
            <a:r>
              <a:rPr lang="en-US" altLang="zh-CN" sz="1867" dirty="0" err="1">
                <a:solidFill>
                  <a:srgbClr val="C00000"/>
                </a:solidFill>
                <a:latin typeface="微软雅黑" pitchFamily="34" charset="-122"/>
                <a:ea typeface="微软雅黑" pitchFamily="34" charset="-122"/>
              </a:rPr>
              <a:t>int</a:t>
            </a:r>
            <a:r>
              <a:rPr lang="en-US" altLang="zh-CN" sz="1867" dirty="0">
                <a:solidFill>
                  <a:srgbClr val="C00000"/>
                </a:solidFill>
                <a:latin typeface="微软雅黑" pitchFamily="34" charset="-122"/>
                <a:ea typeface="微软雅黑" pitchFamily="34" charset="-122"/>
              </a:rPr>
              <a:t> x){count3 += x % 3 == 0; count13 += x % 13 == 0;}</a:t>
            </a:r>
            <a:r>
              <a:rPr lang="en-US" altLang="zh-CN" sz="1867" dirty="0">
                <a:latin typeface="微软雅黑" pitchFamily="34" charset="-122"/>
                <a:ea typeface="微软雅黑" pitchFamily="34" charset="-122"/>
              </a:rPr>
              <a:t>);</a:t>
            </a:r>
          </a:p>
          <a:p>
            <a:pPr>
              <a:spcBef>
                <a:spcPts val="4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"Count of numbers divisible by 3: " &lt;&lt; count3 &lt;&lt; '\n';</a:t>
            </a:r>
          </a:p>
          <a:p>
            <a:pPr>
              <a:spcBef>
                <a:spcPts val="400"/>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"Count of numbers divisible by 13: " &lt;&lt; count13 &lt;&lt; '\n';</a:t>
            </a:r>
          </a:p>
          <a:p>
            <a:pPr>
              <a:spcBef>
                <a:spcPts val="400"/>
              </a:spcBef>
            </a:pPr>
            <a:endParaRPr lang="en-US" altLang="zh-CN" sz="1867" dirty="0">
              <a:latin typeface="微软雅黑" pitchFamily="34" charset="-122"/>
              <a:ea typeface="微软雅黑" pitchFamily="34" charset="-122"/>
            </a:endParaRPr>
          </a:p>
          <a:p>
            <a:pPr>
              <a:spcBef>
                <a:spcPts val="400"/>
              </a:spcBef>
            </a:pPr>
            <a:r>
              <a:rPr lang="en-US" altLang="zh-CN" sz="1867" dirty="0">
                <a:latin typeface="微软雅黑" pitchFamily="34" charset="-122"/>
                <a:ea typeface="微软雅黑" pitchFamily="34" charset="-122"/>
              </a:rPr>
              <a:t>     return 0;</a:t>
            </a:r>
          </a:p>
          <a:p>
            <a:pPr>
              <a:spcBef>
                <a:spcPts val="400"/>
              </a:spcBef>
            </a:pPr>
            <a:r>
              <a:rPr lang="en-US" altLang="zh-CN" sz="1867" dirty="0">
                <a:latin typeface="微软雅黑" pitchFamily="34" charset="-122"/>
                <a:ea typeface="微软雅黑" pitchFamily="34" charset="-122"/>
              </a:rPr>
              <a:t>}</a:t>
            </a:r>
            <a:endParaRPr lang="zh-CN" altLang="en-US" sz="1867" dirty="0">
              <a:latin typeface="微软雅黑" pitchFamily="34" charset="-122"/>
              <a:ea typeface="微软雅黑" pitchFamily="34" charset="-122"/>
            </a:endParaRPr>
          </a:p>
        </p:txBody>
      </p:sp>
      <p:pic>
        <p:nvPicPr>
          <p:cNvPr id="7" name="图片 6" descr="图片1.png"/>
          <p:cNvPicPr>
            <a:picLocks noChangeAspect="1"/>
          </p:cNvPicPr>
          <p:nvPr/>
        </p:nvPicPr>
        <p:blipFill>
          <a:blip r:embed="rId2" cstate="print"/>
          <a:stretch>
            <a:fillRect/>
          </a:stretch>
        </p:blipFill>
        <p:spPr>
          <a:xfrm>
            <a:off x="6754761" y="5541941"/>
            <a:ext cx="5240016" cy="131606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309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结构体的概念</a:t>
            </a:r>
          </a:p>
        </p:txBody>
      </p:sp>
      <p:sp>
        <p:nvSpPr>
          <p:cNvPr id="562179" name="Rectangle 3"/>
          <p:cNvSpPr>
            <a:spLocks noGrp="1" noChangeArrowheads="1"/>
          </p:cNvSpPr>
          <p:nvPr>
            <p:ph type="body" sz="half" idx="4294967295"/>
          </p:nvPr>
        </p:nvSpPr>
        <p:spPr>
          <a:xfrm>
            <a:off x="719666" y="1311275"/>
            <a:ext cx="10363200" cy="762000"/>
          </a:xfrm>
        </p:spPr>
        <p:txBody>
          <a:bodyPr>
            <a:normAutofit/>
          </a:bodyPr>
          <a:lstStyle/>
          <a:p>
            <a:pPr eaLnBrk="1" hangingPunct="1">
              <a:buNone/>
            </a:pPr>
            <a:r>
              <a:rPr lang="zh-CN" altLang="en-US" sz="2400" dirty="0"/>
              <a:t>打印学生成绩单 ，格式如下：</a:t>
            </a:r>
          </a:p>
        </p:txBody>
      </p:sp>
      <p:graphicFrame>
        <p:nvGraphicFramePr>
          <p:cNvPr id="3033259" name="Group 171"/>
          <p:cNvGraphicFramePr>
            <a:graphicFrameLocks noGrp="1"/>
          </p:cNvGraphicFramePr>
          <p:nvPr>
            <p:ph sz="half" idx="4294967295"/>
            <p:extLst>
              <p:ext uri="{D42A27DB-BD31-4B8C-83A1-F6EECF244321}">
                <p14:modId xmlns:p14="http://schemas.microsoft.com/office/powerpoint/2010/main" val="2286925509"/>
              </p:ext>
            </p:extLst>
          </p:nvPr>
        </p:nvGraphicFramePr>
        <p:xfrm>
          <a:off x="602826" y="1982258"/>
          <a:ext cx="10363200" cy="2641600"/>
        </p:xfrm>
        <a:graphic>
          <a:graphicData uri="http://schemas.openxmlformats.org/drawingml/2006/table">
            <a:tbl>
              <a:tblPr/>
              <a:tblGrid>
                <a:gridCol w="2319867">
                  <a:extLst>
                    <a:ext uri="{9D8B030D-6E8A-4147-A177-3AD203B41FA5}">
                      <a16:colId xmlns:a16="http://schemas.microsoft.com/office/drawing/2014/main" val="20000"/>
                    </a:ext>
                  </a:extLst>
                </a:gridCol>
                <a:gridCol w="1824567">
                  <a:extLst>
                    <a:ext uri="{9D8B030D-6E8A-4147-A177-3AD203B41FA5}">
                      <a16:colId xmlns:a16="http://schemas.microsoft.com/office/drawing/2014/main" val="20001"/>
                    </a:ext>
                  </a:extLst>
                </a:gridCol>
                <a:gridCol w="2072217">
                  <a:extLst>
                    <a:ext uri="{9D8B030D-6E8A-4147-A177-3AD203B41FA5}">
                      <a16:colId xmlns:a16="http://schemas.microsoft.com/office/drawing/2014/main" val="20002"/>
                    </a:ext>
                  </a:extLst>
                </a:gridCol>
                <a:gridCol w="2074333">
                  <a:extLst>
                    <a:ext uri="{9D8B030D-6E8A-4147-A177-3AD203B41FA5}">
                      <a16:colId xmlns:a16="http://schemas.microsoft.com/office/drawing/2014/main" val="20003"/>
                    </a:ext>
                  </a:extLst>
                </a:gridCol>
                <a:gridCol w="2072216">
                  <a:extLst>
                    <a:ext uri="{9D8B030D-6E8A-4147-A177-3AD203B41FA5}">
                      <a16:colId xmlns:a16="http://schemas.microsoft.com/office/drawing/2014/main" val="20004"/>
                    </a:ext>
                  </a:extLst>
                </a:gridCol>
              </a:tblGrid>
              <a:tr h="660400">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tab pos="5029200" algn="l"/>
                        </a:tabLst>
                      </a:pP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学号</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tab pos="5029200" algn="l"/>
                        </a:tabLst>
                      </a:pP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姓名</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tab pos="5029200" algn="l"/>
                        </a:tabLst>
                      </a:pP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语文成绩</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tab pos="5029200" algn="l"/>
                        </a:tabLst>
                      </a:pP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数学成绩</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tab pos="5029200" algn="l"/>
                        </a:tabLst>
                      </a:pP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英语成绩</a:t>
                      </a: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60400">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tab pos="5029200" algn="l"/>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00001</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tab pos="5029200" algn="l"/>
                        </a:tabLst>
                      </a:pP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张三</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tab pos="5029200" algn="l"/>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96</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tab pos="5029200" algn="l"/>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94</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tab pos="5029200" algn="l"/>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88</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60400">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tab pos="5029200" algn="l"/>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00003</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tab pos="5029200" algn="l"/>
                        </a:tabLst>
                      </a:pP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李四</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tab pos="5029200" algn="l"/>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89</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tab pos="5029200" algn="l"/>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70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tab pos="5029200" algn="l"/>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76</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60400">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tab pos="5029200" algn="l"/>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00004</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tab pos="5029200" algn="l"/>
                        </a:tabLst>
                      </a:pP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王五</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tab pos="5029200" algn="l"/>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90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tab pos="5029200" algn="l"/>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87</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tab pos="5029200" algn="l"/>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78</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62212" name="Text Box 172"/>
          <p:cNvSpPr txBox="1">
            <a:spLocks noChangeArrowheads="1"/>
          </p:cNvSpPr>
          <p:nvPr/>
        </p:nvSpPr>
        <p:spPr bwMode="auto">
          <a:xfrm>
            <a:off x="914400" y="5626101"/>
            <a:ext cx="9973733" cy="461665"/>
          </a:xfrm>
          <a:prstGeom prst="rect">
            <a:avLst/>
          </a:prstGeom>
          <a:noFill/>
          <a:ln w="12700" cap="sq" algn="ctr">
            <a:noFill/>
            <a:miter lim="800000"/>
            <a:headEnd type="none" w="sm" len="sm"/>
            <a:tailEnd type="none" w="sm" len="sm"/>
          </a:ln>
        </p:spPr>
        <p:txBody>
          <a:bodyPr>
            <a:spAutoFit/>
          </a:bodyPr>
          <a:lstStyle/>
          <a:p>
            <a:pPr>
              <a:spcBef>
                <a:spcPct val="50000"/>
              </a:spcBef>
            </a:pPr>
            <a:r>
              <a:rPr lang="zh-CN" altLang="en-US" sz="2400" dirty="0">
                <a:latin typeface="微软雅黑" pitchFamily="34" charset="-122"/>
                <a:ea typeface="微软雅黑" pitchFamily="34" charset="-122"/>
              </a:rPr>
              <a:t>如何在程序中表示这组学生信息？</a:t>
            </a:r>
          </a:p>
        </p:txBody>
      </p:sp>
    </p:spTree>
  </p:cSld>
  <p:clrMapOvr>
    <a:masterClrMapping/>
  </p:clrMapOvr>
  <p:transition spd="med">
    <p:fade/>
  </p:transition>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513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可选方案</a:t>
            </a:r>
          </a:p>
        </p:txBody>
      </p:sp>
      <p:sp>
        <p:nvSpPr>
          <p:cNvPr id="563203" name="Rectangle 3"/>
          <p:cNvSpPr>
            <a:spLocks noGrp="1" noChangeArrowheads="1"/>
          </p:cNvSpPr>
          <p:nvPr>
            <p:ph idx="4294967295"/>
          </p:nvPr>
        </p:nvSpPr>
        <p:spPr>
          <a:xfrm>
            <a:off x="765387" y="1465368"/>
            <a:ext cx="10796588" cy="4114800"/>
          </a:xfrm>
        </p:spPr>
        <p:txBody>
          <a:bodyPr>
            <a:normAutofit/>
          </a:bodyPr>
          <a:lstStyle/>
          <a:p>
            <a:pPr eaLnBrk="1" hangingPunct="1">
              <a:lnSpc>
                <a:spcPct val="130000"/>
              </a:lnSpc>
              <a:buNone/>
            </a:pPr>
            <a:r>
              <a:rPr lang="zh-CN" altLang="en-US" sz="2400" b="1" dirty="0"/>
              <a:t>用二维的数组来表示？</a:t>
            </a:r>
          </a:p>
          <a:p>
            <a:pPr marL="0" lvl="1" indent="0">
              <a:lnSpc>
                <a:spcPct val="130000"/>
              </a:lnSpc>
              <a:buNone/>
            </a:pPr>
            <a:r>
              <a:rPr lang="zh-CN" altLang="en-US" sz="1867" dirty="0"/>
              <a:t>不可行，因为这些信息有不同的类型</a:t>
            </a:r>
            <a:endParaRPr lang="en-US" altLang="zh-CN" sz="1867" dirty="0"/>
          </a:p>
          <a:p>
            <a:pPr marL="0" lvl="1" indent="0">
              <a:lnSpc>
                <a:spcPct val="130000"/>
              </a:lnSpc>
              <a:buNone/>
            </a:pPr>
            <a:endParaRPr lang="zh-CN" altLang="en-US" sz="1867" dirty="0"/>
          </a:p>
          <a:p>
            <a:pPr eaLnBrk="1" hangingPunct="1">
              <a:lnSpc>
                <a:spcPct val="130000"/>
              </a:lnSpc>
              <a:buNone/>
            </a:pPr>
            <a:r>
              <a:rPr lang="zh-CN" altLang="en-US" sz="2400" b="1" dirty="0"/>
              <a:t>并联数组</a:t>
            </a:r>
          </a:p>
          <a:p>
            <a:pPr marL="0" lvl="1" indent="0">
              <a:lnSpc>
                <a:spcPct val="130000"/>
              </a:lnSpc>
              <a:buNone/>
            </a:pPr>
            <a:r>
              <a:rPr lang="zh-CN" altLang="en-US" sz="1867" dirty="0"/>
              <a:t>每一列用一个一维数组来表示</a:t>
            </a:r>
            <a:endParaRPr lang="en-US" altLang="zh-CN" sz="1867" dirty="0"/>
          </a:p>
          <a:p>
            <a:pPr marL="0" lvl="1" indent="0">
              <a:lnSpc>
                <a:spcPct val="130000"/>
              </a:lnSpc>
              <a:buNone/>
            </a:pPr>
            <a:r>
              <a:rPr lang="zh-CN" altLang="en-US" sz="1867" dirty="0"/>
              <a:t>要保证每位学生信息的正确性很难</a:t>
            </a:r>
          </a:p>
        </p:txBody>
      </p:sp>
    </p:spTree>
  </p:cSld>
  <p:clrMapOvr>
    <a:masterClrMapping/>
  </p:clrMapOvr>
  <p:transition spd="med">
    <p:fade/>
  </p:transition>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821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结构体</a:t>
            </a:r>
          </a:p>
        </p:txBody>
      </p:sp>
      <p:sp>
        <p:nvSpPr>
          <p:cNvPr id="564227" name="Rectangle 3"/>
          <p:cNvSpPr>
            <a:spLocks noGrp="1" noChangeArrowheads="1"/>
          </p:cNvSpPr>
          <p:nvPr>
            <p:ph type="body" sz="half" idx="4294967295"/>
          </p:nvPr>
        </p:nvSpPr>
        <p:spPr>
          <a:xfrm>
            <a:off x="697653" y="1181735"/>
            <a:ext cx="10701338" cy="800100"/>
          </a:xfrm>
        </p:spPr>
        <p:txBody>
          <a:bodyPr>
            <a:normAutofit/>
          </a:bodyPr>
          <a:lstStyle/>
          <a:p>
            <a:pPr eaLnBrk="1" hangingPunct="1">
              <a:lnSpc>
                <a:spcPct val="120000"/>
              </a:lnSpc>
              <a:buNone/>
            </a:pPr>
            <a:r>
              <a:rPr lang="zh-CN" altLang="en-US" sz="2400" dirty="0"/>
              <a:t>将一组相关信息聚集在一起</a:t>
            </a:r>
          </a:p>
        </p:txBody>
      </p:sp>
      <p:graphicFrame>
        <p:nvGraphicFramePr>
          <p:cNvPr id="3038287" name="Group 79"/>
          <p:cNvGraphicFramePr>
            <a:graphicFrameLocks noGrp="1"/>
          </p:cNvGraphicFramePr>
          <p:nvPr>
            <p:ph sz="half" idx="4294967295"/>
            <p:extLst>
              <p:ext uri="{D42A27DB-BD31-4B8C-83A1-F6EECF244321}">
                <p14:modId xmlns:p14="http://schemas.microsoft.com/office/powerpoint/2010/main" val="3217992817"/>
              </p:ext>
            </p:extLst>
          </p:nvPr>
        </p:nvGraphicFramePr>
        <p:xfrm>
          <a:off x="528320" y="2155030"/>
          <a:ext cx="8198905" cy="2547940"/>
        </p:xfrm>
        <a:graphic>
          <a:graphicData uri="http://schemas.openxmlformats.org/drawingml/2006/table">
            <a:tbl>
              <a:tblPr/>
              <a:tblGrid>
                <a:gridCol w="1639781">
                  <a:extLst>
                    <a:ext uri="{9D8B030D-6E8A-4147-A177-3AD203B41FA5}">
                      <a16:colId xmlns:a16="http://schemas.microsoft.com/office/drawing/2014/main" val="20000"/>
                    </a:ext>
                  </a:extLst>
                </a:gridCol>
                <a:gridCol w="1639781">
                  <a:extLst>
                    <a:ext uri="{9D8B030D-6E8A-4147-A177-3AD203B41FA5}">
                      <a16:colId xmlns:a16="http://schemas.microsoft.com/office/drawing/2014/main" val="20001"/>
                    </a:ext>
                  </a:extLst>
                </a:gridCol>
                <a:gridCol w="1639781">
                  <a:extLst>
                    <a:ext uri="{9D8B030D-6E8A-4147-A177-3AD203B41FA5}">
                      <a16:colId xmlns:a16="http://schemas.microsoft.com/office/drawing/2014/main" val="20002"/>
                    </a:ext>
                  </a:extLst>
                </a:gridCol>
                <a:gridCol w="1639781">
                  <a:extLst>
                    <a:ext uri="{9D8B030D-6E8A-4147-A177-3AD203B41FA5}">
                      <a16:colId xmlns:a16="http://schemas.microsoft.com/office/drawing/2014/main" val="20003"/>
                    </a:ext>
                  </a:extLst>
                </a:gridCol>
                <a:gridCol w="1639781">
                  <a:extLst>
                    <a:ext uri="{9D8B030D-6E8A-4147-A177-3AD203B41FA5}">
                      <a16:colId xmlns:a16="http://schemas.microsoft.com/office/drawing/2014/main" val="20004"/>
                    </a:ext>
                  </a:extLst>
                </a:gridCol>
              </a:tblGrid>
              <a:tr h="63698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29200" algn="l"/>
                        </a:tabLst>
                      </a:pP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学号</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29200" algn="l"/>
                        </a:tabLst>
                      </a:pP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姓名</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29200" algn="l"/>
                        </a:tabLst>
                      </a:pP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语文成绩</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29200" algn="l"/>
                        </a:tabLst>
                      </a:pP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数学成绩</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29200" algn="l"/>
                        </a:tabLst>
                      </a:pPr>
                      <a:r>
                        <a:rPr kumimoji="1" lang="zh-CN" altLang="en-US"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英语成绩</a:t>
                      </a:r>
                      <a:r>
                        <a:rPr kumimoji="1" lang="en-US" altLang="zh-CN" sz="19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3698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29200" algn="l"/>
                        </a:tabLst>
                      </a:pPr>
                      <a:r>
                        <a:rPr kumimoji="1" lang="en-US" altLang="zh-CN" sz="1900" b="0" i="0" u="none" strike="noStrike" cap="none" normalizeH="0" baseline="0" dirty="0">
                          <a:ln>
                            <a:noFill/>
                          </a:ln>
                          <a:solidFill>
                            <a:srgbClr val="FFC000"/>
                          </a:solidFill>
                          <a:effectLst/>
                          <a:latin typeface="微软雅黑" pitchFamily="34" charset="-122"/>
                          <a:ea typeface="微软雅黑" pitchFamily="34" charset="-122"/>
                          <a:cs typeface="Times New Roman" pitchFamily="18" charset="0"/>
                        </a:rPr>
                        <a:t>00001</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29200" algn="l"/>
                        </a:tabLst>
                      </a:pPr>
                      <a:r>
                        <a:rPr kumimoji="1" lang="zh-CN" altLang="en-US" sz="1900" b="0" i="0" u="none" strike="noStrike" cap="none" normalizeH="0" baseline="0" dirty="0">
                          <a:ln>
                            <a:noFill/>
                          </a:ln>
                          <a:solidFill>
                            <a:srgbClr val="FFC000"/>
                          </a:solidFill>
                          <a:effectLst/>
                          <a:latin typeface="微软雅黑" pitchFamily="34" charset="-122"/>
                          <a:ea typeface="微软雅黑" pitchFamily="34" charset="-122"/>
                          <a:cs typeface="Times New Roman" pitchFamily="18" charset="0"/>
                        </a:rPr>
                        <a:t>张三</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29200" algn="l"/>
                        </a:tabLst>
                      </a:pPr>
                      <a:r>
                        <a:rPr kumimoji="1" lang="en-US" altLang="zh-CN" sz="1900" b="0" i="0" u="none" strike="noStrike" cap="none" normalizeH="0" baseline="0" dirty="0">
                          <a:ln>
                            <a:noFill/>
                          </a:ln>
                          <a:solidFill>
                            <a:srgbClr val="FFC000"/>
                          </a:solidFill>
                          <a:effectLst/>
                          <a:latin typeface="微软雅黑" pitchFamily="34" charset="-122"/>
                          <a:ea typeface="微软雅黑" pitchFamily="34" charset="-122"/>
                          <a:cs typeface="Times New Roman" pitchFamily="18" charset="0"/>
                        </a:rPr>
                        <a:t>96</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29200" algn="l"/>
                        </a:tabLst>
                      </a:pPr>
                      <a:r>
                        <a:rPr kumimoji="1" lang="en-US" altLang="zh-CN" sz="1900" b="0" i="0" u="none" strike="noStrike" cap="none" normalizeH="0" baseline="0" dirty="0">
                          <a:ln>
                            <a:noFill/>
                          </a:ln>
                          <a:solidFill>
                            <a:srgbClr val="FFC000"/>
                          </a:solidFill>
                          <a:effectLst/>
                          <a:latin typeface="微软雅黑" pitchFamily="34" charset="-122"/>
                          <a:ea typeface="微软雅黑" pitchFamily="34" charset="-122"/>
                          <a:cs typeface="Times New Roman" pitchFamily="18" charset="0"/>
                        </a:rPr>
                        <a:t>94</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29200" algn="l"/>
                        </a:tabLst>
                      </a:pPr>
                      <a:r>
                        <a:rPr kumimoji="1" lang="en-US" altLang="zh-CN" sz="1900" b="0" i="0" u="none" strike="noStrike" cap="none" normalizeH="0" baseline="0" dirty="0">
                          <a:ln>
                            <a:noFill/>
                          </a:ln>
                          <a:solidFill>
                            <a:srgbClr val="FFC000"/>
                          </a:solidFill>
                          <a:effectLst/>
                          <a:latin typeface="微软雅黑" pitchFamily="34" charset="-122"/>
                          <a:ea typeface="微软雅黑" pitchFamily="34" charset="-122"/>
                          <a:cs typeface="Times New Roman" pitchFamily="18" charset="0"/>
                        </a:rPr>
                        <a:t>88</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3698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29200" algn="l"/>
                        </a:tabLst>
                      </a:pPr>
                      <a:r>
                        <a:rPr kumimoji="1" lang="en-US" altLang="zh-CN" sz="1900" b="0" i="0" u="none" strike="noStrike" cap="none" normalizeH="0" baseline="0">
                          <a:ln>
                            <a:noFill/>
                          </a:ln>
                          <a:solidFill>
                            <a:srgbClr val="CC66FF"/>
                          </a:solidFill>
                          <a:effectLst/>
                          <a:latin typeface="微软雅黑" pitchFamily="34" charset="-122"/>
                          <a:ea typeface="微软雅黑" pitchFamily="34" charset="-122"/>
                          <a:cs typeface="Times New Roman" pitchFamily="18" charset="0"/>
                        </a:rPr>
                        <a:t>00003</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29200" algn="l"/>
                        </a:tabLst>
                      </a:pPr>
                      <a:r>
                        <a:rPr kumimoji="1" lang="zh-CN" altLang="en-US" sz="1900" b="0" i="0" u="none" strike="noStrike" cap="none" normalizeH="0" baseline="0">
                          <a:ln>
                            <a:noFill/>
                          </a:ln>
                          <a:solidFill>
                            <a:srgbClr val="CC66FF"/>
                          </a:solidFill>
                          <a:effectLst/>
                          <a:latin typeface="微软雅黑" pitchFamily="34" charset="-122"/>
                          <a:ea typeface="微软雅黑" pitchFamily="34" charset="-122"/>
                          <a:cs typeface="Times New Roman" pitchFamily="18" charset="0"/>
                        </a:rPr>
                        <a:t>李四</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29200" algn="l"/>
                        </a:tabLst>
                      </a:pPr>
                      <a:r>
                        <a:rPr kumimoji="1" lang="en-US" altLang="zh-CN" sz="1900" b="0" i="0" u="none" strike="noStrike" cap="none" normalizeH="0" baseline="0">
                          <a:ln>
                            <a:noFill/>
                          </a:ln>
                          <a:solidFill>
                            <a:srgbClr val="CC66FF"/>
                          </a:solidFill>
                          <a:effectLst/>
                          <a:latin typeface="微软雅黑" pitchFamily="34" charset="-122"/>
                          <a:ea typeface="微软雅黑" pitchFamily="34" charset="-122"/>
                          <a:cs typeface="Times New Roman" pitchFamily="18" charset="0"/>
                        </a:rPr>
                        <a:t>89</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29200" algn="l"/>
                        </a:tabLst>
                      </a:pPr>
                      <a:r>
                        <a:rPr kumimoji="1" lang="en-US" altLang="zh-CN" sz="1900" b="0" i="0" u="none" strike="noStrike" cap="none" normalizeH="0" baseline="0" dirty="0">
                          <a:ln>
                            <a:noFill/>
                          </a:ln>
                          <a:solidFill>
                            <a:srgbClr val="CC66FF"/>
                          </a:solidFill>
                          <a:effectLst/>
                          <a:latin typeface="微软雅黑" pitchFamily="34" charset="-122"/>
                          <a:ea typeface="微软雅黑" pitchFamily="34" charset="-122"/>
                          <a:cs typeface="Times New Roman" pitchFamily="18" charset="0"/>
                        </a:rPr>
                        <a:t>70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29200" algn="l"/>
                        </a:tabLst>
                      </a:pPr>
                      <a:r>
                        <a:rPr kumimoji="1" lang="en-US" altLang="zh-CN" sz="1900" b="0" i="0" u="none" strike="noStrike" cap="none" normalizeH="0" baseline="0" dirty="0">
                          <a:ln>
                            <a:noFill/>
                          </a:ln>
                          <a:solidFill>
                            <a:srgbClr val="CC66FF"/>
                          </a:solidFill>
                          <a:effectLst/>
                          <a:latin typeface="微软雅黑" pitchFamily="34" charset="-122"/>
                          <a:ea typeface="微软雅黑" pitchFamily="34" charset="-122"/>
                          <a:cs typeface="Times New Roman" pitchFamily="18" charset="0"/>
                        </a:rPr>
                        <a:t>76</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3698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29200" algn="l"/>
                        </a:tabLst>
                      </a:pPr>
                      <a:r>
                        <a:rPr kumimoji="1" lang="en-US" altLang="zh-CN" sz="1900" b="0" i="0" u="none" strike="noStrike" cap="none" normalizeH="0" baseline="0" dirty="0">
                          <a:ln>
                            <a:noFill/>
                          </a:ln>
                          <a:solidFill>
                            <a:schemeClr val="tx1">
                              <a:lumMod val="75000"/>
                            </a:schemeClr>
                          </a:solidFill>
                          <a:effectLst/>
                          <a:latin typeface="微软雅黑" pitchFamily="34" charset="-122"/>
                          <a:ea typeface="微软雅黑" pitchFamily="34" charset="-122"/>
                          <a:cs typeface="Times New Roman" pitchFamily="18" charset="0"/>
                        </a:rPr>
                        <a:t>00004</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29200" algn="l"/>
                        </a:tabLst>
                      </a:pPr>
                      <a:r>
                        <a:rPr kumimoji="1" lang="zh-CN" altLang="en-US" sz="1900" b="0" i="0" u="none" strike="noStrike" cap="none" normalizeH="0" baseline="0" dirty="0">
                          <a:ln>
                            <a:noFill/>
                          </a:ln>
                          <a:solidFill>
                            <a:schemeClr val="tx1">
                              <a:lumMod val="75000"/>
                            </a:schemeClr>
                          </a:solidFill>
                          <a:effectLst/>
                          <a:latin typeface="微软雅黑" pitchFamily="34" charset="-122"/>
                          <a:ea typeface="微软雅黑" pitchFamily="34" charset="-122"/>
                          <a:cs typeface="Times New Roman" pitchFamily="18" charset="0"/>
                        </a:rPr>
                        <a:t>王五</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29200" algn="l"/>
                        </a:tabLst>
                      </a:pPr>
                      <a:r>
                        <a:rPr kumimoji="1" lang="en-US" altLang="zh-CN" sz="1900" b="0" i="0" u="none" strike="noStrike" cap="none" normalizeH="0" baseline="0" dirty="0">
                          <a:ln>
                            <a:noFill/>
                          </a:ln>
                          <a:solidFill>
                            <a:schemeClr val="tx1">
                              <a:lumMod val="75000"/>
                            </a:schemeClr>
                          </a:solidFill>
                          <a:effectLst/>
                          <a:latin typeface="微软雅黑" pitchFamily="34" charset="-122"/>
                          <a:ea typeface="微软雅黑" pitchFamily="34" charset="-122"/>
                          <a:cs typeface="Times New Roman" pitchFamily="18" charset="0"/>
                        </a:rPr>
                        <a:t>90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29200" algn="l"/>
                        </a:tabLst>
                      </a:pPr>
                      <a:r>
                        <a:rPr kumimoji="1" lang="en-US" altLang="zh-CN" sz="1900" b="0" i="0" u="none" strike="noStrike" cap="none" normalizeH="0" baseline="0" dirty="0">
                          <a:ln>
                            <a:noFill/>
                          </a:ln>
                          <a:solidFill>
                            <a:schemeClr val="tx1">
                              <a:lumMod val="75000"/>
                            </a:schemeClr>
                          </a:solidFill>
                          <a:effectLst/>
                          <a:latin typeface="微软雅黑" pitchFamily="34" charset="-122"/>
                          <a:ea typeface="微软雅黑" pitchFamily="34" charset="-122"/>
                          <a:cs typeface="Times New Roman" pitchFamily="18" charset="0"/>
                        </a:rPr>
                        <a:t>87</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29200" algn="l"/>
                        </a:tabLst>
                      </a:pPr>
                      <a:r>
                        <a:rPr kumimoji="1" lang="en-US" altLang="zh-CN" sz="1900" b="0" i="0" u="none" strike="noStrike" cap="none" normalizeH="0" baseline="0" dirty="0">
                          <a:ln>
                            <a:noFill/>
                          </a:ln>
                          <a:solidFill>
                            <a:schemeClr val="tx1">
                              <a:lumMod val="75000"/>
                            </a:schemeClr>
                          </a:solidFill>
                          <a:effectLst/>
                          <a:latin typeface="微软雅黑" pitchFamily="34" charset="-122"/>
                          <a:ea typeface="微软雅黑" pitchFamily="34" charset="-122"/>
                          <a:cs typeface="Times New Roman" pitchFamily="18" charset="0"/>
                        </a:rPr>
                        <a:t>78</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表格 4"/>
          <p:cNvGraphicFramePr>
            <a:graphicFrameLocks noGrp="1"/>
          </p:cNvGraphicFramePr>
          <p:nvPr/>
        </p:nvGraphicFramePr>
        <p:xfrm>
          <a:off x="9153523" y="2781300"/>
          <a:ext cx="1339851" cy="2547940"/>
        </p:xfrm>
        <a:graphic>
          <a:graphicData uri="http://schemas.openxmlformats.org/drawingml/2006/table">
            <a:tbl>
              <a:tblPr firstRow="1" bandRow="1">
                <a:tableStyleId>{5C22544A-7EE6-4342-B048-85BDC9FD1C3A}</a:tableStyleId>
              </a:tblPr>
              <a:tblGrid>
                <a:gridCol w="1339851">
                  <a:extLst>
                    <a:ext uri="{9D8B030D-6E8A-4147-A177-3AD203B41FA5}">
                      <a16:colId xmlns:a16="http://schemas.microsoft.com/office/drawing/2014/main" val="20000"/>
                    </a:ext>
                  </a:extLst>
                </a:gridCol>
              </a:tblGrid>
              <a:tr h="636985">
                <a:tc>
                  <a:txBody>
                    <a:bodyPr/>
                    <a:lstStyle/>
                    <a:p>
                      <a:r>
                        <a:rPr lang="zh-CN" altLang="en-US" sz="1900" dirty="0">
                          <a:solidFill>
                            <a:schemeClr val="tx1"/>
                          </a:solidFill>
                          <a:latin typeface="微软雅黑" pitchFamily="34" charset="-122"/>
                          <a:ea typeface="微软雅黑" pitchFamily="34" charset="-122"/>
                        </a:rPr>
                        <a:t>学生</a:t>
                      </a:r>
                    </a:p>
                  </a:txBody>
                  <a:tcPr marL="121920" marR="121920" marT="60960" marB="60960">
                    <a:noFill/>
                  </a:tcPr>
                </a:tc>
                <a:extLst>
                  <a:ext uri="{0D108BD9-81ED-4DB2-BD59-A6C34878D82A}">
                    <a16:rowId xmlns:a16="http://schemas.microsoft.com/office/drawing/2014/main" val="10000"/>
                  </a:ext>
                </a:extLst>
              </a:tr>
              <a:tr h="636985">
                <a:tc>
                  <a:txBody>
                    <a:bodyPr/>
                    <a:lstStyle/>
                    <a:p>
                      <a:r>
                        <a:rPr lang="en-US" altLang="zh-CN" sz="1900" dirty="0">
                          <a:solidFill>
                            <a:schemeClr val="tx1"/>
                          </a:solidFill>
                          <a:latin typeface="微软雅黑" pitchFamily="34" charset="-122"/>
                          <a:ea typeface="微软雅黑" pitchFamily="34" charset="-122"/>
                        </a:rPr>
                        <a:t>student1</a:t>
                      </a:r>
                      <a:endParaRPr lang="zh-CN" altLang="en-US" sz="1900" dirty="0">
                        <a:solidFill>
                          <a:schemeClr val="tx1"/>
                        </a:solidFill>
                        <a:latin typeface="微软雅黑" pitchFamily="34" charset="-122"/>
                        <a:ea typeface="微软雅黑" pitchFamily="34" charset="-122"/>
                      </a:endParaRPr>
                    </a:p>
                  </a:txBody>
                  <a:tcPr marL="121920" marR="121920" marT="60960" marB="60960">
                    <a:noFill/>
                  </a:tcPr>
                </a:tc>
                <a:extLst>
                  <a:ext uri="{0D108BD9-81ED-4DB2-BD59-A6C34878D82A}">
                    <a16:rowId xmlns:a16="http://schemas.microsoft.com/office/drawing/2014/main" val="10001"/>
                  </a:ext>
                </a:extLst>
              </a:tr>
              <a:tr h="636985">
                <a:tc>
                  <a:txBody>
                    <a:bodyPr/>
                    <a:lstStyle/>
                    <a:p>
                      <a:r>
                        <a:rPr lang="en-US" altLang="zh-CN" sz="1900" dirty="0">
                          <a:solidFill>
                            <a:schemeClr val="tx1"/>
                          </a:solidFill>
                          <a:latin typeface="微软雅黑" pitchFamily="34" charset="-122"/>
                          <a:ea typeface="微软雅黑" pitchFamily="34" charset="-122"/>
                        </a:rPr>
                        <a:t>student2</a:t>
                      </a:r>
                      <a:endParaRPr lang="zh-CN" altLang="en-US" sz="1900" dirty="0">
                        <a:solidFill>
                          <a:schemeClr val="tx1"/>
                        </a:solidFill>
                        <a:latin typeface="微软雅黑" pitchFamily="34" charset="-122"/>
                        <a:ea typeface="微软雅黑" pitchFamily="34" charset="-122"/>
                      </a:endParaRPr>
                    </a:p>
                  </a:txBody>
                  <a:tcPr marL="121920" marR="121920" marT="60960" marB="60960">
                    <a:noFill/>
                  </a:tcPr>
                </a:tc>
                <a:extLst>
                  <a:ext uri="{0D108BD9-81ED-4DB2-BD59-A6C34878D82A}">
                    <a16:rowId xmlns:a16="http://schemas.microsoft.com/office/drawing/2014/main" val="10002"/>
                  </a:ext>
                </a:extLst>
              </a:tr>
              <a:tr h="636985">
                <a:tc>
                  <a:txBody>
                    <a:bodyPr/>
                    <a:lstStyle/>
                    <a:p>
                      <a:r>
                        <a:rPr lang="en-US" altLang="zh-CN" sz="1900" dirty="0">
                          <a:solidFill>
                            <a:schemeClr val="tx1"/>
                          </a:solidFill>
                          <a:latin typeface="微软雅黑" pitchFamily="34" charset="-122"/>
                          <a:ea typeface="微软雅黑" pitchFamily="34" charset="-122"/>
                        </a:rPr>
                        <a:t>student3</a:t>
                      </a:r>
                      <a:endParaRPr lang="zh-CN" altLang="en-US" sz="1900" dirty="0">
                        <a:solidFill>
                          <a:schemeClr val="tx1"/>
                        </a:solidFill>
                        <a:latin typeface="微软雅黑" pitchFamily="34" charset="-122"/>
                        <a:ea typeface="微软雅黑" pitchFamily="34" charset="-122"/>
                      </a:endParaRPr>
                    </a:p>
                  </a:txBody>
                  <a:tcPr marL="121920" marR="121920" marT="60960" marB="60960">
                    <a:noFill/>
                  </a:tcPr>
                </a:tc>
                <a:extLst>
                  <a:ext uri="{0D108BD9-81ED-4DB2-BD59-A6C34878D82A}">
                    <a16:rowId xmlns:a16="http://schemas.microsoft.com/office/drawing/2014/main" val="10003"/>
                  </a:ext>
                </a:extLst>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9906"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数据类型</a:t>
            </a:r>
            <a:r>
              <a:rPr lang="en-US" altLang="zh-CN" b="1" dirty="0">
                <a:latin typeface="微软雅黑" pitchFamily="34" charset="-122"/>
              </a:rPr>
              <a:t>—</a:t>
            </a:r>
            <a:r>
              <a:rPr lang="zh-CN" altLang="en-US" b="1" dirty="0">
                <a:latin typeface="微软雅黑" pitchFamily="34" charset="-122"/>
              </a:rPr>
              <a:t>字符类型</a:t>
            </a:r>
          </a:p>
        </p:txBody>
      </p:sp>
      <p:sp>
        <p:nvSpPr>
          <p:cNvPr id="76803" name="Rectangle 3"/>
          <p:cNvSpPr>
            <a:spLocks noGrp="1" noChangeArrowheads="1"/>
          </p:cNvSpPr>
          <p:nvPr>
            <p:ph idx="4294967295"/>
          </p:nvPr>
        </p:nvSpPr>
        <p:spPr>
          <a:xfrm>
            <a:off x="1171786" y="1716829"/>
            <a:ext cx="10363200" cy="4337050"/>
          </a:xfrm>
        </p:spPr>
        <p:txBody>
          <a:bodyPr>
            <a:normAutofit lnSpcReduction="10000"/>
          </a:bodyPr>
          <a:lstStyle/>
          <a:p>
            <a:pPr eaLnBrk="1" hangingPunct="1">
              <a:lnSpc>
                <a:spcPct val="130000"/>
              </a:lnSpc>
              <a:buNone/>
            </a:pPr>
            <a:r>
              <a:rPr lang="zh-CN" altLang="en-US" sz="2400" b="1" dirty="0"/>
              <a:t>字符类型</a:t>
            </a:r>
            <a:endParaRPr lang="en-US" altLang="zh-CN" sz="2400" b="1" dirty="0"/>
          </a:p>
          <a:p>
            <a:pPr eaLnBrk="1" hangingPunct="1">
              <a:lnSpc>
                <a:spcPct val="130000"/>
              </a:lnSpc>
              <a:buNone/>
            </a:pPr>
            <a:r>
              <a:rPr lang="zh-CN" altLang="en-US" sz="1867" dirty="0"/>
              <a:t>处理一个字母或符号，占一个字节，存放的是字符的内码</a:t>
            </a:r>
          </a:p>
          <a:p>
            <a:pPr eaLnBrk="1" hangingPunct="1">
              <a:lnSpc>
                <a:spcPct val="130000"/>
              </a:lnSpc>
              <a:buNone/>
            </a:pPr>
            <a:endParaRPr lang="en-US" altLang="zh-CN" sz="2400" b="1" dirty="0"/>
          </a:p>
          <a:p>
            <a:pPr eaLnBrk="1" hangingPunct="1">
              <a:lnSpc>
                <a:spcPct val="130000"/>
              </a:lnSpc>
              <a:buNone/>
            </a:pPr>
            <a:r>
              <a:rPr lang="zh-CN" altLang="en-US" sz="2400" b="1" dirty="0"/>
              <a:t>字符类型名</a:t>
            </a:r>
            <a:endParaRPr lang="en-US" altLang="zh-CN" sz="2400" b="1" dirty="0"/>
          </a:p>
          <a:p>
            <a:pPr eaLnBrk="1" hangingPunct="1">
              <a:lnSpc>
                <a:spcPct val="130000"/>
              </a:lnSpc>
              <a:buNone/>
            </a:pPr>
            <a:r>
              <a:rPr lang="en-US" altLang="zh-CN" sz="1867" dirty="0"/>
              <a:t>char</a:t>
            </a:r>
          </a:p>
          <a:p>
            <a:pPr eaLnBrk="1" hangingPunct="1">
              <a:lnSpc>
                <a:spcPct val="130000"/>
              </a:lnSpc>
              <a:buNone/>
            </a:pPr>
            <a:endParaRPr lang="en-US" altLang="zh-CN" sz="1867" dirty="0"/>
          </a:p>
          <a:p>
            <a:pPr>
              <a:lnSpc>
                <a:spcPct val="130000"/>
              </a:lnSpc>
              <a:buNone/>
            </a:pPr>
            <a:r>
              <a:rPr lang="zh-CN" altLang="en-US" sz="2400" b="1" dirty="0"/>
              <a:t>运算</a:t>
            </a:r>
            <a:endParaRPr lang="en-US" altLang="zh-CN" sz="2400" b="1" dirty="0"/>
          </a:p>
          <a:p>
            <a:pPr>
              <a:lnSpc>
                <a:spcPct val="130000"/>
              </a:lnSpc>
              <a:buNone/>
            </a:pPr>
            <a:r>
              <a:rPr lang="zh-CN" altLang="en-US" sz="1867" dirty="0"/>
              <a:t>加减、比较、输入输出</a:t>
            </a:r>
            <a:endParaRPr lang="en-US" altLang="zh-CN" sz="1867" dirty="0"/>
          </a:p>
          <a:p>
            <a:pPr eaLnBrk="1" hangingPunct="1">
              <a:lnSpc>
                <a:spcPct val="130000"/>
              </a:lnSpc>
              <a:buNone/>
            </a:pPr>
            <a:endParaRPr lang="en-US" altLang="zh-CN" sz="1867" dirty="0"/>
          </a:p>
        </p:txBody>
      </p:sp>
    </p:spTree>
  </p:cSld>
  <p:clrMapOvr>
    <a:masterClrMapping/>
  </p:clrMapOvr>
  <p:transition spd="med">
    <p:fade/>
  </p:transition>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206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结构体类型作用</a:t>
            </a:r>
          </a:p>
        </p:txBody>
      </p:sp>
      <p:sp>
        <p:nvSpPr>
          <p:cNvPr id="566275" name="Rectangle 3"/>
          <p:cNvSpPr>
            <a:spLocks noGrp="1" noChangeArrowheads="1"/>
          </p:cNvSpPr>
          <p:nvPr>
            <p:ph idx="4294967295"/>
          </p:nvPr>
        </p:nvSpPr>
        <p:spPr>
          <a:xfrm>
            <a:off x="684107" y="1547918"/>
            <a:ext cx="10363200" cy="4391025"/>
          </a:xfrm>
        </p:spPr>
        <p:txBody>
          <a:bodyPr>
            <a:normAutofit/>
          </a:bodyPr>
          <a:lstStyle/>
          <a:p>
            <a:pPr eaLnBrk="1" hangingPunct="1">
              <a:lnSpc>
                <a:spcPct val="125000"/>
              </a:lnSpc>
              <a:buNone/>
            </a:pPr>
            <a:r>
              <a:rPr lang="zh-CN" altLang="en-US" sz="2400" dirty="0"/>
              <a:t>允许程序员把一些分量聚合成一个整体，用一个变量表示</a:t>
            </a:r>
          </a:p>
          <a:p>
            <a:pPr eaLnBrk="1" hangingPunct="1">
              <a:lnSpc>
                <a:spcPct val="125000"/>
              </a:lnSpc>
              <a:buNone/>
            </a:pPr>
            <a:r>
              <a:rPr lang="zh-CN" altLang="en-US" sz="2400" dirty="0"/>
              <a:t>各个分量都有名字，把这些分量称为成员</a:t>
            </a:r>
            <a:r>
              <a:rPr lang="en-US" altLang="zh-CN" sz="2400" dirty="0"/>
              <a:t>(member)</a:t>
            </a:r>
            <a:r>
              <a:rPr lang="zh-CN" altLang="en-US" sz="2400" dirty="0"/>
              <a:t>。</a:t>
            </a:r>
          </a:p>
          <a:p>
            <a:pPr eaLnBrk="1" hangingPunct="1">
              <a:lnSpc>
                <a:spcPct val="125000"/>
              </a:lnSpc>
              <a:buNone/>
            </a:pPr>
            <a:r>
              <a:rPr lang="zh-CN" altLang="en-US" sz="2400" dirty="0"/>
              <a:t>由于结构体的成员可以是各种类型的，程序员能创建适合于问题的数据聚合</a:t>
            </a:r>
          </a:p>
        </p:txBody>
      </p:sp>
    </p:spTree>
  </p:cSld>
  <p:clrMapOvr>
    <a:masterClrMapping/>
  </p:clrMapOvr>
  <p:transition spd="med">
    <p:fade/>
  </p:transition>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435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结构体的使用</a:t>
            </a:r>
          </a:p>
        </p:txBody>
      </p:sp>
      <p:sp>
        <p:nvSpPr>
          <p:cNvPr id="567299" name="Rectangle 3"/>
          <p:cNvSpPr>
            <a:spLocks noGrp="1" noChangeArrowheads="1"/>
          </p:cNvSpPr>
          <p:nvPr>
            <p:ph idx="4294967295"/>
          </p:nvPr>
        </p:nvSpPr>
        <p:spPr>
          <a:xfrm>
            <a:off x="1354667" y="1500294"/>
            <a:ext cx="7094538" cy="4114800"/>
          </a:xfrm>
        </p:spPr>
        <p:txBody>
          <a:bodyPr>
            <a:normAutofit/>
          </a:bodyPr>
          <a:lstStyle/>
          <a:p>
            <a:pPr eaLnBrk="1" hangingPunct="1">
              <a:lnSpc>
                <a:spcPct val="120000"/>
              </a:lnSpc>
              <a:buNone/>
            </a:pPr>
            <a:r>
              <a:rPr lang="zh-CN" altLang="en-US" sz="2400" dirty="0"/>
              <a:t>定义一个新的结构体类型 </a:t>
            </a:r>
          </a:p>
          <a:p>
            <a:pPr eaLnBrk="1" hangingPunct="1">
              <a:lnSpc>
                <a:spcPct val="120000"/>
              </a:lnSpc>
              <a:buNone/>
            </a:pPr>
            <a:r>
              <a:rPr lang="zh-CN" altLang="en-US" sz="2400" dirty="0"/>
              <a:t>定义新类型的变量 </a:t>
            </a:r>
          </a:p>
          <a:p>
            <a:pPr eaLnBrk="1" hangingPunct="1">
              <a:lnSpc>
                <a:spcPct val="120000"/>
              </a:lnSpc>
              <a:buNone/>
            </a:pPr>
            <a:r>
              <a:rPr lang="zh-CN" altLang="en-US" sz="2400" dirty="0"/>
              <a:t>访问结构体变量 </a:t>
            </a:r>
          </a:p>
        </p:txBody>
      </p:sp>
    </p:spTree>
  </p:cSld>
  <p:clrMapOvr>
    <a:masterClrMapping/>
  </p:clrMapOvr>
  <p:transition spd="med">
    <p:fade/>
  </p:transition>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333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结构体类型的定义</a:t>
            </a:r>
          </a:p>
        </p:txBody>
      </p:sp>
      <p:sp>
        <p:nvSpPr>
          <p:cNvPr id="569347" name="Rectangle 3"/>
          <p:cNvSpPr>
            <a:spLocks noGrp="1" noChangeArrowheads="1"/>
          </p:cNvSpPr>
          <p:nvPr>
            <p:ph idx="4294967295"/>
          </p:nvPr>
        </p:nvSpPr>
        <p:spPr>
          <a:xfrm>
            <a:off x="1246293" y="1486535"/>
            <a:ext cx="6076950" cy="4114800"/>
          </a:xfrm>
        </p:spPr>
        <p:txBody>
          <a:bodyPr>
            <a:normAutofit/>
          </a:bodyPr>
          <a:lstStyle/>
          <a:p>
            <a:pPr eaLnBrk="1" hangingPunct="1">
              <a:lnSpc>
                <a:spcPct val="120000"/>
              </a:lnSpc>
              <a:buNone/>
            </a:pPr>
            <a:r>
              <a:rPr lang="zh-CN" altLang="en-US" sz="2400" b="1" dirty="0"/>
              <a:t>定义结构体类型</a:t>
            </a:r>
            <a:endParaRPr lang="en-US" altLang="zh-CN" sz="2400" b="1" dirty="0"/>
          </a:p>
          <a:p>
            <a:pPr eaLnBrk="1" hangingPunct="1">
              <a:lnSpc>
                <a:spcPct val="120000"/>
              </a:lnSpc>
              <a:buNone/>
            </a:pPr>
            <a:r>
              <a:rPr lang="zh-CN" altLang="en-US" sz="1867" dirty="0"/>
              <a:t>说明结构体中包括哪些分量</a:t>
            </a:r>
          </a:p>
          <a:p>
            <a:pPr>
              <a:lnSpc>
                <a:spcPct val="120000"/>
              </a:lnSpc>
              <a:spcBef>
                <a:spcPts val="2400"/>
              </a:spcBef>
              <a:buNone/>
            </a:pPr>
            <a:r>
              <a:rPr lang="zh-CN" altLang="en-US" sz="2400" b="1" dirty="0"/>
              <a:t>格式</a:t>
            </a:r>
          </a:p>
          <a:p>
            <a:pPr>
              <a:lnSpc>
                <a:spcPct val="120000"/>
              </a:lnSpc>
              <a:buNone/>
            </a:pPr>
            <a:r>
              <a:rPr lang="en-US" altLang="zh-CN" sz="1867" dirty="0" err="1"/>
              <a:t>struct</a:t>
            </a:r>
            <a:r>
              <a:rPr lang="en-US" altLang="zh-CN" sz="1867" dirty="0"/>
              <a:t> </a:t>
            </a:r>
            <a:r>
              <a:rPr lang="zh-CN" altLang="en-US" sz="1867" dirty="0"/>
              <a:t>结构体类型名</a:t>
            </a:r>
            <a:r>
              <a:rPr lang="en-US" altLang="zh-CN" sz="1867" dirty="0"/>
              <a:t>{</a:t>
            </a:r>
          </a:p>
          <a:p>
            <a:pPr>
              <a:lnSpc>
                <a:spcPct val="120000"/>
              </a:lnSpc>
              <a:buNone/>
            </a:pPr>
            <a:r>
              <a:rPr lang="zh-CN" altLang="en-US" sz="1867" dirty="0"/>
              <a:t>     字段声明；</a:t>
            </a:r>
          </a:p>
          <a:p>
            <a:pPr>
              <a:lnSpc>
                <a:spcPct val="120000"/>
              </a:lnSpc>
              <a:buNone/>
            </a:pPr>
            <a:r>
              <a:rPr lang="en-US" altLang="zh-CN" sz="1867" dirty="0"/>
              <a:t>}</a:t>
            </a:r>
            <a:r>
              <a:rPr lang="zh-CN" altLang="en-US" sz="1867" dirty="0"/>
              <a:t>；</a:t>
            </a:r>
          </a:p>
        </p:txBody>
      </p:sp>
      <p:sp>
        <p:nvSpPr>
          <p:cNvPr id="569348" name="Rectangle 4"/>
          <p:cNvSpPr>
            <a:spLocks noChangeArrowheads="1"/>
          </p:cNvSpPr>
          <p:nvPr/>
        </p:nvSpPr>
        <p:spPr bwMode="auto">
          <a:xfrm>
            <a:off x="5855761" y="1871667"/>
            <a:ext cx="2311851" cy="3043910"/>
          </a:xfrm>
          <a:prstGeom prst="rect">
            <a:avLst/>
          </a:prstGeom>
          <a:noFill/>
          <a:ln w="12700" cap="sq" algn="ctr">
            <a:solidFill>
              <a:schemeClr val="tx1"/>
            </a:solidFill>
            <a:miter lim="800000"/>
            <a:headEnd type="none" w="sm" len="sm"/>
            <a:tailEnd type="none" w="sm" len="sm"/>
          </a:ln>
        </p:spPr>
        <p:txBody>
          <a:bodyPr wrap="none" anchor="ctr">
            <a:spAutoFit/>
          </a:bodyPr>
          <a:lstStyle/>
          <a:p>
            <a:pPr>
              <a:lnSpc>
                <a:spcPct val="130000"/>
              </a:lnSpc>
              <a:tabLst>
                <a:tab pos="6705432" algn="l"/>
              </a:tabLst>
            </a:pPr>
            <a:r>
              <a:rPr lang="zh-CN" altLang="en-US" sz="1867" dirty="0">
                <a:latin typeface="微软雅黑" pitchFamily="34" charset="-122"/>
                <a:ea typeface="微软雅黑" pitchFamily="34" charset="-122"/>
              </a:rPr>
              <a:t>如：</a:t>
            </a:r>
          </a:p>
          <a:p>
            <a:pPr>
              <a:lnSpc>
                <a:spcPct val="130000"/>
              </a:lnSpc>
              <a:tabLst>
                <a:tab pos="6705432" algn="l"/>
              </a:tabLst>
            </a:pPr>
            <a:r>
              <a:rPr lang="en-US" altLang="zh-CN" sz="1867" dirty="0" err="1">
                <a:latin typeface="微软雅黑" pitchFamily="34" charset="-122"/>
                <a:ea typeface="微软雅黑" pitchFamily="34" charset="-122"/>
              </a:rPr>
              <a:t>struct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studentT</a:t>
            </a:r>
            <a:r>
              <a:rPr lang="en-US" altLang="zh-CN" sz="1867" dirty="0">
                <a:latin typeface="微软雅黑" pitchFamily="34" charset="-122"/>
                <a:ea typeface="微软雅黑" pitchFamily="34" charset="-122"/>
              </a:rPr>
              <a:t> {</a:t>
            </a:r>
          </a:p>
          <a:p>
            <a:pPr>
              <a:lnSpc>
                <a:spcPct val="130000"/>
              </a:lnSpc>
              <a:tabLst>
                <a:tab pos="6705432" algn="l"/>
              </a:tabLst>
            </a:pPr>
            <a:r>
              <a:rPr lang="pt-BR" altLang="zh-CN" sz="1867" dirty="0">
                <a:latin typeface="微软雅黑" pitchFamily="34" charset="-122"/>
                <a:ea typeface="微软雅黑" pitchFamily="34" charset="-122"/>
              </a:rPr>
              <a:t>     char  no[10];</a:t>
            </a:r>
          </a:p>
          <a:p>
            <a:pPr>
              <a:lnSpc>
                <a:spcPct val="130000"/>
              </a:lnSpc>
              <a:tabLst>
                <a:tab pos="6705432" algn="l"/>
              </a:tabLst>
            </a:pPr>
            <a:r>
              <a:rPr lang="pt-BR" altLang="zh-CN" sz="1867" dirty="0">
                <a:latin typeface="微软雅黑" pitchFamily="34" charset="-122"/>
                <a:ea typeface="微软雅黑" pitchFamily="34" charset="-122"/>
              </a:rPr>
              <a:t>     char  name[10];</a:t>
            </a:r>
          </a:p>
          <a:p>
            <a:pPr>
              <a:lnSpc>
                <a:spcPct val="130000"/>
              </a:lnSpc>
              <a:tabLst>
                <a:tab pos="6705432" algn="l"/>
              </a:tabLst>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chinese</a:t>
            </a:r>
            <a:r>
              <a:rPr lang="en-US" altLang="zh-CN" sz="1867" dirty="0">
                <a:latin typeface="微软雅黑" pitchFamily="34" charset="-122"/>
                <a:ea typeface="微软雅黑" pitchFamily="34" charset="-122"/>
              </a:rPr>
              <a:t>;</a:t>
            </a:r>
          </a:p>
          <a:p>
            <a:pPr>
              <a:lnSpc>
                <a:spcPct val="130000"/>
              </a:lnSpc>
              <a:tabLst>
                <a:tab pos="6705432" algn="l"/>
              </a:tabLst>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math;</a:t>
            </a:r>
          </a:p>
          <a:p>
            <a:pPr>
              <a:lnSpc>
                <a:spcPct val="130000"/>
              </a:lnSpc>
              <a:tabLst>
                <a:tab pos="6705432" algn="l"/>
              </a:tabLst>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english</a:t>
            </a:r>
            <a:r>
              <a:rPr lang="en-US" altLang="zh-CN" sz="1867" dirty="0">
                <a:latin typeface="微软雅黑" pitchFamily="34" charset="-122"/>
                <a:ea typeface="微软雅黑" pitchFamily="34" charset="-122"/>
              </a:rPr>
              <a:t>;</a:t>
            </a:r>
          </a:p>
          <a:p>
            <a:pPr>
              <a:lnSpc>
                <a:spcPct val="130000"/>
              </a:lnSpc>
              <a:tabLst>
                <a:tab pos="6705432" algn="l"/>
              </a:tabLst>
            </a:pPr>
            <a:r>
              <a:rPr lang="en-US" altLang="zh-CN" sz="1867" dirty="0">
                <a:latin typeface="微软雅黑" pitchFamily="34" charset="-122"/>
                <a:ea typeface="微软雅黑" pitchFamily="34" charset="-122"/>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9348"/>
                                        </p:tgtEl>
                                        <p:attrNameLst>
                                          <p:attrName>style.visibility</p:attrName>
                                        </p:attrNameLst>
                                      </p:cBhvr>
                                      <p:to>
                                        <p:strVal val="visible"/>
                                      </p:to>
                                    </p:set>
                                    <p:animEffect transition="in" filter="blinds(horizontal)">
                                      <p:cBhvr>
                                        <p:cTn id="7" dur="500"/>
                                        <p:tgtEl>
                                          <p:spTgt spid="569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8" grpId="0" animBg="1"/>
    </p:bld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537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注意</a:t>
            </a:r>
          </a:p>
        </p:txBody>
      </p:sp>
      <p:sp>
        <p:nvSpPr>
          <p:cNvPr id="570371" name="Rectangle 3"/>
          <p:cNvSpPr>
            <a:spLocks noGrp="1" noChangeArrowheads="1"/>
          </p:cNvSpPr>
          <p:nvPr>
            <p:ph idx="4294967295"/>
          </p:nvPr>
        </p:nvSpPr>
        <p:spPr>
          <a:xfrm>
            <a:off x="1192106" y="1552787"/>
            <a:ext cx="5934075" cy="4525963"/>
          </a:xfrm>
        </p:spPr>
        <p:txBody>
          <a:bodyPr>
            <a:normAutofit/>
          </a:bodyPr>
          <a:lstStyle/>
          <a:p>
            <a:pPr marL="0" indent="0">
              <a:lnSpc>
                <a:spcPct val="130000"/>
              </a:lnSpc>
              <a:spcBef>
                <a:spcPts val="1600"/>
              </a:spcBef>
              <a:buNone/>
            </a:pPr>
            <a:r>
              <a:rPr lang="zh-CN" altLang="en-US" sz="2400" dirty="0"/>
              <a:t>不同的结构体中可以有相同的成员名 </a:t>
            </a:r>
          </a:p>
          <a:p>
            <a:pPr marL="0" indent="0">
              <a:lnSpc>
                <a:spcPct val="130000"/>
              </a:lnSpc>
              <a:spcBef>
                <a:spcPts val="1600"/>
              </a:spcBef>
              <a:buNone/>
            </a:pPr>
            <a:r>
              <a:rPr lang="zh-CN" altLang="en-US" sz="2400" dirty="0"/>
              <a:t>结构体成员的类型可以是任意类型，当然也可以是结构体类型</a:t>
            </a:r>
          </a:p>
        </p:txBody>
      </p:sp>
      <p:sp>
        <p:nvSpPr>
          <p:cNvPr id="4" name="Rectangle 2"/>
          <p:cNvSpPr>
            <a:spLocks noChangeArrowheads="1"/>
          </p:cNvSpPr>
          <p:nvPr/>
        </p:nvSpPr>
        <p:spPr bwMode="auto">
          <a:xfrm>
            <a:off x="7610475" y="1600202"/>
            <a:ext cx="3175000" cy="3701206"/>
          </a:xfrm>
          <a:prstGeom prst="rect">
            <a:avLst/>
          </a:prstGeom>
          <a:noFill/>
          <a:ln w="12700" cap="sq">
            <a:noFill/>
            <a:miter lim="800000"/>
            <a:headEnd/>
            <a:tailEnd/>
          </a:ln>
        </p:spPr>
        <p:txBody>
          <a:bodyPr wrap="square">
            <a:spAutoFit/>
          </a:bodyPr>
          <a:lstStyle/>
          <a:p>
            <a:pPr>
              <a:lnSpc>
                <a:spcPct val="115000"/>
              </a:lnSpc>
            </a:pPr>
            <a:r>
              <a:rPr lang="en-US" altLang="zh-CN" sz="1867" dirty="0" err="1">
                <a:latin typeface="微软雅黑" pitchFamily="34" charset="-122"/>
                <a:ea typeface="微软雅黑" pitchFamily="34" charset="-122"/>
              </a:rPr>
              <a:t>struct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dateT</a:t>
            </a:r>
            <a:endParaRPr lang="en-US" altLang="zh-CN" sz="1867" dirty="0">
              <a:latin typeface="微软雅黑" pitchFamily="34" charset="-122"/>
              <a:ea typeface="微软雅黑" pitchFamily="34" charset="-122"/>
            </a:endParaRPr>
          </a:p>
          <a:p>
            <a:pPr>
              <a:lnSpc>
                <a:spcPct val="115000"/>
              </a:lnSpc>
            </a:pPr>
            <a:r>
              <a:rPr lang="en-US" altLang="zh-CN" sz="1867" dirty="0">
                <a:latin typeface="微软雅黑" pitchFamily="34" charset="-122"/>
                <a:ea typeface="微软雅黑" pitchFamily="34" charset="-122"/>
              </a:rPr>
              <a:t>{ </a:t>
            </a:r>
          </a:p>
          <a:p>
            <a:pPr>
              <a:lnSpc>
                <a:spcPct val="115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month;</a:t>
            </a:r>
          </a:p>
          <a:p>
            <a:pPr>
              <a:lnSpc>
                <a:spcPct val="115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day;</a:t>
            </a:r>
          </a:p>
          <a:p>
            <a:pPr>
              <a:lnSpc>
                <a:spcPct val="115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year;</a:t>
            </a:r>
          </a:p>
          <a:p>
            <a:pPr>
              <a:lnSpc>
                <a:spcPct val="115000"/>
              </a:lnSpc>
            </a:pPr>
            <a:r>
              <a:rPr lang="en-US" altLang="zh-CN" sz="1867" dirty="0">
                <a:latin typeface="微软雅黑" pitchFamily="34" charset="-122"/>
                <a:ea typeface="微软雅黑" pitchFamily="34" charset="-122"/>
              </a:rPr>
              <a:t>};</a:t>
            </a:r>
          </a:p>
          <a:p>
            <a:pPr>
              <a:lnSpc>
                <a:spcPct val="115000"/>
              </a:lnSpc>
            </a:pPr>
            <a:endParaRPr lang="en-US" altLang="zh-CN" sz="1867" dirty="0">
              <a:latin typeface="微软雅黑" pitchFamily="34" charset="-122"/>
              <a:ea typeface="微软雅黑" pitchFamily="34" charset="-122"/>
            </a:endParaRPr>
          </a:p>
          <a:p>
            <a:pPr>
              <a:lnSpc>
                <a:spcPct val="115000"/>
              </a:lnSpc>
            </a:pPr>
            <a:r>
              <a:rPr lang="en-US" altLang="zh-CN" sz="1867" dirty="0" err="1">
                <a:latin typeface="微软雅黑" pitchFamily="34" charset="-122"/>
                <a:ea typeface="微软雅黑" pitchFamily="34" charset="-122"/>
              </a:rPr>
              <a:t>struct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studentT</a:t>
            </a:r>
            <a:endParaRPr lang="en-US" altLang="zh-CN" sz="1867" dirty="0">
              <a:latin typeface="微软雅黑" pitchFamily="34" charset="-122"/>
              <a:ea typeface="微软雅黑" pitchFamily="34" charset="-122"/>
            </a:endParaRPr>
          </a:p>
          <a:p>
            <a:pPr>
              <a:lnSpc>
                <a:spcPct val="115000"/>
              </a:lnSpc>
            </a:pPr>
            <a:r>
              <a:rPr lang="en-US" altLang="zh-CN" sz="1867" dirty="0">
                <a:latin typeface="微软雅黑" pitchFamily="34" charset="-122"/>
                <a:ea typeface="微软雅黑" pitchFamily="34" charset="-122"/>
              </a:rPr>
              <a:t>{	...</a:t>
            </a:r>
          </a:p>
          <a:p>
            <a:pPr>
              <a:lnSpc>
                <a:spcPct val="115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dateT</a:t>
            </a:r>
            <a:r>
              <a:rPr lang="en-US" altLang="zh-CN" sz="1867" dirty="0">
                <a:latin typeface="微软雅黑" pitchFamily="34" charset="-122"/>
                <a:ea typeface="微软雅黑" pitchFamily="34" charset="-122"/>
              </a:rPr>
              <a:t> birthday;</a:t>
            </a:r>
          </a:p>
          <a:p>
            <a:pPr>
              <a:lnSpc>
                <a:spcPct val="115000"/>
              </a:lnSpc>
            </a:pPr>
            <a:r>
              <a:rPr lang="en-US" altLang="zh-CN" sz="1867" dirty="0">
                <a:latin typeface="微软雅黑" pitchFamily="34" charset="-122"/>
                <a:ea typeface="微软雅黑" pitchFamily="34" charset="-122"/>
              </a:rPr>
              <a:t>}; </a:t>
            </a:r>
          </a:p>
        </p:txBody>
      </p:sp>
    </p:spTree>
  </p:cSld>
  <p:clrMapOvr>
    <a:masterClrMapping/>
  </p:clrMapOvr>
  <p:transition spd="med">
    <p:fade/>
  </p:transition>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zh-CN" altLang="en-US" sz="3733" b="1" dirty="0">
                <a:latin typeface="微软雅黑" pitchFamily="34" charset="-122"/>
              </a:rPr>
              <a:t>结构体变量的定义</a:t>
            </a:r>
          </a:p>
        </p:txBody>
      </p:sp>
      <p:sp>
        <p:nvSpPr>
          <p:cNvPr id="574467" name="内容占位符 2"/>
          <p:cNvSpPr>
            <a:spLocks noGrp="1"/>
          </p:cNvSpPr>
          <p:nvPr>
            <p:ph idx="4294967295"/>
          </p:nvPr>
        </p:nvSpPr>
        <p:spPr>
          <a:xfrm>
            <a:off x="914400" y="1129506"/>
            <a:ext cx="10363200" cy="4598987"/>
          </a:xfrm>
        </p:spPr>
        <p:txBody>
          <a:bodyPr>
            <a:normAutofit fontScale="92500" lnSpcReduction="10000"/>
          </a:bodyPr>
          <a:lstStyle/>
          <a:p>
            <a:pPr eaLnBrk="1" hangingPunct="1">
              <a:lnSpc>
                <a:spcPct val="150000"/>
              </a:lnSpc>
              <a:buNone/>
            </a:pPr>
            <a:r>
              <a:rPr lang="zh-CN" altLang="en-US" sz="2400" b="1" dirty="0"/>
              <a:t>和普通的变量定义一样</a:t>
            </a:r>
            <a:endParaRPr lang="en-US" altLang="zh-CN" sz="2400" b="1" dirty="0"/>
          </a:p>
          <a:p>
            <a:pPr eaLnBrk="1" hangingPunct="1">
              <a:lnSpc>
                <a:spcPct val="150000"/>
              </a:lnSpc>
              <a:buNone/>
            </a:pPr>
            <a:r>
              <a:rPr lang="zh-CN" altLang="en-US" sz="1867" dirty="0"/>
              <a:t>如定义了结构体类型</a:t>
            </a:r>
            <a:r>
              <a:rPr lang="en-US" altLang="zh-CN" sz="1867" dirty="0" err="1"/>
              <a:t>studentT</a:t>
            </a:r>
            <a:r>
              <a:rPr lang="zh-CN" altLang="en-US" sz="1867" dirty="0"/>
              <a:t>，就可以定义结构体变量：</a:t>
            </a:r>
          </a:p>
          <a:p>
            <a:pPr>
              <a:lnSpc>
                <a:spcPct val="150000"/>
              </a:lnSpc>
              <a:buNone/>
            </a:pPr>
            <a:r>
              <a:rPr lang="zh-CN" altLang="en-US" sz="1867" dirty="0"/>
              <a:t>       </a:t>
            </a:r>
            <a:r>
              <a:rPr lang="en-US" altLang="zh-CN" sz="1867" dirty="0" err="1"/>
              <a:t>studentT</a:t>
            </a:r>
            <a:r>
              <a:rPr lang="en-US" altLang="zh-CN" sz="1867" dirty="0"/>
              <a:t>  student1, </a:t>
            </a:r>
            <a:r>
              <a:rPr lang="en-US" altLang="zh-CN" sz="1867" dirty="0" err="1"/>
              <a:t>sArray</a:t>
            </a:r>
            <a:r>
              <a:rPr lang="en-US" altLang="zh-CN" sz="1867" dirty="0"/>
              <a:t>[10], *</a:t>
            </a:r>
            <a:r>
              <a:rPr lang="en-US" altLang="zh-CN" sz="1867" dirty="0" err="1"/>
              <a:t>sptr</a:t>
            </a:r>
            <a:r>
              <a:rPr lang="en-US" altLang="zh-CN" sz="1867" dirty="0"/>
              <a:t>;</a:t>
            </a:r>
          </a:p>
          <a:p>
            <a:pPr>
              <a:lnSpc>
                <a:spcPct val="150000"/>
              </a:lnSpc>
              <a:buNone/>
            </a:pPr>
            <a:r>
              <a:rPr lang="zh-CN" altLang="en-US" sz="1867" dirty="0"/>
              <a:t>申请动态变量：</a:t>
            </a:r>
            <a:r>
              <a:rPr lang="en-US" altLang="zh-CN" sz="1867" dirty="0" err="1"/>
              <a:t>sptr</a:t>
            </a:r>
            <a:r>
              <a:rPr lang="en-US" altLang="zh-CN" sz="1867" dirty="0"/>
              <a:t> = new </a:t>
            </a:r>
            <a:r>
              <a:rPr lang="en-US" altLang="zh-CN" sz="1867" dirty="0" err="1"/>
              <a:t>studentT</a:t>
            </a:r>
            <a:r>
              <a:rPr lang="en-US" altLang="zh-CN" sz="1867" dirty="0"/>
              <a:t>;</a:t>
            </a:r>
          </a:p>
          <a:p>
            <a:pPr>
              <a:lnSpc>
                <a:spcPct val="150000"/>
              </a:lnSpc>
              <a:buNone/>
            </a:pPr>
            <a:r>
              <a:rPr lang="en-US" altLang="zh-CN" sz="1867" dirty="0"/>
              <a:t>       </a:t>
            </a:r>
            <a:r>
              <a:rPr lang="en-US" altLang="zh-CN" sz="1867" dirty="0" err="1"/>
              <a:t>sptr</a:t>
            </a:r>
            <a:r>
              <a:rPr lang="en-US" altLang="zh-CN" sz="1867" dirty="0"/>
              <a:t> = new </a:t>
            </a:r>
            <a:r>
              <a:rPr lang="en-US" altLang="zh-CN" sz="1867" dirty="0" err="1"/>
              <a:t>studentT</a:t>
            </a:r>
            <a:r>
              <a:rPr lang="en-US" altLang="zh-CN" sz="1867" dirty="0"/>
              <a:t>[10];</a:t>
            </a:r>
          </a:p>
          <a:p>
            <a:pPr>
              <a:lnSpc>
                <a:spcPct val="150000"/>
              </a:lnSpc>
              <a:buNone/>
            </a:pPr>
            <a:r>
              <a:rPr lang="zh-CN" altLang="en-US" sz="1867" dirty="0"/>
              <a:t>也可以加存储类别</a:t>
            </a:r>
            <a:endParaRPr lang="en-US" altLang="zh-CN" sz="1867" dirty="0"/>
          </a:p>
          <a:p>
            <a:pPr>
              <a:lnSpc>
                <a:spcPct val="150000"/>
              </a:lnSpc>
              <a:buNone/>
            </a:pPr>
            <a:r>
              <a:rPr lang="en-US" altLang="zh-CN" sz="1867" dirty="0"/>
              <a:t>        static </a:t>
            </a:r>
            <a:r>
              <a:rPr lang="en-US" altLang="zh-CN" sz="1867" dirty="0" err="1"/>
              <a:t>studentT</a:t>
            </a:r>
            <a:r>
              <a:rPr lang="en-US" altLang="zh-CN" sz="1867" dirty="0"/>
              <a:t>  s2;</a:t>
            </a:r>
          </a:p>
          <a:p>
            <a:pPr>
              <a:lnSpc>
                <a:spcPct val="150000"/>
              </a:lnSpc>
              <a:buNone/>
            </a:pPr>
            <a:r>
              <a:rPr lang="zh-CN" altLang="en-US" sz="1867" dirty="0"/>
              <a:t>可以在定义时赋初值</a:t>
            </a:r>
            <a:endParaRPr lang="en-US" altLang="zh-CN" sz="1867" dirty="0"/>
          </a:p>
          <a:p>
            <a:pPr>
              <a:lnSpc>
                <a:spcPct val="150000"/>
              </a:lnSpc>
              <a:buNone/>
            </a:pPr>
            <a:r>
              <a:rPr lang="en-US" altLang="zh-CN" sz="1867" dirty="0"/>
              <a:t>         </a:t>
            </a:r>
            <a:r>
              <a:rPr lang="en-US" altLang="zh-CN" sz="1867" dirty="0" err="1"/>
              <a:t>studentT</a:t>
            </a:r>
            <a:r>
              <a:rPr lang="en-US" altLang="zh-CN" sz="1867" dirty="0"/>
              <a:t>  student1=   {“00001”</a:t>
            </a:r>
            <a:r>
              <a:rPr lang="zh-CN" altLang="en-US" sz="1867" dirty="0"/>
              <a:t>，“张三” ，</a:t>
            </a:r>
            <a:r>
              <a:rPr lang="en-US" altLang="zh-CN" sz="1867" dirty="0"/>
              <a:t>87</a:t>
            </a:r>
            <a:r>
              <a:rPr lang="zh-CN" altLang="en-US" sz="1867" dirty="0"/>
              <a:t>，</a:t>
            </a:r>
            <a:r>
              <a:rPr lang="en-US" altLang="zh-CN" sz="1867" dirty="0"/>
              <a:t>90</a:t>
            </a:r>
            <a:r>
              <a:rPr lang="zh-CN" altLang="en-US" sz="1867" dirty="0"/>
              <a:t>，</a:t>
            </a:r>
            <a:r>
              <a:rPr lang="en-US" altLang="zh-CN" sz="1867" dirty="0"/>
              <a:t>77}</a:t>
            </a:r>
            <a:r>
              <a:rPr lang="zh-CN" altLang="en-US" sz="1867" dirty="0"/>
              <a:t>； </a:t>
            </a:r>
          </a:p>
          <a:p>
            <a:pPr>
              <a:lnSpc>
                <a:spcPct val="150000"/>
              </a:lnSpc>
              <a:buNone/>
            </a:pPr>
            <a:endParaRPr lang="en-US" altLang="zh-CN" sz="1867" dirty="0"/>
          </a:p>
          <a:p>
            <a:pPr>
              <a:lnSpc>
                <a:spcPct val="150000"/>
              </a:lnSpc>
              <a:buNone/>
            </a:pPr>
            <a:endParaRPr lang="zh-CN" altLang="en-US" sz="1867" dirty="0"/>
          </a:p>
        </p:txBody>
      </p:sp>
    </p:spTree>
  </p:cSld>
  <p:clrMapOvr>
    <a:masterClrMapping/>
  </p:clrMapOvr>
  <p:transition spd="med">
    <p:fade/>
  </p:transition>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742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结构体变量在内存中的映像</a:t>
            </a:r>
          </a:p>
        </p:txBody>
      </p:sp>
      <p:sp>
        <p:nvSpPr>
          <p:cNvPr id="575491" name="Rectangle 3"/>
          <p:cNvSpPr>
            <a:spLocks noGrp="1" noChangeArrowheads="1"/>
          </p:cNvSpPr>
          <p:nvPr>
            <p:ph idx="4294967295"/>
          </p:nvPr>
        </p:nvSpPr>
        <p:spPr>
          <a:xfrm>
            <a:off x="1761067" y="1262061"/>
            <a:ext cx="10363200" cy="2851150"/>
          </a:xfrm>
        </p:spPr>
        <p:txBody>
          <a:bodyPr>
            <a:noAutofit/>
          </a:bodyPr>
          <a:lstStyle/>
          <a:p>
            <a:pPr eaLnBrk="1" hangingPunct="1">
              <a:lnSpc>
                <a:spcPct val="150000"/>
              </a:lnSpc>
              <a:buNone/>
            </a:pPr>
            <a:r>
              <a:rPr lang="zh-CN" altLang="en-US" sz="2400" dirty="0"/>
              <a:t>在分配内存时就会分配一块连续的空间，依次存放它的每一个分量</a:t>
            </a:r>
            <a:endParaRPr lang="en-US" altLang="zh-CN" sz="2400" dirty="0"/>
          </a:p>
          <a:p>
            <a:pPr eaLnBrk="1" hangingPunct="1">
              <a:lnSpc>
                <a:spcPct val="150000"/>
              </a:lnSpc>
              <a:buNone/>
            </a:pPr>
            <a:r>
              <a:rPr lang="zh-CN" altLang="en-US" sz="2400" dirty="0"/>
              <a:t>这块空间总的名字就是结构体变量的名字。内部还有各自的名字 </a:t>
            </a:r>
            <a:endParaRPr lang="en-US" altLang="zh-CN" sz="2400" dirty="0"/>
          </a:p>
          <a:p>
            <a:pPr eaLnBrk="1" hangingPunct="1">
              <a:lnSpc>
                <a:spcPct val="150000"/>
              </a:lnSpc>
              <a:buNone/>
            </a:pPr>
            <a:endParaRPr lang="en-US" altLang="zh-CN" sz="2400" dirty="0"/>
          </a:p>
          <a:p>
            <a:pPr eaLnBrk="1" hangingPunct="1">
              <a:lnSpc>
                <a:spcPct val="150000"/>
              </a:lnSpc>
              <a:buNone/>
            </a:pPr>
            <a:endParaRPr lang="en-US" altLang="zh-CN" sz="2400" dirty="0"/>
          </a:p>
          <a:p>
            <a:pPr>
              <a:lnSpc>
                <a:spcPct val="120000"/>
              </a:lnSpc>
              <a:buNone/>
            </a:pPr>
            <a:endParaRPr lang="en-US" altLang="zh-CN" sz="2400" dirty="0"/>
          </a:p>
        </p:txBody>
      </p:sp>
      <p:grpSp>
        <p:nvGrpSpPr>
          <p:cNvPr id="575492" name="Group 13"/>
          <p:cNvGrpSpPr>
            <a:grpSpLocks/>
          </p:cNvGrpSpPr>
          <p:nvPr/>
        </p:nvGrpSpPr>
        <p:grpSpPr bwMode="auto">
          <a:xfrm>
            <a:off x="971551" y="3033711"/>
            <a:ext cx="9766300" cy="1079500"/>
            <a:chOff x="522" y="3256"/>
            <a:chExt cx="4614" cy="680"/>
          </a:xfrm>
        </p:grpSpPr>
        <p:sp>
          <p:nvSpPr>
            <p:cNvPr id="575493" name="Rectangle 4"/>
            <p:cNvSpPr>
              <a:spLocks noChangeArrowheads="1"/>
            </p:cNvSpPr>
            <p:nvPr/>
          </p:nvSpPr>
          <p:spPr bwMode="auto">
            <a:xfrm>
              <a:off x="1360" y="3256"/>
              <a:ext cx="3776" cy="680"/>
            </a:xfrm>
            <a:prstGeom prst="rect">
              <a:avLst/>
            </a:prstGeom>
            <a:noFill/>
            <a:ln w="9525">
              <a:solidFill>
                <a:schemeClr val="tx1"/>
              </a:solidFill>
              <a:miter lim="800000"/>
              <a:headEnd/>
              <a:tailEnd/>
            </a:ln>
          </p:spPr>
          <p:txBody>
            <a:bodyPr/>
            <a:lstStyle/>
            <a:p>
              <a:pPr algn="just"/>
              <a:r>
                <a:rPr lang="en-US" altLang="zh-CN" sz="1867">
                  <a:latin typeface="微软雅黑" pitchFamily="34" charset="-122"/>
                  <a:ea typeface="微软雅黑" pitchFamily="34" charset="-122"/>
                </a:rPr>
                <a:t> </a:t>
              </a:r>
              <a:endParaRPr lang="en-US" altLang="zh-CN" sz="1867">
                <a:solidFill>
                  <a:schemeClr val="bg2"/>
                </a:solidFill>
                <a:latin typeface="微软雅黑" pitchFamily="34" charset="-122"/>
                <a:ea typeface="微软雅黑" pitchFamily="34" charset="-122"/>
              </a:endParaRPr>
            </a:p>
          </p:txBody>
        </p:sp>
        <p:sp>
          <p:nvSpPr>
            <p:cNvPr id="575494" name="Text Box 6"/>
            <p:cNvSpPr txBox="1">
              <a:spLocks noChangeArrowheads="1"/>
            </p:cNvSpPr>
            <p:nvPr/>
          </p:nvSpPr>
          <p:spPr bwMode="auto">
            <a:xfrm>
              <a:off x="4296" y="3439"/>
              <a:ext cx="528" cy="239"/>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en-US" altLang="zh-CN" sz="1867">
                  <a:latin typeface="微软雅黑" pitchFamily="34" charset="-122"/>
                  <a:ea typeface="微软雅黑" pitchFamily="34" charset="-122"/>
                </a:rPr>
                <a:t>english</a:t>
              </a:r>
            </a:p>
          </p:txBody>
        </p:sp>
        <p:sp>
          <p:nvSpPr>
            <p:cNvPr id="575495" name="Text Box 7"/>
            <p:cNvSpPr txBox="1">
              <a:spLocks noChangeArrowheads="1"/>
            </p:cNvSpPr>
            <p:nvPr/>
          </p:nvSpPr>
          <p:spPr bwMode="auto">
            <a:xfrm>
              <a:off x="3624" y="3439"/>
              <a:ext cx="462" cy="239"/>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en-US" altLang="zh-CN" sz="1867">
                  <a:latin typeface="微软雅黑" pitchFamily="34" charset="-122"/>
                  <a:ea typeface="微软雅黑" pitchFamily="34" charset="-122"/>
                </a:rPr>
                <a:t>math</a:t>
              </a:r>
            </a:p>
          </p:txBody>
        </p:sp>
        <p:sp>
          <p:nvSpPr>
            <p:cNvPr id="575496" name="Text Box 8"/>
            <p:cNvSpPr txBox="1">
              <a:spLocks noChangeArrowheads="1"/>
            </p:cNvSpPr>
            <p:nvPr/>
          </p:nvSpPr>
          <p:spPr bwMode="auto">
            <a:xfrm>
              <a:off x="2822" y="3439"/>
              <a:ext cx="495" cy="239"/>
            </a:xfrm>
            <a:prstGeom prst="rect">
              <a:avLst/>
            </a:prstGeom>
            <a:noFill/>
            <a:ln w="12700" cap="sq" algn="ctr">
              <a:solidFill>
                <a:schemeClr val="tx1"/>
              </a:solidFill>
              <a:miter lim="800000"/>
              <a:headEnd type="none" w="sm" len="sm"/>
              <a:tailEnd type="none" w="sm" len="sm"/>
            </a:ln>
          </p:spPr>
          <p:txBody>
            <a:bodyPr wrap="none">
              <a:spAutoFit/>
            </a:bodyPr>
            <a:lstStyle/>
            <a:p>
              <a:r>
                <a:rPr lang="en-US" altLang="zh-CN" sz="1867" dirty="0" err="1">
                  <a:latin typeface="微软雅黑" pitchFamily="34" charset="-122"/>
                  <a:ea typeface="微软雅黑" pitchFamily="34" charset="-122"/>
                </a:rPr>
                <a:t>chinese</a:t>
              </a:r>
              <a:endParaRPr lang="en-US" altLang="zh-CN" sz="1867" dirty="0">
                <a:latin typeface="微软雅黑" pitchFamily="34" charset="-122"/>
                <a:ea typeface="微软雅黑" pitchFamily="34" charset="-122"/>
              </a:endParaRPr>
            </a:p>
          </p:txBody>
        </p:sp>
        <p:sp>
          <p:nvSpPr>
            <p:cNvPr id="575497" name="Text Box 9"/>
            <p:cNvSpPr txBox="1">
              <a:spLocks noChangeArrowheads="1"/>
            </p:cNvSpPr>
            <p:nvPr/>
          </p:nvSpPr>
          <p:spPr bwMode="auto">
            <a:xfrm>
              <a:off x="2096" y="3439"/>
              <a:ext cx="568" cy="239"/>
            </a:xfrm>
            <a:prstGeom prst="rect">
              <a:avLst/>
            </a:prstGeom>
            <a:noFill/>
            <a:ln w="12700" cap="sq" algn="ctr">
              <a:solidFill>
                <a:schemeClr val="tx1"/>
              </a:solidFill>
              <a:miter lim="800000"/>
              <a:headEnd type="none" w="sm" len="sm"/>
              <a:tailEnd type="none" w="sm" len="sm"/>
            </a:ln>
          </p:spPr>
          <p:txBody>
            <a:bodyPr>
              <a:spAutoFit/>
            </a:bodyPr>
            <a:lstStyle/>
            <a:p>
              <a:pPr>
                <a:spcBef>
                  <a:spcPct val="50000"/>
                </a:spcBef>
              </a:pPr>
              <a:r>
                <a:rPr lang="en-US" altLang="zh-CN" sz="1867">
                  <a:latin typeface="微软雅黑" pitchFamily="34" charset="-122"/>
                  <a:ea typeface="微软雅黑" pitchFamily="34" charset="-122"/>
                </a:rPr>
                <a:t>name</a:t>
              </a:r>
            </a:p>
          </p:txBody>
        </p:sp>
        <p:sp>
          <p:nvSpPr>
            <p:cNvPr id="575498" name="Text Box 10"/>
            <p:cNvSpPr txBox="1">
              <a:spLocks noChangeArrowheads="1"/>
            </p:cNvSpPr>
            <p:nvPr/>
          </p:nvSpPr>
          <p:spPr bwMode="auto">
            <a:xfrm>
              <a:off x="1584" y="3439"/>
              <a:ext cx="304" cy="239"/>
            </a:xfrm>
            <a:prstGeom prst="rect">
              <a:avLst/>
            </a:prstGeom>
            <a:noFill/>
            <a:ln w="12700" cap="sq" algn="ctr">
              <a:solidFill>
                <a:schemeClr val="tx1"/>
              </a:solidFill>
              <a:miter lim="800000"/>
              <a:headEnd type="none" w="sm" len="sm"/>
              <a:tailEnd type="none" w="sm" len="sm"/>
            </a:ln>
          </p:spPr>
          <p:txBody>
            <a:bodyPr>
              <a:spAutoFit/>
            </a:bodyPr>
            <a:lstStyle/>
            <a:p>
              <a:pPr>
                <a:spcBef>
                  <a:spcPct val="50000"/>
                </a:spcBef>
              </a:pPr>
              <a:r>
                <a:rPr lang="en-US" altLang="zh-CN" sz="1867">
                  <a:latin typeface="微软雅黑" pitchFamily="34" charset="-122"/>
                  <a:ea typeface="微软雅黑" pitchFamily="34" charset="-122"/>
                </a:rPr>
                <a:t>no</a:t>
              </a:r>
            </a:p>
          </p:txBody>
        </p:sp>
        <p:sp>
          <p:nvSpPr>
            <p:cNvPr id="575499" name="Text Box 12"/>
            <p:cNvSpPr txBox="1">
              <a:spLocks noChangeArrowheads="1"/>
            </p:cNvSpPr>
            <p:nvPr/>
          </p:nvSpPr>
          <p:spPr bwMode="auto">
            <a:xfrm>
              <a:off x="522" y="3476"/>
              <a:ext cx="800" cy="239"/>
            </a:xfrm>
            <a:prstGeom prst="rect">
              <a:avLst/>
            </a:prstGeom>
            <a:noFill/>
            <a:ln w="12700" cap="sq" algn="ctr">
              <a:noFill/>
              <a:miter lim="800000"/>
              <a:headEnd type="none" w="sm" len="sm"/>
              <a:tailEnd type="none" w="sm" len="sm"/>
            </a:ln>
          </p:spPr>
          <p:txBody>
            <a:bodyPr>
              <a:spAutoFit/>
            </a:bodyPr>
            <a:lstStyle/>
            <a:p>
              <a:pPr>
                <a:spcBef>
                  <a:spcPct val="50000"/>
                </a:spcBef>
              </a:pPr>
              <a:r>
                <a:rPr lang="en-US" altLang="zh-CN" sz="1867" dirty="0">
                  <a:latin typeface="微软雅黑" pitchFamily="34" charset="-122"/>
                  <a:ea typeface="微软雅黑" pitchFamily="34" charset="-122"/>
                </a:rPr>
                <a:t>student1</a:t>
              </a:r>
            </a:p>
          </p:txBody>
        </p:sp>
      </p:grpSp>
    </p:spTree>
  </p:cSld>
  <p:clrMapOvr>
    <a:masterClrMapping/>
  </p:clrMapOvr>
  <p:transition spd="med">
    <p:fade/>
  </p:transition>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ChangeArrowheads="1"/>
          </p:cNvSpPr>
          <p:nvPr/>
        </p:nvSpPr>
        <p:spPr bwMode="auto">
          <a:xfrm>
            <a:off x="1127760" y="1248648"/>
            <a:ext cx="6807200" cy="666786"/>
          </a:xfrm>
          <a:prstGeom prst="rect">
            <a:avLst/>
          </a:prstGeom>
          <a:noFill/>
          <a:ln w="9525">
            <a:noFill/>
            <a:miter lim="800000"/>
            <a:headEnd/>
            <a:tailEnd/>
          </a:ln>
        </p:spPr>
        <p:txBody>
          <a:bodyPr>
            <a:spAutoFit/>
          </a:bodyPr>
          <a:lstStyle/>
          <a:p>
            <a:r>
              <a:rPr lang="zh-CN" altLang="en-US" sz="3733" b="1" dirty="0">
                <a:latin typeface="微软雅黑" pitchFamily="34" charset="-122"/>
                <a:ea typeface="微软雅黑" pitchFamily="34" charset="-122"/>
              </a:rPr>
              <a:t>结构体变量的访问</a:t>
            </a:r>
          </a:p>
        </p:txBody>
      </p:sp>
      <p:sp>
        <p:nvSpPr>
          <p:cNvPr id="3053572" name="Rectangle 4"/>
          <p:cNvSpPr>
            <a:spLocks noChangeArrowheads="1"/>
          </p:cNvSpPr>
          <p:nvPr/>
        </p:nvSpPr>
        <p:spPr bwMode="auto">
          <a:xfrm>
            <a:off x="1161627" y="3041652"/>
            <a:ext cx="3149600" cy="461665"/>
          </a:xfrm>
          <a:prstGeom prst="rect">
            <a:avLst/>
          </a:prstGeom>
          <a:noFill/>
          <a:ln w="9525">
            <a:noFill/>
            <a:miter lim="800000"/>
            <a:headEnd/>
            <a:tailEnd/>
          </a:ln>
        </p:spPr>
        <p:txBody>
          <a:bodyPr>
            <a:spAutoFit/>
          </a:bodyPr>
          <a:lstStyle/>
          <a:p>
            <a:r>
              <a:rPr lang="zh-CN" altLang="en-US" sz="2400" b="1" dirty="0">
                <a:latin typeface="微软雅黑" pitchFamily="34" charset="-122"/>
                <a:ea typeface="微软雅黑" pitchFamily="34" charset="-122"/>
              </a:rPr>
              <a:t>成员的表示 </a:t>
            </a:r>
          </a:p>
        </p:txBody>
      </p:sp>
      <p:sp>
        <p:nvSpPr>
          <p:cNvPr id="3053573" name="Rectangle 5"/>
          <p:cNvSpPr>
            <a:spLocks noChangeArrowheads="1"/>
          </p:cNvSpPr>
          <p:nvPr/>
        </p:nvSpPr>
        <p:spPr bwMode="auto">
          <a:xfrm>
            <a:off x="1161627" y="3534093"/>
            <a:ext cx="4978400" cy="379656"/>
          </a:xfrm>
          <a:prstGeom prst="rect">
            <a:avLst/>
          </a:prstGeom>
          <a:noFill/>
          <a:ln w="9525">
            <a:noFill/>
            <a:miter lim="800000"/>
            <a:headEnd/>
            <a:tailEnd/>
          </a:ln>
        </p:spPr>
        <p:txBody>
          <a:bodyPr>
            <a:spAutoFit/>
          </a:bodyPr>
          <a:lstStyle/>
          <a:p>
            <a:r>
              <a:rPr lang="zh-CN" altLang="en-US" sz="1867" dirty="0">
                <a:latin typeface="微软雅黑" pitchFamily="34" charset="-122"/>
                <a:ea typeface="微软雅黑" pitchFamily="34" charset="-122"/>
              </a:rPr>
              <a:t>结构变量名</a:t>
            </a:r>
            <a:r>
              <a:rPr lang="en-US" altLang="zh-CN" sz="1867" dirty="0">
                <a:latin typeface="微软雅黑" pitchFamily="34" charset="-122"/>
                <a:ea typeface="微软雅黑" pitchFamily="34" charset="-122"/>
              </a:rPr>
              <a:t>.</a:t>
            </a:r>
            <a:r>
              <a:rPr lang="zh-CN" altLang="en-US" sz="1867" dirty="0">
                <a:latin typeface="微软雅黑" pitchFamily="34" charset="-122"/>
                <a:ea typeface="微软雅黑" pitchFamily="34" charset="-122"/>
              </a:rPr>
              <a:t>成员名 </a:t>
            </a:r>
          </a:p>
        </p:txBody>
      </p:sp>
      <p:sp>
        <p:nvSpPr>
          <p:cNvPr id="3053574" name="Rectangle 6"/>
          <p:cNvSpPr>
            <a:spLocks noChangeArrowheads="1"/>
          </p:cNvSpPr>
          <p:nvPr/>
        </p:nvSpPr>
        <p:spPr bwMode="auto">
          <a:xfrm>
            <a:off x="1161627" y="4002881"/>
            <a:ext cx="3759200" cy="379656"/>
          </a:xfrm>
          <a:prstGeom prst="rect">
            <a:avLst/>
          </a:prstGeom>
          <a:noFill/>
          <a:ln w="9525">
            <a:noFill/>
            <a:miter lim="800000"/>
            <a:headEnd/>
            <a:tailEnd/>
          </a:ln>
        </p:spPr>
        <p:txBody>
          <a:bodyPr>
            <a:spAutoFit/>
          </a:bodyPr>
          <a:lstStyle/>
          <a:p>
            <a:r>
              <a:rPr lang="zh-CN" altLang="en-US" sz="1867" dirty="0">
                <a:latin typeface="微软雅黑" pitchFamily="34" charset="-122"/>
                <a:ea typeface="微软雅黑" pitchFamily="34" charset="-122"/>
              </a:rPr>
              <a:t>如</a:t>
            </a:r>
            <a:r>
              <a:rPr lang="en-US" altLang="zh-CN" sz="1867" dirty="0">
                <a:latin typeface="微软雅黑" pitchFamily="34" charset="-122"/>
                <a:ea typeface="微软雅黑" pitchFamily="34" charset="-122"/>
              </a:rPr>
              <a:t>:  student1.name </a:t>
            </a:r>
          </a:p>
        </p:txBody>
      </p:sp>
      <p:sp>
        <p:nvSpPr>
          <p:cNvPr id="3053575" name="Rectangle 7"/>
          <p:cNvSpPr>
            <a:spLocks noChangeArrowheads="1"/>
          </p:cNvSpPr>
          <p:nvPr/>
        </p:nvSpPr>
        <p:spPr bwMode="auto">
          <a:xfrm>
            <a:off x="1127760" y="4689476"/>
            <a:ext cx="9144000" cy="461665"/>
          </a:xfrm>
          <a:prstGeom prst="rect">
            <a:avLst/>
          </a:prstGeom>
          <a:noFill/>
          <a:ln w="9525">
            <a:noFill/>
            <a:miter lim="800000"/>
            <a:headEnd/>
            <a:tailEnd/>
          </a:ln>
        </p:spPr>
        <p:txBody>
          <a:bodyPr>
            <a:spAutoFit/>
          </a:bodyPr>
          <a:lstStyle/>
          <a:p>
            <a:r>
              <a:rPr lang="zh-CN" altLang="en-US" sz="2400" b="1" dirty="0">
                <a:latin typeface="微软雅黑" pitchFamily="34" charset="-122"/>
                <a:ea typeface="微软雅黑" pitchFamily="34" charset="-122"/>
              </a:rPr>
              <a:t>如结构中还有结构，则一级一级用”</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分开 ，如</a:t>
            </a:r>
          </a:p>
        </p:txBody>
      </p:sp>
      <p:sp>
        <p:nvSpPr>
          <p:cNvPr id="3053576" name="Rectangle 8"/>
          <p:cNvSpPr>
            <a:spLocks noChangeArrowheads="1"/>
          </p:cNvSpPr>
          <p:nvPr/>
        </p:nvSpPr>
        <p:spPr bwMode="auto">
          <a:xfrm>
            <a:off x="1161627" y="5183981"/>
            <a:ext cx="5892800" cy="379656"/>
          </a:xfrm>
          <a:prstGeom prst="rect">
            <a:avLst/>
          </a:prstGeom>
          <a:noFill/>
          <a:ln w="9525">
            <a:noFill/>
            <a:miter lim="800000"/>
            <a:headEnd/>
            <a:tailEnd/>
          </a:ln>
        </p:spPr>
        <p:txBody>
          <a:bodyPr>
            <a:spAutoFit/>
          </a:bodyPr>
          <a:lstStyle/>
          <a:p>
            <a:r>
              <a:rPr lang="zh-CN" altLang="en-US" sz="1867" dirty="0">
                <a:latin typeface="微软雅黑" pitchFamily="34" charset="-122"/>
                <a:ea typeface="微软雅黑" pitchFamily="34" charset="-122"/>
              </a:rPr>
              <a:t>如：</a:t>
            </a:r>
            <a:r>
              <a:rPr lang="en-US" altLang="zh-CN" sz="1867" dirty="0">
                <a:latin typeface="微软雅黑" pitchFamily="34" charset="-122"/>
                <a:ea typeface="微软雅黑" pitchFamily="34" charset="-122"/>
              </a:rPr>
              <a:t>student1.birthday.year</a:t>
            </a:r>
          </a:p>
        </p:txBody>
      </p:sp>
      <p:sp>
        <p:nvSpPr>
          <p:cNvPr id="3" name="标题 2">
            <a:extLst>
              <a:ext uri="{FF2B5EF4-FFF2-40B4-BE49-F238E27FC236}">
                <a16:creationId xmlns:a16="http://schemas.microsoft.com/office/drawing/2014/main" id="{407E06C2-1031-1706-293F-D34864E2CA89}"/>
              </a:ext>
            </a:extLst>
          </p:cNvPr>
          <p:cNvSpPr>
            <a:spLocks noGrp="1"/>
          </p:cNvSpPr>
          <p:nvPr>
            <p:ph type="title"/>
          </p:nvPr>
        </p:nvSpPr>
        <p:spPr>
          <a:xfrm>
            <a:off x="413853" y="249067"/>
            <a:ext cx="8643848" cy="480131"/>
          </a:xfrm>
        </p:spPr>
        <p:txBody>
          <a:bodyPr/>
          <a:lstStyle/>
          <a:p>
            <a:r>
              <a:rPr lang="zh-CN" altLang="en-US" dirty="0"/>
              <a:t>结构体变量的访问符</a:t>
            </a:r>
          </a:p>
        </p:txBody>
      </p:sp>
      <p:sp>
        <p:nvSpPr>
          <p:cNvPr id="577544" name="Rectangle 12"/>
          <p:cNvSpPr>
            <a:spLocks noGrp="1" noChangeArrowheads="1"/>
          </p:cNvSpPr>
          <p:nvPr>
            <p:ph idx="4294967295"/>
          </p:nvPr>
        </p:nvSpPr>
        <p:spPr>
          <a:xfrm>
            <a:off x="1127760" y="2240639"/>
            <a:ext cx="9517063" cy="771525"/>
          </a:xfrm>
        </p:spPr>
        <p:txBody>
          <a:bodyPr>
            <a:normAutofit/>
          </a:bodyPr>
          <a:lstStyle/>
          <a:p>
            <a:pPr eaLnBrk="1" hangingPunct="1">
              <a:buNone/>
            </a:pPr>
            <a:r>
              <a:rPr lang="zh-CN" altLang="en-US" sz="2400" dirty="0"/>
              <a:t>对结构体类型变量的引用一般为引用他的成员 </a:t>
            </a:r>
          </a:p>
          <a:p>
            <a:pPr eaLnBrk="1" hangingPunct="1">
              <a:buNone/>
            </a:pPr>
            <a:endParaRPr lang="en-US" altLang="zh-CN" sz="24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535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5357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5357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5357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5357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3572" grpId="0" build="p" autoUpdateAnimBg="0"/>
      <p:bldP spid="3053573" grpId="0" build="p" autoUpdateAnimBg="0"/>
      <p:bldP spid="3053574" grpId="0" build="p" autoUpdateAnimBg="0"/>
      <p:bldP spid="3053575" grpId="0" build="p" autoUpdateAnimBg="0"/>
      <p:bldP spid="3053576" grpId="0" build="p" autoUpdateAnimBg="0"/>
    </p:bld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normAutofit fontScale="90000"/>
          </a:bodyPr>
          <a:lstStyle/>
          <a:p>
            <a:pPr eaLnBrk="1" hangingPunct="1"/>
            <a:r>
              <a:rPr lang="zh-CN" altLang="en-US" sz="3733" b="1" dirty="0">
                <a:latin typeface="微软雅黑" pitchFamily="34" charset="-122"/>
              </a:rPr>
              <a:t>结构变量的赋值</a:t>
            </a:r>
          </a:p>
        </p:txBody>
      </p:sp>
      <p:sp>
        <p:nvSpPr>
          <p:cNvPr id="578563" name="Rectangle 3"/>
          <p:cNvSpPr>
            <a:spLocks noGrp="1" noChangeArrowheads="1"/>
          </p:cNvSpPr>
          <p:nvPr>
            <p:ph idx="4294967295"/>
          </p:nvPr>
        </p:nvSpPr>
        <p:spPr>
          <a:xfrm>
            <a:off x="706649" y="1096434"/>
            <a:ext cx="11437937" cy="5226050"/>
          </a:xfrm>
        </p:spPr>
        <p:txBody>
          <a:bodyPr>
            <a:normAutofit/>
          </a:bodyPr>
          <a:lstStyle/>
          <a:p>
            <a:pPr eaLnBrk="1" hangingPunct="1">
              <a:lnSpc>
                <a:spcPct val="110000"/>
              </a:lnSpc>
              <a:buNone/>
            </a:pPr>
            <a:r>
              <a:rPr lang="zh-CN" altLang="en-US" sz="2400" b="1" dirty="0"/>
              <a:t>无法直接对整个结构体赋值</a:t>
            </a:r>
            <a:endParaRPr lang="en-US" altLang="zh-CN" sz="2400" b="1" dirty="0"/>
          </a:p>
          <a:p>
            <a:pPr eaLnBrk="1" hangingPunct="1">
              <a:lnSpc>
                <a:spcPct val="110000"/>
              </a:lnSpc>
              <a:buNone/>
            </a:pPr>
            <a:r>
              <a:rPr lang="zh-CN" altLang="en-US" sz="1867" dirty="0"/>
              <a:t>结构体是一个统称。每个结构体类型在使用前都要先定义自己有哪些分量。系统事先无法知道如何处理他</a:t>
            </a:r>
            <a:endParaRPr lang="en-US" altLang="zh-CN" sz="1867" dirty="0"/>
          </a:p>
          <a:p>
            <a:pPr>
              <a:lnSpc>
                <a:spcPct val="110000"/>
              </a:lnSpc>
              <a:spcBef>
                <a:spcPts val="2400"/>
              </a:spcBef>
              <a:buNone/>
            </a:pPr>
            <a:r>
              <a:rPr lang="zh-CN" altLang="en-US" sz="2400" b="1" dirty="0"/>
              <a:t>结构体赋值</a:t>
            </a:r>
          </a:p>
          <a:p>
            <a:pPr eaLnBrk="1" hangingPunct="1">
              <a:lnSpc>
                <a:spcPct val="110000"/>
              </a:lnSpc>
              <a:buNone/>
            </a:pPr>
            <a:r>
              <a:rPr lang="zh-CN" altLang="en-US" sz="1867" b="1" dirty="0"/>
              <a:t>为它的每一个成员的赋值</a:t>
            </a:r>
            <a:endParaRPr lang="en-US" altLang="zh-CN" sz="1867" b="1" dirty="0"/>
          </a:p>
          <a:p>
            <a:pPr eaLnBrk="1" hangingPunct="1">
              <a:lnSpc>
                <a:spcPct val="110000"/>
              </a:lnSpc>
              <a:buNone/>
            </a:pPr>
            <a:r>
              <a:rPr lang="zh-CN" altLang="en-US" sz="1867" dirty="0"/>
              <a:t>如：输入</a:t>
            </a:r>
            <a:r>
              <a:rPr lang="en-US" altLang="zh-CN" sz="1867" dirty="0"/>
              <a:t>student1</a:t>
            </a:r>
            <a:r>
              <a:rPr lang="zh-CN" altLang="en-US" sz="1867" dirty="0"/>
              <a:t>的内容可用： </a:t>
            </a:r>
          </a:p>
          <a:p>
            <a:pPr lvl="1">
              <a:lnSpc>
                <a:spcPct val="110000"/>
              </a:lnSpc>
              <a:buNone/>
            </a:pPr>
            <a:r>
              <a:rPr lang="en-US" altLang="zh-CN" sz="1867" dirty="0" err="1"/>
              <a:t>cin</a:t>
            </a:r>
            <a:r>
              <a:rPr lang="en-US" altLang="zh-CN" sz="1867" dirty="0"/>
              <a:t> &gt;&gt; student1.no &gt;&gt; student1.name  &gt;&gt; student1.chinese  &gt;&gt; student1.math</a:t>
            </a:r>
          </a:p>
          <a:p>
            <a:pPr lvl="1">
              <a:lnSpc>
                <a:spcPct val="110000"/>
              </a:lnSpc>
              <a:buNone/>
            </a:pPr>
            <a:r>
              <a:rPr lang="en-US" altLang="zh-CN" sz="1867" dirty="0"/>
              <a:t>      &gt;&gt; student1.english</a:t>
            </a:r>
          </a:p>
          <a:p>
            <a:pPr eaLnBrk="1" hangingPunct="1">
              <a:lnSpc>
                <a:spcPct val="110000"/>
              </a:lnSpc>
              <a:buNone/>
            </a:pPr>
            <a:r>
              <a:rPr lang="zh-CN" altLang="en-US" sz="1867" b="1" dirty="0"/>
              <a:t>同类型的结构变量之间可以相互赋值</a:t>
            </a:r>
            <a:endParaRPr lang="en-US" altLang="zh-CN" sz="1867" b="1" dirty="0"/>
          </a:p>
          <a:p>
            <a:pPr eaLnBrk="1" hangingPunct="1">
              <a:lnSpc>
                <a:spcPct val="110000"/>
              </a:lnSpc>
              <a:buNone/>
            </a:pPr>
            <a:r>
              <a:rPr lang="zh-CN" altLang="en-US" sz="1867" dirty="0"/>
              <a:t>如</a:t>
            </a:r>
          </a:p>
          <a:p>
            <a:pPr lvl="1">
              <a:lnSpc>
                <a:spcPct val="110000"/>
              </a:lnSpc>
              <a:buNone/>
            </a:pPr>
            <a:r>
              <a:rPr lang="en-US" altLang="zh-CN" sz="1867" dirty="0"/>
              <a:t>student1 = student2;</a:t>
            </a:r>
          </a:p>
          <a:p>
            <a:pPr lvl="1">
              <a:lnSpc>
                <a:spcPct val="110000"/>
              </a:lnSpc>
              <a:buNone/>
            </a:pPr>
            <a:r>
              <a:rPr lang="zh-CN" altLang="en-US" sz="1867" dirty="0"/>
              <a:t>将</a:t>
            </a:r>
            <a:r>
              <a:rPr lang="en-US" altLang="zh-CN" sz="1867" dirty="0"/>
              <a:t>student2</a:t>
            </a:r>
            <a:r>
              <a:rPr lang="zh-CN" altLang="en-US" sz="1867" dirty="0"/>
              <a:t>的成员对应赋给</a:t>
            </a:r>
            <a:r>
              <a:rPr lang="en-US" altLang="zh-CN" sz="1867" dirty="0"/>
              <a:t>student1</a:t>
            </a:r>
            <a:r>
              <a:rPr lang="zh-CN" altLang="en-US" sz="1867" dirty="0"/>
              <a:t>的成员</a:t>
            </a:r>
          </a:p>
        </p:txBody>
      </p:sp>
    </p:spTree>
  </p:cSld>
  <p:clrMapOvr>
    <a:masterClrMapping/>
  </p:clrMapOvr>
  <p:transition spd="med">
    <p:fade/>
  </p:transition>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p:txBody>
          <a:bodyPr>
            <a:normAutofit fontScale="90000"/>
          </a:bodyPr>
          <a:lstStyle/>
          <a:p>
            <a:pPr eaLnBrk="1" hangingPunct="1"/>
            <a:r>
              <a:rPr lang="zh-CN" altLang="en-US" sz="3733" b="1" dirty="0">
                <a:latin typeface="微软雅黑" pitchFamily="34" charset="-122"/>
              </a:rPr>
              <a:t>结构体变量的输出</a:t>
            </a:r>
          </a:p>
        </p:txBody>
      </p:sp>
      <p:sp>
        <p:nvSpPr>
          <p:cNvPr id="579587" name="Rectangle 3"/>
          <p:cNvSpPr>
            <a:spLocks noGrp="1" noChangeArrowheads="1"/>
          </p:cNvSpPr>
          <p:nvPr>
            <p:ph idx="4294967295"/>
          </p:nvPr>
        </p:nvSpPr>
        <p:spPr>
          <a:xfrm>
            <a:off x="584200" y="1515533"/>
            <a:ext cx="11226800" cy="5219700"/>
          </a:xfrm>
        </p:spPr>
        <p:txBody>
          <a:bodyPr>
            <a:normAutofit/>
          </a:bodyPr>
          <a:lstStyle/>
          <a:p>
            <a:pPr eaLnBrk="1" hangingPunct="1">
              <a:lnSpc>
                <a:spcPct val="110000"/>
              </a:lnSpc>
              <a:buNone/>
            </a:pPr>
            <a:r>
              <a:rPr lang="zh-CN" altLang="en-US" sz="2400" b="1" dirty="0"/>
              <a:t>输出它的每一个成员</a:t>
            </a:r>
            <a:endParaRPr lang="en-US" altLang="zh-CN" sz="2400" b="1" dirty="0"/>
          </a:p>
          <a:p>
            <a:pPr>
              <a:lnSpc>
                <a:spcPct val="110000"/>
              </a:lnSpc>
              <a:spcBef>
                <a:spcPts val="800"/>
              </a:spcBef>
              <a:buNone/>
            </a:pPr>
            <a:r>
              <a:rPr lang="zh-CN" altLang="en-US" sz="1867" dirty="0"/>
              <a:t>如：输出</a:t>
            </a:r>
            <a:r>
              <a:rPr lang="en-US" altLang="zh-CN" sz="1867" dirty="0"/>
              <a:t>student1</a:t>
            </a:r>
            <a:r>
              <a:rPr lang="zh-CN" altLang="en-US" sz="1867" dirty="0"/>
              <a:t>的内容可用： </a:t>
            </a:r>
          </a:p>
          <a:p>
            <a:pPr lvl="1" eaLnBrk="1" hangingPunct="1">
              <a:lnSpc>
                <a:spcPct val="110000"/>
              </a:lnSpc>
              <a:buFont typeface="Wingdings" pitchFamily="2" charset="2"/>
              <a:buNone/>
            </a:pPr>
            <a:r>
              <a:rPr lang="en-US" altLang="zh-CN" sz="1867" dirty="0" err="1"/>
              <a:t>cout</a:t>
            </a:r>
            <a:r>
              <a:rPr lang="en-US" altLang="zh-CN" sz="1867" dirty="0"/>
              <a:t> &lt;&lt; student1.no &lt;&lt; student1.name   &lt;&lt; student1.chinese &lt;&lt; student1.math</a:t>
            </a:r>
          </a:p>
          <a:p>
            <a:pPr lvl="1" eaLnBrk="1" hangingPunct="1">
              <a:lnSpc>
                <a:spcPct val="110000"/>
              </a:lnSpc>
              <a:buFont typeface="Wingdings" pitchFamily="2" charset="2"/>
              <a:buNone/>
            </a:pPr>
            <a:r>
              <a:rPr lang="en-US" altLang="zh-CN" sz="1867" dirty="0"/>
              <a:t>      &lt;&lt; student1.english</a:t>
            </a:r>
          </a:p>
        </p:txBody>
      </p:sp>
    </p:spTree>
  </p:cSld>
  <p:clrMapOvr>
    <a:masterClrMapping/>
  </p:clrMapOvr>
  <p:transition spd="med">
    <p:fade/>
  </p:transition>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0802"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通过指针操作结构体</a:t>
            </a:r>
          </a:p>
        </p:txBody>
      </p:sp>
      <p:sp>
        <p:nvSpPr>
          <p:cNvPr id="580611" name="Rectangle 3"/>
          <p:cNvSpPr>
            <a:spLocks noGrp="1" noChangeArrowheads="1"/>
          </p:cNvSpPr>
          <p:nvPr>
            <p:ph idx="4294967295"/>
          </p:nvPr>
        </p:nvSpPr>
        <p:spPr>
          <a:xfrm>
            <a:off x="819125" y="1485900"/>
            <a:ext cx="10363200" cy="1943100"/>
          </a:xfrm>
        </p:spPr>
        <p:txBody>
          <a:bodyPr>
            <a:normAutofit/>
          </a:bodyPr>
          <a:lstStyle/>
          <a:p>
            <a:pPr eaLnBrk="1" hangingPunct="1">
              <a:buNone/>
            </a:pPr>
            <a:r>
              <a:rPr lang="zh-CN" altLang="en-US" sz="2400" b="1" dirty="0"/>
              <a:t>给结构体指针赋值</a:t>
            </a:r>
            <a:endParaRPr lang="en-US" altLang="zh-CN" sz="2400" b="1" dirty="0"/>
          </a:p>
          <a:p>
            <a:pPr>
              <a:spcBef>
                <a:spcPts val="800"/>
              </a:spcBef>
              <a:buNone/>
            </a:pPr>
            <a:r>
              <a:rPr lang="zh-CN" altLang="en-US" sz="1867" dirty="0"/>
              <a:t>如：   </a:t>
            </a:r>
            <a:r>
              <a:rPr lang="en-US" altLang="zh-CN" sz="1867" dirty="0"/>
              <a:t>sp = &amp;student1;</a:t>
            </a:r>
          </a:p>
          <a:p>
            <a:pPr eaLnBrk="1" hangingPunct="1">
              <a:buNone/>
            </a:pPr>
            <a:r>
              <a:rPr lang="en-US" altLang="zh-CN" sz="1867" dirty="0"/>
              <a:t>          sp = new </a:t>
            </a:r>
            <a:r>
              <a:rPr lang="en-US" altLang="zh-CN" sz="1867" dirty="0" err="1"/>
              <a:t>studentT</a:t>
            </a:r>
            <a:r>
              <a:rPr lang="en-US" altLang="zh-CN" sz="1867" dirty="0"/>
              <a:t>;</a:t>
            </a:r>
          </a:p>
          <a:p>
            <a:pPr>
              <a:spcBef>
                <a:spcPts val="2400"/>
              </a:spcBef>
              <a:buNone/>
            </a:pPr>
            <a:r>
              <a:rPr lang="zh-CN" altLang="en-US" sz="2400" b="1" dirty="0"/>
              <a:t>结构体指针的引用</a:t>
            </a:r>
          </a:p>
        </p:txBody>
      </p:sp>
      <p:sp>
        <p:nvSpPr>
          <p:cNvPr id="3660804" name="Rectangle 4"/>
          <p:cNvSpPr>
            <a:spLocks noChangeArrowheads="1"/>
          </p:cNvSpPr>
          <p:nvPr/>
        </p:nvSpPr>
        <p:spPr bwMode="auto">
          <a:xfrm>
            <a:off x="819125" y="3657601"/>
            <a:ext cx="3905275" cy="379656"/>
          </a:xfrm>
          <a:prstGeom prst="rect">
            <a:avLst/>
          </a:prstGeom>
          <a:noFill/>
          <a:ln w="9525">
            <a:noFill/>
            <a:miter lim="800000"/>
            <a:headEnd/>
            <a:tailEnd/>
          </a:ln>
        </p:spPr>
        <p:txBody>
          <a:bodyPr wrap="square">
            <a:spAutoFit/>
          </a:bodyPr>
          <a:lstStyle/>
          <a:p>
            <a:r>
              <a:rPr lang="en-US" altLang="zh-CN" sz="1867" dirty="0">
                <a:latin typeface="微软雅黑" pitchFamily="34" charset="-122"/>
                <a:ea typeface="微软雅黑" pitchFamily="34" charset="-122"/>
              </a:rPr>
              <a:t>(*</a:t>
            </a:r>
            <a:r>
              <a:rPr lang="zh-CN" altLang="en-US" sz="1867" dirty="0">
                <a:latin typeface="微软雅黑" pitchFamily="34" charset="-122"/>
                <a:ea typeface="微软雅黑" pitchFamily="34" charset="-122"/>
              </a:rPr>
              <a:t>指针</a:t>
            </a:r>
            <a:r>
              <a:rPr lang="en-US" altLang="zh-CN" sz="1867" dirty="0">
                <a:latin typeface="微软雅黑" pitchFamily="34" charset="-122"/>
                <a:ea typeface="微软雅黑" pitchFamily="34" charset="-122"/>
              </a:rPr>
              <a:t>).</a:t>
            </a:r>
            <a:r>
              <a:rPr lang="zh-CN" altLang="en-US" sz="1867" dirty="0">
                <a:latin typeface="微软雅黑" pitchFamily="34" charset="-122"/>
                <a:ea typeface="微软雅黑" pitchFamily="34" charset="-122"/>
              </a:rPr>
              <a:t>成员      如：</a:t>
            </a:r>
            <a:r>
              <a:rPr lang="en-US" altLang="zh-CN" sz="1867" dirty="0">
                <a:latin typeface="微软雅黑" pitchFamily="34" charset="-122"/>
                <a:ea typeface="微软雅黑" pitchFamily="34" charset="-122"/>
              </a:rPr>
              <a:t>(*sp).name</a:t>
            </a:r>
          </a:p>
        </p:txBody>
      </p:sp>
      <p:sp>
        <p:nvSpPr>
          <p:cNvPr id="3660805" name="Rectangle 5"/>
          <p:cNvSpPr>
            <a:spLocks noChangeArrowheads="1"/>
          </p:cNvSpPr>
          <p:nvPr/>
        </p:nvSpPr>
        <p:spPr bwMode="auto">
          <a:xfrm>
            <a:off x="819125" y="4114801"/>
            <a:ext cx="3762400" cy="379656"/>
          </a:xfrm>
          <a:prstGeom prst="rect">
            <a:avLst/>
          </a:prstGeom>
          <a:noFill/>
          <a:ln w="9525">
            <a:noFill/>
            <a:miter lim="800000"/>
            <a:headEnd/>
            <a:tailEnd/>
          </a:ln>
        </p:spPr>
        <p:txBody>
          <a:bodyPr wrap="square">
            <a:spAutoFit/>
          </a:bodyPr>
          <a:lstStyle/>
          <a:p>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指针</a:t>
            </a:r>
            <a:r>
              <a:rPr lang="en-US" altLang="zh-CN" sz="1867" dirty="0">
                <a:latin typeface="微软雅黑" pitchFamily="34" charset="-122"/>
                <a:ea typeface="微软雅黑" pitchFamily="34" charset="-122"/>
              </a:rPr>
              <a:t>-&gt;</a:t>
            </a:r>
            <a:r>
              <a:rPr lang="zh-CN" altLang="en-US" sz="1867" dirty="0">
                <a:latin typeface="微软雅黑" pitchFamily="34" charset="-122"/>
                <a:ea typeface="微软雅黑" pitchFamily="34" charset="-122"/>
              </a:rPr>
              <a:t>成员     如：</a:t>
            </a:r>
            <a:r>
              <a:rPr lang="en-US" altLang="zh-CN" sz="1867" dirty="0">
                <a:latin typeface="微软雅黑" pitchFamily="34" charset="-122"/>
                <a:ea typeface="微软雅黑" pitchFamily="34" charset="-122"/>
              </a:rPr>
              <a:t>sp-&gt;name</a:t>
            </a:r>
          </a:p>
        </p:txBody>
      </p:sp>
      <p:sp>
        <p:nvSpPr>
          <p:cNvPr id="3660806" name="AutoShape 6"/>
          <p:cNvSpPr>
            <a:spLocks/>
          </p:cNvSpPr>
          <p:nvPr/>
        </p:nvSpPr>
        <p:spPr bwMode="auto">
          <a:xfrm>
            <a:off x="5257776" y="3695700"/>
            <a:ext cx="101600" cy="838200"/>
          </a:xfrm>
          <a:prstGeom prst="rightBrace">
            <a:avLst>
              <a:gd name="adj1" fmla="val 91667"/>
              <a:gd name="adj2" fmla="val 50000"/>
            </a:avLst>
          </a:prstGeom>
          <a:noFill/>
          <a:ln w="9525">
            <a:solidFill>
              <a:schemeClr val="tx1"/>
            </a:solidFill>
            <a:round/>
            <a:headEnd/>
            <a:tailEnd/>
          </a:ln>
        </p:spPr>
        <p:txBody>
          <a:bodyPr wrap="none" anchor="ctr"/>
          <a:lstStyle/>
          <a:p>
            <a:endParaRPr lang="zh-CN" altLang="en-US" sz="1867">
              <a:latin typeface="微软雅黑" pitchFamily="34" charset="-122"/>
              <a:ea typeface="微软雅黑" pitchFamily="34" charset="-122"/>
            </a:endParaRPr>
          </a:p>
        </p:txBody>
      </p:sp>
      <p:sp>
        <p:nvSpPr>
          <p:cNvPr id="3660807" name="Rectangle 7"/>
          <p:cNvSpPr>
            <a:spLocks noChangeArrowheads="1"/>
          </p:cNvSpPr>
          <p:nvPr/>
        </p:nvSpPr>
        <p:spPr bwMode="auto">
          <a:xfrm>
            <a:off x="5613379" y="3657600"/>
            <a:ext cx="2356765" cy="379656"/>
          </a:xfrm>
          <a:prstGeom prst="rect">
            <a:avLst/>
          </a:prstGeom>
          <a:noFill/>
          <a:ln w="9525">
            <a:noFill/>
            <a:miter lim="800000"/>
            <a:headEnd/>
            <a:tailEnd/>
          </a:ln>
        </p:spPr>
        <p:txBody>
          <a:bodyPr wrap="square">
            <a:spAutoFit/>
          </a:bodyPr>
          <a:lstStyle/>
          <a:p>
            <a:r>
              <a:rPr lang="en-US" altLang="zh-CN" sz="1867" dirty="0">
                <a:latin typeface="微软雅黑" pitchFamily="34" charset="-122"/>
                <a:ea typeface="微软雅黑" pitchFamily="34" charset="-122"/>
              </a:rPr>
              <a:t>student1.</a:t>
            </a:r>
            <a:r>
              <a:rPr lang="zh-CN" altLang="en-US" sz="1867" dirty="0">
                <a:latin typeface="微软雅黑" pitchFamily="34" charset="-122"/>
                <a:ea typeface="微软雅黑" pitchFamily="34" charset="-122"/>
              </a:rPr>
              <a:t>成员 </a:t>
            </a:r>
          </a:p>
        </p:txBody>
      </p:sp>
      <p:sp>
        <p:nvSpPr>
          <p:cNvPr id="3660808" name="Rectangle 8"/>
          <p:cNvSpPr>
            <a:spLocks noChangeArrowheads="1"/>
          </p:cNvSpPr>
          <p:nvPr/>
        </p:nvSpPr>
        <p:spPr bwMode="auto">
          <a:xfrm>
            <a:off x="717526" y="4876801"/>
            <a:ext cx="4359300" cy="379656"/>
          </a:xfrm>
          <a:prstGeom prst="rect">
            <a:avLst/>
          </a:prstGeom>
          <a:noFill/>
          <a:ln w="9525">
            <a:noFill/>
            <a:miter lim="800000"/>
            <a:headEnd/>
            <a:tailEnd/>
          </a:ln>
        </p:spPr>
        <p:txBody>
          <a:bodyPr wrap="square">
            <a:spAutoFit/>
          </a:bodyPr>
          <a:lstStyle/>
          <a:p>
            <a:r>
              <a:rPr lang="en-US" altLang="zh-CN" sz="1867" dirty="0">
                <a:latin typeface="微软雅黑" pitchFamily="34" charset="-122"/>
                <a:ea typeface="微软雅黑" pitchFamily="34" charset="-122"/>
              </a:rPr>
              <a:t>  </a:t>
            </a:r>
            <a:r>
              <a:rPr lang="en-US" altLang="zh-CN" sz="1867" dirty="0">
                <a:latin typeface="微软雅黑" pitchFamily="34" charset="-122"/>
                <a:ea typeface="微软雅黑" pitchFamily="34" charset="-122"/>
                <a:sym typeface="Symbol" pitchFamily="18" charset="2"/>
              </a:rPr>
              <a:t></a:t>
            </a:r>
            <a:r>
              <a:rPr lang="en-US" altLang="zh-CN" sz="1867" dirty="0">
                <a:latin typeface="微软雅黑" pitchFamily="34" charset="-122"/>
                <a:ea typeface="微软雅黑" pitchFamily="34" charset="-122"/>
              </a:rPr>
              <a:t> -&gt;</a:t>
            </a:r>
            <a:r>
              <a:rPr lang="zh-CN" altLang="en-US" sz="1867" dirty="0">
                <a:latin typeface="微软雅黑" pitchFamily="34" charset="-122"/>
                <a:ea typeface="微软雅黑" pitchFamily="34" charset="-122"/>
                <a:sym typeface="Symbol" pitchFamily="18" charset="2"/>
              </a:rPr>
              <a:t>是所有运算符中优先级最高的 </a:t>
            </a:r>
          </a:p>
        </p:txBody>
      </p:sp>
      <p:sp>
        <p:nvSpPr>
          <p:cNvPr id="580617" name="Text Box 9"/>
          <p:cNvSpPr txBox="1">
            <a:spLocks noChangeArrowheads="1"/>
          </p:cNvSpPr>
          <p:nvPr/>
        </p:nvSpPr>
        <p:spPr bwMode="auto">
          <a:xfrm>
            <a:off x="819127" y="5447903"/>
            <a:ext cx="4067199" cy="379656"/>
          </a:xfrm>
          <a:prstGeom prst="rect">
            <a:avLst/>
          </a:prstGeom>
          <a:noFill/>
          <a:ln w="12700" cap="sq">
            <a:noFill/>
            <a:miter lim="800000"/>
            <a:headEnd type="none" w="sm" len="sm"/>
            <a:tailEnd type="none" w="sm" len="sm"/>
          </a:ln>
        </p:spPr>
        <p:txBody>
          <a:bodyPr wrap="square">
            <a:spAutoFit/>
          </a:bodyPr>
          <a:lstStyle/>
          <a:p>
            <a:pPr>
              <a:spcBef>
                <a:spcPct val="50000"/>
              </a:spcBef>
            </a:pPr>
            <a:r>
              <a:rPr lang="zh-CN" altLang="en-US" sz="1867" dirty="0">
                <a:latin typeface="微软雅黑" pitchFamily="34" charset="-122"/>
                <a:ea typeface="微软雅黑" pitchFamily="34" charset="-122"/>
              </a:rPr>
              <a:t>通常程序员习惯使用第二种方法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608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6080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608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6080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6080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0617"/>
                                        </p:tgtEl>
                                        <p:attrNameLst>
                                          <p:attrName>style.visibility</p:attrName>
                                        </p:attrNameLst>
                                      </p:cBhvr>
                                      <p:to>
                                        <p:strVal val="visible"/>
                                      </p:to>
                                    </p:set>
                                    <p:animEffect transition="in" filter="blinds(horizontal)">
                                      <p:cBhvr>
                                        <p:cTn id="27" dur="500"/>
                                        <p:tgtEl>
                                          <p:spTgt spid="580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0804" grpId="0" build="p" autoUpdateAnimBg="0"/>
      <p:bldP spid="3660805" grpId="0" build="p" autoUpdateAnimBg="0"/>
      <p:bldP spid="3660806" grpId="0" animBg="1"/>
      <p:bldP spid="3660807" grpId="0" build="p" autoUpdateAnimBg="0"/>
      <p:bldP spid="3660808" grpId="0" build="p" autoUpdateAnimBg="0"/>
      <p:bldP spid="5806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0930"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字符的机内表示</a:t>
            </a:r>
          </a:p>
        </p:txBody>
      </p:sp>
      <p:sp>
        <p:nvSpPr>
          <p:cNvPr id="77827" name="Rectangle 3"/>
          <p:cNvSpPr>
            <a:spLocks noGrp="1" noChangeArrowheads="1"/>
          </p:cNvSpPr>
          <p:nvPr>
            <p:ph idx="4294967295"/>
          </p:nvPr>
        </p:nvSpPr>
        <p:spPr>
          <a:xfrm>
            <a:off x="1051984" y="1552575"/>
            <a:ext cx="10888662" cy="4029075"/>
          </a:xfrm>
        </p:spPr>
        <p:txBody>
          <a:bodyPr>
            <a:normAutofit/>
          </a:bodyPr>
          <a:lstStyle/>
          <a:p>
            <a:pPr eaLnBrk="1" hangingPunct="1">
              <a:lnSpc>
                <a:spcPct val="140000"/>
              </a:lnSpc>
              <a:buNone/>
            </a:pPr>
            <a:r>
              <a:rPr lang="zh-CN" altLang="en-US" sz="2400" b="1" dirty="0"/>
              <a:t>字符的机内表示</a:t>
            </a:r>
          </a:p>
          <a:p>
            <a:pPr>
              <a:buNone/>
            </a:pPr>
            <a:r>
              <a:rPr lang="zh-CN" altLang="en-US" sz="2400" dirty="0"/>
              <a:t>用字符编码表示</a:t>
            </a:r>
            <a:endParaRPr lang="en-US" altLang="zh-CN" sz="2400" dirty="0"/>
          </a:p>
          <a:p>
            <a:pPr>
              <a:buNone/>
            </a:pPr>
            <a:r>
              <a:rPr lang="zh-CN" altLang="en-US" sz="2400" dirty="0"/>
              <a:t>常用的有</a:t>
            </a:r>
            <a:r>
              <a:rPr lang="en-US" altLang="zh-CN" sz="2400" dirty="0"/>
              <a:t>ASCII,   BCD, EBCDIC</a:t>
            </a:r>
            <a:r>
              <a:rPr lang="zh-CN" altLang="en-US" sz="2400" dirty="0"/>
              <a:t>等。</a:t>
            </a:r>
            <a:r>
              <a:rPr lang="en-US" altLang="zh-CN" sz="2400" dirty="0"/>
              <a:t>PC</a:t>
            </a:r>
            <a:r>
              <a:rPr lang="zh-CN" altLang="en-US" sz="2400" dirty="0"/>
              <a:t>机中都用</a:t>
            </a:r>
            <a:r>
              <a:rPr lang="en-US" altLang="zh-CN" sz="2400" dirty="0"/>
              <a:t>ASCII.</a:t>
            </a:r>
          </a:p>
          <a:p>
            <a:pPr eaLnBrk="1" hangingPunct="1">
              <a:lnSpc>
                <a:spcPct val="140000"/>
              </a:lnSpc>
              <a:buNone/>
            </a:pPr>
            <a:endParaRPr lang="en-US" altLang="zh-CN" sz="2400" b="1" dirty="0"/>
          </a:p>
          <a:p>
            <a:pPr eaLnBrk="1" hangingPunct="1">
              <a:lnSpc>
                <a:spcPct val="140000"/>
              </a:lnSpc>
              <a:buNone/>
            </a:pPr>
            <a:r>
              <a:rPr lang="en-US" altLang="zh-CN" sz="2400" b="1" dirty="0"/>
              <a:t>ASCII</a:t>
            </a:r>
            <a:r>
              <a:rPr lang="zh-CN" altLang="en-US" sz="2400" b="1" dirty="0"/>
              <a:t>码的重要特性</a:t>
            </a:r>
            <a:endParaRPr lang="en-US" altLang="zh-CN" sz="2400" b="1" dirty="0"/>
          </a:p>
          <a:p>
            <a:pPr eaLnBrk="1" hangingPunct="1">
              <a:buNone/>
            </a:pPr>
            <a:r>
              <a:rPr lang="zh-CN" altLang="en-US" sz="2400" dirty="0"/>
              <a:t>数字‘</a:t>
            </a:r>
            <a:r>
              <a:rPr lang="en-US" altLang="zh-CN" sz="2400" dirty="0"/>
              <a:t>0’</a:t>
            </a:r>
            <a:r>
              <a:rPr lang="zh-CN" altLang="en-US" sz="2400" dirty="0"/>
              <a:t>到‘</a:t>
            </a:r>
            <a:r>
              <a:rPr lang="en-US" altLang="zh-CN" sz="2400" dirty="0"/>
              <a:t>9’</a:t>
            </a:r>
            <a:r>
              <a:rPr lang="zh-CN" altLang="en-US" sz="2400" dirty="0"/>
              <a:t>是顺序编码的</a:t>
            </a:r>
            <a:endParaRPr lang="en-US" altLang="zh-CN" sz="2400" dirty="0"/>
          </a:p>
          <a:p>
            <a:pPr eaLnBrk="1" hangingPunct="1">
              <a:buNone/>
            </a:pPr>
            <a:r>
              <a:rPr lang="zh-CN" altLang="en-US" sz="2400" dirty="0"/>
              <a:t>字母被分成二段：大写的和小写的。大写字母是连续的，小写字母也是连续的</a:t>
            </a:r>
          </a:p>
        </p:txBody>
      </p:sp>
      <p:sp>
        <p:nvSpPr>
          <p:cNvPr id="5" name="矩形 4"/>
          <p:cNvSpPr/>
          <p:nvPr/>
        </p:nvSpPr>
        <p:spPr>
          <a:xfrm>
            <a:off x="1051984" y="4836140"/>
            <a:ext cx="6768041" cy="1223605"/>
          </a:xfrm>
          <a:prstGeom prst="rect">
            <a:avLst/>
          </a:prstGeom>
        </p:spPr>
        <p:txBody>
          <a:bodyPr wrap="square">
            <a:spAutoFit/>
          </a:bodyPr>
          <a:lstStyle/>
          <a:p>
            <a:pPr marL="560818" indent="-512051" algn="just">
              <a:lnSpc>
                <a:spcPct val="110000"/>
              </a:lnSpc>
              <a:spcBef>
                <a:spcPts val="800"/>
              </a:spcBef>
              <a:buClr>
                <a:prstClr val="black"/>
              </a:buClr>
              <a:buSzPct val="80000"/>
              <a:defRPr/>
            </a:pPr>
            <a:r>
              <a:rPr lang="zh-CN" altLang="en-US" sz="1867" dirty="0">
                <a:solidFill>
                  <a:prstClr val="white"/>
                </a:solidFill>
                <a:latin typeface="微软雅黑" pitchFamily="34" charset="-122"/>
                <a:ea typeface="微软雅黑" pitchFamily="34" charset="-122"/>
              </a:rPr>
              <a:t>如：</a:t>
            </a:r>
            <a:r>
              <a:rPr lang="en-US" altLang="zh-CN" sz="1867" dirty="0">
                <a:solidFill>
                  <a:prstClr val="white"/>
                </a:solidFill>
                <a:latin typeface="微软雅黑" pitchFamily="34" charset="-122"/>
                <a:ea typeface="微软雅黑" pitchFamily="34" charset="-122"/>
              </a:rPr>
              <a:t>c1 = ’a’; c1 = c1 + 2;       c1 </a:t>
            </a:r>
            <a:r>
              <a:rPr lang="zh-CN" altLang="en-US" sz="1867" dirty="0">
                <a:solidFill>
                  <a:prstClr val="white"/>
                </a:solidFill>
                <a:latin typeface="微软雅黑" pitchFamily="34" charset="-122"/>
                <a:ea typeface="微软雅黑" pitchFamily="34" charset="-122"/>
              </a:rPr>
              <a:t>的值应为？</a:t>
            </a:r>
          </a:p>
          <a:p>
            <a:pPr marL="560818" indent="-512051" algn="just">
              <a:lnSpc>
                <a:spcPct val="110000"/>
              </a:lnSpc>
              <a:spcBef>
                <a:spcPts val="800"/>
              </a:spcBef>
              <a:buClr>
                <a:prstClr val="black"/>
              </a:buClr>
              <a:buSzPct val="80000"/>
              <a:defRPr/>
            </a:pPr>
            <a:r>
              <a:rPr lang="zh-CN" altLang="en-US" sz="1867" dirty="0">
                <a:solidFill>
                  <a:prstClr val="white"/>
                </a:solidFill>
                <a:latin typeface="微软雅黑" pitchFamily="34" charset="-122"/>
                <a:ea typeface="微软雅黑" pitchFamily="34" charset="-122"/>
              </a:rPr>
              <a:t>如</a:t>
            </a:r>
            <a:r>
              <a:rPr lang="en-US" altLang="zh-CN" sz="1867" dirty="0">
                <a:solidFill>
                  <a:prstClr val="white"/>
                </a:solidFill>
                <a:latin typeface="微软雅黑" pitchFamily="34" charset="-122"/>
                <a:ea typeface="微软雅黑" pitchFamily="34" charset="-122"/>
              </a:rPr>
              <a:t>c</a:t>
            </a:r>
            <a:r>
              <a:rPr lang="zh-CN" altLang="en-US" sz="1867" dirty="0">
                <a:solidFill>
                  <a:prstClr val="white"/>
                </a:solidFill>
                <a:latin typeface="微软雅黑" pitchFamily="34" charset="-122"/>
                <a:ea typeface="微软雅黑" pitchFamily="34" charset="-122"/>
              </a:rPr>
              <a:t>中存放的是小写字母，则</a:t>
            </a:r>
            <a:r>
              <a:rPr lang="en-US" altLang="zh-CN" sz="1867" dirty="0">
                <a:solidFill>
                  <a:prstClr val="white"/>
                </a:solidFill>
                <a:latin typeface="微软雅黑" pitchFamily="34" charset="-122"/>
                <a:ea typeface="微软雅黑" pitchFamily="34" charset="-122"/>
              </a:rPr>
              <a:t>c  - ‘a’ + 1</a:t>
            </a:r>
            <a:r>
              <a:rPr lang="zh-CN" altLang="en-US" sz="1867" dirty="0">
                <a:solidFill>
                  <a:prstClr val="white"/>
                </a:solidFill>
                <a:latin typeface="微软雅黑" pitchFamily="34" charset="-122"/>
                <a:ea typeface="微软雅黑" pitchFamily="34" charset="-122"/>
              </a:rPr>
              <a:t>表示什么？ </a:t>
            </a:r>
          </a:p>
          <a:p>
            <a:pPr marL="560818" indent="-512051">
              <a:lnSpc>
                <a:spcPct val="110000"/>
              </a:lnSpc>
              <a:spcBef>
                <a:spcPts val="800"/>
              </a:spcBef>
              <a:buClr>
                <a:prstClr val="black"/>
              </a:buClr>
              <a:buSzPct val="80000"/>
              <a:defRPr/>
            </a:pPr>
            <a:r>
              <a:rPr lang="zh-CN" altLang="en-US" sz="1867" dirty="0">
                <a:solidFill>
                  <a:prstClr val="white"/>
                </a:solidFill>
                <a:latin typeface="微软雅黑" pitchFamily="34" charset="-122"/>
                <a:ea typeface="微软雅黑" pitchFamily="34" charset="-122"/>
              </a:rPr>
              <a:t>如</a:t>
            </a:r>
            <a:r>
              <a:rPr lang="en-US" altLang="zh-CN" sz="1867" dirty="0">
                <a:solidFill>
                  <a:prstClr val="white"/>
                </a:solidFill>
                <a:latin typeface="微软雅黑" pitchFamily="34" charset="-122"/>
                <a:ea typeface="微软雅黑" pitchFamily="34" charset="-122"/>
              </a:rPr>
              <a:t>c</a:t>
            </a:r>
            <a:r>
              <a:rPr lang="zh-CN" altLang="en-US" sz="1867" dirty="0">
                <a:solidFill>
                  <a:prstClr val="white"/>
                </a:solidFill>
                <a:latin typeface="微软雅黑" pitchFamily="34" charset="-122"/>
                <a:ea typeface="微软雅黑" pitchFamily="34" charset="-122"/>
              </a:rPr>
              <a:t>中存放的是数字（‘</a:t>
            </a:r>
            <a:r>
              <a:rPr lang="en-US" altLang="zh-CN" sz="1867" dirty="0">
                <a:solidFill>
                  <a:prstClr val="white"/>
                </a:solidFill>
                <a:latin typeface="微软雅黑" pitchFamily="34" charset="-122"/>
                <a:ea typeface="微软雅黑" pitchFamily="34" charset="-122"/>
              </a:rPr>
              <a:t>0’ ~ ‘9’</a:t>
            </a:r>
            <a:r>
              <a:rPr lang="zh-CN" altLang="en-US" sz="1867" dirty="0">
                <a:solidFill>
                  <a:prstClr val="white"/>
                </a:solidFill>
                <a:latin typeface="微软雅黑" pitchFamily="34" charset="-122"/>
                <a:ea typeface="微软雅黑" pitchFamily="34" charset="-122"/>
              </a:rPr>
              <a:t>），则</a:t>
            </a:r>
            <a:r>
              <a:rPr lang="en-US" altLang="zh-CN" sz="1867" dirty="0">
                <a:solidFill>
                  <a:prstClr val="white"/>
                </a:solidFill>
                <a:latin typeface="微软雅黑" pitchFamily="34" charset="-122"/>
                <a:ea typeface="微软雅黑" pitchFamily="34" charset="-122"/>
              </a:rPr>
              <a:t>c - ‘0’</a:t>
            </a:r>
            <a:r>
              <a:rPr lang="zh-CN" altLang="en-US" sz="1867" dirty="0">
                <a:solidFill>
                  <a:prstClr val="white"/>
                </a:solidFill>
                <a:latin typeface="微软雅黑" pitchFamily="34" charset="-122"/>
                <a:ea typeface="微软雅黑" pitchFamily="34" charset="-122"/>
              </a:rPr>
              <a:t>表示什么？</a:t>
            </a:r>
            <a:endParaRPr lang="zh-CN" altLang="en-US" sz="24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665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结构体作为函数参数</a:t>
            </a:r>
          </a:p>
        </p:txBody>
      </p:sp>
      <p:sp>
        <p:nvSpPr>
          <p:cNvPr id="582659" name="Rectangle 3"/>
          <p:cNvSpPr>
            <a:spLocks noGrp="1" noChangeArrowheads="1"/>
          </p:cNvSpPr>
          <p:nvPr>
            <p:ph idx="4294967295"/>
          </p:nvPr>
        </p:nvSpPr>
        <p:spPr>
          <a:xfrm>
            <a:off x="962556" y="1571079"/>
            <a:ext cx="2314575" cy="4525963"/>
          </a:xfrm>
        </p:spPr>
        <p:txBody>
          <a:bodyPr>
            <a:normAutofit/>
          </a:bodyPr>
          <a:lstStyle/>
          <a:p>
            <a:pPr eaLnBrk="1" hangingPunct="1">
              <a:lnSpc>
                <a:spcPct val="130000"/>
              </a:lnSpc>
              <a:buNone/>
            </a:pPr>
            <a:r>
              <a:rPr lang="zh-CN" altLang="en-US" sz="2400" b="1" dirty="0"/>
              <a:t>传递结构体</a:t>
            </a:r>
            <a:endParaRPr lang="en-US" altLang="zh-CN" sz="2400" b="1" dirty="0"/>
          </a:p>
          <a:p>
            <a:pPr eaLnBrk="1" hangingPunct="1">
              <a:lnSpc>
                <a:spcPct val="130000"/>
              </a:lnSpc>
              <a:buNone/>
            </a:pPr>
            <a:r>
              <a:rPr lang="zh-CN" altLang="en-US" sz="1867" dirty="0"/>
              <a:t>值传递</a:t>
            </a:r>
          </a:p>
        </p:txBody>
      </p:sp>
      <p:sp>
        <p:nvSpPr>
          <p:cNvPr id="14" name="矩形 13"/>
          <p:cNvSpPr/>
          <p:nvPr/>
        </p:nvSpPr>
        <p:spPr>
          <a:xfrm>
            <a:off x="7394790" y="3049547"/>
            <a:ext cx="3606885" cy="379656"/>
          </a:xfrm>
          <a:prstGeom prst="rect">
            <a:avLst/>
          </a:prstGeom>
        </p:spPr>
        <p:txBody>
          <a:bodyPr wrap="none">
            <a:spAutoFit/>
          </a:bodyPr>
          <a:lstStyle/>
          <a:p>
            <a:pPr eaLnBrk="1" hangingPunct="1">
              <a:buFont typeface="Wingdings" pitchFamily="2" charset="2"/>
              <a:buNone/>
            </a:pPr>
            <a:r>
              <a:rPr lang="en-US" altLang="zh-CN" sz="1867" dirty="0"/>
              <a:t>void </a:t>
            </a:r>
            <a:r>
              <a:rPr lang="en-US" altLang="zh-CN" sz="1867" dirty="0" err="1"/>
              <a:t>PrintStudent</a:t>
            </a:r>
            <a:r>
              <a:rPr lang="en-US" altLang="zh-CN" sz="1867" dirty="0"/>
              <a:t>(</a:t>
            </a:r>
            <a:r>
              <a:rPr lang="en-US" altLang="zh-CN" sz="1867" dirty="0" err="1"/>
              <a:t>studentT</a:t>
            </a:r>
            <a:r>
              <a:rPr lang="en-US" altLang="zh-CN" sz="1867" dirty="0"/>
              <a:t>  s)</a:t>
            </a:r>
          </a:p>
        </p:txBody>
      </p:sp>
      <p:grpSp>
        <p:nvGrpSpPr>
          <p:cNvPr id="27" name="组合 26"/>
          <p:cNvGrpSpPr/>
          <p:nvPr/>
        </p:nvGrpSpPr>
        <p:grpSpPr>
          <a:xfrm>
            <a:off x="880533" y="2844363"/>
            <a:ext cx="6242051" cy="1730420"/>
            <a:chOff x="660400" y="2133271"/>
            <a:chExt cx="4681538" cy="1297815"/>
          </a:xfrm>
        </p:grpSpPr>
        <p:grpSp>
          <p:nvGrpSpPr>
            <p:cNvPr id="6" name="Group 13"/>
            <p:cNvGrpSpPr>
              <a:grpSpLocks/>
            </p:cNvGrpSpPr>
            <p:nvPr/>
          </p:nvGrpSpPr>
          <p:grpSpPr bwMode="auto">
            <a:xfrm>
              <a:off x="660400" y="2621460"/>
              <a:ext cx="4681538" cy="809626"/>
              <a:chOff x="560" y="3256"/>
              <a:chExt cx="2949" cy="680"/>
            </a:xfrm>
          </p:grpSpPr>
          <p:sp>
            <p:nvSpPr>
              <p:cNvPr id="7" name="Rectangle 4"/>
              <p:cNvSpPr>
                <a:spLocks noChangeArrowheads="1"/>
              </p:cNvSpPr>
              <p:nvPr/>
            </p:nvSpPr>
            <p:spPr bwMode="auto">
              <a:xfrm>
                <a:off x="1237" y="3256"/>
                <a:ext cx="2272" cy="680"/>
              </a:xfrm>
              <a:prstGeom prst="rect">
                <a:avLst/>
              </a:prstGeom>
              <a:noFill/>
              <a:ln w="9525">
                <a:solidFill>
                  <a:schemeClr val="tx1"/>
                </a:solidFill>
                <a:miter lim="800000"/>
                <a:headEnd/>
                <a:tailEnd/>
              </a:ln>
            </p:spPr>
            <p:txBody>
              <a:bodyPr/>
              <a:lstStyle/>
              <a:p>
                <a:pPr algn="just"/>
                <a:r>
                  <a:rPr lang="en-US" altLang="zh-CN" sz="1867">
                    <a:latin typeface="微软雅黑" pitchFamily="34" charset="-122"/>
                    <a:ea typeface="微软雅黑" pitchFamily="34" charset="-122"/>
                  </a:rPr>
                  <a:t> </a:t>
                </a:r>
                <a:endParaRPr lang="en-US" altLang="zh-CN" sz="1867">
                  <a:solidFill>
                    <a:schemeClr val="bg2"/>
                  </a:solidFill>
                  <a:latin typeface="微软雅黑" pitchFamily="34" charset="-122"/>
                  <a:ea typeface="微软雅黑" pitchFamily="34" charset="-122"/>
                </a:endParaRPr>
              </a:p>
            </p:txBody>
          </p:sp>
          <p:sp>
            <p:nvSpPr>
              <p:cNvPr id="8" name="Text Box 6"/>
              <p:cNvSpPr txBox="1">
                <a:spLocks noChangeArrowheads="1"/>
              </p:cNvSpPr>
              <p:nvPr/>
            </p:nvSpPr>
            <p:spPr bwMode="auto">
              <a:xfrm>
                <a:off x="3103" y="3438"/>
                <a:ext cx="308" cy="239"/>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en-US" altLang="zh-CN" sz="1867" dirty="0">
                    <a:latin typeface="微软雅黑" pitchFamily="34" charset="-122"/>
                    <a:ea typeface="微软雅黑" pitchFamily="34" charset="-122"/>
                  </a:rPr>
                  <a:t>89</a:t>
                </a:r>
              </a:p>
            </p:txBody>
          </p:sp>
          <p:sp>
            <p:nvSpPr>
              <p:cNvPr id="9" name="Text Box 7"/>
              <p:cNvSpPr txBox="1">
                <a:spLocks noChangeArrowheads="1"/>
              </p:cNvSpPr>
              <p:nvPr/>
            </p:nvSpPr>
            <p:spPr bwMode="auto">
              <a:xfrm>
                <a:off x="2728" y="3438"/>
                <a:ext cx="264" cy="239"/>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en-US" altLang="zh-CN" sz="1867" dirty="0">
                    <a:latin typeface="微软雅黑" pitchFamily="34" charset="-122"/>
                    <a:ea typeface="微软雅黑" pitchFamily="34" charset="-122"/>
                  </a:rPr>
                  <a:t>78</a:t>
                </a:r>
              </a:p>
            </p:txBody>
          </p:sp>
          <p:sp>
            <p:nvSpPr>
              <p:cNvPr id="10" name="Text Box 8"/>
              <p:cNvSpPr txBox="1">
                <a:spLocks noChangeArrowheads="1"/>
              </p:cNvSpPr>
              <p:nvPr/>
            </p:nvSpPr>
            <p:spPr bwMode="auto">
              <a:xfrm>
                <a:off x="2363" y="3438"/>
                <a:ext cx="221" cy="239"/>
              </a:xfrm>
              <a:prstGeom prst="rect">
                <a:avLst/>
              </a:prstGeom>
              <a:noFill/>
              <a:ln w="12700" cap="sq" algn="ctr">
                <a:solidFill>
                  <a:schemeClr val="tx1"/>
                </a:solidFill>
                <a:miter lim="800000"/>
                <a:headEnd type="none" w="sm" len="sm"/>
                <a:tailEnd type="none" w="sm" len="sm"/>
              </a:ln>
            </p:spPr>
            <p:txBody>
              <a:bodyPr wrap="none">
                <a:spAutoFit/>
              </a:bodyPr>
              <a:lstStyle/>
              <a:p>
                <a:r>
                  <a:rPr lang="en-US" altLang="zh-CN" sz="1867" dirty="0">
                    <a:latin typeface="微软雅黑" pitchFamily="34" charset="-122"/>
                    <a:ea typeface="微软雅黑" pitchFamily="34" charset="-122"/>
                  </a:rPr>
                  <a:t>98</a:t>
                </a:r>
              </a:p>
            </p:txBody>
          </p:sp>
          <p:sp>
            <p:nvSpPr>
              <p:cNvPr id="11" name="Text Box 9"/>
              <p:cNvSpPr txBox="1">
                <a:spLocks noChangeArrowheads="1"/>
              </p:cNvSpPr>
              <p:nvPr/>
            </p:nvSpPr>
            <p:spPr bwMode="auto">
              <a:xfrm>
                <a:off x="1921" y="3439"/>
                <a:ext cx="343" cy="239"/>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zh-CN" altLang="en-US" sz="1867" dirty="0">
                    <a:latin typeface="微软雅黑" pitchFamily="34" charset="-122"/>
                    <a:ea typeface="微软雅黑" pitchFamily="34" charset="-122"/>
                  </a:rPr>
                  <a:t>张三</a:t>
                </a:r>
                <a:endParaRPr lang="en-US" altLang="zh-CN" sz="1867" dirty="0">
                  <a:latin typeface="微软雅黑" pitchFamily="34" charset="-122"/>
                  <a:ea typeface="微软雅黑" pitchFamily="34" charset="-122"/>
                </a:endParaRPr>
              </a:p>
            </p:txBody>
          </p:sp>
          <p:sp>
            <p:nvSpPr>
              <p:cNvPr id="12" name="Text Box 10"/>
              <p:cNvSpPr txBox="1">
                <a:spLocks noChangeArrowheads="1"/>
              </p:cNvSpPr>
              <p:nvPr/>
            </p:nvSpPr>
            <p:spPr bwMode="auto">
              <a:xfrm>
                <a:off x="1280" y="3439"/>
                <a:ext cx="507" cy="239"/>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en-US" altLang="zh-CN" sz="1867" dirty="0">
                    <a:latin typeface="微软雅黑" pitchFamily="34" charset="-122"/>
                    <a:ea typeface="微软雅黑" pitchFamily="34" charset="-122"/>
                  </a:rPr>
                  <a:t>00001</a:t>
                </a:r>
              </a:p>
            </p:txBody>
          </p:sp>
          <p:sp>
            <p:nvSpPr>
              <p:cNvPr id="13" name="Text Box 12"/>
              <p:cNvSpPr txBox="1">
                <a:spLocks noChangeArrowheads="1"/>
              </p:cNvSpPr>
              <p:nvPr/>
            </p:nvSpPr>
            <p:spPr bwMode="auto">
              <a:xfrm>
                <a:off x="560" y="3256"/>
                <a:ext cx="601" cy="239"/>
              </a:xfrm>
              <a:prstGeom prst="rect">
                <a:avLst/>
              </a:prstGeom>
              <a:noFill/>
              <a:ln w="12700" cap="sq" algn="ctr">
                <a:noFill/>
                <a:miter lim="800000"/>
                <a:headEnd type="none" w="sm" len="sm"/>
                <a:tailEnd type="none" w="sm" len="sm"/>
              </a:ln>
            </p:spPr>
            <p:txBody>
              <a:bodyPr wrap="square">
                <a:spAutoFit/>
              </a:bodyPr>
              <a:lstStyle/>
              <a:p>
                <a:pPr>
                  <a:spcBef>
                    <a:spcPct val="50000"/>
                  </a:spcBef>
                </a:pPr>
                <a:r>
                  <a:rPr lang="en-US" altLang="zh-CN" sz="1867" dirty="0">
                    <a:latin typeface="微软雅黑" pitchFamily="34" charset="-122"/>
                    <a:ea typeface="微软雅黑" pitchFamily="34" charset="-122"/>
                  </a:rPr>
                  <a:t>student1</a:t>
                </a:r>
              </a:p>
            </p:txBody>
          </p:sp>
        </p:grpSp>
        <p:sp>
          <p:nvSpPr>
            <p:cNvPr id="15" name="TextBox 14"/>
            <p:cNvSpPr txBox="1"/>
            <p:nvPr/>
          </p:nvSpPr>
          <p:spPr>
            <a:xfrm>
              <a:off x="660400" y="2133271"/>
              <a:ext cx="1600200" cy="284742"/>
            </a:xfrm>
            <a:prstGeom prst="rect">
              <a:avLst/>
            </a:prstGeom>
            <a:noFill/>
          </p:spPr>
          <p:txBody>
            <a:bodyPr wrap="square" rtlCol="0">
              <a:spAutoFit/>
            </a:bodyPr>
            <a:lstStyle/>
            <a:p>
              <a:r>
                <a:rPr lang="en-US" altLang="zh-CN" sz="1867" dirty="0"/>
                <a:t>main</a:t>
              </a:r>
              <a:r>
                <a:rPr lang="zh-CN" altLang="en-US" sz="1867" dirty="0"/>
                <a:t>函数</a:t>
              </a:r>
            </a:p>
          </p:txBody>
        </p:sp>
      </p:grpSp>
      <p:sp>
        <p:nvSpPr>
          <p:cNvPr id="16" name="矩形 15"/>
          <p:cNvSpPr/>
          <p:nvPr/>
        </p:nvSpPr>
        <p:spPr>
          <a:xfrm>
            <a:off x="7597990" y="3736179"/>
            <a:ext cx="3222101" cy="379656"/>
          </a:xfrm>
          <a:prstGeom prst="rect">
            <a:avLst/>
          </a:prstGeom>
        </p:spPr>
        <p:txBody>
          <a:bodyPr wrap="none">
            <a:spAutoFit/>
          </a:bodyPr>
          <a:lstStyle/>
          <a:p>
            <a:pPr eaLnBrk="1" hangingPunct="1">
              <a:buFont typeface="Wingdings" pitchFamily="2" charset="2"/>
              <a:buNone/>
            </a:pPr>
            <a:r>
              <a:rPr lang="en-US" altLang="zh-CN" sz="1867" dirty="0" err="1"/>
              <a:t>PrintStudent</a:t>
            </a:r>
            <a:r>
              <a:rPr lang="en-US" altLang="zh-CN" sz="1867" dirty="0"/>
              <a:t>(  student1 </a:t>
            </a:r>
            <a:r>
              <a:rPr lang="zh-CN" altLang="en-US" sz="1867" dirty="0"/>
              <a:t>）</a:t>
            </a:r>
            <a:r>
              <a:rPr lang="en-US" altLang="zh-CN" sz="1867" dirty="0"/>
              <a:t>;</a:t>
            </a:r>
          </a:p>
        </p:txBody>
      </p:sp>
      <p:grpSp>
        <p:nvGrpSpPr>
          <p:cNvPr id="29" name="组合 28"/>
          <p:cNvGrpSpPr/>
          <p:nvPr/>
        </p:nvGrpSpPr>
        <p:grpSpPr>
          <a:xfrm>
            <a:off x="2441576" y="5715002"/>
            <a:ext cx="4510617" cy="381243"/>
            <a:chOff x="1803400" y="4309469"/>
            <a:chExt cx="3382963" cy="285932"/>
          </a:xfrm>
        </p:grpSpPr>
        <p:sp>
          <p:nvSpPr>
            <p:cNvPr id="19" name="Text Box 6"/>
            <p:cNvSpPr txBox="1">
              <a:spLocks noChangeArrowheads="1"/>
            </p:cNvSpPr>
            <p:nvPr/>
          </p:nvSpPr>
          <p:spPr bwMode="auto">
            <a:xfrm>
              <a:off x="4697413" y="4309469"/>
              <a:ext cx="488950" cy="284742"/>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en-US" altLang="zh-CN" sz="1867" dirty="0">
                  <a:latin typeface="微软雅黑" pitchFamily="34" charset="-122"/>
                  <a:ea typeface="微软雅黑" pitchFamily="34" charset="-122"/>
                </a:rPr>
                <a:t> </a:t>
              </a:r>
            </a:p>
          </p:txBody>
        </p:sp>
        <p:sp>
          <p:nvSpPr>
            <p:cNvPr id="20" name="Text Box 7"/>
            <p:cNvSpPr txBox="1">
              <a:spLocks noChangeArrowheads="1"/>
            </p:cNvSpPr>
            <p:nvPr/>
          </p:nvSpPr>
          <p:spPr bwMode="auto">
            <a:xfrm>
              <a:off x="4102100" y="4309469"/>
              <a:ext cx="419100" cy="284742"/>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endParaRPr lang="en-US" altLang="zh-CN" sz="1867" dirty="0">
                <a:latin typeface="微软雅黑" pitchFamily="34" charset="-122"/>
                <a:ea typeface="微软雅黑" pitchFamily="34" charset="-122"/>
              </a:endParaRPr>
            </a:p>
          </p:txBody>
        </p:sp>
        <p:sp>
          <p:nvSpPr>
            <p:cNvPr id="21" name="Text Box 8"/>
            <p:cNvSpPr txBox="1">
              <a:spLocks noChangeArrowheads="1"/>
            </p:cNvSpPr>
            <p:nvPr/>
          </p:nvSpPr>
          <p:spPr bwMode="auto">
            <a:xfrm>
              <a:off x="3522663" y="4309469"/>
              <a:ext cx="297197" cy="284742"/>
            </a:xfrm>
            <a:prstGeom prst="rect">
              <a:avLst/>
            </a:prstGeom>
            <a:noFill/>
            <a:ln w="12700" cap="sq" algn="ctr">
              <a:solidFill>
                <a:schemeClr val="tx1"/>
              </a:solidFill>
              <a:miter lim="800000"/>
              <a:headEnd type="none" w="sm" len="sm"/>
              <a:tailEnd type="none" w="sm" len="sm"/>
            </a:ln>
          </p:spPr>
          <p:txBody>
            <a:bodyPr wrap="none">
              <a:spAutoFit/>
            </a:bodyPr>
            <a:lstStyle/>
            <a:p>
              <a:r>
                <a:rPr lang="en-US" altLang="zh-CN" sz="1867" dirty="0">
                  <a:latin typeface="微软雅黑" pitchFamily="34" charset="-122"/>
                  <a:ea typeface="微软雅黑" pitchFamily="34" charset="-122"/>
                </a:rPr>
                <a:t>   </a:t>
              </a:r>
            </a:p>
          </p:txBody>
        </p:sp>
        <p:sp>
          <p:nvSpPr>
            <p:cNvPr id="22" name="Text Box 9"/>
            <p:cNvSpPr txBox="1">
              <a:spLocks noChangeArrowheads="1"/>
            </p:cNvSpPr>
            <p:nvPr/>
          </p:nvSpPr>
          <p:spPr bwMode="auto">
            <a:xfrm>
              <a:off x="2820988" y="4310659"/>
              <a:ext cx="544513" cy="284742"/>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zh-CN" altLang="en-US" sz="1867" dirty="0">
                  <a:latin typeface="微软雅黑" pitchFamily="34" charset="-122"/>
                  <a:ea typeface="微软雅黑" pitchFamily="34" charset="-122"/>
                </a:rPr>
                <a:t> </a:t>
              </a:r>
              <a:endParaRPr lang="en-US" altLang="zh-CN" sz="1867" dirty="0">
                <a:latin typeface="微软雅黑" pitchFamily="34" charset="-122"/>
                <a:ea typeface="微软雅黑" pitchFamily="34" charset="-122"/>
              </a:endParaRPr>
            </a:p>
          </p:txBody>
        </p:sp>
        <p:sp>
          <p:nvSpPr>
            <p:cNvPr id="23" name="Text Box 10"/>
            <p:cNvSpPr txBox="1">
              <a:spLocks noChangeArrowheads="1"/>
            </p:cNvSpPr>
            <p:nvPr/>
          </p:nvSpPr>
          <p:spPr bwMode="auto">
            <a:xfrm>
              <a:off x="1803400" y="4310659"/>
              <a:ext cx="804863" cy="284742"/>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en-US" altLang="zh-CN" sz="1867" dirty="0">
                  <a:latin typeface="微软雅黑" pitchFamily="34" charset="-122"/>
                  <a:ea typeface="微软雅黑" pitchFamily="34" charset="-122"/>
                </a:rPr>
                <a:t> </a:t>
              </a:r>
            </a:p>
          </p:txBody>
        </p:sp>
      </p:grpSp>
      <p:grpSp>
        <p:nvGrpSpPr>
          <p:cNvPr id="37" name="组合 36"/>
          <p:cNvGrpSpPr/>
          <p:nvPr/>
        </p:nvGrpSpPr>
        <p:grpSpPr>
          <a:xfrm>
            <a:off x="880533" y="4908951"/>
            <a:ext cx="6242051" cy="1627583"/>
            <a:chOff x="660400" y="3681713"/>
            <a:chExt cx="4681538" cy="1220687"/>
          </a:xfrm>
        </p:grpSpPr>
        <p:sp>
          <p:nvSpPr>
            <p:cNvPr id="18" name="Rectangle 4"/>
            <p:cNvSpPr>
              <a:spLocks noChangeArrowheads="1"/>
            </p:cNvSpPr>
            <p:nvPr/>
          </p:nvSpPr>
          <p:spPr bwMode="auto">
            <a:xfrm>
              <a:off x="1735138" y="4092775"/>
              <a:ext cx="3606800" cy="809625"/>
            </a:xfrm>
            <a:prstGeom prst="rect">
              <a:avLst/>
            </a:prstGeom>
            <a:noFill/>
            <a:ln w="9525">
              <a:solidFill>
                <a:schemeClr val="tx1"/>
              </a:solidFill>
              <a:miter lim="800000"/>
              <a:headEnd/>
              <a:tailEnd/>
            </a:ln>
          </p:spPr>
          <p:txBody>
            <a:bodyPr/>
            <a:lstStyle/>
            <a:p>
              <a:pPr algn="just"/>
              <a:r>
                <a:rPr lang="en-US" altLang="zh-CN" sz="1867">
                  <a:latin typeface="微软雅黑" pitchFamily="34" charset="-122"/>
                  <a:ea typeface="微软雅黑" pitchFamily="34" charset="-122"/>
                </a:rPr>
                <a:t> </a:t>
              </a:r>
              <a:endParaRPr lang="en-US" altLang="zh-CN" sz="1867">
                <a:solidFill>
                  <a:schemeClr val="bg2"/>
                </a:solidFill>
                <a:latin typeface="微软雅黑" pitchFamily="34" charset="-122"/>
                <a:ea typeface="微软雅黑" pitchFamily="34" charset="-122"/>
              </a:endParaRPr>
            </a:p>
          </p:txBody>
        </p:sp>
        <p:sp>
          <p:nvSpPr>
            <p:cNvPr id="24" name="Text Box 12"/>
            <p:cNvSpPr txBox="1">
              <a:spLocks noChangeArrowheads="1"/>
            </p:cNvSpPr>
            <p:nvPr/>
          </p:nvSpPr>
          <p:spPr bwMode="auto">
            <a:xfrm>
              <a:off x="660400" y="4092775"/>
              <a:ext cx="954088" cy="284742"/>
            </a:xfrm>
            <a:prstGeom prst="rect">
              <a:avLst/>
            </a:prstGeom>
            <a:noFill/>
            <a:ln w="12700" cap="sq" algn="ctr">
              <a:noFill/>
              <a:miter lim="800000"/>
              <a:headEnd type="none" w="sm" len="sm"/>
              <a:tailEnd type="none" w="sm" len="sm"/>
            </a:ln>
          </p:spPr>
          <p:txBody>
            <a:bodyPr wrap="square">
              <a:spAutoFit/>
            </a:bodyPr>
            <a:lstStyle/>
            <a:p>
              <a:pPr>
                <a:spcBef>
                  <a:spcPct val="50000"/>
                </a:spcBef>
              </a:pPr>
              <a:r>
                <a:rPr lang="en-US" altLang="zh-CN" sz="1867" dirty="0">
                  <a:latin typeface="微软雅黑" pitchFamily="34" charset="-122"/>
                  <a:ea typeface="微软雅黑" pitchFamily="34" charset="-122"/>
                </a:rPr>
                <a:t>s</a:t>
              </a:r>
            </a:p>
          </p:txBody>
        </p:sp>
        <p:sp>
          <p:nvSpPr>
            <p:cNvPr id="25" name="TextBox 24"/>
            <p:cNvSpPr txBox="1"/>
            <p:nvPr/>
          </p:nvSpPr>
          <p:spPr>
            <a:xfrm>
              <a:off x="660400" y="3681713"/>
              <a:ext cx="1739900" cy="284742"/>
            </a:xfrm>
            <a:prstGeom prst="rect">
              <a:avLst/>
            </a:prstGeom>
            <a:noFill/>
          </p:spPr>
          <p:txBody>
            <a:bodyPr wrap="square" rtlCol="0">
              <a:spAutoFit/>
            </a:bodyPr>
            <a:lstStyle/>
            <a:p>
              <a:r>
                <a:rPr lang="zh-CN" altLang="en-US" sz="1867" dirty="0"/>
                <a:t>函数</a:t>
              </a:r>
              <a:r>
                <a:rPr lang="en-US" altLang="zh-CN" sz="1867" dirty="0" err="1"/>
                <a:t>PrintStudent</a:t>
              </a:r>
              <a:r>
                <a:rPr lang="zh-CN" altLang="en-US" sz="1867" dirty="0"/>
                <a:t>中</a:t>
              </a:r>
            </a:p>
          </p:txBody>
        </p:sp>
      </p:grpSp>
      <p:sp>
        <p:nvSpPr>
          <p:cNvPr id="26" name="下箭头 25"/>
          <p:cNvSpPr/>
          <p:nvPr/>
        </p:nvSpPr>
        <p:spPr>
          <a:xfrm>
            <a:off x="4487336" y="4574774"/>
            <a:ext cx="465665" cy="8822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30" name="组合 29"/>
          <p:cNvGrpSpPr/>
          <p:nvPr/>
        </p:nvGrpSpPr>
        <p:grpSpPr>
          <a:xfrm>
            <a:off x="2430990" y="5716596"/>
            <a:ext cx="4510617" cy="381243"/>
            <a:chOff x="1803400" y="4309469"/>
            <a:chExt cx="3382963" cy="285932"/>
          </a:xfrm>
        </p:grpSpPr>
        <p:sp>
          <p:nvSpPr>
            <p:cNvPr id="31" name="Text Box 6"/>
            <p:cNvSpPr txBox="1">
              <a:spLocks noChangeArrowheads="1"/>
            </p:cNvSpPr>
            <p:nvPr/>
          </p:nvSpPr>
          <p:spPr bwMode="auto">
            <a:xfrm>
              <a:off x="4697413" y="4309469"/>
              <a:ext cx="488950" cy="284742"/>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en-US" altLang="zh-CN" sz="1867" dirty="0">
                  <a:latin typeface="微软雅黑" pitchFamily="34" charset="-122"/>
                  <a:ea typeface="微软雅黑" pitchFamily="34" charset="-122"/>
                </a:rPr>
                <a:t>89</a:t>
              </a:r>
            </a:p>
          </p:txBody>
        </p:sp>
        <p:sp>
          <p:nvSpPr>
            <p:cNvPr id="32" name="Text Box 7"/>
            <p:cNvSpPr txBox="1">
              <a:spLocks noChangeArrowheads="1"/>
            </p:cNvSpPr>
            <p:nvPr/>
          </p:nvSpPr>
          <p:spPr bwMode="auto">
            <a:xfrm>
              <a:off x="4102100" y="4309469"/>
              <a:ext cx="419100" cy="284742"/>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en-US" altLang="zh-CN" sz="1867" dirty="0">
                  <a:latin typeface="微软雅黑" pitchFamily="34" charset="-122"/>
                  <a:ea typeface="微软雅黑" pitchFamily="34" charset="-122"/>
                </a:rPr>
                <a:t>78</a:t>
              </a:r>
            </a:p>
          </p:txBody>
        </p:sp>
        <p:sp>
          <p:nvSpPr>
            <p:cNvPr id="33" name="Text Box 8"/>
            <p:cNvSpPr txBox="1">
              <a:spLocks noChangeArrowheads="1"/>
            </p:cNvSpPr>
            <p:nvPr/>
          </p:nvSpPr>
          <p:spPr bwMode="auto">
            <a:xfrm>
              <a:off x="3522663" y="4309469"/>
              <a:ext cx="350096" cy="284742"/>
            </a:xfrm>
            <a:prstGeom prst="rect">
              <a:avLst/>
            </a:prstGeom>
            <a:noFill/>
            <a:ln w="12700" cap="sq" algn="ctr">
              <a:solidFill>
                <a:schemeClr val="tx1"/>
              </a:solidFill>
              <a:miter lim="800000"/>
              <a:headEnd type="none" w="sm" len="sm"/>
              <a:tailEnd type="none" w="sm" len="sm"/>
            </a:ln>
          </p:spPr>
          <p:txBody>
            <a:bodyPr wrap="none">
              <a:spAutoFit/>
            </a:bodyPr>
            <a:lstStyle/>
            <a:p>
              <a:r>
                <a:rPr lang="en-US" altLang="zh-CN" sz="1867" dirty="0">
                  <a:latin typeface="微软雅黑" pitchFamily="34" charset="-122"/>
                  <a:ea typeface="微软雅黑" pitchFamily="34" charset="-122"/>
                </a:rPr>
                <a:t>98</a:t>
              </a:r>
            </a:p>
          </p:txBody>
        </p:sp>
        <p:sp>
          <p:nvSpPr>
            <p:cNvPr id="34" name="Text Box 9"/>
            <p:cNvSpPr txBox="1">
              <a:spLocks noChangeArrowheads="1"/>
            </p:cNvSpPr>
            <p:nvPr/>
          </p:nvSpPr>
          <p:spPr bwMode="auto">
            <a:xfrm>
              <a:off x="2820988" y="4310659"/>
              <a:ext cx="544513" cy="284742"/>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zh-CN" altLang="en-US" sz="1867" dirty="0">
                  <a:latin typeface="微软雅黑" pitchFamily="34" charset="-122"/>
                  <a:ea typeface="微软雅黑" pitchFamily="34" charset="-122"/>
                </a:rPr>
                <a:t>张三</a:t>
              </a:r>
              <a:endParaRPr lang="en-US" altLang="zh-CN" sz="1867" dirty="0">
                <a:latin typeface="微软雅黑" pitchFamily="34" charset="-122"/>
                <a:ea typeface="微软雅黑" pitchFamily="34" charset="-122"/>
              </a:endParaRPr>
            </a:p>
          </p:txBody>
        </p:sp>
        <p:sp>
          <p:nvSpPr>
            <p:cNvPr id="35" name="Text Box 10"/>
            <p:cNvSpPr txBox="1">
              <a:spLocks noChangeArrowheads="1"/>
            </p:cNvSpPr>
            <p:nvPr/>
          </p:nvSpPr>
          <p:spPr bwMode="auto">
            <a:xfrm>
              <a:off x="1803400" y="4310659"/>
              <a:ext cx="804863" cy="284742"/>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en-US" altLang="zh-CN" sz="1867" dirty="0">
                  <a:latin typeface="微软雅黑" pitchFamily="34" charset="-122"/>
                  <a:ea typeface="微软雅黑" pitchFamily="34" charset="-122"/>
                </a:rPr>
                <a:t>00001</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blinds(horizontal)">
                                      <p:cBhvr>
                                        <p:cTn id="22" dur="500"/>
                                        <p:tgtEl>
                                          <p:spTgt spid="29"/>
                                        </p:tgtEl>
                                      </p:cBhvr>
                                    </p:animEffect>
                                  </p:childTnLst>
                                </p:cTn>
                              </p:par>
                              <p:par>
                                <p:cTn id="23" presetID="3" presetClass="entr" presetSubtype="1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blinds(horizontal)">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blinds(horizontal)">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nodeType="clickEffect">
                                  <p:stCondLst>
                                    <p:cond delay="0"/>
                                  </p:stCondLst>
                                  <p:childTnLst>
                                    <p:animEffect transition="out" filter="blinds(horizontal)">
                                      <p:cBhvr>
                                        <p:cTn id="34" dur="500"/>
                                        <p:tgtEl>
                                          <p:spTgt spid="29"/>
                                        </p:tgtEl>
                                      </p:cBhvr>
                                    </p:animEffect>
                                    <p:set>
                                      <p:cBhvr>
                                        <p:cTn id="35" dur="1" fill="hold">
                                          <p:stCondLst>
                                            <p:cond delay="499"/>
                                          </p:stCondLst>
                                        </p:cTn>
                                        <p:tgtEl>
                                          <p:spTgt spid="29"/>
                                        </p:tgtEl>
                                        <p:attrNameLst>
                                          <p:attrName>style.visibility</p:attrName>
                                        </p:attrNameLst>
                                      </p:cBhvr>
                                      <p:to>
                                        <p:strVal val="hidden"/>
                                      </p:to>
                                    </p:set>
                                  </p:childTnLst>
                                </p:cTn>
                              </p:par>
                            </p:childTnLst>
                          </p:cTn>
                        </p:par>
                        <p:par>
                          <p:cTn id="36" fill="hold">
                            <p:stCondLst>
                              <p:cond delay="500"/>
                            </p:stCondLst>
                            <p:childTnLst>
                              <p:par>
                                <p:cTn id="37" presetID="3" presetClass="entr" presetSubtype="10" fill="hold"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blinds(horizontal)">
                                      <p:cBhvr>
                                        <p:cTn id="3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26" grpId="0" animBg="1"/>
    </p:bld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995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指向结构体的指针作为参数</a:t>
            </a:r>
          </a:p>
        </p:txBody>
      </p:sp>
      <p:sp>
        <p:nvSpPr>
          <p:cNvPr id="584707" name="Rectangle 3"/>
          <p:cNvSpPr>
            <a:spLocks noGrp="1" noChangeArrowheads="1"/>
          </p:cNvSpPr>
          <p:nvPr>
            <p:ph idx="4294967295"/>
          </p:nvPr>
        </p:nvSpPr>
        <p:spPr>
          <a:xfrm>
            <a:off x="890013" y="1587923"/>
            <a:ext cx="8167688" cy="4587875"/>
          </a:xfrm>
        </p:spPr>
        <p:txBody>
          <a:bodyPr>
            <a:normAutofit/>
          </a:bodyPr>
          <a:lstStyle/>
          <a:p>
            <a:pPr eaLnBrk="1" hangingPunct="1">
              <a:lnSpc>
                <a:spcPct val="110000"/>
              </a:lnSpc>
              <a:buNone/>
            </a:pPr>
            <a:r>
              <a:rPr lang="zh-CN" altLang="en-US" sz="2400" b="1" dirty="0"/>
              <a:t>值传递缺点</a:t>
            </a:r>
            <a:endParaRPr lang="en-US" altLang="zh-CN" sz="2400" b="1" dirty="0"/>
          </a:p>
          <a:p>
            <a:pPr>
              <a:lnSpc>
                <a:spcPct val="110000"/>
              </a:lnSpc>
              <a:buNone/>
            </a:pPr>
            <a:r>
              <a:rPr lang="zh-CN" altLang="en-US" sz="1867" dirty="0"/>
              <a:t>结构体一般占用的内存量都比较大</a:t>
            </a:r>
            <a:endParaRPr lang="en-US" altLang="zh-CN" sz="1867" dirty="0"/>
          </a:p>
          <a:p>
            <a:pPr>
              <a:lnSpc>
                <a:spcPct val="110000"/>
              </a:lnSpc>
              <a:buNone/>
            </a:pPr>
            <a:r>
              <a:rPr lang="zh-CN" altLang="en-US" sz="1867" dirty="0"/>
              <a:t>浪费时间和空间</a:t>
            </a:r>
            <a:endParaRPr lang="en-US" altLang="zh-CN" sz="1867" dirty="0"/>
          </a:p>
          <a:p>
            <a:pPr>
              <a:lnSpc>
                <a:spcPct val="110000"/>
              </a:lnSpc>
              <a:spcBef>
                <a:spcPts val="2400"/>
              </a:spcBef>
              <a:buNone/>
            </a:pPr>
            <a:r>
              <a:rPr lang="zh-CN" altLang="en-US" sz="2400" b="1" dirty="0"/>
              <a:t>指针传递或引用传递</a:t>
            </a:r>
            <a:endParaRPr lang="en-US" altLang="zh-CN" sz="2400" b="1" dirty="0"/>
          </a:p>
          <a:p>
            <a:pPr eaLnBrk="1" hangingPunct="1">
              <a:lnSpc>
                <a:spcPct val="110000"/>
              </a:lnSpc>
              <a:buNone/>
            </a:pPr>
            <a:r>
              <a:rPr lang="zh-CN" altLang="en-US" sz="1867" dirty="0"/>
              <a:t>优点：效率高</a:t>
            </a:r>
            <a:endParaRPr lang="en-US" altLang="zh-CN" sz="1867" dirty="0"/>
          </a:p>
          <a:p>
            <a:pPr eaLnBrk="1" hangingPunct="1">
              <a:lnSpc>
                <a:spcPct val="110000"/>
              </a:lnSpc>
              <a:buNone/>
            </a:pPr>
            <a:r>
              <a:rPr lang="zh-CN" altLang="en-US" sz="1867" dirty="0"/>
              <a:t>缺点：函数可以修改实际参数</a:t>
            </a:r>
          </a:p>
          <a:p>
            <a:pPr>
              <a:lnSpc>
                <a:spcPct val="110000"/>
              </a:lnSpc>
              <a:spcBef>
                <a:spcPts val="2400"/>
              </a:spcBef>
              <a:buNone/>
            </a:pPr>
            <a:r>
              <a:rPr lang="zh-CN" altLang="en-US" sz="2400" b="1" dirty="0"/>
              <a:t>通常采用引用传递或</a:t>
            </a:r>
            <a:r>
              <a:rPr lang="en-US" altLang="zh-CN" sz="2400" b="1" dirty="0"/>
              <a:t>const</a:t>
            </a:r>
            <a:r>
              <a:rPr lang="zh-CN" altLang="en-US" sz="2400" b="1" dirty="0"/>
              <a:t>的引用传递</a:t>
            </a:r>
            <a:endParaRPr lang="en-US" altLang="zh-CN" sz="2400" b="1" dirty="0"/>
          </a:p>
        </p:txBody>
      </p:sp>
    </p:spTree>
  </p:cSld>
  <p:clrMapOvr>
    <a:masterClrMapping/>
  </p:clrMapOvr>
  <p:transition spd="med">
    <p:fade/>
  </p:transition>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067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结构体传递的实例</a:t>
            </a:r>
          </a:p>
        </p:txBody>
      </p:sp>
      <p:sp>
        <p:nvSpPr>
          <p:cNvPr id="586755" name="Rectangle 3"/>
          <p:cNvSpPr>
            <a:spLocks noGrp="1" noChangeArrowheads="1"/>
          </p:cNvSpPr>
          <p:nvPr>
            <p:ph idx="4294967295"/>
          </p:nvPr>
        </p:nvSpPr>
        <p:spPr>
          <a:xfrm>
            <a:off x="812800" y="1771438"/>
            <a:ext cx="10515600" cy="4351338"/>
          </a:xfrm>
        </p:spPr>
        <p:txBody>
          <a:bodyPr>
            <a:normAutofit/>
          </a:bodyPr>
          <a:lstStyle/>
          <a:p>
            <a:pPr eaLnBrk="1" hangingPunct="1">
              <a:buNone/>
            </a:pPr>
            <a:r>
              <a:rPr lang="zh-CN" altLang="en-US" sz="2400" dirty="0"/>
              <a:t>设计一函数，打印学生信息</a:t>
            </a:r>
          </a:p>
        </p:txBody>
      </p:sp>
      <p:sp>
        <p:nvSpPr>
          <p:cNvPr id="4" name="Rectangle 3"/>
          <p:cNvSpPr txBox="1">
            <a:spLocks noChangeArrowheads="1"/>
          </p:cNvSpPr>
          <p:nvPr/>
        </p:nvSpPr>
        <p:spPr>
          <a:xfrm>
            <a:off x="812800" y="2529085"/>
            <a:ext cx="9956800" cy="3012943"/>
          </a:xfrm>
          <a:prstGeom prst="rect">
            <a:avLst/>
          </a:prstGeom>
        </p:spPr>
        <p:txBody>
          <a:bodyPr vert="horz">
            <a:normAutofit/>
          </a:bodyPr>
          <a:lstStyle/>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void </a:t>
            </a:r>
            <a:r>
              <a:rPr lang="en-US" altLang="zh-CN" sz="1867" dirty="0" err="1">
                <a:latin typeface="微软雅黑" pitchFamily="34" charset="-122"/>
                <a:ea typeface="微软雅黑" pitchFamily="34" charset="-122"/>
              </a:rPr>
              <a:t>PrintStudent</a:t>
            </a:r>
            <a:r>
              <a:rPr lang="en-US" altLang="zh-CN" sz="1867" dirty="0">
                <a:latin typeface="微软雅黑" pitchFamily="34" charset="-122"/>
                <a:ea typeface="微软雅黑" pitchFamily="34" charset="-122"/>
              </a:rPr>
              <a:t>(const </a:t>
            </a:r>
            <a:r>
              <a:rPr lang="en-US" altLang="zh-CN" sz="1867" dirty="0" err="1">
                <a:latin typeface="微软雅黑" pitchFamily="34" charset="-122"/>
                <a:ea typeface="微软雅黑" pitchFamily="34" charset="-122"/>
              </a:rPr>
              <a:t>studentT</a:t>
            </a:r>
            <a:r>
              <a:rPr lang="en-US" altLang="zh-CN" sz="1867" dirty="0">
                <a:latin typeface="微软雅黑" pitchFamily="34" charset="-122"/>
                <a:ea typeface="微软雅黑" pitchFamily="34" charset="-122"/>
              </a:rPr>
              <a:t>  &amp;s)</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s.no</a:t>
            </a:r>
            <a:r>
              <a:rPr lang="en-US" altLang="zh-CN" sz="1867" dirty="0">
                <a:latin typeface="微软雅黑" pitchFamily="34" charset="-122"/>
                <a:ea typeface="微软雅黑" pitchFamily="34" charset="-122"/>
              </a:rPr>
              <a:t> &lt;&lt; ‘\t’ &lt;&lt; s.name &lt;&lt; ‘\t’ &lt;&lt; </a:t>
            </a:r>
            <a:r>
              <a:rPr lang="en-US" altLang="zh-CN" sz="1867" dirty="0" err="1">
                <a:latin typeface="微软雅黑" pitchFamily="34" charset="-122"/>
                <a:ea typeface="微软雅黑" pitchFamily="34" charset="-122"/>
              </a:rPr>
              <a:t>s.chinese</a:t>
            </a:r>
            <a:r>
              <a:rPr lang="en-US" altLang="zh-CN" sz="1867" dirty="0">
                <a:latin typeface="微软雅黑" pitchFamily="34" charset="-122"/>
                <a:ea typeface="微软雅黑" pitchFamily="34" charset="-122"/>
              </a:rPr>
              <a:t> &lt;&lt; ‘\t’ </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s.math</a:t>
            </a:r>
            <a:r>
              <a:rPr lang="en-US" altLang="zh-CN" sz="1867" dirty="0">
                <a:latin typeface="微软雅黑" pitchFamily="34" charset="-122"/>
                <a:ea typeface="微软雅黑" pitchFamily="34" charset="-122"/>
              </a:rPr>
              <a:t> &lt;&lt; ‘\t’  &lt;&lt; </a:t>
            </a:r>
            <a:r>
              <a:rPr lang="en-US" altLang="zh-CN" sz="1867" dirty="0" err="1">
                <a:latin typeface="微软雅黑" pitchFamily="34" charset="-122"/>
                <a:ea typeface="微软雅黑" pitchFamily="34" charset="-122"/>
              </a:rPr>
              <a:t>s.english</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marL="560818" indent="-512051" defTabSz="1219170">
              <a:spcBef>
                <a:spcPct val="20000"/>
              </a:spcBef>
              <a:buClr>
                <a:schemeClr val="accent1"/>
              </a:buClr>
              <a:buSzPct val="80000"/>
              <a:defRPr/>
            </a:pPr>
            <a:r>
              <a:rPr lang="en-US" altLang="zh-CN" sz="1867" dirty="0">
                <a:latin typeface="微软雅黑" pitchFamily="34" charset="-122"/>
                <a:ea typeface="微软雅黑" pitchFamily="34" charset="-122"/>
              </a:rPr>
              <a:t>}</a:t>
            </a:r>
          </a:p>
          <a:p>
            <a:pPr marL="560818" indent="-512051" defTabSz="1219170">
              <a:spcBef>
                <a:spcPct val="20000"/>
              </a:spcBef>
              <a:buClr>
                <a:schemeClr val="accent1"/>
              </a:buClr>
              <a:buSzPct val="80000"/>
              <a:defRPr/>
            </a:pPr>
            <a:endParaRPr lang="en-US" altLang="zh-CN" sz="1867" dirty="0">
              <a:latin typeface="微软雅黑" pitchFamily="34" charset="-122"/>
              <a:ea typeface="微软雅黑" pitchFamily="34" charset="-122"/>
            </a:endParaRPr>
          </a:p>
          <a:p>
            <a:pPr marL="560818" indent="-512051" defTabSz="1219170">
              <a:spcBef>
                <a:spcPct val="20000"/>
              </a:spcBef>
              <a:buClr>
                <a:schemeClr val="accent1"/>
              </a:buClr>
              <a:buSzPct val="80000"/>
              <a:defRPr/>
            </a:pPr>
            <a:r>
              <a:rPr lang="zh-CN" altLang="en-US" sz="1867" dirty="0">
                <a:latin typeface="微软雅黑" pitchFamily="34" charset="-122"/>
                <a:ea typeface="微软雅黑" pitchFamily="34" charset="-122"/>
              </a:rPr>
              <a:t>特点：节约内存，提高函数调用速度，可靠</a:t>
            </a:r>
          </a:p>
        </p:txBody>
      </p:sp>
    </p:spTree>
  </p:cSld>
  <p:clrMapOvr>
    <a:masterClrMapping/>
  </p:clrMapOvr>
  <p:transition spd="med">
    <p:fade/>
  </p:transition>
</p:sld>
</file>

<file path=ppt/slides/slide4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6893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返回结构体类型的函数</a:t>
            </a:r>
          </a:p>
        </p:txBody>
      </p:sp>
      <p:sp>
        <p:nvSpPr>
          <p:cNvPr id="6" name="Rectangle 5"/>
          <p:cNvSpPr>
            <a:spLocks noChangeArrowheads="1"/>
          </p:cNvSpPr>
          <p:nvPr/>
        </p:nvSpPr>
        <p:spPr bwMode="auto">
          <a:xfrm>
            <a:off x="1380416" y="1143001"/>
            <a:ext cx="1506733" cy="461665"/>
          </a:xfrm>
          <a:prstGeom prst="rect">
            <a:avLst/>
          </a:prstGeom>
          <a:noFill/>
          <a:ln w="9525">
            <a:noFill/>
            <a:miter lim="800000"/>
            <a:headEnd/>
            <a:tailEnd/>
          </a:ln>
        </p:spPr>
        <p:txBody>
          <a:bodyPr wrap="square">
            <a:spAutoFit/>
          </a:bodyPr>
          <a:lstStyle/>
          <a:p>
            <a:r>
              <a:rPr lang="zh-CN" altLang="en-US" sz="2400" dirty="0"/>
              <a:t>值返回</a:t>
            </a:r>
            <a:endParaRPr lang="en-US" altLang="zh-CN" sz="2400" dirty="0"/>
          </a:p>
        </p:txBody>
      </p:sp>
      <p:grpSp>
        <p:nvGrpSpPr>
          <p:cNvPr id="7" name="组合 6"/>
          <p:cNvGrpSpPr/>
          <p:nvPr/>
        </p:nvGrpSpPr>
        <p:grpSpPr>
          <a:xfrm>
            <a:off x="5090540" y="5439504"/>
            <a:ext cx="6479517" cy="1199366"/>
            <a:chOff x="482301" y="2531562"/>
            <a:chExt cx="4859638" cy="899524"/>
          </a:xfrm>
        </p:grpSpPr>
        <p:grpSp>
          <p:nvGrpSpPr>
            <p:cNvPr id="8" name="Group 13"/>
            <p:cNvGrpSpPr>
              <a:grpSpLocks/>
            </p:cNvGrpSpPr>
            <p:nvPr/>
          </p:nvGrpSpPr>
          <p:grpSpPr bwMode="auto">
            <a:xfrm>
              <a:off x="620713" y="2621460"/>
              <a:ext cx="4721226" cy="809626"/>
              <a:chOff x="535" y="3256"/>
              <a:chExt cx="2974" cy="680"/>
            </a:xfrm>
          </p:grpSpPr>
          <p:sp>
            <p:nvSpPr>
              <p:cNvPr id="10" name="Rectangle 4"/>
              <p:cNvSpPr>
                <a:spLocks noChangeArrowheads="1"/>
              </p:cNvSpPr>
              <p:nvPr/>
            </p:nvSpPr>
            <p:spPr bwMode="auto">
              <a:xfrm>
                <a:off x="1237" y="3256"/>
                <a:ext cx="2272" cy="680"/>
              </a:xfrm>
              <a:prstGeom prst="rect">
                <a:avLst/>
              </a:prstGeom>
              <a:noFill/>
              <a:ln w="9525">
                <a:solidFill>
                  <a:schemeClr val="tx1"/>
                </a:solidFill>
                <a:miter lim="800000"/>
                <a:headEnd/>
                <a:tailEnd/>
              </a:ln>
            </p:spPr>
            <p:txBody>
              <a:bodyPr/>
              <a:lstStyle/>
              <a:p>
                <a:pPr algn="just"/>
                <a:r>
                  <a:rPr lang="en-US" altLang="zh-CN" sz="1867">
                    <a:latin typeface="微软雅黑" pitchFamily="34" charset="-122"/>
                    <a:ea typeface="微软雅黑" pitchFamily="34" charset="-122"/>
                  </a:rPr>
                  <a:t> </a:t>
                </a:r>
                <a:endParaRPr lang="en-US" altLang="zh-CN" sz="1867">
                  <a:solidFill>
                    <a:schemeClr val="bg2"/>
                  </a:solidFill>
                  <a:latin typeface="微软雅黑" pitchFamily="34" charset="-122"/>
                  <a:ea typeface="微软雅黑" pitchFamily="34" charset="-122"/>
                </a:endParaRPr>
              </a:p>
            </p:txBody>
          </p:sp>
          <p:sp>
            <p:nvSpPr>
              <p:cNvPr id="11" name="Text Box 6"/>
              <p:cNvSpPr txBox="1">
                <a:spLocks noChangeArrowheads="1"/>
              </p:cNvSpPr>
              <p:nvPr/>
            </p:nvSpPr>
            <p:spPr bwMode="auto">
              <a:xfrm>
                <a:off x="3103" y="3438"/>
                <a:ext cx="308" cy="239"/>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en-US" altLang="zh-CN" sz="1867" dirty="0">
                    <a:latin typeface="微软雅黑" pitchFamily="34" charset="-122"/>
                    <a:ea typeface="微软雅黑" pitchFamily="34" charset="-122"/>
                  </a:rPr>
                  <a:t>89</a:t>
                </a:r>
              </a:p>
            </p:txBody>
          </p:sp>
          <p:sp>
            <p:nvSpPr>
              <p:cNvPr id="12" name="Text Box 7"/>
              <p:cNvSpPr txBox="1">
                <a:spLocks noChangeArrowheads="1"/>
              </p:cNvSpPr>
              <p:nvPr/>
            </p:nvSpPr>
            <p:spPr bwMode="auto">
              <a:xfrm>
                <a:off x="2728" y="3438"/>
                <a:ext cx="264" cy="239"/>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en-US" altLang="zh-CN" sz="1867" dirty="0">
                    <a:latin typeface="微软雅黑" pitchFamily="34" charset="-122"/>
                    <a:ea typeface="微软雅黑" pitchFamily="34" charset="-122"/>
                  </a:rPr>
                  <a:t>78</a:t>
                </a:r>
              </a:p>
            </p:txBody>
          </p:sp>
          <p:sp>
            <p:nvSpPr>
              <p:cNvPr id="13" name="Text Box 8"/>
              <p:cNvSpPr txBox="1">
                <a:spLocks noChangeArrowheads="1"/>
              </p:cNvSpPr>
              <p:nvPr/>
            </p:nvSpPr>
            <p:spPr bwMode="auto">
              <a:xfrm>
                <a:off x="2363" y="3438"/>
                <a:ext cx="221" cy="239"/>
              </a:xfrm>
              <a:prstGeom prst="rect">
                <a:avLst/>
              </a:prstGeom>
              <a:noFill/>
              <a:ln w="12700" cap="sq" algn="ctr">
                <a:solidFill>
                  <a:schemeClr val="tx1"/>
                </a:solidFill>
                <a:miter lim="800000"/>
                <a:headEnd type="none" w="sm" len="sm"/>
                <a:tailEnd type="none" w="sm" len="sm"/>
              </a:ln>
            </p:spPr>
            <p:txBody>
              <a:bodyPr wrap="none">
                <a:spAutoFit/>
              </a:bodyPr>
              <a:lstStyle/>
              <a:p>
                <a:r>
                  <a:rPr lang="en-US" altLang="zh-CN" sz="1867" dirty="0">
                    <a:latin typeface="微软雅黑" pitchFamily="34" charset="-122"/>
                    <a:ea typeface="微软雅黑" pitchFamily="34" charset="-122"/>
                  </a:rPr>
                  <a:t>98</a:t>
                </a:r>
              </a:p>
            </p:txBody>
          </p:sp>
          <p:sp>
            <p:nvSpPr>
              <p:cNvPr id="14" name="Text Box 9"/>
              <p:cNvSpPr txBox="1">
                <a:spLocks noChangeArrowheads="1"/>
              </p:cNvSpPr>
              <p:nvPr/>
            </p:nvSpPr>
            <p:spPr bwMode="auto">
              <a:xfrm>
                <a:off x="1921" y="3439"/>
                <a:ext cx="343" cy="239"/>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zh-CN" altLang="en-US" sz="1867" dirty="0">
                    <a:latin typeface="微软雅黑" pitchFamily="34" charset="-122"/>
                    <a:ea typeface="微软雅黑" pitchFamily="34" charset="-122"/>
                  </a:rPr>
                  <a:t>张三</a:t>
                </a:r>
                <a:endParaRPr lang="en-US" altLang="zh-CN" sz="1867" dirty="0">
                  <a:latin typeface="微软雅黑" pitchFamily="34" charset="-122"/>
                  <a:ea typeface="微软雅黑" pitchFamily="34" charset="-122"/>
                </a:endParaRPr>
              </a:p>
            </p:txBody>
          </p:sp>
          <p:sp>
            <p:nvSpPr>
              <p:cNvPr id="15" name="Text Box 10"/>
              <p:cNvSpPr txBox="1">
                <a:spLocks noChangeArrowheads="1"/>
              </p:cNvSpPr>
              <p:nvPr/>
            </p:nvSpPr>
            <p:spPr bwMode="auto">
              <a:xfrm>
                <a:off x="1280" y="3439"/>
                <a:ext cx="507" cy="239"/>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en-US" altLang="zh-CN" sz="1867" dirty="0">
                    <a:latin typeface="微软雅黑" pitchFamily="34" charset="-122"/>
                    <a:ea typeface="微软雅黑" pitchFamily="34" charset="-122"/>
                  </a:rPr>
                  <a:t>00001</a:t>
                </a:r>
              </a:p>
            </p:txBody>
          </p:sp>
          <p:sp>
            <p:nvSpPr>
              <p:cNvPr id="16" name="Text Box 12"/>
              <p:cNvSpPr txBox="1">
                <a:spLocks noChangeArrowheads="1"/>
              </p:cNvSpPr>
              <p:nvPr/>
            </p:nvSpPr>
            <p:spPr bwMode="auto">
              <a:xfrm>
                <a:off x="535" y="3515"/>
                <a:ext cx="601" cy="239"/>
              </a:xfrm>
              <a:prstGeom prst="rect">
                <a:avLst/>
              </a:prstGeom>
              <a:noFill/>
              <a:ln w="12700" cap="sq" algn="ctr">
                <a:noFill/>
                <a:miter lim="800000"/>
                <a:headEnd type="none" w="sm" len="sm"/>
                <a:tailEnd type="none" w="sm" len="sm"/>
              </a:ln>
            </p:spPr>
            <p:txBody>
              <a:bodyPr wrap="square">
                <a:spAutoFit/>
              </a:bodyPr>
              <a:lstStyle/>
              <a:p>
                <a:pPr>
                  <a:spcBef>
                    <a:spcPct val="50000"/>
                  </a:spcBef>
                </a:pPr>
                <a:r>
                  <a:rPr lang="en-US" altLang="zh-CN" sz="1867" dirty="0">
                    <a:latin typeface="微软雅黑" pitchFamily="34" charset="-122"/>
                    <a:ea typeface="微软雅黑" pitchFamily="34" charset="-122"/>
                  </a:rPr>
                  <a:t>p1</a:t>
                </a:r>
              </a:p>
            </p:txBody>
          </p:sp>
        </p:grpSp>
        <p:sp>
          <p:nvSpPr>
            <p:cNvPr id="9" name="TextBox 8"/>
            <p:cNvSpPr txBox="1"/>
            <p:nvPr/>
          </p:nvSpPr>
          <p:spPr>
            <a:xfrm>
              <a:off x="482301" y="2531562"/>
              <a:ext cx="1132187" cy="284742"/>
            </a:xfrm>
            <a:prstGeom prst="rect">
              <a:avLst/>
            </a:prstGeom>
            <a:noFill/>
          </p:spPr>
          <p:txBody>
            <a:bodyPr wrap="square" rtlCol="0">
              <a:spAutoFit/>
            </a:bodyPr>
            <a:lstStyle/>
            <a:p>
              <a:r>
                <a:rPr lang="en-US" altLang="zh-CN" sz="1867" dirty="0"/>
                <a:t>main</a:t>
              </a:r>
              <a:r>
                <a:rPr lang="zh-CN" altLang="en-US" sz="1867" dirty="0"/>
                <a:t>函数</a:t>
              </a:r>
            </a:p>
          </p:txBody>
        </p:sp>
      </p:grpSp>
      <p:grpSp>
        <p:nvGrpSpPr>
          <p:cNvPr id="17" name="组合 16"/>
          <p:cNvGrpSpPr/>
          <p:nvPr/>
        </p:nvGrpSpPr>
        <p:grpSpPr>
          <a:xfrm>
            <a:off x="6895881" y="1896489"/>
            <a:ext cx="4510617" cy="381243"/>
            <a:chOff x="1803400" y="4309469"/>
            <a:chExt cx="3382963" cy="285932"/>
          </a:xfrm>
        </p:grpSpPr>
        <p:sp>
          <p:nvSpPr>
            <p:cNvPr id="18" name="Text Box 6"/>
            <p:cNvSpPr txBox="1">
              <a:spLocks noChangeArrowheads="1"/>
            </p:cNvSpPr>
            <p:nvPr/>
          </p:nvSpPr>
          <p:spPr bwMode="auto">
            <a:xfrm>
              <a:off x="4697413" y="4309469"/>
              <a:ext cx="488950" cy="284742"/>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en-US" altLang="zh-CN" sz="1867" dirty="0">
                  <a:latin typeface="微软雅黑" pitchFamily="34" charset="-122"/>
                  <a:ea typeface="微软雅黑" pitchFamily="34" charset="-122"/>
                </a:rPr>
                <a:t> </a:t>
              </a:r>
            </a:p>
          </p:txBody>
        </p:sp>
        <p:sp>
          <p:nvSpPr>
            <p:cNvPr id="19" name="Text Box 7"/>
            <p:cNvSpPr txBox="1">
              <a:spLocks noChangeArrowheads="1"/>
            </p:cNvSpPr>
            <p:nvPr/>
          </p:nvSpPr>
          <p:spPr bwMode="auto">
            <a:xfrm>
              <a:off x="4102100" y="4309469"/>
              <a:ext cx="419100" cy="284742"/>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endParaRPr lang="en-US" altLang="zh-CN" sz="1867" dirty="0">
                <a:latin typeface="微软雅黑" pitchFamily="34" charset="-122"/>
                <a:ea typeface="微软雅黑" pitchFamily="34" charset="-122"/>
              </a:endParaRPr>
            </a:p>
          </p:txBody>
        </p:sp>
        <p:sp>
          <p:nvSpPr>
            <p:cNvPr id="20" name="Text Box 8"/>
            <p:cNvSpPr txBox="1">
              <a:spLocks noChangeArrowheads="1"/>
            </p:cNvSpPr>
            <p:nvPr/>
          </p:nvSpPr>
          <p:spPr bwMode="auto">
            <a:xfrm>
              <a:off x="3522663" y="4309469"/>
              <a:ext cx="297197" cy="284742"/>
            </a:xfrm>
            <a:prstGeom prst="rect">
              <a:avLst/>
            </a:prstGeom>
            <a:noFill/>
            <a:ln w="12700" cap="sq" algn="ctr">
              <a:solidFill>
                <a:schemeClr val="tx1"/>
              </a:solidFill>
              <a:miter lim="800000"/>
              <a:headEnd type="none" w="sm" len="sm"/>
              <a:tailEnd type="none" w="sm" len="sm"/>
            </a:ln>
          </p:spPr>
          <p:txBody>
            <a:bodyPr wrap="none">
              <a:spAutoFit/>
            </a:bodyPr>
            <a:lstStyle/>
            <a:p>
              <a:r>
                <a:rPr lang="en-US" altLang="zh-CN" sz="1867" dirty="0">
                  <a:latin typeface="微软雅黑" pitchFamily="34" charset="-122"/>
                  <a:ea typeface="微软雅黑" pitchFamily="34" charset="-122"/>
                </a:rPr>
                <a:t>   </a:t>
              </a:r>
            </a:p>
          </p:txBody>
        </p:sp>
        <p:sp>
          <p:nvSpPr>
            <p:cNvPr id="21" name="Text Box 9"/>
            <p:cNvSpPr txBox="1">
              <a:spLocks noChangeArrowheads="1"/>
            </p:cNvSpPr>
            <p:nvPr/>
          </p:nvSpPr>
          <p:spPr bwMode="auto">
            <a:xfrm>
              <a:off x="2820988" y="4310659"/>
              <a:ext cx="544513" cy="284742"/>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zh-CN" altLang="en-US" sz="1867" dirty="0">
                  <a:latin typeface="微软雅黑" pitchFamily="34" charset="-122"/>
                  <a:ea typeface="微软雅黑" pitchFamily="34" charset="-122"/>
                </a:rPr>
                <a:t> </a:t>
              </a:r>
              <a:endParaRPr lang="en-US" altLang="zh-CN" sz="1867" dirty="0">
                <a:latin typeface="微软雅黑" pitchFamily="34" charset="-122"/>
                <a:ea typeface="微软雅黑" pitchFamily="34" charset="-122"/>
              </a:endParaRPr>
            </a:p>
          </p:txBody>
        </p:sp>
        <p:sp>
          <p:nvSpPr>
            <p:cNvPr id="22" name="Text Box 10"/>
            <p:cNvSpPr txBox="1">
              <a:spLocks noChangeArrowheads="1"/>
            </p:cNvSpPr>
            <p:nvPr/>
          </p:nvSpPr>
          <p:spPr bwMode="auto">
            <a:xfrm>
              <a:off x="1803400" y="4310659"/>
              <a:ext cx="804863" cy="284742"/>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en-US" altLang="zh-CN" sz="1867" dirty="0">
                  <a:latin typeface="微软雅黑" pitchFamily="34" charset="-122"/>
                  <a:ea typeface="微软雅黑" pitchFamily="34" charset="-122"/>
                </a:rPr>
                <a:t> </a:t>
              </a:r>
            </a:p>
          </p:txBody>
        </p:sp>
      </p:grpSp>
      <p:grpSp>
        <p:nvGrpSpPr>
          <p:cNvPr id="23" name="组合 22"/>
          <p:cNvGrpSpPr/>
          <p:nvPr/>
        </p:nvGrpSpPr>
        <p:grpSpPr>
          <a:xfrm>
            <a:off x="4240315" y="1466898"/>
            <a:ext cx="7252077" cy="1239051"/>
            <a:chOff x="-97120" y="3973112"/>
            <a:chExt cx="5439058" cy="929288"/>
          </a:xfrm>
        </p:grpSpPr>
        <p:sp>
          <p:nvSpPr>
            <p:cNvPr id="24" name="Rectangle 4"/>
            <p:cNvSpPr>
              <a:spLocks noChangeArrowheads="1"/>
            </p:cNvSpPr>
            <p:nvPr/>
          </p:nvSpPr>
          <p:spPr bwMode="auto">
            <a:xfrm>
              <a:off x="1735138" y="4092775"/>
              <a:ext cx="3606800" cy="809625"/>
            </a:xfrm>
            <a:prstGeom prst="rect">
              <a:avLst/>
            </a:prstGeom>
            <a:noFill/>
            <a:ln w="9525">
              <a:solidFill>
                <a:schemeClr val="tx1"/>
              </a:solidFill>
              <a:miter lim="800000"/>
              <a:headEnd/>
              <a:tailEnd/>
            </a:ln>
          </p:spPr>
          <p:txBody>
            <a:bodyPr/>
            <a:lstStyle/>
            <a:p>
              <a:pPr algn="just"/>
              <a:r>
                <a:rPr lang="en-US" altLang="zh-CN" sz="1867">
                  <a:latin typeface="微软雅黑" pitchFamily="34" charset="-122"/>
                  <a:ea typeface="微软雅黑" pitchFamily="34" charset="-122"/>
                </a:rPr>
                <a:t> </a:t>
              </a:r>
              <a:endParaRPr lang="en-US" altLang="zh-CN" sz="1867">
                <a:solidFill>
                  <a:schemeClr val="bg2"/>
                </a:solidFill>
                <a:latin typeface="微软雅黑" pitchFamily="34" charset="-122"/>
                <a:ea typeface="微软雅黑" pitchFamily="34" charset="-122"/>
              </a:endParaRPr>
            </a:p>
          </p:txBody>
        </p:sp>
        <p:sp>
          <p:nvSpPr>
            <p:cNvPr id="25" name="Text Box 12"/>
            <p:cNvSpPr txBox="1">
              <a:spLocks noChangeArrowheads="1"/>
            </p:cNvSpPr>
            <p:nvPr/>
          </p:nvSpPr>
          <p:spPr bwMode="auto">
            <a:xfrm>
              <a:off x="598874" y="4310037"/>
              <a:ext cx="851026" cy="284742"/>
            </a:xfrm>
            <a:prstGeom prst="rect">
              <a:avLst/>
            </a:prstGeom>
            <a:noFill/>
            <a:ln w="12700" cap="sq" algn="ctr">
              <a:noFill/>
              <a:miter lim="800000"/>
              <a:headEnd type="none" w="sm" len="sm"/>
              <a:tailEnd type="none" w="sm" len="sm"/>
            </a:ln>
          </p:spPr>
          <p:txBody>
            <a:bodyPr wrap="square">
              <a:spAutoFit/>
            </a:bodyPr>
            <a:lstStyle/>
            <a:p>
              <a:pPr>
                <a:spcBef>
                  <a:spcPct val="50000"/>
                </a:spcBef>
              </a:pPr>
              <a:r>
                <a:rPr lang="en-US" altLang="zh-CN" sz="1867" dirty="0">
                  <a:latin typeface="微软雅黑" pitchFamily="34" charset="-122"/>
                  <a:ea typeface="微软雅黑" pitchFamily="34" charset="-122"/>
                </a:rPr>
                <a:t>person</a:t>
              </a:r>
            </a:p>
          </p:txBody>
        </p:sp>
        <p:sp>
          <p:nvSpPr>
            <p:cNvPr id="26" name="TextBox 25"/>
            <p:cNvSpPr txBox="1"/>
            <p:nvPr/>
          </p:nvSpPr>
          <p:spPr>
            <a:xfrm>
              <a:off x="-97120" y="3973112"/>
              <a:ext cx="1793088" cy="284742"/>
            </a:xfrm>
            <a:prstGeom prst="rect">
              <a:avLst/>
            </a:prstGeom>
            <a:noFill/>
          </p:spPr>
          <p:txBody>
            <a:bodyPr wrap="square" rtlCol="0">
              <a:spAutoFit/>
            </a:bodyPr>
            <a:lstStyle/>
            <a:p>
              <a:r>
                <a:rPr lang="en-US" altLang="zh-CN" sz="1867" dirty="0" err="1">
                  <a:latin typeface="微软雅黑" pitchFamily="34" charset="-122"/>
                  <a:ea typeface="微软雅黑" pitchFamily="34" charset="-122"/>
                </a:rPr>
                <a:t>GetPersonData</a:t>
              </a:r>
              <a:r>
                <a:rPr lang="en-US" altLang="zh-CN" sz="1867" dirty="0">
                  <a:latin typeface="微软雅黑" pitchFamily="34" charset="-122"/>
                  <a:ea typeface="微软雅黑" pitchFamily="34" charset="-122"/>
                </a:rPr>
                <a:t> </a:t>
              </a:r>
              <a:r>
                <a:rPr lang="zh-CN" altLang="en-US" sz="1867" dirty="0"/>
                <a:t>中</a:t>
              </a:r>
            </a:p>
          </p:txBody>
        </p:sp>
      </p:grpSp>
      <p:sp>
        <p:nvSpPr>
          <p:cNvPr id="27" name="下箭头 26"/>
          <p:cNvSpPr/>
          <p:nvPr/>
        </p:nvSpPr>
        <p:spPr>
          <a:xfrm>
            <a:off x="8500118" y="2705949"/>
            <a:ext cx="465665" cy="8822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8" name="组合 27"/>
          <p:cNvGrpSpPr/>
          <p:nvPr/>
        </p:nvGrpSpPr>
        <p:grpSpPr>
          <a:xfrm>
            <a:off x="6885296" y="1898083"/>
            <a:ext cx="4510617" cy="381243"/>
            <a:chOff x="1803400" y="4309469"/>
            <a:chExt cx="3382963" cy="285932"/>
          </a:xfrm>
        </p:grpSpPr>
        <p:sp>
          <p:nvSpPr>
            <p:cNvPr id="29" name="Text Box 6"/>
            <p:cNvSpPr txBox="1">
              <a:spLocks noChangeArrowheads="1"/>
            </p:cNvSpPr>
            <p:nvPr/>
          </p:nvSpPr>
          <p:spPr bwMode="auto">
            <a:xfrm>
              <a:off x="4697413" y="4309469"/>
              <a:ext cx="488950" cy="284742"/>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en-US" altLang="zh-CN" sz="1867" dirty="0">
                  <a:latin typeface="微软雅黑" pitchFamily="34" charset="-122"/>
                  <a:ea typeface="微软雅黑" pitchFamily="34" charset="-122"/>
                </a:rPr>
                <a:t>89</a:t>
              </a:r>
            </a:p>
          </p:txBody>
        </p:sp>
        <p:sp>
          <p:nvSpPr>
            <p:cNvPr id="30" name="Text Box 7"/>
            <p:cNvSpPr txBox="1">
              <a:spLocks noChangeArrowheads="1"/>
            </p:cNvSpPr>
            <p:nvPr/>
          </p:nvSpPr>
          <p:spPr bwMode="auto">
            <a:xfrm>
              <a:off x="4102100" y="4309469"/>
              <a:ext cx="419100" cy="284742"/>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en-US" altLang="zh-CN" sz="1867" dirty="0">
                  <a:latin typeface="微软雅黑" pitchFamily="34" charset="-122"/>
                  <a:ea typeface="微软雅黑" pitchFamily="34" charset="-122"/>
                </a:rPr>
                <a:t>78</a:t>
              </a:r>
            </a:p>
          </p:txBody>
        </p:sp>
        <p:sp>
          <p:nvSpPr>
            <p:cNvPr id="31" name="Text Box 8"/>
            <p:cNvSpPr txBox="1">
              <a:spLocks noChangeArrowheads="1"/>
            </p:cNvSpPr>
            <p:nvPr/>
          </p:nvSpPr>
          <p:spPr bwMode="auto">
            <a:xfrm>
              <a:off x="3522663" y="4309469"/>
              <a:ext cx="350096" cy="284742"/>
            </a:xfrm>
            <a:prstGeom prst="rect">
              <a:avLst/>
            </a:prstGeom>
            <a:noFill/>
            <a:ln w="12700" cap="sq" algn="ctr">
              <a:solidFill>
                <a:schemeClr val="tx1"/>
              </a:solidFill>
              <a:miter lim="800000"/>
              <a:headEnd type="none" w="sm" len="sm"/>
              <a:tailEnd type="none" w="sm" len="sm"/>
            </a:ln>
          </p:spPr>
          <p:txBody>
            <a:bodyPr wrap="none">
              <a:spAutoFit/>
            </a:bodyPr>
            <a:lstStyle/>
            <a:p>
              <a:r>
                <a:rPr lang="en-US" altLang="zh-CN" sz="1867" dirty="0">
                  <a:latin typeface="微软雅黑" pitchFamily="34" charset="-122"/>
                  <a:ea typeface="微软雅黑" pitchFamily="34" charset="-122"/>
                </a:rPr>
                <a:t>98</a:t>
              </a:r>
            </a:p>
          </p:txBody>
        </p:sp>
        <p:sp>
          <p:nvSpPr>
            <p:cNvPr id="32" name="Text Box 9"/>
            <p:cNvSpPr txBox="1">
              <a:spLocks noChangeArrowheads="1"/>
            </p:cNvSpPr>
            <p:nvPr/>
          </p:nvSpPr>
          <p:spPr bwMode="auto">
            <a:xfrm>
              <a:off x="2820988" y="4310659"/>
              <a:ext cx="544513" cy="284742"/>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zh-CN" altLang="en-US" sz="1867" dirty="0">
                  <a:latin typeface="微软雅黑" pitchFamily="34" charset="-122"/>
                  <a:ea typeface="微软雅黑" pitchFamily="34" charset="-122"/>
                </a:rPr>
                <a:t>张三</a:t>
              </a:r>
              <a:endParaRPr lang="en-US" altLang="zh-CN" sz="1867" dirty="0">
                <a:latin typeface="微软雅黑" pitchFamily="34" charset="-122"/>
                <a:ea typeface="微软雅黑" pitchFamily="34" charset="-122"/>
              </a:endParaRPr>
            </a:p>
          </p:txBody>
        </p:sp>
        <p:sp>
          <p:nvSpPr>
            <p:cNvPr id="33" name="Text Box 10"/>
            <p:cNvSpPr txBox="1">
              <a:spLocks noChangeArrowheads="1"/>
            </p:cNvSpPr>
            <p:nvPr/>
          </p:nvSpPr>
          <p:spPr bwMode="auto">
            <a:xfrm>
              <a:off x="1803400" y="4310659"/>
              <a:ext cx="804863" cy="284742"/>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en-US" altLang="zh-CN" sz="1867" dirty="0">
                  <a:latin typeface="微软雅黑" pitchFamily="34" charset="-122"/>
                  <a:ea typeface="微软雅黑" pitchFamily="34" charset="-122"/>
                </a:rPr>
                <a:t>00001</a:t>
              </a:r>
            </a:p>
          </p:txBody>
        </p:sp>
      </p:grpSp>
      <p:sp>
        <p:nvSpPr>
          <p:cNvPr id="34" name="矩形 33"/>
          <p:cNvSpPr/>
          <p:nvPr/>
        </p:nvSpPr>
        <p:spPr>
          <a:xfrm>
            <a:off x="465043" y="1879492"/>
            <a:ext cx="3373925" cy="4782720"/>
          </a:xfrm>
          <a:prstGeom prst="rect">
            <a:avLst/>
          </a:prstGeom>
          <a:ln w="19050">
            <a:solidFill>
              <a:srgbClr val="FF0000"/>
            </a:solidFill>
            <a:prstDash val="dash"/>
          </a:ln>
        </p:spPr>
        <p:txBody>
          <a:bodyPr wrap="square">
            <a:spAutoFit/>
          </a:bodyPr>
          <a:lstStyle/>
          <a:p>
            <a:pPr marL="0" lvl="1" algn="just">
              <a:lnSpc>
                <a:spcPct val="150000"/>
              </a:lnSpc>
            </a:pPr>
            <a:r>
              <a:rPr lang="en-US" altLang="zh-CN" sz="1867" dirty="0" err="1">
                <a:latin typeface="微软雅黑" pitchFamily="34" charset="-122"/>
                <a:ea typeface="微软雅黑" pitchFamily="34" charset="-122"/>
              </a:rPr>
              <a:t>studentT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GetPersonData</a:t>
            </a:r>
            <a:r>
              <a:rPr lang="en-US" altLang="zh-CN" sz="1867" dirty="0">
                <a:latin typeface="微软雅黑" pitchFamily="34" charset="-122"/>
                <a:ea typeface="微软雅黑" pitchFamily="34" charset="-122"/>
              </a:rPr>
              <a:t>( )</a:t>
            </a:r>
          </a:p>
          <a:p>
            <a:pPr marL="0" lvl="1" algn="just">
              <a:lnSpc>
                <a:spcPct val="150000"/>
              </a:lnSpc>
            </a:pPr>
            <a:r>
              <a:rPr lang="en-US" altLang="zh-CN" sz="1867" dirty="0">
                <a:latin typeface="微软雅黑" pitchFamily="34" charset="-122"/>
                <a:ea typeface="微软雅黑" pitchFamily="34" charset="-122"/>
              </a:rPr>
              <a:t>{ </a:t>
            </a:r>
          </a:p>
          <a:p>
            <a:pPr marL="0" lvl="1" algn="just">
              <a:lnSpc>
                <a:spcPct val="15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studentT</a:t>
            </a:r>
            <a:r>
              <a:rPr lang="en-US" altLang="zh-CN" sz="1867" dirty="0">
                <a:latin typeface="微软雅黑" pitchFamily="34" charset="-122"/>
                <a:ea typeface="微软雅黑" pitchFamily="34" charset="-122"/>
              </a:rPr>
              <a:t> person;</a:t>
            </a:r>
          </a:p>
          <a:p>
            <a:pPr marL="0" lvl="1" algn="just">
              <a:lnSpc>
                <a:spcPct val="150000"/>
              </a:lnSpc>
            </a:pPr>
            <a:r>
              <a:rPr lang="en-US" altLang="zh-CN" sz="1867" dirty="0">
                <a:latin typeface="微软雅黑" pitchFamily="34" charset="-122"/>
                <a:ea typeface="微软雅黑" pitchFamily="34" charset="-122"/>
              </a:rPr>
              <a:t>   …….</a:t>
            </a:r>
          </a:p>
          <a:p>
            <a:pPr marL="0" lvl="1" algn="just">
              <a:lnSpc>
                <a:spcPct val="150000"/>
              </a:lnSpc>
            </a:pPr>
            <a:r>
              <a:rPr lang="en-US" altLang="zh-CN" sz="1867" dirty="0">
                <a:latin typeface="微软雅黑" pitchFamily="34" charset="-122"/>
                <a:ea typeface="微软雅黑" pitchFamily="34" charset="-122"/>
              </a:rPr>
              <a:t>return  (  person );</a:t>
            </a:r>
          </a:p>
          <a:p>
            <a:pPr marL="0" lvl="1" algn="just">
              <a:lnSpc>
                <a:spcPct val="150000"/>
              </a:lnSpc>
            </a:pPr>
            <a:r>
              <a:rPr lang="en-US" altLang="zh-CN" sz="1867" dirty="0">
                <a:latin typeface="微软雅黑" pitchFamily="34" charset="-122"/>
                <a:ea typeface="微软雅黑" pitchFamily="34" charset="-122"/>
              </a:rPr>
              <a:t>}</a:t>
            </a:r>
            <a:endParaRPr lang="zh-CN" altLang="en-US" sz="1867" dirty="0">
              <a:latin typeface="微软雅黑" pitchFamily="34" charset="-122"/>
              <a:ea typeface="微软雅黑" pitchFamily="34" charset="-122"/>
            </a:endParaRPr>
          </a:p>
          <a:p>
            <a:pPr marL="0" lvl="1" algn="just">
              <a:lnSpc>
                <a:spcPct val="150000"/>
              </a:lnSpc>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pPr marL="0" lvl="1" algn="just">
              <a:lnSpc>
                <a:spcPct val="150000"/>
              </a:lnSpc>
            </a:pPr>
            <a:r>
              <a:rPr lang="en-US" altLang="zh-CN" sz="1867" dirty="0">
                <a:latin typeface="微软雅黑" pitchFamily="34" charset="-122"/>
                <a:ea typeface="微软雅黑" pitchFamily="34" charset="-122"/>
              </a:rPr>
              <a:t>{</a:t>
            </a:r>
          </a:p>
          <a:p>
            <a:pPr marL="0" lvl="1" algn="just">
              <a:lnSpc>
                <a:spcPct val="15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studentT</a:t>
            </a:r>
            <a:r>
              <a:rPr lang="en-US" altLang="zh-CN" sz="1867" dirty="0">
                <a:latin typeface="微软雅黑" pitchFamily="34" charset="-122"/>
                <a:ea typeface="微软雅黑" pitchFamily="34" charset="-122"/>
              </a:rPr>
              <a:t> p1;</a:t>
            </a:r>
          </a:p>
          <a:p>
            <a:pPr marL="0" lvl="1" algn="just">
              <a:lnSpc>
                <a:spcPct val="150000"/>
              </a:lnSpc>
            </a:pPr>
            <a:r>
              <a:rPr lang="en-US" altLang="zh-CN" sz="1867" dirty="0">
                <a:latin typeface="微软雅黑" pitchFamily="34" charset="-122"/>
                <a:ea typeface="微软雅黑" pitchFamily="34" charset="-122"/>
              </a:rPr>
              <a:t>      p1 = </a:t>
            </a:r>
            <a:r>
              <a:rPr lang="en-US" altLang="zh-CN" sz="1867" dirty="0" err="1">
                <a:latin typeface="微软雅黑" pitchFamily="34" charset="-122"/>
                <a:ea typeface="微软雅黑" pitchFamily="34" charset="-122"/>
              </a:rPr>
              <a:t>GetPersonData</a:t>
            </a:r>
            <a:r>
              <a:rPr lang="en-US" altLang="zh-CN" sz="1867" dirty="0">
                <a:latin typeface="微软雅黑" pitchFamily="34" charset="-122"/>
                <a:ea typeface="微软雅黑" pitchFamily="34" charset="-122"/>
              </a:rPr>
              <a:t>();</a:t>
            </a:r>
          </a:p>
          <a:p>
            <a:pPr marL="0" lvl="1" algn="just">
              <a:lnSpc>
                <a:spcPct val="150000"/>
              </a:lnSpc>
            </a:pPr>
            <a:r>
              <a:rPr lang="en-US" altLang="zh-CN" sz="1867" dirty="0">
                <a:latin typeface="微软雅黑" pitchFamily="34" charset="-122"/>
                <a:ea typeface="微软雅黑" pitchFamily="34" charset="-122"/>
              </a:rPr>
              <a:t>}</a:t>
            </a:r>
          </a:p>
        </p:txBody>
      </p:sp>
      <p:grpSp>
        <p:nvGrpSpPr>
          <p:cNvPr id="35" name="组合 34"/>
          <p:cNvGrpSpPr/>
          <p:nvPr/>
        </p:nvGrpSpPr>
        <p:grpSpPr>
          <a:xfrm>
            <a:off x="4909473" y="3635075"/>
            <a:ext cx="6660584" cy="1079500"/>
            <a:chOff x="346500" y="4092775"/>
            <a:chExt cx="4995438" cy="809625"/>
          </a:xfrm>
        </p:grpSpPr>
        <p:sp>
          <p:nvSpPr>
            <p:cNvPr id="36" name="Rectangle 4"/>
            <p:cNvSpPr>
              <a:spLocks noChangeArrowheads="1"/>
            </p:cNvSpPr>
            <p:nvPr/>
          </p:nvSpPr>
          <p:spPr bwMode="auto">
            <a:xfrm>
              <a:off x="1735138" y="4092775"/>
              <a:ext cx="3606800" cy="809625"/>
            </a:xfrm>
            <a:prstGeom prst="rect">
              <a:avLst/>
            </a:prstGeom>
            <a:noFill/>
            <a:ln w="9525">
              <a:solidFill>
                <a:schemeClr val="tx1"/>
              </a:solidFill>
              <a:miter lim="800000"/>
              <a:headEnd/>
              <a:tailEnd/>
            </a:ln>
          </p:spPr>
          <p:txBody>
            <a:bodyPr/>
            <a:lstStyle/>
            <a:p>
              <a:pPr algn="just"/>
              <a:r>
                <a:rPr lang="en-US" altLang="zh-CN" sz="1867">
                  <a:latin typeface="微软雅黑" pitchFamily="34" charset="-122"/>
                  <a:ea typeface="微软雅黑" pitchFamily="34" charset="-122"/>
                </a:rPr>
                <a:t> </a:t>
              </a:r>
              <a:endParaRPr lang="en-US" altLang="zh-CN" sz="1867">
                <a:solidFill>
                  <a:schemeClr val="bg2"/>
                </a:solidFill>
                <a:latin typeface="微软雅黑" pitchFamily="34" charset="-122"/>
                <a:ea typeface="微软雅黑" pitchFamily="34" charset="-122"/>
              </a:endParaRPr>
            </a:p>
          </p:txBody>
        </p:sp>
        <p:sp>
          <p:nvSpPr>
            <p:cNvPr id="37" name="TextBox 36"/>
            <p:cNvSpPr txBox="1"/>
            <p:nvPr/>
          </p:nvSpPr>
          <p:spPr>
            <a:xfrm>
              <a:off x="346500" y="4092775"/>
              <a:ext cx="1251389" cy="284742"/>
            </a:xfrm>
            <a:prstGeom prst="rect">
              <a:avLst/>
            </a:prstGeom>
            <a:noFill/>
          </p:spPr>
          <p:txBody>
            <a:bodyPr wrap="square" rtlCol="0">
              <a:spAutoFit/>
            </a:bodyPr>
            <a:lstStyle/>
            <a:p>
              <a:r>
                <a:rPr lang="zh-CN" altLang="en-US" sz="1867" dirty="0">
                  <a:latin typeface="微软雅黑" pitchFamily="34" charset="-122"/>
                  <a:ea typeface="微软雅黑" pitchFamily="34" charset="-122"/>
                </a:rPr>
                <a:t>临时变量区</a:t>
              </a:r>
              <a:endParaRPr lang="zh-CN" altLang="en-US" sz="1867" dirty="0"/>
            </a:p>
          </p:txBody>
        </p:sp>
      </p:grpSp>
      <p:grpSp>
        <p:nvGrpSpPr>
          <p:cNvPr id="38" name="组合 37"/>
          <p:cNvGrpSpPr/>
          <p:nvPr/>
        </p:nvGrpSpPr>
        <p:grpSpPr>
          <a:xfrm>
            <a:off x="6842249" y="3930853"/>
            <a:ext cx="4510617" cy="381243"/>
            <a:chOff x="1803400" y="4309469"/>
            <a:chExt cx="3382963" cy="285932"/>
          </a:xfrm>
        </p:grpSpPr>
        <p:sp>
          <p:nvSpPr>
            <p:cNvPr id="39" name="Text Box 6"/>
            <p:cNvSpPr txBox="1">
              <a:spLocks noChangeArrowheads="1"/>
            </p:cNvSpPr>
            <p:nvPr/>
          </p:nvSpPr>
          <p:spPr bwMode="auto">
            <a:xfrm>
              <a:off x="4697413" y="4309469"/>
              <a:ext cx="488950" cy="284742"/>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en-US" altLang="zh-CN" sz="1867" dirty="0">
                  <a:latin typeface="微软雅黑" pitchFamily="34" charset="-122"/>
                  <a:ea typeface="微软雅黑" pitchFamily="34" charset="-122"/>
                </a:rPr>
                <a:t>89</a:t>
              </a:r>
            </a:p>
          </p:txBody>
        </p:sp>
        <p:sp>
          <p:nvSpPr>
            <p:cNvPr id="40" name="Text Box 7"/>
            <p:cNvSpPr txBox="1">
              <a:spLocks noChangeArrowheads="1"/>
            </p:cNvSpPr>
            <p:nvPr/>
          </p:nvSpPr>
          <p:spPr bwMode="auto">
            <a:xfrm>
              <a:off x="4102100" y="4309469"/>
              <a:ext cx="419100" cy="284742"/>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en-US" altLang="zh-CN" sz="1867" dirty="0">
                  <a:latin typeface="微软雅黑" pitchFamily="34" charset="-122"/>
                  <a:ea typeface="微软雅黑" pitchFamily="34" charset="-122"/>
                </a:rPr>
                <a:t>78</a:t>
              </a:r>
            </a:p>
          </p:txBody>
        </p:sp>
        <p:sp>
          <p:nvSpPr>
            <p:cNvPr id="41" name="Text Box 8"/>
            <p:cNvSpPr txBox="1">
              <a:spLocks noChangeArrowheads="1"/>
            </p:cNvSpPr>
            <p:nvPr/>
          </p:nvSpPr>
          <p:spPr bwMode="auto">
            <a:xfrm>
              <a:off x="3522663" y="4309469"/>
              <a:ext cx="350096" cy="284742"/>
            </a:xfrm>
            <a:prstGeom prst="rect">
              <a:avLst/>
            </a:prstGeom>
            <a:noFill/>
            <a:ln w="12700" cap="sq" algn="ctr">
              <a:solidFill>
                <a:schemeClr val="tx1"/>
              </a:solidFill>
              <a:miter lim="800000"/>
              <a:headEnd type="none" w="sm" len="sm"/>
              <a:tailEnd type="none" w="sm" len="sm"/>
            </a:ln>
          </p:spPr>
          <p:txBody>
            <a:bodyPr wrap="none">
              <a:spAutoFit/>
            </a:bodyPr>
            <a:lstStyle/>
            <a:p>
              <a:r>
                <a:rPr lang="en-US" altLang="zh-CN" sz="1867" dirty="0">
                  <a:latin typeface="微软雅黑" pitchFamily="34" charset="-122"/>
                  <a:ea typeface="微软雅黑" pitchFamily="34" charset="-122"/>
                </a:rPr>
                <a:t>98</a:t>
              </a:r>
            </a:p>
          </p:txBody>
        </p:sp>
        <p:sp>
          <p:nvSpPr>
            <p:cNvPr id="42" name="Text Box 9"/>
            <p:cNvSpPr txBox="1">
              <a:spLocks noChangeArrowheads="1"/>
            </p:cNvSpPr>
            <p:nvPr/>
          </p:nvSpPr>
          <p:spPr bwMode="auto">
            <a:xfrm>
              <a:off x="2820988" y="4310659"/>
              <a:ext cx="544513" cy="284742"/>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zh-CN" altLang="en-US" sz="1867" dirty="0">
                  <a:latin typeface="微软雅黑" pitchFamily="34" charset="-122"/>
                  <a:ea typeface="微软雅黑" pitchFamily="34" charset="-122"/>
                </a:rPr>
                <a:t>张三</a:t>
              </a:r>
              <a:endParaRPr lang="en-US" altLang="zh-CN" sz="1867" dirty="0">
                <a:latin typeface="微软雅黑" pitchFamily="34" charset="-122"/>
                <a:ea typeface="微软雅黑" pitchFamily="34" charset="-122"/>
              </a:endParaRPr>
            </a:p>
          </p:txBody>
        </p:sp>
        <p:sp>
          <p:nvSpPr>
            <p:cNvPr id="43" name="Text Box 10"/>
            <p:cNvSpPr txBox="1">
              <a:spLocks noChangeArrowheads="1"/>
            </p:cNvSpPr>
            <p:nvPr/>
          </p:nvSpPr>
          <p:spPr bwMode="auto">
            <a:xfrm>
              <a:off x="1803400" y="4310659"/>
              <a:ext cx="804863" cy="284742"/>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en-US" altLang="zh-CN" sz="1867" dirty="0">
                  <a:latin typeface="微软雅黑" pitchFamily="34" charset="-122"/>
                  <a:ea typeface="微软雅黑" pitchFamily="34" charset="-122"/>
                </a:rPr>
                <a:t>00001</a:t>
              </a:r>
            </a:p>
          </p:txBody>
        </p:sp>
      </p:grpSp>
      <p:sp>
        <p:nvSpPr>
          <p:cNvPr id="44" name="下箭头 43"/>
          <p:cNvSpPr/>
          <p:nvPr/>
        </p:nvSpPr>
        <p:spPr>
          <a:xfrm>
            <a:off x="8592745" y="4625867"/>
            <a:ext cx="465665" cy="8822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par>
                                <p:cTn id="13" presetID="3" presetClass="entr" presetSubtype="1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linds(horizontal)">
                                      <p:cBhvr>
                                        <p:cTn id="15" dur="500"/>
                                        <p:tgtEl>
                                          <p:spTgt spid="23"/>
                                        </p:tgtEl>
                                      </p:cBhvr>
                                    </p:animEffect>
                                  </p:childTnLst>
                                </p:cTn>
                              </p:par>
                              <p:par>
                                <p:cTn id="16" presetID="3" presetClass="entr" presetSubtype="10"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linds(horizontal)">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linds(horizontal)">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blinds(horizontal)">
                                      <p:cBhvr>
                                        <p:cTn id="28" dur="500"/>
                                        <p:tgtEl>
                                          <p:spTgt spid="35"/>
                                        </p:tgtEl>
                                      </p:cBhvr>
                                    </p:animEffect>
                                  </p:childTnLst>
                                </p:cTn>
                              </p:par>
                              <p:par>
                                <p:cTn id="29" presetID="3" presetClass="entr" presetSubtype="1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blinds(horizontal)">
                                      <p:cBhvr>
                                        <p:cTn id="31" dur="500"/>
                                        <p:tgtEl>
                                          <p:spTgt spid="3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blinds(horizontal)">
                                      <p:cBhvr>
                                        <p:cTn id="36" dur="500"/>
                                        <p:tgtEl>
                                          <p:spTgt spid="44"/>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blinds(horizontal)">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4" grpId="0" animBg="1"/>
      <p:bldP spid="44" grpId="0" animBg="1"/>
    </p:bldLst>
  </p:timing>
</p:sld>
</file>

<file path=ppt/slides/slide4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0477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返回结构体引用的函数</a:t>
            </a:r>
          </a:p>
        </p:txBody>
      </p:sp>
      <p:grpSp>
        <p:nvGrpSpPr>
          <p:cNvPr id="5" name="组合 36"/>
          <p:cNvGrpSpPr/>
          <p:nvPr/>
        </p:nvGrpSpPr>
        <p:grpSpPr>
          <a:xfrm>
            <a:off x="5274575" y="1954711"/>
            <a:ext cx="6242051" cy="1627583"/>
            <a:chOff x="660400" y="3681713"/>
            <a:chExt cx="4681538" cy="1220687"/>
          </a:xfrm>
        </p:grpSpPr>
        <p:sp>
          <p:nvSpPr>
            <p:cNvPr id="6" name="Rectangle 4"/>
            <p:cNvSpPr>
              <a:spLocks noChangeArrowheads="1"/>
            </p:cNvSpPr>
            <p:nvPr/>
          </p:nvSpPr>
          <p:spPr bwMode="auto">
            <a:xfrm>
              <a:off x="1735138" y="4092775"/>
              <a:ext cx="3606800" cy="809625"/>
            </a:xfrm>
            <a:prstGeom prst="rect">
              <a:avLst/>
            </a:prstGeom>
            <a:noFill/>
            <a:ln w="9525">
              <a:solidFill>
                <a:schemeClr val="tx1"/>
              </a:solidFill>
              <a:miter lim="800000"/>
              <a:headEnd/>
              <a:tailEnd/>
            </a:ln>
          </p:spPr>
          <p:txBody>
            <a:bodyPr/>
            <a:lstStyle/>
            <a:p>
              <a:pPr algn="just"/>
              <a:r>
                <a:rPr lang="en-US" altLang="zh-CN" sz="1867">
                  <a:latin typeface="微软雅黑" pitchFamily="34" charset="-122"/>
                  <a:ea typeface="微软雅黑" pitchFamily="34" charset="-122"/>
                </a:rPr>
                <a:t> </a:t>
              </a:r>
              <a:endParaRPr lang="en-US" altLang="zh-CN" sz="1867">
                <a:solidFill>
                  <a:schemeClr val="bg2"/>
                </a:solidFill>
                <a:latin typeface="微软雅黑" pitchFamily="34" charset="-122"/>
                <a:ea typeface="微软雅黑" pitchFamily="34" charset="-122"/>
              </a:endParaRPr>
            </a:p>
          </p:txBody>
        </p:sp>
        <p:sp>
          <p:nvSpPr>
            <p:cNvPr id="7" name="Text Box 12"/>
            <p:cNvSpPr txBox="1">
              <a:spLocks noChangeArrowheads="1"/>
            </p:cNvSpPr>
            <p:nvPr/>
          </p:nvSpPr>
          <p:spPr bwMode="auto">
            <a:xfrm>
              <a:off x="697116" y="4156149"/>
              <a:ext cx="380245" cy="284742"/>
            </a:xfrm>
            <a:prstGeom prst="rect">
              <a:avLst/>
            </a:prstGeom>
            <a:noFill/>
            <a:ln w="12700" cap="sq" algn="ctr">
              <a:noFill/>
              <a:miter lim="800000"/>
              <a:headEnd type="none" w="sm" len="sm"/>
              <a:tailEnd type="none" w="sm" len="sm"/>
            </a:ln>
          </p:spPr>
          <p:txBody>
            <a:bodyPr wrap="square">
              <a:spAutoFit/>
            </a:bodyPr>
            <a:lstStyle/>
            <a:p>
              <a:pPr>
                <a:spcBef>
                  <a:spcPct val="50000"/>
                </a:spcBef>
              </a:pPr>
              <a:r>
                <a:rPr lang="en-US" altLang="zh-CN" sz="1867" dirty="0">
                  <a:latin typeface="微软雅黑" pitchFamily="34" charset="-122"/>
                  <a:ea typeface="微软雅黑" pitchFamily="34" charset="-122"/>
                </a:rPr>
                <a:t>p</a:t>
              </a:r>
            </a:p>
          </p:txBody>
        </p:sp>
        <p:sp>
          <p:nvSpPr>
            <p:cNvPr id="8" name="TextBox 7"/>
            <p:cNvSpPr txBox="1"/>
            <p:nvPr/>
          </p:nvSpPr>
          <p:spPr>
            <a:xfrm>
              <a:off x="660400" y="3681713"/>
              <a:ext cx="1793088" cy="284742"/>
            </a:xfrm>
            <a:prstGeom prst="rect">
              <a:avLst/>
            </a:prstGeom>
            <a:noFill/>
          </p:spPr>
          <p:txBody>
            <a:bodyPr wrap="square" rtlCol="0">
              <a:spAutoFit/>
            </a:bodyPr>
            <a:lstStyle/>
            <a:p>
              <a:r>
                <a:rPr lang="en-US" altLang="zh-CN" sz="1867" dirty="0" err="1">
                  <a:latin typeface="微软雅黑" pitchFamily="34" charset="-122"/>
                  <a:ea typeface="微软雅黑" pitchFamily="34" charset="-122"/>
                </a:rPr>
                <a:t>GetPersonData</a:t>
              </a:r>
              <a:r>
                <a:rPr lang="en-US" altLang="zh-CN" sz="1867" dirty="0">
                  <a:latin typeface="微软雅黑" pitchFamily="34" charset="-122"/>
                  <a:ea typeface="微软雅黑" pitchFamily="34" charset="-122"/>
                </a:rPr>
                <a:t> </a:t>
              </a:r>
              <a:r>
                <a:rPr lang="zh-CN" altLang="en-US" sz="1867" dirty="0"/>
                <a:t>中</a:t>
              </a:r>
            </a:p>
          </p:txBody>
        </p:sp>
      </p:grpSp>
      <p:grpSp>
        <p:nvGrpSpPr>
          <p:cNvPr id="9" name="组合 41"/>
          <p:cNvGrpSpPr/>
          <p:nvPr/>
        </p:nvGrpSpPr>
        <p:grpSpPr>
          <a:xfrm>
            <a:off x="6933672" y="2822713"/>
            <a:ext cx="4510617" cy="381243"/>
            <a:chOff x="1803400" y="4309469"/>
            <a:chExt cx="3382963" cy="285932"/>
          </a:xfrm>
        </p:grpSpPr>
        <p:sp>
          <p:nvSpPr>
            <p:cNvPr id="10" name="Text Box 6"/>
            <p:cNvSpPr txBox="1">
              <a:spLocks noChangeArrowheads="1"/>
            </p:cNvSpPr>
            <p:nvPr/>
          </p:nvSpPr>
          <p:spPr bwMode="auto">
            <a:xfrm>
              <a:off x="4697413" y="4309469"/>
              <a:ext cx="488950" cy="284742"/>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en-US" altLang="zh-CN" sz="1867" dirty="0">
                  <a:latin typeface="微软雅黑" pitchFamily="34" charset="-122"/>
                  <a:ea typeface="微软雅黑" pitchFamily="34" charset="-122"/>
                </a:rPr>
                <a:t>89</a:t>
              </a:r>
            </a:p>
          </p:txBody>
        </p:sp>
        <p:sp>
          <p:nvSpPr>
            <p:cNvPr id="11" name="Text Box 7"/>
            <p:cNvSpPr txBox="1">
              <a:spLocks noChangeArrowheads="1"/>
            </p:cNvSpPr>
            <p:nvPr/>
          </p:nvSpPr>
          <p:spPr bwMode="auto">
            <a:xfrm>
              <a:off x="4102100" y="4309469"/>
              <a:ext cx="419100" cy="284742"/>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en-US" altLang="zh-CN" sz="1867" dirty="0">
                  <a:latin typeface="微软雅黑" pitchFamily="34" charset="-122"/>
                  <a:ea typeface="微软雅黑" pitchFamily="34" charset="-122"/>
                </a:rPr>
                <a:t>78</a:t>
              </a:r>
            </a:p>
          </p:txBody>
        </p:sp>
        <p:sp>
          <p:nvSpPr>
            <p:cNvPr id="12" name="Text Box 8"/>
            <p:cNvSpPr txBox="1">
              <a:spLocks noChangeArrowheads="1"/>
            </p:cNvSpPr>
            <p:nvPr/>
          </p:nvSpPr>
          <p:spPr bwMode="auto">
            <a:xfrm>
              <a:off x="3522663" y="4309469"/>
              <a:ext cx="350096" cy="284742"/>
            </a:xfrm>
            <a:prstGeom prst="rect">
              <a:avLst/>
            </a:prstGeom>
            <a:noFill/>
            <a:ln w="12700" cap="sq" algn="ctr">
              <a:solidFill>
                <a:schemeClr val="tx1"/>
              </a:solidFill>
              <a:miter lim="800000"/>
              <a:headEnd type="none" w="sm" len="sm"/>
              <a:tailEnd type="none" w="sm" len="sm"/>
            </a:ln>
          </p:spPr>
          <p:txBody>
            <a:bodyPr wrap="none">
              <a:spAutoFit/>
            </a:bodyPr>
            <a:lstStyle/>
            <a:p>
              <a:r>
                <a:rPr lang="en-US" altLang="zh-CN" sz="1867" dirty="0">
                  <a:latin typeface="微软雅黑" pitchFamily="34" charset="-122"/>
                  <a:ea typeface="微软雅黑" pitchFamily="34" charset="-122"/>
                </a:rPr>
                <a:t>98</a:t>
              </a:r>
            </a:p>
          </p:txBody>
        </p:sp>
        <p:sp>
          <p:nvSpPr>
            <p:cNvPr id="13" name="Text Box 9"/>
            <p:cNvSpPr txBox="1">
              <a:spLocks noChangeArrowheads="1"/>
            </p:cNvSpPr>
            <p:nvPr/>
          </p:nvSpPr>
          <p:spPr bwMode="auto">
            <a:xfrm>
              <a:off x="2820988" y="4310659"/>
              <a:ext cx="544513" cy="284742"/>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zh-CN" altLang="en-US" sz="1867" dirty="0">
                  <a:latin typeface="微软雅黑" pitchFamily="34" charset="-122"/>
                  <a:ea typeface="微软雅黑" pitchFamily="34" charset="-122"/>
                </a:rPr>
                <a:t>张三</a:t>
              </a:r>
              <a:endParaRPr lang="en-US" altLang="zh-CN" sz="1867" dirty="0">
                <a:latin typeface="微软雅黑" pitchFamily="34" charset="-122"/>
                <a:ea typeface="微软雅黑" pitchFamily="34" charset="-122"/>
              </a:endParaRPr>
            </a:p>
          </p:txBody>
        </p:sp>
        <p:sp>
          <p:nvSpPr>
            <p:cNvPr id="14" name="Text Box 10"/>
            <p:cNvSpPr txBox="1">
              <a:spLocks noChangeArrowheads="1"/>
            </p:cNvSpPr>
            <p:nvPr/>
          </p:nvSpPr>
          <p:spPr bwMode="auto">
            <a:xfrm>
              <a:off x="1803400" y="4310659"/>
              <a:ext cx="804863" cy="284742"/>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lang="en-US" altLang="zh-CN" sz="1867" dirty="0">
                  <a:latin typeface="微软雅黑" pitchFamily="34" charset="-122"/>
                  <a:ea typeface="微软雅黑" pitchFamily="34" charset="-122"/>
                </a:rPr>
                <a:t>00001</a:t>
              </a:r>
            </a:p>
          </p:txBody>
        </p:sp>
      </p:grpSp>
      <p:sp>
        <p:nvSpPr>
          <p:cNvPr id="15" name="矩形 14"/>
          <p:cNvSpPr/>
          <p:nvPr/>
        </p:nvSpPr>
        <p:spPr>
          <a:xfrm>
            <a:off x="543299" y="1421644"/>
            <a:ext cx="4381877" cy="4351704"/>
          </a:xfrm>
          <a:prstGeom prst="rect">
            <a:avLst/>
          </a:prstGeom>
          <a:ln w="19050">
            <a:solidFill>
              <a:srgbClr val="FF0000"/>
            </a:solidFill>
            <a:prstDash val="dash"/>
          </a:ln>
        </p:spPr>
        <p:txBody>
          <a:bodyPr wrap="square">
            <a:spAutoFit/>
          </a:bodyPr>
          <a:lstStyle/>
          <a:p>
            <a:pPr marL="0" lvl="1" algn="just">
              <a:lnSpc>
                <a:spcPct val="150000"/>
              </a:lnSpc>
            </a:pPr>
            <a:r>
              <a:rPr lang="en-US" altLang="zh-CN" sz="1867" dirty="0" err="1">
                <a:latin typeface="微软雅黑" pitchFamily="34" charset="-122"/>
                <a:ea typeface="微软雅黑" pitchFamily="34" charset="-122"/>
              </a:rPr>
              <a:t>studentT</a:t>
            </a:r>
            <a:r>
              <a:rPr lang="en-US" altLang="zh-CN" sz="1867" dirty="0">
                <a:latin typeface="微软雅黑" pitchFamily="34" charset="-122"/>
                <a:ea typeface="微软雅黑" pitchFamily="34" charset="-122"/>
              </a:rPr>
              <a:t> &amp;</a:t>
            </a:r>
            <a:r>
              <a:rPr lang="en-US" altLang="zh-CN" sz="1867" dirty="0" err="1">
                <a:latin typeface="微软雅黑" pitchFamily="34" charset="-122"/>
                <a:ea typeface="微软雅黑" pitchFamily="34" charset="-122"/>
              </a:rPr>
              <a:t>GetPersonData</a:t>
            </a:r>
            <a:r>
              <a:rPr lang="en-US" altLang="zh-CN" sz="1867" dirty="0">
                <a:latin typeface="微软雅黑" pitchFamily="34" charset="-122"/>
                <a:ea typeface="微软雅黑" pitchFamily="34" charset="-122"/>
              </a:rPr>
              <a:t>( )</a:t>
            </a:r>
          </a:p>
          <a:p>
            <a:pPr marL="0" lvl="1" algn="just">
              <a:lnSpc>
                <a:spcPct val="150000"/>
              </a:lnSpc>
            </a:pPr>
            <a:r>
              <a:rPr lang="en-US" altLang="zh-CN" sz="1867" dirty="0">
                <a:latin typeface="微软雅黑" pitchFamily="34" charset="-122"/>
                <a:ea typeface="微软雅黑" pitchFamily="34" charset="-122"/>
              </a:rPr>
              <a:t>{ </a:t>
            </a:r>
          </a:p>
          <a:p>
            <a:pPr marL="0" lvl="1" algn="just">
              <a:lnSpc>
                <a:spcPct val="15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studentT</a:t>
            </a: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p = new </a:t>
            </a:r>
            <a:r>
              <a:rPr lang="en-US" altLang="zh-CN" sz="1867" dirty="0" err="1">
                <a:latin typeface="微软雅黑" pitchFamily="34" charset="-122"/>
                <a:ea typeface="微软雅黑" pitchFamily="34" charset="-122"/>
              </a:rPr>
              <a:t>studentT</a:t>
            </a:r>
            <a:r>
              <a:rPr lang="en-US" altLang="zh-CN" sz="1867" dirty="0">
                <a:latin typeface="微软雅黑" pitchFamily="34" charset="-122"/>
                <a:ea typeface="微软雅黑" pitchFamily="34" charset="-122"/>
              </a:rPr>
              <a:t>;</a:t>
            </a:r>
          </a:p>
          <a:p>
            <a:pPr marL="0" lvl="1" algn="just">
              <a:lnSpc>
                <a:spcPct val="150000"/>
              </a:lnSpc>
            </a:pPr>
            <a:r>
              <a:rPr lang="en-US" altLang="zh-CN" sz="1867" dirty="0">
                <a:latin typeface="微软雅黑" pitchFamily="34" charset="-122"/>
                <a:ea typeface="微软雅黑" pitchFamily="34" charset="-122"/>
              </a:rPr>
              <a:t>   …….</a:t>
            </a:r>
          </a:p>
          <a:p>
            <a:pPr marL="0" lvl="1" algn="just">
              <a:lnSpc>
                <a:spcPct val="150000"/>
              </a:lnSpc>
            </a:pPr>
            <a:r>
              <a:rPr lang="en-US" altLang="zh-CN" sz="1867" dirty="0">
                <a:latin typeface="微软雅黑" pitchFamily="34" charset="-122"/>
                <a:ea typeface="微软雅黑" pitchFamily="34" charset="-122"/>
              </a:rPr>
              <a:t>      return*p;</a:t>
            </a:r>
          </a:p>
          <a:p>
            <a:pPr marL="0" lvl="1" algn="just">
              <a:lnSpc>
                <a:spcPct val="150000"/>
              </a:lnSpc>
            </a:pPr>
            <a:r>
              <a:rPr lang="en-US" altLang="zh-CN" sz="1867" dirty="0">
                <a:latin typeface="微软雅黑" pitchFamily="34" charset="-122"/>
                <a:ea typeface="微软雅黑" pitchFamily="34" charset="-122"/>
              </a:rPr>
              <a:t>}</a:t>
            </a:r>
            <a:endParaRPr lang="zh-CN" altLang="en-US" sz="1867" dirty="0">
              <a:latin typeface="微软雅黑" pitchFamily="34" charset="-122"/>
              <a:ea typeface="微软雅黑" pitchFamily="34" charset="-122"/>
            </a:endParaRPr>
          </a:p>
          <a:p>
            <a:pPr marL="0" lvl="1" algn="just">
              <a:lnSpc>
                <a:spcPct val="150000"/>
              </a:lnSpc>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pPr marL="0" lvl="1" algn="just">
              <a:lnSpc>
                <a:spcPct val="150000"/>
              </a:lnSpc>
            </a:pPr>
            <a:r>
              <a:rPr lang="en-US" altLang="zh-CN" sz="1867" dirty="0">
                <a:latin typeface="微软雅黑" pitchFamily="34" charset="-122"/>
                <a:ea typeface="微软雅黑" pitchFamily="34" charset="-122"/>
              </a:rPr>
              <a:t>{</a:t>
            </a:r>
          </a:p>
          <a:p>
            <a:pPr marL="0" lvl="1" algn="just">
              <a:lnSpc>
                <a:spcPct val="15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studentT</a:t>
            </a:r>
            <a:r>
              <a:rPr lang="en-US" altLang="zh-CN" sz="1867" dirty="0">
                <a:latin typeface="微软雅黑" pitchFamily="34" charset="-122"/>
                <a:ea typeface="微软雅黑" pitchFamily="34" charset="-122"/>
              </a:rPr>
              <a:t> &amp;p1= </a:t>
            </a:r>
            <a:r>
              <a:rPr lang="en-US" altLang="zh-CN" sz="1867" dirty="0" err="1">
                <a:latin typeface="微软雅黑" pitchFamily="34" charset="-122"/>
                <a:ea typeface="微软雅黑" pitchFamily="34" charset="-122"/>
              </a:rPr>
              <a:t>GetPersonData</a:t>
            </a:r>
            <a:r>
              <a:rPr lang="en-US" altLang="zh-CN" sz="1867" dirty="0">
                <a:latin typeface="微软雅黑" pitchFamily="34" charset="-122"/>
                <a:ea typeface="微软雅黑" pitchFamily="34" charset="-122"/>
              </a:rPr>
              <a:t>();</a:t>
            </a:r>
          </a:p>
          <a:p>
            <a:pPr marL="0" lvl="1" algn="just">
              <a:lnSpc>
                <a:spcPct val="150000"/>
              </a:lnSpc>
            </a:pPr>
            <a:r>
              <a:rPr lang="en-US" altLang="zh-CN" sz="1867" dirty="0">
                <a:latin typeface="微软雅黑" pitchFamily="34" charset="-122"/>
                <a:ea typeface="微软雅黑" pitchFamily="34" charset="-122"/>
              </a:rPr>
              <a:t>}</a:t>
            </a:r>
          </a:p>
        </p:txBody>
      </p:sp>
      <p:cxnSp>
        <p:nvCxnSpPr>
          <p:cNvPr id="16" name="直接箭头连接符 15"/>
          <p:cNvCxnSpPr/>
          <p:nvPr/>
        </p:nvCxnSpPr>
        <p:spPr>
          <a:xfrm>
            <a:off x="5890879" y="2779623"/>
            <a:ext cx="663920" cy="7242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 name="Text Box 12"/>
          <p:cNvSpPr txBox="1">
            <a:spLocks noChangeArrowheads="1"/>
          </p:cNvSpPr>
          <p:nvPr/>
        </p:nvSpPr>
        <p:spPr bwMode="auto">
          <a:xfrm>
            <a:off x="7578849" y="3816552"/>
            <a:ext cx="834929" cy="379656"/>
          </a:xfrm>
          <a:prstGeom prst="rect">
            <a:avLst/>
          </a:prstGeom>
          <a:noFill/>
          <a:ln w="12700" cap="sq" algn="ctr">
            <a:noFill/>
            <a:miter lim="800000"/>
            <a:headEnd type="none" w="sm" len="sm"/>
            <a:tailEnd type="none" w="sm" len="sm"/>
          </a:ln>
        </p:spPr>
        <p:txBody>
          <a:bodyPr wrap="square">
            <a:spAutoFit/>
          </a:bodyPr>
          <a:lstStyle/>
          <a:p>
            <a:pPr>
              <a:spcBef>
                <a:spcPct val="50000"/>
              </a:spcBef>
            </a:pPr>
            <a:r>
              <a:rPr lang="en-US" altLang="zh-CN" sz="1867" dirty="0">
                <a:latin typeface="微软雅黑" pitchFamily="34" charset="-122"/>
                <a:ea typeface="微软雅黑" pitchFamily="34" charset="-122"/>
              </a:rPr>
              <a:t>p1</a:t>
            </a:r>
          </a:p>
        </p:txBody>
      </p:sp>
      <p:sp>
        <p:nvSpPr>
          <p:cNvPr id="18" name="TextBox 17"/>
          <p:cNvSpPr txBox="1"/>
          <p:nvPr/>
        </p:nvSpPr>
        <p:spPr>
          <a:xfrm>
            <a:off x="6317674" y="4816345"/>
            <a:ext cx="3969956" cy="830997"/>
          </a:xfrm>
          <a:prstGeom prst="rect">
            <a:avLst/>
          </a:prstGeom>
          <a:noFill/>
        </p:spPr>
        <p:txBody>
          <a:bodyPr wrap="square" rtlCol="0">
            <a:spAutoFit/>
          </a:bodyPr>
          <a:lstStyle/>
          <a:p>
            <a:r>
              <a:rPr lang="zh-CN" altLang="en-US" sz="2400" dirty="0"/>
              <a:t>如果不允许修改返回值，可定义成返回常量引用</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par>
                          <p:cTn id="16" fill="hold">
                            <p:stCondLst>
                              <p:cond delay="500"/>
                            </p:stCondLst>
                            <p:childTnLst>
                              <p:par>
                                <p:cTn id="17" presetID="3" presetClass="entr" presetSubtype="1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linds(horizont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linds(horizont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linds(horizontal)">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18" grpId="0"/>
    </p:bld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9"/>
          <p:cNvSpPr txBox="1"/>
          <p:nvPr/>
        </p:nvSpPr>
        <p:spPr>
          <a:xfrm>
            <a:off x="962726" y="1592459"/>
            <a:ext cx="5110548" cy="581057"/>
          </a:xfrm>
          <a:prstGeom prst="rect">
            <a:avLst/>
          </a:prstGeom>
          <a:noFill/>
        </p:spPr>
        <p:txBody>
          <a:bodyPr wrap="square" rtlCol="0">
            <a:spAutoFit/>
          </a:bodyPr>
          <a:lstStyle/>
          <a:p>
            <a:pPr>
              <a:lnSpc>
                <a:spcPct val="150000"/>
              </a:lnSpc>
            </a:pPr>
            <a:r>
              <a:rPr lang="zh-CN" altLang="en-US" sz="2400" b="1" dirty="0">
                <a:latin typeface="微软雅黑" pitchFamily="34" charset="-122"/>
                <a:ea typeface="微软雅黑" pitchFamily="34" charset="-122"/>
                <a:cs typeface="Times New Roman" pitchFamily="18" charset="0"/>
              </a:rPr>
              <a:t>存储一组数据元素的工具</a:t>
            </a:r>
            <a:endParaRPr lang="zh-CN" altLang="en-US" sz="2400" b="1" dirty="0">
              <a:latin typeface="微软雅黑" panose="020B0503020204020204" pitchFamily="34" charset="-122"/>
              <a:ea typeface="微软雅黑" panose="020B0503020204020204" pitchFamily="34" charset="-122"/>
            </a:endParaRPr>
          </a:p>
        </p:txBody>
      </p:sp>
      <p:grpSp>
        <p:nvGrpSpPr>
          <p:cNvPr id="6" name="组合 31"/>
          <p:cNvGrpSpPr/>
          <p:nvPr/>
        </p:nvGrpSpPr>
        <p:grpSpPr>
          <a:xfrm>
            <a:off x="962725" y="2658807"/>
            <a:ext cx="10779760" cy="1532715"/>
            <a:chOff x="1346951" y="4448004"/>
            <a:chExt cx="3433692" cy="1149582"/>
          </a:xfrm>
        </p:grpSpPr>
        <p:sp>
          <p:nvSpPr>
            <p:cNvPr id="7" name="文本框 32"/>
            <p:cNvSpPr txBox="1"/>
            <p:nvPr/>
          </p:nvSpPr>
          <p:spPr>
            <a:xfrm>
              <a:off x="1346951" y="4919873"/>
              <a:ext cx="3433692" cy="677713"/>
            </a:xfrm>
            <a:prstGeom prst="rect">
              <a:avLst/>
            </a:prstGeom>
            <a:noFill/>
          </p:spPr>
          <p:txBody>
            <a:bodyPr wrap="square" rtlCol="0">
              <a:spAutoFit/>
            </a:bodyPr>
            <a:lstStyle/>
            <a:p>
              <a:pPr>
                <a:lnSpc>
                  <a:spcPct val="150000"/>
                </a:lnSpc>
              </a:pPr>
              <a:r>
                <a:rPr lang="zh-CN" altLang="en-US" sz="1867" dirty="0">
                  <a:latin typeface="微软雅黑" panose="020B0503020204020204" pitchFamily="34" charset="-122"/>
                  <a:ea typeface="微软雅黑" panose="020B0503020204020204" pitchFamily="34" charset="-122"/>
                </a:rPr>
                <a:t>数组：元素个数必须在编程时确定</a:t>
              </a:r>
              <a:endParaRPr lang="en-US" altLang="zh-CN" sz="1867" dirty="0">
                <a:latin typeface="微软雅黑" panose="020B0503020204020204" pitchFamily="34" charset="-122"/>
                <a:ea typeface="微软雅黑" panose="020B0503020204020204" pitchFamily="34" charset="-122"/>
              </a:endParaRPr>
            </a:p>
            <a:p>
              <a:pPr>
                <a:lnSpc>
                  <a:spcPct val="150000"/>
                </a:lnSpc>
              </a:pPr>
              <a:r>
                <a:rPr lang="zh-CN" altLang="en-US" sz="1867" dirty="0">
                  <a:latin typeface="微软雅黑" panose="020B0503020204020204" pitchFamily="34" charset="-122"/>
                  <a:ea typeface="微软雅黑" panose="020B0503020204020204" pitchFamily="34" charset="-122"/>
                </a:rPr>
                <a:t>动态数组：元素个数必须在数组使用前确定</a:t>
              </a:r>
            </a:p>
          </p:txBody>
        </p:sp>
        <p:sp>
          <p:nvSpPr>
            <p:cNvPr id="8" name="文本框 33"/>
            <p:cNvSpPr txBox="1"/>
            <p:nvPr/>
          </p:nvSpPr>
          <p:spPr>
            <a:xfrm>
              <a:off x="1346951" y="4448004"/>
              <a:ext cx="2501307" cy="435810"/>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存储一组数据元素</a:t>
              </a:r>
            </a:p>
          </p:txBody>
        </p:sp>
      </p:grpSp>
      <p:sp>
        <p:nvSpPr>
          <p:cNvPr id="9" name="矩形 8"/>
          <p:cNvSpPr/>
          <p:nvPr/>
        </p:nvSpPr>
        <p:spPr>
          <a:xfrm>
            <a:off x="795691" y="925673"/>
            <a:ext cx="3235892" cy="666786"/>
          </a:xfrm>
          <a:prstGeom prst="rect">
            <a:avLst/>
          </a:prstGeom>
        </p:spPr>
        <p:txBody>
          <a:bodyPr wrap="square">
            <a:spAutoFit/>
          </a:bodyPr>
          <a:lstStyle/>
          <a:p>
            <a:r>
              <a:rPr lang="zh-CN" altLang="en-US" sz="3733" b="1" dirty="0">
                <a:latin typeface="字魂36号-正文宋楷" panose="02000000000000000000" pitchFamily="2" charset="-122"/>
                <a:ea typeface="微软雅黑" panose="020B0503020204020204" pitchFamily="34" charset="-122"/>
              </a:rPr>
              <a:t> </a:t>
            </a:r>
            <a:r>
              <a:rPr lang="zh-CN" altLang="en-US" sz="3733" b="1" dirty="0">
                <a:latin typeface="微软雅黑" panose="020B0503020204020204" pitchFamily="34" charset="-122"/>
                <a:ea typeface="微软雅黑" panose="020B0503020204020204" pitchFamily="34" charset="-122"/>
              </a:rPr>
              <a:t>链表概念</a:t>
            </a:r>
          </a:p>
        </p:txBody>
      </p:sp>
      <p:sp>
        <p:nvSpPr>
          <p:cNvPr id="10" name="文本框 32"/>
          <p:cNvSpPr txBox="1"/>
          <p:nvPr/>
        </p:nvSpPr>
        <p:spPr>
          <a:xfrm>
            <a:off x="7886700" y="3447298"/>
            <a:ext cx="2536923" cy="743986"/>
          </a:xfrm>
          <a:prstGeom prst="rect">
            <a:avLst/>
          </a:prstGeom>
          <a:noFill/>
        </p:spPr>
        <p:txBody>
          <a:bodyPr wrap="square" rtlCol="0">
            <a:spAutoFit/>
          </a:bodyPr>
          <a:lstStyle/>
          <a:p>
            <a:pPr>
              <a:lnSpc>
                <a:spcPct val="150000"/>
              </a:lnSpc>
            </a:pPr>
            <a:r>
              <a:rPr lang="zh-CN" altLang="en-US" sz="3200" dirty="0">
                <a:latin typeface="微软雅黑" panose="020B0503020204020204" pitchFamily="34" charset="-122"/>
                <a:ea typeface="微软雅黑" panose="020B0503020204020204" pitchFamily="34" charset="-122"/>
              </a:rPr>
              <a:t>使用链表</a:t>
            </a:r>
          </a:p>
        </p:txBody>
      </p:sp>
      <p:sp>
        <p:nvSpPr>
          <p:cNvPr id="11" name="文本框 33"/>
          <p:cNvSpPr txBox="1"/>
          <p:nvPr/>
        </p:nvSpPr>
        <p:spPr>
          <a:xfrm>
            <a:off x="962726" y="4705351"/>
            <a:ext cx="7852623" cy="581057"/>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运行时元素个数还是无法确定怎么办？</a:t>
            </a:r>
          </a:p>
        </p:txBody>
      </p:sp>
      <p:sp>
        <p:nvSpPr>
          <p:cNvPr id="3" name="标题 2">
            <a:extLst>
              <a:ext uri="{FF2B5EF4-FFF2-40B4-BE49-F238E27FC236}">
                <a16:creationId xmlns:a16="http://schemas.microsoft.com/office/drawing/2014/main" id="{5FAC4DB6-8655-C07D-EF6D-68E2BF82AC1F}"/>
              </a:ext>
            </a:extLst>
          </p:cNvPr>
          <p:cNvSpPr>
            <a:spLocks noGrp="1"/>
          </p:cNvSpPr>
          <p:nvPr>
            <p:ph type="title"/>
          </p:nvPr>
        </p:nvSpPr>
        <p:spPr/>
        <p:txBody>
          <a:bodyPr/>
          <a:lstStyle/>
          <a:p>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grpId="1" nodeType="clickEffect">
                                  <p:stCondLst>
                                    <p:cond delay="0"/>
                                  </p:stCondLst>
                                  <p:childTnLst>
                                    <p:animScale>
                                      <p:cBhvr>
                                        <p:cTn id="21"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733" b="1" dirty="0">
                <a:latin typeface="微软雅黑" pitchFamily="34" charset="-122"/>
              </a:rPr>
              <a:t>数组与链表</a:t>
            </a:r>
          </a:p>
        </p:txBody>
      </p:sp>
      <p:sp>
        <p:nvSpPr>
          <p:cNvPr id="4" name="内容占位符 2"/>
          <p:cNvSpPr txBox="1">
            <a:spLocks/>
          </p:cNvSpPr>
          <p:nvPr/>
        </p:nvSpPr>
        <p:spPr>
          <a:xfrm>
            <a:off x="623392" y="1508787"/>
            <a:ext cx="5774432" cy="580660"/>
          </a:xfrm>
          <a:prstGeom prst="rect">
            <a:avLst/>
          </a:prstGeom>
        </p:spPr>
        <p:txBody>
          <a:bodyPr vert="horz">
            <a:normAutofit/>
          </a:bodyPr>
          <a:lstStyle/>
          <a:p>
            <a:pPr marL="560818" indent="-512051" defTabSz="1219170">
              <a:spcBef>
                <a:spcPct val="20000"/>
              </a:spcBef>
              <a:buClr>
                <a:schemeClr val="accent1"/>
              </a:buClr>
              <a:buSzPct val="80000"/>
              <a:defRPr/>
            </a:pPr>
            <a:r>
              <a:rPr lang="zh-CN" altLang="en-US" sz="2400" b="1" dirty="0">
                <a:latin typeface="微软雅黑" pitchFamily="34" charset="-122"/>
                <a:ea typeface="微软雅黑" pitchFamily="34" charset="-122"/>
              </a:rPr>
              <a:t>数组</a:t>
            </a:r>
          </a:p>
        </p:txBody>
      </p:sp>
      <p:sp>
        <p:nvSpPr>
          <p:cNvPr id="5" name="内容占位符 2"/>
          <p:cNvSpPr txBox="1">
            <a:spLocks/>
          </p:cNvSpPr>
          <p:nvPr/>
        </p:nvSpPr>
        <p:spPr>
          <a:xfrm>
            <a:off x="623392" y="1988841"/>
            <a:ext cx="3360373" cy="580660"/>
          </a:xfrm>
          <a:prstGeom prst="rect">
            <a:avLst/>
          </a:prstGeom>
        </p:spPr>
        <p:txBody>
          <a:bodyPr vert="horz">
            <a:normAutofit fontScale="85000" lnSpcReduction="10000"/>
          </a:bodyPr>
          <a:lstStyle/>
          <a:p>
            <a:pPr marL="560818" indent="-512051" defTabSz="1219170">
              <a:spcBef>
                <a:spcPct val="20000"/>
              </a:spcBef>
              <a:buClr>
                <a:schemeClr val="accent1"/>
              </a:buClr>
              <a:buSzPct val="80000"/>
              <a:defRPr/>
            </a:pPr>
            <a:r>
              <a:rPr lang="zh-CN" altLang="en-US" sz="2400" dirty="0">
                <a:latin typeface="微软雅黑" pitchFamily="34" charset="-122"/>
                <a:ea typeface="微软雅黑" pitchFamily="34" charset="-122"/>
              </a:rPr>
              <a:t>元素存放在一块连续空间中</a:t>
            </a:r>
          </a:p>
        </p:txBody>
      </p:sp>
      <p:sp>
        <p:nvSpPr>
          <p:cNvPr id="6" name="内容占位符 2"/>
          <p:cNvSpPr txBox="1">
            <a:spLocks/>
          </p:cNvSpPr>
          <p:nvPr/>
        </p:nvSpPr>
        <p:spPr>
          <a:xfrm>
            <a:off x="719403" y="3140969"/>
            <a:ext cx="5774432" cy="580660"/>
          </a:xfrm>
          <a:prstGeom prst="rect">
            <a:avLst/>
          </a:prstGeom>
        </p:spPr>
        <p:txBody>
          <a:bodyPr vert="horz">
            <a:normAutofit/>
          </a:bodyPr>
          <a:lstStyle/>
          <a:p>
            <a:pPr marL="560818" indent="-512051" defTabSz="1219170">
              <a:spcBef>
                <a:spcPct val="20000"/>
              </a:spcBef>
              <a:buClr>
                <a:schemeClr val="accent1"/>
              </a:buClr>
              <a:buSzPct val="80000"/>
              <a:defRPr/>
            </a:pPr>
            <a:r>
              <a:rPr lang="zh-CN" altLang="en-US" sz="1867" dirty="0">
                <a:latin typeface="微软雅黑" pitchFamily="34" charset="-122"/>
                <a:ea typeface="微软雅黑" pitchFamily="34" charset="-122"/>
              </a:rPr>
              <a:t>事先准备好空间</a:t>
            </a:r>
          </a:p>
        </p:txBody>
      </p:sp>
      <p:sp>
        <p:nvSpPr>
          <p:cNvPr id="9" name="内容占位符 2"/>
          <p:cNvSpPr txBox="1">
            <a:spLocks/>
          </p:cNvSpPr>
          <p:nvPr/>
        </p:nvSpPr>
        <p:spPr>
          <a:xfrm>
            <a:off x="719403" y="4005065"/>
            <a:ext cx="5774432" cy="580660"/>
          </a:xfrm>
          <a:prstGeom prst="rect">
            <a:avLst/>
          </a:prstGeom>
        </p:spPr>
        <p:txBody>
          <a:bodyPr vert="horz">
            <a:normAutofit/>
          </a:bodyPr>
          <a:lstStyle/>
          <a:p>
            <a:pPr marL="560818" indent="-512051" defTabSz="1219170">
              <a:spcBef>
                <a:spcPct val="20000"/>
              </a:spcBef>
              <a:buClr>
                <a:schemeClr val="accent1"/>
              </a:buClr>
              <a:buSzPct val="80000"/>
              <a:defRPr/>
            </a:pPr>
            <a:r>
              <a:rPr lang="zh-CN" altLang="en-US" sz="2400" b="1" dirty="0">
                <a:latin typeface="微软雅黑" pitchFamily="34" charset="-122"/>
                <a:ea typeface="微软雅黑" pitchFamily="34" charset="-122"/>
              </a:rPr>
              <a:t>链表</a:t>
            </a:r>
          </a:p>
        </p:txBody>
      </p:sp>
      <p:sp>
        <p:nvSpPr>
          <p:cNvPr id="10" name="内容占位符 2"/>
          <p:cNvSpPr txBox="1">
            <a:spLocks/>
          </p:cNvSpPr>
          <p:nvPr/>
        </p:nvSpPr>
        <p:spPr>
          <a:xfrm>
            <a:off x="719403" y="4485118"/>
            <a:ext cx="3168352" cy="580660"/>
          </a:xfrm>
          <a:prstGeom prst="rect">
            <a:avLst/>
          </a:prstGeom>
        </p:spPr>
        <p:txBody>
          <a:bodyPr vert="horz">
            <a:normAutofit/>
          </a:bodyPr>
          <a:lstStyle/>
          <a:p>
            <a:pPr marL="560818" indent="-512051" defTabSz="1219170">
              <a:spcBef>
                <a:spcPct val="20000"/>
              </a:spcBef>
              <a:buClr>
                <a:schemeClr val="accent1"/>
              </a:buClr>
              <a:buSzPct val="80000"/>
              <a:defRPr/>
            </a:pPr>
            <a:r>
              <a:rPr lang="zh-CN" altLang="en-US" sz="1867" dirty="0">
                <a:latin typeface="微软雅黑" pitchFamily="34" charset="-122"/>
                <a:ea typeface="微软雅黑" pitchFamily="34" charset="-122"/>
              </a:rPr>
              <a:t>按需分配空间</a:t>
            </a:r>
          </a:p>
        </p:txBody>
      </p:sp>
      <p:graphicFrame>
        <p:nvGraphicFramePr>
          <p:cNvPr id="12" name="表格 11"/>
          <p:cNvGraphicFramePr>
            <a:graphicFrameLocks noGrp="1"/>
          </p:cNvGraphicFramePr>
          <p:nvPr/>
        </p:nvGraphicFramePr>
        <p:xfrm>
          <a:off x="815413" y="2468894"/>
          <a:ext cx="8128000" cy="494453"/>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494453">
                <a:tc>
                  <a:txBody>
                    <a:bodyPr/>
                    <a:lstStyle/>
                    <a:p>
                      <a:r>
                        <a:rPr lang="en-US" altLang="zh-CN" sz="1900" b="0" dirty="0">
                          <a:latin typeface="微软雅黑" pitchFamily="34" charset="-122"/>
                          <a:ea typeface="微软雅黑" pitchFamily="34" charset="-122"/>
                        </a:rPr>
                        <a:t>  a[0]</a:t>
                      </a:r>
                      <a:endParaRPr lang="zh-CN" altLang="en-US" sz="1900" b="0" dirty="0">
                        <a:latin typeface="微软雅黑" pitchFamily="34" charset="-122"/>
                        <a:ea typeface="微软雅黑" pitchFamily="34" charset="-122"/>
                      </a:endParaRPr>
                    </a:p>
                  </a:txBody>
                  <a:tcPr marL="121920" marR="121920" marT="60960" marB="60960">
                    <a:noFill/>
                  </a:tcPr>
                </a:tc>
                <a:tc>
                  <a:txBody>
                    <a:bodyPr/>
                    <a:lstStyle/>
                    <a:p>
                      <a:r>
                        <a:rPr lang="en-US" altLang="zh-CN" sz="1900" b="0" dirty="0">
                          <a:latin typeface="微软雅黑" pitchFamily="34" charset="-122"/>
                          <a:ea typeface="微软雅黑" pitchFamily="34" charset="-122"/>
                        </a:rPr>
                        <a:t>a[1]</a:t>
                      </a:r>
                      <a:endParaRPr lang="zh-CN" altLang="en-US" sz="1900" b="0" dirty="0">
                        <a:latin typeface="微软雅黑" pitchFamily="34" charset="-122"/>
                        <a:ea typeface="微软雅黑" pitchFamily="34" charset="-122"/>
                      </a:endParaRPr>
                    </a:p>
                  </a:txBody>
                  <a:tcPr marL="121920" marR="121920" marT="60960" marB="60960">
                    <a:noFill/>
                  </a:tcPr>
                </a:tc>
                <a:tc>
                  <a:txBody>
                    <a:bodyPr/>
                    <a:lstStyle/>
                    <a:p>
                      <a:r>
                        <a:rPr lang="en-US" altLang="zh-CN" sz="1900" b="0" dirty="0">
                          <a:latin typeface="微软雅黑" pitchFamily="34" charset="-122"/>
                          <a:ea typeface="微软雅黑" pitchFamily="34" charset="-122"/>
                        </a:rPr>
                        <a:t>……</a:t>
                      </a:r>
                      <a:endParaRPr lang="zh-CN" altLang="en-US" sz="1900" b="0" dirty="0">
                        <a:latin typeface="微软雅黑" pitchFamily="34" charset="-122"/>
                        <a:ea typeface="微软雅黑" pitchFamily="34" charset="-122"/>
                      </a:endParaRPr>
                    </a:p>
                  </a:txBody>
                  <a:tcPr marL="121920" marR="121920" marT="60960" marB="60960">
                    <a:noFill/>
                  </a:tcPr>
                </a:tc>
                <a:tc>
                  <a:txBody>
                    <a:bodyPr/>
                    <a:lstStyle/>
                    <a:p>
                      <a:r>
                        <a:rPr lang="en-US" altLang="zh-CN" sz="1900" b="0" dirty="0">
                          <a:latin typeface="微软雅黑" pitchFamily="34" charset="-122"/>
                          <a:ea typeface="微软雅黑" pitchFamily="34" charset="-122"/>
                        </a:rPr>
                        <a:t>a[n-2]</a:t>
                      </a:r>
                      <a:endParaRPr lang="zh-CN" altLang="en-US" sz="1900" b="0" dirty="0">
                        <a:latin typeface="微软雅黑" pitchFamily="34" charset="-122"/>
                        <a:ea typeface="微软雅黑" pitchFamily="34" charset="-122"/>
                      </a:endParaRPr>
                    </a:p>
                  </a:txBody>
                  <a:tcPr marL="121920" marR="121920" marT="60960" marB="60960">
                    <a:noFill/>
                  </a:tcPr>
                </a:tc>
                <a:tc>
                  <a:txBody>
                    <a:bodyPr/>
                    <a:lstStyle/>
                    <a:p>
                      <a:r>
                        <a:rPr lang="en-US" altLang="zh-CN" sz="1900" b="0" dirty="0">
                          <a:latin typeface="微软雅黑" pitchFamily="34" charset="-122"/>
                          <a:ea typeface="微软雅黑" pitchFamily="34" charset="-122"/>
                        </a:rPr>
                        <a:t>a[n-</a:t>
                      </a:r>
                      <a:r>
                        <a:rPr lang="en-US" altLang="zh-CN" sz="1900" b="0" dirty="0" err="1">
                          <a:latin typeface="微软雅黑" pitchFamily="34" charset="-122"/>
                          <a:ea typeface="微软雅黑" pitchFamily="34" charset="-122"/>
                        </a:rPr>
                        <a:t>i</a:t>
                      </a:r>
                      <a:r>
                        <a:rPr lang="en-US" altLang="zh-CN" sz="1900" b="0" dirty="0">
                          <a:latin typeface="微软雅黑" pitchFamily="34" charset="-122"/>
                          <a:ea typeface="微软雅黑" pitchFamily="34" charset="-122"/>
                        </a:rPr>
                        <a:t>]</a:t>
                      </a:r>
                      <a:endParaRPr lang="zh-CN" altLang="en-US" sz="1900" b="0" dirty="0">
                        <a:latin typeface="微软雅黑" pitchFamily="34" charset="-122"/>
                        <a:ea typeface="微软雅黑" pitchFamily="34" charset="-122"/>
                      </a:endParaRPr>
                    </a:p>
                  </a:txBody>
                  <a:tcPr marL="121920" marR="121920" marT="60960" marB="60960">
                    <a:noFill/>
                  </a:tcPr>
                </a:tc>
                <a:extLst>
                  <a:ext uri="{0D108BD9-81ED-4DB2-BD59-A6C34878D82A}">
                    <a16:rowId xmlns:a16="http://schemas.microsoft.com/office/drawing/2014/main" val="10000"/>
                  </a:ext>
                </a:extLst>
              </a:tr>
            </a:tbl>
          </a:graphicData>
        </a:graphic>
      </p:graphicFrame>
      <p:grpSp>
        <p:nvGrpSpPr>
          <p:cNvPr id="3" name="组合 38"/>
          <p:cNvGrpSpPr/>
          <p:nvPr/>
        </p:nvGrpSpPr>
        <p:grpSpPr>
          <a:xfrm>
            <a:off x="3983765" y="4677139"/>
            <a:ext cx="969435" cy="762003"/>
            <a:chOff x="2987824" y="3507854"/>
            <a:chExt cx="727076" cy="571502"/>
          </a:xfrm>
        </p:grpSpPr>
        <p:sp>
          <p:nvSpPr>
            <p:cNvPr id="16" name="Text Box 7"/>
            <p:cNvSpPr txBox="1">
              <a:spLocks noChangeArrowheads="1"/>
            </p:cNvSpPr>
            <p:nvPr/>
          </p:nvSpPr>
          <p:spPr bwMode="auto">
            <a:xfrm>
              <a:off x="2987824" y="3507854"/>
              <a:ext cx="727076" cy="342900"/>
            </a:xfrm>
            <a:prstGeom prst="rect">
              <a:avLst/>
            </a:prstGeom>
            <a:noFill/>
            <a:ln w="9525">
              <a:noFill/>
              <a:miter lim="800000"/>
              <a:headEnd/>
              <a:tailEnd/>
            </a:ln>
          </p:spPr>
          <p:txBody>
            <a:bodyPr/>
            <a:lstStyle/>
            <a:p>
              <a:pPr algn="just" eaLnBrk="0" hangingPunct="0"/>
              <a:r>
                <a:rPr lang="en-US" altLang="zh-CN" sz="1867" dirty="0">
                  <a:latin typeface="微软雅黑" pitchFamily="34" charset="-122"/>
                  <a:ea typeface="微软雅黑" pitchFamily="34" charset="-122"/>
                </a:rPr>
                <a:t>head</a:t>
              </a:r>
            </a:p>
          </p:txBody>
        </p:sp>
        <p:sp>
          <p:nvSpPr>
            <p:cNvPr id="17" name="Line 8"/>
            <p:cNvSpPr>
              <a:spLocks noChangeShapeType="1"/>
            </p:cNvSpPr>
            <p:nvPr/>
          </p:nvSpPr>
          <p:spPr bwMode="auto">
            <a:xfrm>
              <a:off x="3324374" y="3850753"/>
              <a:ext cx="239513" cy="228603"/>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grpSp>
      <p:grpSp>
        <p:nvGrpSpPr>
          <p:cNvPr id="7" name="Group 10"/>
          <p:cNvGrpSpPr>
            <a:grpSpLocks/>
          </p:cNvGrpSpPr>
          <p:nvPr/>
        </p:nvGrpSpPr>
        <p:grpSpPr bwMode="auto">
          <a:xfrm>
            <a:off x="4498213" y="5461100"/>
            <a:ext cx="812800" cy="381000"/>
            <a:chOff x="4680" y="5028"/>
            <a:chExt cx="720" cy="312"/>
          </a:xfrm>
        </p:grpSpPr>
        <p:sp>
          <p:nvSpPr>
            <p:cNvPr id="19" name="Rectangle 11"/>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p>
          </p:txBody>
        </p:sp>
        <p:sp>
          <p:nvSpPr>
            <p:cNvPr id="20" name="Rectangle 12"/>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p>
          </p:txBody>
        </p:sp>
      </p:grpSp>
      <p:sp>
        <p:nvSpPr>
          <p:cNvPr id="21" name="Text Box 13"/>
          <p:cNvSpPr txBox="1">
            <a:spLocks noChangeArrowheads="1"/>
          </p:cNvSpPr>
          <p:nvPr/>
        </p:nvSpPr>
        <p:spPr bwMode="auto">
          <a:xfrm>
            <a:off x="4498213" y="5461100"/>
            <a:ext cx="406400" cy="379656"/>
          </a:xfrm>
          <a:prstGeom prst="rect">
            <a:avLst/>
          </a:prstGeom>
          <a:noFill/>
          <a:ln w="9525">
            <a:noFill/>
            <a:miter lim="800000"/>
            <a:headEnd/>
            <a:tailEnd/>
          </a:ln>
        </p:spPr>
        <p:txBody>
          <a:bodyPr>
            <a:spAutoFit/>
          </a:bodyPr>
          <a:lstStyle/>
          <a:p>
            <a:pPr>
              <a:spcBef>
                <a:spcPct val="50000"/>
              </a:spcBef>
            </a:pPr>
            <a:r>
              <a:rPr lang="en-US" altLang="zh-CN" sz="1867" b="1">
                <a:latin typeface="Times New Roman" pitchFamily="18" charset="0"/>
                <a:ea typeface="宋体" pitchFamily="2" charset="-122"/>
              </a:rPr>
              <a:t>a</a:t>
            </a:r>
          </a:p>
        </p:txBody>
      </p:sp>
      <p:grpSp>
        <p:nvGrpSpPr>
          <p:cNvPr id="8" name="Group 15"/>
          <p:cNvGrpSpPr>
            <a:grpSpLocks/>
          </p:cNvGrpSpPr>
          <p:nvPr/>
        </p:nvGrpSpPr>
        <p:grpSpPr bwMode="auto">
          <a:xfrm>
            <a:off x="5920613" y="5461100"/>
            <a:ext cx="812800" cy="381000"/>
            <a:chOff x="4680" y="5028"/>
            <a:chExt cx="720" cy="312"/>
          </a:xfrm>
        </p:grpSpPr>
        <p:sp>
          <p:nvSpPr>
            <p:cNvPr id="24" name="Rectangle 16"/>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p>
          </p:txBody>
        </p:sp>
        <p:sp>
          <p:nvSpPr>
            <p:cNvPr id="25" name="Rectangle 17"/>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p>
          </p:txBody>
        </p:sp>
      </p:grpSp>
      <p:sp>
        <p:nvSpPr>
          <p:cNvPr id="26" name="Text Box 18"/>
          <p:cNvSpPr txBox="1">
            <a:spLocks noChangeArrowheads="1"/>
          </p:cNvSpPr>
          <p:nvPr/>
        </p:nvSpPr>
        <p:spPr bwMode="auto">
          <a:xfrm>
            <a:off x="5920613" y="5461100"/>
            <a:ext cx="406400" cy="379656"/>
          </a:xfrm>
          <a:prstGeom prst="rect">
            <a:avLst/>
          </a:prstGeom>
          <a:noFill/>
          <a:ln w="9525">
            <a:noFill/>
            <a:miter lim="800000"/>
            <a:headEnd/>
            <a:tailEnd/>
          </a:ln>
        </p:spPr>
        <p:txBody>
          <a:bodyPr>
            <a:spAutoFit/>
          </a:bodyPr>
          <a:lstStyle/>
          <a:p>
            <a:pPr>
              <a:spcBef>
                <a:spcPct val="50000"/>
              </a:spcBef>
            </a:pPr>
            <a:r>
              <a:rPr lang="en-US" altLang="zh-CN" sz="1867" b="1" dirty="0">
                <a:latin typeface="Times New Roman" pitchFamily="18" charset="0"/>
                <a:ea typeface="宋体" pitchFamily="2" charset="-122"/>
              </a:rPr>
              <a:t>b</a:t>
            </a:r>
          </a:p>
        </p:txBody>
      </p:sp>
      <p:sp>
        <p:nvSpPr>
          <p:cNvPr id="27" name="Line 19"/>
          <p:cNvSpPr>
            <a:spLocks noChangeShapeType="1"/>
          </p:cNvSpPr>
          <p:nvPr/>
        </p:nvSpPr>
        <p:spPr bwMode="auto">
          <a:xfrm>
            <a:off x="5327915" y="5637245"/>
            <a:ext cx="609600" cy="0"/>
          </a:xfrm>
          <a:prstGeom prst="line">
            <a:avLst/>
          </a:prstGeom>
          <a:noFill/>
          <a:ln w="9525">
            <a:solidFill>
              <a:schemeClr val="tx1"/>
            </a:solidFill>
            <a:round/>
            <a:headEnd/>
            <a:tailEnd type="triangle" w="med" len="med"/>
          </a:ln>
        </p:spPr>
        <p:txBody>
          <a:bodyPr/>
          <a:lstStyle/>
          <a:p>
            <a:endParaRPr lang="zh-CN" altLang="en-US" sz="1867"/>
          </a:p>
        </p:txBody>
      </p:sp>
      <p:grpSp>
        <p:nvGrpSpPr>
          <p:cNvPr id="11" name="Group 20"/>
          <p:cNvGrpSpPr>
            <a:grpSpLocks/>
          </p:cNvGrpSpPr>
          <p:nvPr/>
        </p:nvGrpSpPr>
        <p:grpSpPr bwMode="auto">
          <a:xfrm>
            <a:off x="7241413" y="5461100"/>
            <a:ext cx="812800" cy="381000"/>
            <a:chOff x="4680" y="5028"/>
            <a:chExt cx="720" cy="312"/>
          </a:xfrm>
        </p:grpSpPr>
        <p:sp>
          <p:nvSpPr>
            <p:cNvPr id="29" name="Rectangle 21"/>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p>
          </p:txBody>
        </p:sp>
        <p:sp>
          <p:nvSpPr>
            <p:cNvPr id="30" name="Rectangle 22"/>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p>
          </p:txBody>
        </p:sp>
      </p:grpSp>
      <p:sp>
        <p:nvSpPr>
          <p:cNvPr id="31" name="Text Box 23"/>
          <p:cNvSpPr txBox="1">
            <a:spLocks noChangeArrowheads="1"/>
          </p:cNvSpPr>
          <p:nvPr/>
        </p:nvSpPr>
        <p:spPr bwMode="auto">
          <a:xfrm>
            <a:off x="7241413" y="5461100"/>
            <a:ext cx="406400" cy="379656"/>
          </a:xfrm>
          <a:prstGeom prst="rect">
            <a:avLst/>
          </a:prstGeom>
          <a:noFill/>
          <a:ln w="9525">
            <a:noFill/>
            <a:miter lim="800000"/>
            <a:headEnd/>
            <a:tailEnd/>
          </a:ln>
        </p:spPr>
        <p:txBody>
          <a:bodyPr>
            <a:spAutoFit/>
          </a:bodyPr>
          <a:lstStyle/>
          <a:p>
            <a:pPr>
              <a:spcBef>
                <a:spcPct val="50000"/>
              </a:spcBef>
            </a:pPr>
            <a:r>
              <a:rPr lang="en-US" altLang="zh-CN" sz="1867" b="1">
                <a:latin typeface="Times New Roman" pitchFamily="18" charset="0"/>
                <a:ea typeface="宋体" pitchFamily="2" charset="-122"/>
              </a:rPr>
              <a:t>c</a:t>
            </a:r>
          </a:p>
        </p:txBody>
      </p:sp>
      <p:sp>
        <p:nvSpPr>
          <p:cNvPr id="32" name="Line 24"/>
          <p:cNvSpPr>
            <a:spLocks noChangeShapeType="1"/>
          </p:cNvSpPr>
          <p:nvPr/>
        </p:nvSpPr>
        <p:spPr bwMode="auto">
          <a:xfrm>
            <a:off x="6631813" y="5613500"/>
            <a:ext cx="609600" cy="0"/>
          </a:xfrm>
          <a:prstGeom prst="line">
            <a:avLst/>
          </a:prstGeom>
          <a:noFill/>
          <a:ln w="9525">
            <a:solidFill>
              <a:schemeClr val="tx1"/>
            </a:solidFill>
            <a:round/>
            <a:headEnd/>
            <a:tailEnd type="triangle" w="med" len="med"/>
          </a:ln>
        </p:spPr>
        <p:txBody>
          <a:bodyPr/>
          <a:lstStyle/>
          <a:p>
            <a:endParaRPr lang="zh-CN" altLang="en-US" sz="1867"/>
          </a:p>
        </p:txBody>
      </p:sp>
      <p:grpSp>
        <p:nvGrpSpPr>
          <p:cNvPr id="13" name="Group 25"/>
          <p:cNvGrpSpPr>
            <a:grpSpLocks/>
          </p:cNvGrpSpPr>
          <p:nvPr/>
        </p:nvGrpSpPr>
        <p:grpSpPr bwMode="auto">
          <a:xfrm>
            <a:off x="8663813" y="5461100"/>
            <a:ext cx="812800" cy="381000"/>
            <a:chOff x="4680" y="5028"/>
            <a:chExt cx="720" cy="312"/>
          </a:xfrm>
        </p:grpSpPr>
        <p:sp>
          <p:nvSpPr>
            <p:cNvPr id="34" name="Rectangle 26"/>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p>
          </p:txBody>
        </p:sp>
        <p:sp>
          <p:nvSpPr>
            <p:cNvPr id="35" name="Rectangle 27"/>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p>
          </p:txBody>
        </p:sp>
      </p:grpSp>
      <p:sp>
        <p:nvSpPr>
          <p:cNvPr id="36" name="Text Box 28"/>
          <p:cNvSpPr txBox="1">
            <a:spLocks noChangeArrowheads="1"/>
          </p:cNvSpPr>
          <p:nvPr/>
        </p:nvSpPr>
        <p:spPr bwMode="auto">
          <a:xfrm>
            <a:off x="8663813" y="5461100"/>
            <a:ext cx="406400" cy="379656"/>
          </a:xfrm>
          <a:prstGeom prst="rect">
            <a:avLst/>
          </a:prstGeom>
          <a:noFill/>
          <a:ln w="9525">
            <a:noFill/>
            <a:miter lim="800000"/>
            <a:headEnd/>
            <a:tailEnd/>
          </a:ln>
        </p:spPr>
        <p:txBody>
          <a:bodyPr>
            <a:spAutoFit/>
          </a:bodyPr>
          <a:lstStyle/>
          <a:p>
            <a:pPr>
              <a:spcBef>
                <a:spcPct val="50000"/>
              </a:spcBef>
            </a:pPr>
            <a:r>
              <a:rPr lang="en-US" altLang="zh-CN" sz="1867" b="1">
                <a:latin typeface="Times New Roman" pitchFamily="18" charset="0"/>
                <a:ea typeface="宋体" pitchFamily="2" charset="-122"/>
              </a:rPr>
              <a:t>d</a:t>
            </a:r>
          </a:p>
        </p:txBody>
      </p:sp>
      <p:sp>
        <p:nvSpPr>
          <p:cNvPr id="37" name="Line 29"/>
          <p:cNvSpPr>
            <a:spLocks noChangeShapeType="1"/>
          </p:cNvSpPr>
          <p:nvPr/>
        </p:nvSpPr>
        <p:spPr bwMode="auto">
          <a:xfrm>
            <a:off x="8054213" y="5613500"/>
            <a:ext cx="609600" cy="0"/>
          </a:xfrm>
          <a:prstGeom prst="line">
            <a:avLst/>
          </a:prstGeom>
          <a:noFill/>
          <a:ln w="9525">
            <a:solidFill>
              <a:schemeClr val="tx1"/>
            </a:solidFill>
            <a:round/>
            <a:headEnd/>
            <a:tailEnd type="triangle" w="med" len="med"/>
          </a:ln>
        </p:spPr>
        <p:txBody>
          <a:bodyPr/>
          <a:lstStyle/>
          <a:p>
            <a:endParaRPr lang="zh-CN" altLang="en-US" sz="1867"/>
          </a:p>
        </p:txBody>
      </p:sp>
      <p:sp>
        <p:nvSpPr>
          <p:cNvPr id="38" name="Text Box 30"/>
          <p:cNvSpPr txBox="1">
            <a:spLocks noChangeArrowheads="1"/>
          </p:cNvSpPr>
          <p:nvPr/>
        </p:nvSpPr>
        <p:spPr bwMode="auto">
          <a:xfrm>
            <a:off x="9070213" y="5461100"/>
            <a:ext cx="508000" cy="379656"/>
          </a:xfrm>
          <a:prstGeom prst="rect">
            <a:avLst/>
          </a:prstGeom>
          <a:noFill/>
          <a:ln w="9525">
            <a:noFill/>
            <a:miter lim="800000"/>
            <a:headEnd/>
            <a:tailEnd/>
          </a:ln>
        </p:spPr>
        <p:txBody>
          <a:bodyPr>
            <a:spAutoFit/>
          </a:bodyPr>
          <a:lstStyle/>
          <a:p>
            <a:pPr>
              <a:spcBef>
                <a:spcPct val="50000"/>
              </a:spcBef>
            </a:pPr>
            <a:r>
              <a:rPr lang="en-US" altLang="zh-CN" sz="1867" b="1">
                <a:latin typeface="Times New Roman" pitchFamily="18" charset="0"/>
                <a:ea typeface="宋体" pitchFamily="2" charset="-122"/>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blinds(horizontal)">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blinds(horizontal)">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blinds(horizontal)">
                                      <p:cBhvr>
                                        <p:cTn id="32" dur="500"/>
                                        <p:tgtEl>
                                          <p:spTgt spid="1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1">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31">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36">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2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3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3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38">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
                                        </p:tgtEl>
                                        <p:attrNameLst>
                                          <p:attrName>style.visibility</p:attrName>
                                        </p:attrNameLst>
                                      </p:cBhvr>
                                      <p:to>
                                        <p:strVal val="visible"/>
                                      </p:to>
                                    </p:set>
                                    <p:animEffect transition="in" filter="blinds(horizontal)">
                                      <p:cBhvr>
                                        <p:cTn id="8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9" grpId="0" build="p"/>
      <p:bldP spid="10" grpId="0" build="p"/>
      <p:bldP spid="21" grpId="0" build="p" autoUpdateAnimBg="0"/>
      <p:bldP spid="26" grpId="0" build="p" autoUpdateAnimBg="0"/>
      <p:bldP spid="27" grpId="0" animBg="1"/>
      <p:bldP spid="31" grpId="0" build="p" autoUpdateAnimBg="0"/>
      <p:bldP spid="32" grpId="0" animBg="1"/>
      <p:bldP spid="36" grpId="0" build="p" autoUpdateAnimBg="0"/>
      <p:bldP spid="37" grpId="0" animBg="1"/>
      <p:bldP spid="38" grpId="0" build="p" autoUpdateAnimBg="0"/>
    </p:bld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29"/>
          <p:cNvSpPr txBox="1"/>
          <p:nvPr/>
        </p:nvSpPr>
        <p:spPr>
          <a:xfrm>
            <a:off x="1134430" y="1247988"/>
            <a:ext cx="8345652" cy="497957"/>
          </a:xfrm>
          <a:prstGeom prst="rect">
            <a:avLst/>
          </a:prstGeom>
          <a:noFill/>
        </p:spPr>
        <p:txBody>
          <a:bodyPr wrap="square" rtlCol="0">
            <a:spAutoFit/>
          </a:bodyPr>
          <a:lstStyle/>
          <a:p>
            <a:pPr marL="380990" indent="-380990">
              <a:lnSpc>
                <a:spcPct val="120000"/>
              </a:lnSpc>
            </a:pPr>
            <a:r>
              <a:rPr lang="zh-CN" altLang="en-US" sz="2400" b="1" dirty="0">
                <a:latin typeface="微软雅黑" pitchFamily="34" charset="-122"/>
                <a:ea typeface="微软雅黑" pitchFamily="34" charset="-122"/>
                <a:cs typeface="Microsoft YaHei UI" pitchFamily="18" charset="0"/>
              </a:rPr>
              <a:t>不需实现准备存储空间，需要时动态申请空间</a:t>
            </a:r>
          </a:p>
        </p:txBody>
      </p:sp>
      <p:sp>
        <p:nvSpPr>
          <p:cNvPr id="55" name="矩形 54"/>
          <p:cNvSpPr/>
          <p:nvPr/>
        </p:nvSpPr>
        <p:spPr>
          <a:xfrm>
            <a:off x="773757" y="343747"/>
            <a:ext cx="3235892" cy="666786"/>
          </a:xfrm>
          <a:prstGeom prst="rect">
            <a:avLst/>
          </a:prstGeom>
        </p:spPr>
        <p:txBody>
          <a:bodyPr wrap="square">
            <a:spAutoFit/>
          </a:bodyPr>
          <a:lstStyle/>
          <a:p>
            <a:r>
              <a:rPr lang="zh-CN" altLang="en-US" sz="3733" b="1" dirty="0">
                <a:latin typeface="字魂36号-正文宋楷" panose="02000000000000000000" pitchFamily="2" charset="-122"/>
                <a:ea typeface="字魂36号-正文宋楷" panose="02000000000000000000" pitchFamily="2" charset="-122"/>
              </a:rPr>
              <a:t> </a:t>
            </a:r>
            <a:r>
              <a:rPr lang="zh-CN" altLang="en-US" sz="3733" b="1" dirty="0">
                <a:latin typeface="微软雅黑" panose="020B0503020204020204" pitchFamily="34" charset="-122"/>
                <a:ea typeface="微软雅黑" panose="020B0503020204020204" pitchFamily="34" charset="-122"/>
              </a:rPr>
              <a:t>链表</a:t>
            </a:r>
          </a:p>
        </p:txBody>
      </p:sp>
      <p:pic>
        <p:nvPicPr>
          <p:cNvPr id="56" name="图片 55" descr="新logo2"/>
          <p:cNvPicPr>
            <a:picLocks noChangeAspect="1"/>
          </p:cNvPicPr>
          <p:nvPr/>
        </p:nvPicPr>
        <p:blipFill>
          <a:blip r:embed="rId2" cstate="print"/>
          <a:stretch>
            <a:fillRect/>
          </a:stretch>
        </p:blipFill>
        <p:spPr>
          <a:xfrm>
            <a:off x="13325687" y="343747"/>
            <a:ext cx="2500207" cy="904240"/>
          </a:xfrm>
          <a:prstGeom prst="rect">
            <a:avLst/>
          </a:prstGeom>
        </p:spPr>
      </p:pic>
      <p:sp>
        <p:nvSpPr>
          <p:cNvPr id="57" name="文本框 29"/>
          <p:cNvSpPr txBox="1"/>
          <p:nvPr/>
        </p:nvSpPr>
        <p:spPr>
          <a:xfrm>
            <a:off x="1135521" y="1966453"/>
            <a:ext cx="9627223" cy="497957"/>
          </a:xfrm>
          <a:prstGeom prst="rect">
            <a:avLst/>
          </a:prstGeom>
          <a:noFill/>
        </p:spPr>
        <p:txBody>
          <a:bodyPr wrap="square" rtlCol="0">
            <a:spAutoFit/>
          </a:bodyPr>
          <a:lstStyle/>
          <a:p>
            <a:pPr marL="380990" indent="-380990">
              <a:lnSpc>
                <a:spcPct val="120000"/>
              </a:lnSpc>
            </a:pPr>
            <a:r>
              <a:rPr lang="zh-CN" altLang="en-US" sz="2400" b="1" dirty="0">
                <a:latin typeface="微软雅黑" pitchFamily="34" charset="-122"/>
                <a:ea typeface="微软雅黑" pitchFamily="34" charset="-122"/>
                <a:cs typeface="Microsoft YaHei UI" pitchFamily="18" charset="0"/>
              </a:rPr>
              <a:t>元素分散存储在内存中，用指针记住有关系的元素的存储地址</a:t>
            </a:r>
          </a:p>
        </p:txBody>
      </p:sp>
      <p:grpSp>
        <p:nvGrpSpPr>
          <p:cNvPr id="105" name="组合 104"/>
          <p:cNvGrpSpPr/>
          <p:nvPr/>
        </p:nvGrpSpPr>
        <p:grpSpPr>
          <a:xfrm>
            <a:off x="723912" y="2730572"/>
            <a:ext cx="9997419" cy="1398976"/>
            <a:chOff x="542934" y="2047929"/>
            <a:chExt cx="7498064" cy="1049232"/>
          </a:xfrm>
        </p:grpSpPr>
        <p:grpSp>
          <p:nvGrpSpPr>
            <p:cNvPr id="103" name="组合 102"/>
            <p:cNvGrpSpPr/>
            <p:nvPr/>
          </p:nvGrpSpPr>
          <p:grpSpPr>
            <a:xfrm>
              <a:off x="542934" y="2818588"/>
              <a:ext cx="7498064" cy="278573"/>
              <a:chOff x="542934" y="2818588"/>
              <a:chExt cx="8466138" cy="369888"/>
            </a:xfrm>
          </p:grpSpPr>
          <p:sp>
            <p:nvSpPr>
              <p:cNvPr id="58" name="Rectangle 4"/>
              <p:cNvSpPr>
                <a:spLocks noChangeArrowheads="1"/>
              </p:cNvSpPr>
              <p:nvPr/>
            </p:nvSpPr>
            <p:spPr bwMode="auto">
              <a:xfrm>
                <a:off x="542934" y="2818588"/>
                <a:ext cx="483035" cy="369888"/>
              </a:xfrm>
              <a:prstGeom prst="rect">
                <a:avLst/>
              </a:prstGeom>
              <a:noFill/>
              <a:ln w="28575">
                <a:solidFill>
                  <a:schemeClr val="tx1"/>
                </a:solidFill>
                <a:miter lim="800000"/>
                <a:headEnd/>
                <a:tailEnd/>
              </a:ln>
            </p:spPr>
            <p:txBody>
              <a:bodyPr/>
              <a:lstStyle/>
              <a:p>
                <a:endParaRPr lang="zh-CN" altLang="en-US" sz="1867">
                  <a:latin typeface="微软雅黑" panose="020B0503020204020204" pitchFamily="34" charset="-122"/>
                  <a:ea typeface="微软雅黑" panose="020B0503020204020204" pitchFamily="34" charset="-122"/>
                </a:endParaRPr>
              </a:p>
            </p:txBody>
          </p:sp>
          <p:sp>
            <p:nvSpPr>
              <p:cNvPr id="59" name="Rectangle 5"/>
              <p:cNvSpPr>
                <a:spLocks noChangeArrowheads="1"/>
              </p:cNvSpPr>
              <p:nvPr/>
            </p:nvSpPr>
            <p:spPr bwMode="auto">
              <a:xfrm>
                <a:off x="1025969" y="2818588"/>
                <a:ext cx="485039" cy="369888"/>
              </a:xfrm>
              <a:prstGeom prst="rect">
                <a:avLst/>
              </a:prstGeom>
              <a:noFill/>
              <a:ln w="28575">
                <a:solidFill>
                  <a:schemeClr val="tx1"/>
                </a:solidFill>
                <a:miter lim="800000"/>
                <a:headEnd/>
                <a:tailEnd/>
              </a:ln>
            </p:spPr>
            <p:txBody>
              <a:bodyPr/>
              <a:lstStyle/>
              <a:p>
                <a:endParaRPr lang="zh-CN" altLang="en-US" sz="1867">
                  <a:latin typeface="微软雅黑" panose="020B0503020204020204" pitchFamily="34" charset="-122"/>
                  <a:ea typeface="微软雅黑" panose="020B0503020204020204" pitchFamily="34" charset="-122"/>
                </a:endParaRPr>
              </a:p>
            </p:txBody>
          </p:sp>
          <p:grpSp>
            <p:nvGrpSpPr>
              <p:cNvPr id="60" name="Group 6"/>
              <p:cNvGrpSpPr>
                <a:grpSpLocks/>
              </p:cNvGrpSpPr>
              <p:nvPr/>
            </p:nvGrpSpPr>
            <p:grpSpPr bwMode="auto">
              <a:xfrm>
                <a:off x="2236562" y="2818588"/>
                <a:ext cx="968074" cy="369888"/>
                <a:chOff x="4680" y="5028"/>
                <a:chExt cx="720" cy="312"/>
              </a:xfrm>
              <a:noFill/>
            </p:grpSpPr>
            <p:sp>
              <p:nvSpPr>
                <p:cNvPr id="61" name="Rectangle 7"/>
                <p:cNvSpPr>
                  <a:spLocks noChangeArrowheads="1"/>
                </p:cNvSpPr>
                <p:nvPr/>
              </p:nvSpPr>
              <p:spPr bwMode="auto">
                <a:xfrm>
                  <a:off x="4680" y="5028"/>
                  <a:ext cx="360" cy="312"/>
                </a:xfrm>
                <a:prstGeom prst="rect">
                  <a:avLst/>
                </a:prstGeom>
                <a:grpFill/>
                <a:ln w="28575">
                  <a:solidFill>
                    <a:schemeClr val="tx1"/>
                  </a:solidFill>
                  <a:miter lim="800000"/>
                  <a:headEnd/>
                  <a:tailEnd/>
                </a:ln>
              </p:spPr>
              <p:txBody>
                <a:bodyPr/>
                <a:lstStyle/>
                <a:p>
                  <a:endParaRPr lang="zh-CN" altLang="en-US" sz="1867">
                    <a:latin typeface="微软雅黑" panose="020B0503020204020204" pitchFamily="34" charset="-122"/>
                    <a:ea typeface="微软雅黑" panose="020B0503020204020204" pitchFamily="34" charset="-122"/>
                  </a:endParaRPr>
                </a:p>
              </p:txBody>
            </p:sp>
            <p:sp>
              <p:nvSpPr>
                <p:cNvPr id="62" name="Rectangle 8"/>
                <p:cNvSpPr>
                  <a:spLocks noChangeArrowheads="1"/>
                </p:cNvSpPr>
                <p:nvPr/>
              </p:nvSpPr>
              <p:spPr bwMode="auto">
                <a:xfrm>
                  <a:off x="5040" y="5028"/>
                  <a:ext cx="360" cy="312"/>
                </a:xfrm>
                <a:prstGeom prst="rect">
                  <a:avLst/>
                </a:prstGeom>
                <a:grpFill/>
                <a:ln w="28575">
                  <a:solidFill>
                    <a:schemeClr val="tx1"/>
                  </a:solidFill>
                  <a:miter lim="800000"/>
                  <a:headEnd/>
                  <a:tailEnd/>
                </a:ln>
              </p:spPr>
              <p:txBody>
                <a:bodyPr/>
                <a:lstStyle/>
                <a:p>
                  <a:endParaRPr lang="zh-CN" altLang="en-US" sz="1867">
                    <a:latin typeface="微软雅黑" panose="020B0503020204020204" pitchFamily="34" charset="-122"/>
                    <a:ea typeface="微软雅黑" panose="020B0503020204020204" pitchFamily="34" charset="-122"/>
                  </a:endParaRPr>
                </a:p>
              </p:txBody>
            </p:sp>
          </p:grpSp>
          <p:grpSp>
            <p:nvGrpSpPr>
              <p:cNvPr id="63" name="Group 9"/>
              <p:cNvGrpSpPr>
                <a:grpSpLocks/>
              </p:cNvGrpSpPr>
              <p:nvPr/>
            </p:nvGrpSpPr>
            <p:grpSpPr bwMode="auto">
              <a:xfrm>
                <a:off x="5621815" y="2818588"/>
                <a:ext cx="968074" cy="369888"/>
                <a:chOff x="4680" y="5028"/>
                <a:chExt cx="720" cy="312"/>
              </a:xfrm>
              <a:noFill/>
            </p:grpSpPr>
            <p:sp>
              <p:nvSpPr>
                <p:cNvPr id="64" name="Rectangle 10"/>
                <p:cNvSpPr>
                  <a:spLocks noChangeArrowheads="1"/>
                </p:cNvSpPr>
                <p:nvPr/>
              </p:nvSpPr>
              <p:spPr bwMode="auto">
                <a:xfrm>
                  <a:off x="4680" y="5028"/>
                  <a:ext cx="360" cy="312"/>
                </a:xfrm>
                <a:prstGeom prst="rect">
                  <a:avLst/>
                </a:prstGeom>
                <a:grpFill/>
                <a:ln w="28575">
                  <a:solidFill>
                    <a:schemeClr val="tx1"/>
                  </a:solidFill>
                  <a:miter lim="800000"/>
                  <a:headEnd/>
                  <a:tailEnd/>
                </a:ln>
              </p:spPr>
              <p:txBody>
                <a:bodyPr/>
                <a:lstStyle/>
                <a:p>
                  <a:endParaRPr lang="zh-CN" altLang="en-US" sz="1867">
                    <a:latin typeface="微软雅黑" panose="020B0503020204020204" pitchFamily="34" charset="-122"/>
                    <a:ea typeface="微软雅黑" panose="020B0503020204020204" pitchFamily="34" charset="-122"/>
                  </a:endParaRPr>
                </a:p>
              </p:txBody>
            </p:sp>
            <p:sp>
              <p:nvSpPr>
                <p:cNvPr id="65" name="Rectangle 11"/>
                <p:cNvSpPr>
                  <a:spLocks noChangeArrowheads="1"/>
                </p:cNvSpPr>
                <p:nvPr/>
              </p:nvSpPr>
              <p:spPr bwMode="auto">
                <a:xfrm>
                  <a:off x="5040" y="5028"/>
                  <a:ext cx="360" cy="312"/>
                </a:xfrm>
                <a:prstGeom prst="rect">
                  <a:avLst/>
                </a:prstGeom>
                <a:grpFill/>
                <a:ln w="28575">
                  <a:solidFill>
                    <a:schemeClr val="tx1"/>
                  </a:solidFill>
                  <a:miter lim="800000"/>
                  <a:headEnd/>
                  <a:tailEnd/>
                </a:ln>
              </p:spPr>
              <p:txBody>
                <a:bodyPr/>
                <a:lstStyle/>
                <a:p>
                  <a:endParaRPr lang="zh-CN" altLang="en-US" sz="1867">
                    <a:latin typeface="微软雅黑" panose="020B0503020204020204" pitchFamily="34" charset="-122"/>
                    <a:ea typeface="微软雅黑" panose="020B0503020204020204" pitchFamily="34" charset="-122"/>
                  </a:endParaRPr>
                </a:p>
              </p:txBody>
            </p:sp>
          </p:grpSp>
          <p:grpSp>
            <p:nvGrpSpPr>
              <p:cNvPr id="66" name="Group 12"/>
              <p:cNvGrpSpPr>
                <a:grpSpLocks/>
              </p:cNvGrpSpPr>
              <p:nvPr/>
            </p:nvGrpSpPr>
            <p:grpSpPr bwMode="auto">
              <a:xfrm>
                <a:off x="8040998" y="2818588"/>
                <a:ext cx="968074" cy="369888"/>
                <a:chOff x="4680" y="5028"/>
                <a:chExt cx="720" cy="312"/>
              </a:xfrm>
              <a:noFill/>
            </p:grpSpPr>
            <p:sp>
              <p:nvSpPr>
                <p:cNvPr id="67" name="Rectangle 13"/>
                <p:cNvSpPr>
                  <a:spLocks noChangeArrowheads="1"/>
                </p:cNvSpPr>
                <p:nvPr/>
              </p:nvSpPr>
              <p:spPr bwMode="auto">
                <a:xfrm>
                  <a:off x="4680" y="5028"/>
                  <a:ext cx="360" cy="312"/>
                </a:xfrm>
                <a:prstGeom prst="rect">
                  <a:avLst/>
                </a:prstGeom>
                <a:grpFill/>
                <a:ln w="28575">
                  <a:solidFill>
                    <a:schemeClr val="tx1"/>
                  </a:solidFill>
                  <a:miter lim="800000"/>
                  <a:headEnd/>
                  <a:tailEnd/>
                </a:ln>
              </p:spPr>
              <p:txBody>
                <a:bodyPr/>
                <a:lstStyle/>
                <a:p>
                  <a:endParaRPr lang="zh-CN" altLang="en-US" sz="1867">
                    <a:latin typeface="微软雅黑" panose="020B0503020204020204" pitchFamily="34" charset="-122"/>
                    <a:ea typeface="微软雅黑" panose="020B0503020204020204" pitchFamily="34" charset="-122"/>
                  </a:endParaRPr>
                </a:p>
              </p:txBody>
            </p:sp>
            <p:sp>
              <p:nvSpPr>
                <p:cNvPr id="68" name="Rectangle 14"/>
                <p:cNvSpPr>
                  <a:spLocks noChangeArrowheads="1"/>
                </p:cNvSpPr>
                <p:nvPr/>
              </p:nvSpPr>
              <p:spPr bwMode="auto">
                <a:xfrm>
                  <a:off x="5040" y="5028"/>
                  <a:ext cx="360" cy="312"/>
                </a:xfrm>
                <a:prstGeom prst="rect">
                  <a:avLst/>
                </a:prstGeom>
                <a:grpFill/>
                <a:ln w="28575">
                  <a:solidFill>
                    <a:schemeClr val="tx1"/>
                  </a:solidFill>
                  <a:miter lim="800000"/>
                  <a:headEnd/>
                  <a:tailEnd/>
                </a:ln>
              </p:spPr>
              <p:txBody>
                <a:bodyPr lIns="0" rIns="0"/>
                <a:lstStyle/>
                <a:p>
                  <a:r>
                    <a:rPr lang="en-US" altLang="zh-CN" sz="1867" dirty="0">
                      <a:latin typeface="微软雅黑" panose="020B0503020204020204" pitchFamily="34" charset="-122"/>
                      <a:ea typeface="微软雅黑" panose="020B0503020204020204" pitchFamily="34" charset="-122"/>
                    </a:rPr>
                    <a:t>null</a:t>
                  </a:r>
                </a:p>
              </p:txBody>
            </p:sp>
          </p:grpSp>
          <p:grpSp>
            <p:nvGrpSpPr>
              <p:cNvPr id="69" name="Group 15"/>
              <p:cNvGrpSpPr>
                <a:grpSpLocks/>
              </p:cNvGrpSpPr>
              <p:nvPr/>
            </p:nvGrpSpPr>
            <p:grpSpPr bwMode="auto">
              <a:xfrm>
                <a:off x="3930191" y="2818588"/>
                <a:ext cx="966070" cy="369888"/>
                <a:chOff x="4680" y="5028"/>
                <a:chExt cx="720" cy="312"/>
              </a:xfrm>
              <a:noFill/>
            </p:grpSpPr>
            <p:sp>
              <p:nvSpPr>
                <p:cNvPr id="70" name="Rectangle 16"/>
                <p:cNvSpPr>
                  <a:spLocks noChangeArrowheads="1"/>
                </p:cNvSpPr>
                <p:nvPr/>
              </p:nvSpPr>
              <p:spPr bwMode="auto">
                <a:xfrm>
                  <a:off x="4680" y="5028"/>
                  <a:ext cx="360" cy="312"/>
                </a:xfrm>
                <a:prstGeom prst="rect">
                  <a:avLst/>
                </a:prstGeom>
                <a:grpFill/>
                <a:ln w="28575">
                  <a:solidFill>
                    <a:schemeClr val="tx1"/>
                  </a:solidFill>
                  <a:miter lim="800000"/>
                  <a:headEnd/>
                  <a:tailEnd/>
                </a:ln>
              </p:spPr>
              <p:txBody>
                <a:bodyPr/>
                <a:lstStyle/>
                <a:p>
                  <a:endParaRPr lang="zh-CN" altLang="en-US" sz="1867">
                    <a:latin typeface="微软雅黑" panose="020B0503020204020204" pitchFamily="34" charset="-122"/>
                    <a:ea typeface="微软雅黑" panose="020B0503020204020204" pitchFamily="34" charset="-122"/>
                  </a:endParaRPr>
                </a:p>
              </p:txBody>
            </p:sp>
            <p:sp>
              <p:nvSpPr>
                <p:cNvPr id="71" name="Rectangle 17"/>
                <p:cNvSpPr>
                  <a:spLocks noChangeArrowheads="1"/>
                </p:cNvSpPr>
                <p:nvPr/>
              </p:nvSpPr>
              <p:spPr bwMode="auto">
                <a:xfrm>
                  <a:off x="5040" y="5028"/>
                  <a:ext cx="360" cy="312"/>
                </a:xfrm>
                <a:prstGeom prst="rect">
                  <a:avLst/>
                </a:prstGeom>
                <a:grpFill/>
                <a:ln w="28575">
                  <a:solidFill>
                    <a:schemeClr val="tx1"/>
                  </a:solidFill>
                  <a:miter lim="800000"/>
                  <a:headEnd/>
                  <a:tailEnd/>
                </a:ln>
              </p:spPr>
              <p:txBody>
                <a:bodyPr/>
                <a:lstStyle/>
                <a:p>
                  <a:endParaRPr lang="zh-CN" altLang="en-US" sz="1867">
                    <a:latin typeface="微软雅黑" panose="020B0503020204020204" pitchFamily="34" charset="-122"/>
                    <a:ea typeface="微软雅黑" panose="020B0503020204020204" pitchFamily="34" charset="-122"/>
                  </a:endParaRPr>
                </a:p>
              </p:txBody>
            </p:sp>
          </p:grpSp>
          <p:sp>
            <p:nvSpPr>
              <p:cNvPr id="72" name="Line 18"/>
              <p:cNvSpPr>
                <a:spLocks noChangeShapeType="1"/>
              </p:cNvSpPr>
              <p:nvPr/>
            </p:nvSpPr>
            <p:spPr bwMode="auto">
              <a:xfrm>
                <a:off x="1268488" y="3002738"/>
                <a:ext cx="968074" cy="0"/>
              </a:xfrm>
              <a:prstGeom prst="line">
                <a:avLst/>
              </a:prstGeom>
              <a:noFill/>
              <a:ln w="9525">
                <a:solidFill>
                  <a:schemeClr val="tx1"/>
                </a:solidFill>
                <a:round/>
                <a:headEnd/>
                <a:tailEnd type="triangle" w="med" len="med"/>
              </a:ln>
            </p:spPr>
            <p:txBody>
              <a:bodyPr/>
              <a:lstStyle/>
              <a:p>
                <a:endParaRPr lang="zh-CN" altLang="en-US" sz="1867">
                  <a:latin typeface="微软雅黑" panose="020B0503020204020204" pitchFamily="34" charset="-122"/>
                  <a:ea typeface="微软雅黑" panose="020B0503020204020204" pitchFamily="34" charset="-122"/>
                </a:endParaRPr>
              </a:p>
            </p:txBody>
          </p:sp>
          <p:sp>
            <p:nvSpPr>
              <p:cNvPr id="73" name="Line 19"/>
              <p:cNvSpPr>
                <a:spLocks noChangeShapeType="1"/>
              </p:cNvSpPr>
              <p:nvPr/>
            </p:nvSpPr>
            <p:spPr bwMode="auto">
              <a:xfrm>
                <a:off x="3204636" y="3002738"/>
                <a:ext cx="725554" cy="0"/>
              </a:xfrm>
              <a:prstGeom prst="line">
                <a:avLst/>
              </a:prstGeom>
              <a:noFill/>
              <a:ln w="9525">
                <a:solidFill>
                  <a:schemeClr val="tx1"/>
                </a:solidFill>
                <a:round/>
                <a:headEnd/>
                <a:tailEnd type="triangle" w="med" len="med"/>
              </a:ln>
            </p:spPr>
            <p:txBody>
              <a:bodyPr/>
              <a:lstStyle/>
              <a:p>
                <a:endParaRPr lang="zh-CN" altLang="en-US" sz="1867">
                  <a:latin typeface="微软雅黑" panose="020B0503020204020204" pitchFamily="34" charset="-122"/>
                  <a:ea typeface="微软雅黑" panose="020B0503020204020204" pitchFamily="34" charset="-122"/>
                </a:endParaRPr>
              </a:p>
            </p:txBody>
          </p:sp>
          <p:sp>
            <p:nvSpPr>
              <p:cNvPr id="74" name="Line 20"/>
              <p:cNvSpPr>
                <a:spLocks noChangeShapeType="1"/>
              </p:cNvSpPr>
              <p:nvPr/>
            </p:nvSpPr>
            <p:spPr bwMode="auto">
              <a:xfrm>
                <a:off x="4655745" y="3002738"/>
                <a:ext cx="966070" cy="0"/>
              </a:xfrm>
              <a:prstGeom prst="line">
                <a:avLst/>
              </a:prstGeom>
              <a:noFill/>
              <a:ln w="9525">
                <a:solidFill>
                  <a:schemeClr val="tx1"/>
                </a:solidFill>
                <a:round/>
                <a:headEnd/>
                <a:tailEnd type="triangle" w="med" len="med"/>
              </a:ln>
            </p:spPr>
            <p:txBody>
              <a:bodyPr/>
              <a:lstStyle/>
              <a:p>
                <a:endParaRPr lang="zh-CN" altLang="en-US" sz="1867">
                  <a:latin typeface="微软雅黑" panose="020B0503020204020204" pitchFamily="34" charset="-122"/>
                  <a:ea typeface="微软雅黑" panose="020B0503020204020204" pitchFamily="34" charset="-122"/>
                </a:endParaRPr>
              </a:p>
            </p:txBody>
          </p:sp>
          <p:sp>
            <p:nvSpPr>
              <p:cNvPr id="75" name="Line 21"/>
              <p:cNvSpPr>
                <a:spLocks noChangeShapeType="1"/>
              </p:cNvSpPr>
              <p:nvPr/>
            </p:nvSpPr>
            <p:spPr bwMode="auto">
              <a:xfrm>
                <a:off x="6347370" y="3002738"/>
                <a:ext cx="485039" cy="0"/>
              </a:xfrm>
              <a:prstGeom prst="line">
                <a:avLst/>
              </a:prstGeom>
              <a:noFill/>
              <a:ln w="9525">
                <a:solidFill>
                  <a:schemeClr val="tx1"/>
                </a:solidFill>
                <a:round/>
                <a:headEnd/>
                <a:tailEnd type="triangle" w="med" len="med"/>
              </a:ln>
            </p:spPr>
            <p:txBody>
              <a:bodyPr/>
              <a:lstStyle/>
              <a:p>
                <a:endParaRPr lang="zh-CN" altLang="en-US" sz="1867">
                  <a:latin typeface="微软雅黑" panose="020B0503020204020204" pitchFamily="34" charset="-122"/>
                  <a:ea typeface="微软雅黑" panose="020B0503020204020204" pitchFamily="34" charset="-122"/>
                </a:endParaRPr>
              </a:p>
            </p:txBody>
          </p:sp>
          <p:sp>
            <p:nvSpPr>
              <p:cNvPr id="76" name="Line 22"/>
              <p:cNvSpPr>
                <a:spLocks noChangeShapeType="1"/>
              </p:cNvSpPr>
              <p:nvPr/>
            </p:nvSpPr>
            <p:spPr bwMode="auto">
              <a:xfrm>
                <a:off x="7557963" y="3002738"/>
                <a:ext cx="483035" cy="0"/>
              </a:xfrm>
              <a:prstGeom prst="line">
                <a:avLst/>
              </a:prstGeom>
              <a:noFill/>
              <a:ln w="9525">
                <a:solidFill>
                  <a:schemeClr val="tx1"/>
                </a:solidFill>
                <a:round/>
                <a:headEnd/>
                <a:tailEnd type="triangle" w="med" len="med"/>
              </a:ln>
            </p:spPr>
            <p:txBody>
              <a:bodyPr/>
              <a:lstStyle/>
              <a:p>
                <a:endParaRPr lang="zh-CN" altLang="en-US" sz="1867">
                  <a:latin typeface="微软雅黑" panose="020B0503020204020204" pitchFamily="34" charset="-122"/>
                  <a:ea typeface="微软雅黑" panose="020B0503020204020204" pitchFamily="34" charset="-122"/>
                </a:endParaRPr>
              </a:p>
            </p:txBody>
          </p:sp>
        </p:grpSp>
        <p:sp>
          <p:nvSpPr>
            <p:cNvPr id="77" name="Text Box 23"/>
            <p:cNvSpPr txBox="1">
              <a:spLocks noChangeArrowheads="1"/>
            </p:cNvSpPr>
            <p:nvPr/>
          </p:nvSpPr>
          <p:spPr bwMode="auto">
            <a:xfrm>
              <a:off x="542934" y="2047929"/>
              <a:ext cx="1208589" cy="555625"/>
            </a:xfrm>
            <a:prstGeom prst="rect">
              <a:avLst/>
            </a:prstGeom>
            <a:noFill/>
            <a:ln w="9525">
              <a:noFill/>
              <a:miter lim="800000"/>
              <a:headEnd/>
              <a:tailEnd/>
            </a:ln>
          </p:spPr>
          <p:txBody>
            <a:bodyPr/>
            <a:lstStyle/>
            <a:p>
              <a:pPr algn="just" eaLnBrk="0" hangingPunct="0"/>
              <a:r>
                <a:rPr lang="en-US" altLang="zh-CN" sz="1867" dirty="0">
                  <a:latin typeface="微软雅黑" panose="020B0503020204020204" pitchFamily="34" charset="-122"/>
                  <a:ea typeface="微软雅黑" panose="020B0503020204020204" pitchFamily="34" charset="-122"/>
                </a:rPr>
                <a:t>head</a:t>
              </a:r>
            </a:p>
          </p:txBody>
        </p:sp>
        <p:sp>
          <p:nvSpPr>
            <p:cNvPr id="78" name="Line 24"/>
            <p:cNvSpPr>
              <a:spLocks noChangeShapeType="1"/>
            </p:cNvSpPr>
            <p:nvPr/>
          </p:nvSpPr>
          <p:spPr bwMode="auto">
            <a:xfrm>
              <a:off x="1025969" y="2448700"/>
              <a:ext cx="0" cy="369888"/>
            </a:xfrm>
            <a:prstGeom prst="line">
              <a:avLst/>
            </a:prstGeom>
            <a:noFill/>
            <a:ln w="9525">
              <a:solidFill>
                <a:schemeClr val="tx1"/>
              </a:solidFill>
              <a:round/>
              <a:headEnd/>
              <a:tailEnd type="triangle" w="med" len="med"/>
            </a:ln>
          </p:spPr>
          <p:txBody>
            <a:bodyPr/>
            <a:lstStyle/>
            <a:p>
              <a:endParaRPr lang="zh-CN" altLang="en-US" sz="1867">
                <a:latin typeface="微软雅黑" panose="020B0503020204020204" pitchFamily="34" charset="-122"/>
                <a:ea typeface="微软雅黑" panose="020B0503020204020204" pitchFamily="34" charset="-122"/>
              </a:endParaRPr>
            </a:p>
          </p:txBody>
        </p:sp>
        <p:sp>
          <p:nvSpPr>
            <p:cNvPr id="79" name="TextBox 78"/>
            <p:cNvSpPr txBox="1"/>
            <p:nvPr/>
          </p:nvSpPr>
          <p:spPr>
            <a:xfrm>
              <a:off x="3585898" y="2156500"/>
              <a:ext cx="2000816" cy="284742"/>
            </a:xfrm>
            <a:prstGeom prst="rect">
              <a:avLst/>
            </a:prstGeom>
            <a:noFill/>
          </p:spPr>
          <p:txBody>
            <a:bodyPr wrap="square" rtlCol="0">
              <a:spAutoFit/>
            </a:bodyPr>
            <a:lstStyle/>
            <a:p>
              <a:r>
                <a:rPr lang="zh-CN" altLang="en-US" sz="1867" dirty="0"/>
                <a:t>单链表</a:t>
              </a:r>
            </a:p>
          </p:txBody>
        </p:sp>
      </p:grpSp>
      <p:grpSp>
        <p:nvGrpSpPr>
          <p:cNvPr id="104" name="组合 103"/>
          <p:cNvGrpSpPr/>
          <p:nvPr/>
        </p:nvGrpSpPr>
        <p:grpSpPr>
          <a:xfrm>
            <a:off x="638066" y="4651064"/>
            <a:ext cx="8792633" cy="1458385"/>
            <a:chOff x="478549" y="3488297"/>
            <a:chExt cx="6594475" cy="1093789"/>
          </a:xfrm>
        </p:grpSpPr>
        <p:sp>
          <p:nvSpPr>
            <p:cNvPr id="80" name="Rectangle 4"/>
            <p:cNvSpPr>
              <a:spLocks noChangeArrowheads="1"/>
            </p:cNvSpPr>
            <p:nvPr/>
          </p:nvSpPr>
          <p:spPr bwMode="auto">
            <a:xfrm>
              <a:off x="478549" y="4266173"/>
              <a:ext cx="314325" cy="315913"/>
            </a:xfrm>
            <a:prstGeom prst="rect">
              <a:avLst/>
            </a:prstGeom>
            <a:noFill/>
            <a:ln w="28575">
              <a:solidFill>
                <a:schemeClr val="tx1"/>
              </a:solidFill>
              <a:miter lim="800000"/>
              <a:headEnd/>
              <a:tailEnd/>
            </a:ln>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81" name="Rectangle 5"/>
            <p:cNvSpPr>
              <a:spLocks noChangeArrowheads="1"/>
            </p:cNvSpPr>
            <p:nvPr/>
          </p:nvSpPr>
          <p:spPr bwMode="auto">
            <a:xfrm>
              <a:off x="1107199" y="4266173"/>
              <a:ext cx="312738" cy="315913"/>
            </a:xfrm>
            <a:prstGeom prst="rect">
              <a:avLst/>
            </a:prstGeom>
            <a:noFill/>
            <a:ln w="28575">
              <a:solidFill>
                <a:schemeClr val="tx1"/>
              </a:solidFill>
              <a:miter lim="800000"/>
              <a:headEnd/>
              <a:tailEnd/>
            </a:ln>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82" name="Rectangle 6"/>
            <p:cNvSpPr>
              <a:spLocks noChangeArrowheads="1"/>
            </p:cNvSpPr>
            <p:nvPr/>
          </p:nvSpPr>
          <p:spPr bwMode="auto">
            <a:xfrm>
              <a:off x="792874" y="4266173"/>
              <a:ext cx="314325" cy="315913"/>
            </a:xfrm>
            <a:prstGeom prst="rect">
              <a:avLst/>
            </a:prstGeom>
            <a:noFill/>
            <a:ln w="28575">
              <a:solidFill>
                <a:schemeClr val="tx1"/>
              </a:solidFill>
              <a:miter lim="800000"/>
              <a:headEnd/>
              <a:tailEnd/>
            </a:ln>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83" name="Rectangle 7"/>
            <p:cNvSpPr>
              <a:spLocks noChangeArrowheads="1"/>
            </p:cNvSpPr>
            <p:nvPr/>
          </p:nvSpPr>
          <p:spPr bwMode="auto">
            <a:xfrm>
              <a:off x="2048587" y="4266173"/>
              <a:ext cx="314325" cy="315913"/>
            </a:xfrm>
            <a:prstGeom prst="rect">
              <a:avLst/>
            </a:prstGeom>
            <a:noFill/>
            <a:ln w="28575">
              <a:solidFill>
                <a:schemeClr val="tx1"/>
              </a:solidFill>
              <a:miter lim="800000"/>
              <a:headEnd/>
              <a:tailEnd/>
            </a:ln>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84" name="Rectangle 8"/>
            <p:cNvSpPr>
              <a:spLocks noChangeArrowheads="1"/>
            </p:cNvSpPr>
            <p:nvPr/>
          </p:nvSpPr>
          <p:spPr bwMode="auto">
            <a:xfrm>
              <a:off x="2677237" y="4266173"/>
              <a:ext cx="312738" cy="315913"/>
            </a:xfrm>
            <a:prstGeom prst="rect">
              <a:avLst/>
            </a:prstGeom>
            <a:noFill/>
            <a:ln w="28575">
              <a:solidFill>
                <a:schemeClr val="tx1"/>
              </a:solidFill>
              <a:miter lim="800000"/>
              <a:headEnd/>
              <a:tailEnd/>
            </a:ln>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85" name="Rectangle 9"/>
            <p:cNvSpPr>
              <a:spLocks noChangeArrowheads="1"/>
            </p:cNvSpPr>
            <p:nvPr/>
          </p:nvSpPr>
          <p:spPr bwMode="auto">
            <a:xfrm>
              <a:off x="2362912" y="4266173"/>
              <a:ext cx="314325" cy="315913"/>
            </a:xfrm>
            <a:prstGeom prst="rect">
              <a:avLst/>
            </a:prstGeom>
            <a:noFill/>
            <a:ln w="28575">
              <a:solidFill>
                <a:schemeClr val="tx1"/>
              </a:solidFill>
              <a:miter lim="800000"/>
              <a:headEnd/>
              <a:tailEnd/>
            </a:ln>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86" name="Rectangle 10"/>
            <p:cNvSpPr>
              <a:spLocks noChangeArrowheads="1"/>
            </p:cNvSpPr>
            <p:nvPr/>
          </p:nvSpPr>
          <p:spPr bwMode="auto">
            <a:xfrm>
              <a:off x="3618624" y="4266173"/>
              <a:ext cx="314325" cy="315913"/>
            </a:xfrm>
            <a:prstGeom prst="rect">
              <a:avLst/>
            </a:prstGeom>
            <a:noFill/>
            <a:ln w="28575">
              <a:solidFill>
                <a:schemeClr val="tx1"/>
              </a:solidFill>
              <a:miter lim="800000"/>
              <a:headEnd/>
              <a:tailEnd/>
            </a:ln>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87" name="Rectangle 11"/>
            <p:cNvSpPr>
              <a:spLocks noChangeArrowheads="1"/>
            </p:cNvSpPr>
            <p:nvPr/>
          </p:nvSpPr>
          <p:spPr bwMode="auto">
            <a:xfrm>
              <a:off x="4247274" y="4266173"/>
              <a:ext cx="314325" cy="315913"/>
            </a:xfrm>
            <a:prstGeom prst="rect">
              <a:avLst/>
            </a:prstGeom>
            <a:noFill/>
            <a:ln w="28575">
              <a:solidFill>
                <a:schemeClr val="tx1"/>
              </a:solidFill>
              <a:miter lim="800000"/>
              <a:headEnd/>
              <a:tailEnd/>
            </a:ln>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88" name="Rectangle 12"/>
            <p:cNvSpPr>
              <a:spLocks noChangeArrowheads="1"/>
            </p:cNvSpPr>
            <p:nvPr/>
          </p:nvSpPr>
          <p:spPr bwMode="auto">
            <a:xfrm>
              <a:off x="3932949" y="4266173"/>
              <a:ext cx="314325" cy="315913"/>
            </a:xfrm>
            <a:prstGeom prst="rect">
              <a:avLst/>
            </a:prstGeom>
            <a:noFill/>
            <a:ln w="28575">
              <a:solidFill>
                <a:schemeClr val="tx1"/>
              </a:solidFill>
              <a:miter lim="800000"/>
              <a:headEnd/>
              <a:tailEnd/>
            </a:ln>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89" name="Rectangle 13"/>
            <p:cNvSpPr>
              <a:spLocks noChangeArrowheads="1"/>
            </p:cNvSpPr>
            <p:nvPr/>
          </p:nvSpPr>
          <p:spPr bwMode="auto">
            <a:xfrm>
              <a:off x="6131637" y="4266173"/>
              <a:ext cx="312738" cy="315913"/>
            </a:xfrm>
            <a:prstGeom prst="rect">
              <a:avLst/>
            </a:prstGeom>
            <a:noFill/>
            <a:ln w="28575">
              <a:solidFill>
                <a:schemeClr val="tx1"/>
              </a:solidFill>
              <a:miter lim="800000"/>
              <a:headEnd/>
              <a:tailEnd/>
            </a:ln>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90" name="Rectangle 14"/>
            <p:cNvSpPr>
              <a:spLocks noChangeArrowheads="1"/>
            </p:cNvSpPr>
            <p:nvPr/>
          </p:nvSpPr>
          <p:spPr bwMode="auto">
            <a:xfrm>
              <a:off x="6758699" y="4266173"/>
              <a:ext cx="314325" cy="315913"/>
            </a:xfrm>
            <a:prstGeom prst="rect">
              <a:avLst/>
            </a:prstGeom>
            <a:noFill/>
            <a:ln w="28575">
              <a:solidFill>
                <a:schemeClr val="tx1"/>
              </a:solidFill>
              <a:miter lim="800000"/>
              <a:headEnd/>
              <a:tailEnd/>
            </a:ln>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91" name="Rectangle 15"/>
            <p:cNvSpPr>
              <a:spLocks noChangeArrowheads="1"/>
            </p:cNvSpPr>
            <p:nvPr/>
          </p:nvSpPr>
          <p:spPr bwMode="auto">
            <a:xfrm>
              <a:off x="6444374" y="4266173"/>
              <a:ext cx="314325" cy="315913"/>
            </a:xfrm>
            <a:prstGeom prst="rect">
              <a:avLst/>
            </a:prstGeom>
            <a:noFill/>
            <a:ln w="28575">
              <a:solidFill>
                <a:schemeClr val="tx1"/>
              </a:solidFill>
              <a:miter lim="800000"/>
              <a:headEnd/>
              <a:tailEnd/>
            </a:ln>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92" name="Line 16"/>
            <p:cNvSpPr>
              <a:spLocks noChangeShapeType="1"/>
            </p:cNvSpPr>
            <p:nvPr/>
          </p:nvSpPr>
          <p:spPr bwMode="auto">
            <a:xfrm>
              <a:off x="1223888" y="4361580"/>
              <a:ext cx="784225" cy="0"/>
            </a:xfrm>
            <a:prstGeom prst="line">
              <a:avLst/>
            </a:prstGeom>
            <a:noFill/>
            <a:ln w="9525">
              <a:solidFill>
                <a:schemeClr val="tx1"/>
              </a:solidFill>
              <a:round/>
              <a:headEnd/>
              <a:tailEnd type="triangle" w="med" len="med"/>
            </a:ln>
          </p:spPr>
          <p:txBody>
            <a:bodyPr/>
            <a:lstStyle/>
            <a:p>
              <a:endParaRPr lang="zh-CN" altLang="en-US" sz="1867">
                <a:latin typeface="微软雅黑" panose="020B0503020204020204" pitchFamily="34" charset="-122"/>
                <a:ea typeface="微软雅黑" panose="020B0503020204020204" pitchFamily="34" charset="-122"/>
              </a:endParaRPr>
            </a:p>
          </p:txBody>
        </p:sp>
        <p:sp>
          <p:nvSpPr>
            <p:cNvPr id="93" name="Line 17"/>
            <p:cNvSpPr>
              <a:spLocks noChangeShapeType="1"/>
            </p:cNvSpPr>
            <p:nvPr/>
          </p:nvSpPr>
          <p:spPr bwMode="auto">
            <a:xfrm flipH="1">
              <a:off x="1419937" y="4477516"/>
              <a:ext cx="785813" cy="0"/>
            </a:xfrm>
            <a:prstGeom prst="line">
              <a:avLst/>
            </a:prstGeom>
            <a:noFill/>
            <a:ln w="9525">
              <a:solidFill>
                <a:schemeClr val="tx1"/>
              </a:solidFill>
              <a:round/>
              <a:headEnd/>
              <a:tailEnd type="triangle" w="med" len="med"/>
            </a:ln>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94" name="Line 18"/>
            <p:cNvSpPr>
              <a:spLocks noChangeShapeType="1"/>
            </p:cNvSpPr>
            <p:nvPr/>
          </p:nvSpPr>
          <p:spPr bwMode="auto">
            <a:xfrm>
              <a:off x="2819651" y="4378376"/>
              <a:ext cx="784225" cy="0"/>
            </a:xfrm>
            <a:prstGeom prst="line">
              <a:avLst/>
            </a:prstGeom>
            <a:noFill/>
            <a:ln w="9525">
              <a:solidFill>
                <a:schemeClr val="tx1"/>
              </a:solidFill>
              <a:round/>
              <a:headEnd/>
              <a:tailEnd type="triangle" w="med" len="med"/>
            </a:ln>
          </p:spPr>
          <p:txBody>
            <a:bodyPr/>
            <a:lstStyle/>
            <a:p>
              <a:endParaRPr lang="zh-CN" altLang="en-US" sz="1867">
                <a:latin typeface="微软雅黑" panose="020B0503020204020204" pitchFamily="34" charset="-122"/>
                <a:ea typeface="微软雅黑" panose="020B0503020204020204" pitchFamily="34" charset="-122"/>
              </a:endParaRPr>
            </a:p>
          </p:txBody>
        </p:sp>
        <p:sp>
          <p:nvSpPr>
            <p:cNvPr id="95" name="Line 19"/>
            <p:cNvSpPr>
              <a:spLocks noChangeShapeType="1"/>
            </p:cNvSpPr>
            <p:nvPr/>
          </p:nvSpPr>
          <p:spPr bwMode="auto">
            <a:xfrm flipH="1">
              <a:off x="2989974" y="4477516"/>
              <a:ext cx="785813" cy="0"/>
            </a:xfrm>
            <a:prstGeom prst="line">
              <a:avLst/>
            </a:prstGeom>
            <a:noFill/>
            <a:ln w="9525">
              <a:solidFill>
                <a:schemeClr val="tx1"/>
              </a:solidFill>
              <a:round/>
              <a:headEnd/>
              <a:tailEnd type="triangle" w="med" len="med"/>
            </a:ln>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96" name="Line 20"/>
            <p:cNvSpPr>
              <a:spLocks noChangeShapeType="1"/>
            </p:cNvSpPr>
            <p:nvPr/>
          </p:nvSpPr>
          <p:spPr bwMode="auto">
            <a:xfrm>
              <a:off x="4348392" y="4378376"/>
              <a:ext cx="784225" cy="0"/>
            </a:xfrm>
            <a:prstGeom prst="line">
              <a:avLst/>
            </a:prstGeom>
            <a:noFill/>
            <a:ln w="9525">
              <a:solidFill>
                <a:schemeClr val="tx1"/>
              </a:solidFill>
              <a:round/>
              <a:headEnd/>
              <a:tailEnd type="triangle" w="med" len="med"/>
            </a:ln>
          </p:spPr>
          <p:txBody>
            <a:bodyPr/>
            <a:lstStyle/>
            <a:p>
              <a:endParaRPr lang="zh-CN" altLang="en-US" sz="1867">
                <a:latin typeface="微软雅黑" panose="020B0503020204020204" pitchFamily="34" charset="-122"/>
                <a:ea typeface="微软雅黑" panose="020B0503020204020204" pitchFamily="34" charset="-122"/>
              </a:endParaRPr>
            </a:p>
          </p:txBody>
        </p:sp>
        <p:sp>
          <p:nvSpPr>
            <p:cNvPr id="97" name="Line 21"/>
            <p:cNvSpPr>
              <a:spLocks noChangeShapeType="1"/>
            </p:cNvSpPr>
            <p:nvPr/>
          </p:nvSpPr>
          <p:spPr bwMode="auto">
            <a:xfrm flipH="1">
              <a:off x="4561599" y="4479564"/>
              <a:ext cx="784225" cy="0"/>
            </a:xfrm>
            <a:prstGeom prst="line">
              <a:avLst/>
            </a:prstGeom>
            <a:noFill/>
            <a:ln w="9525">
              <a:solidFill>
                <a:schemeClr val="tx1"/>
              </a:solidFill>
              <a:round/>
              <a:headEnd/>
              <a:tailEnd type="triangle" w="med" len="med"/>
            </a:ln>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98" name="Line 22"/>
            <p:cNvSpPr>
              <a:spLocks noChangeShapeType="1"/>
            </p:cNvSpPr>
            <p:nvPr/>
          </p:nvSpPr>
          <p:spPr bwMode="auto">
            <a:xfrm>
              <a:off x="5345824" y="4361580"/>
              <a:ext cx="785813" cy="0"/>
            </a:xfrm>
            <a:prstGeom prst="line">
              <a:avLst/>
            </a:prstGeom>
            <a:noFill/>
            <a:ln w="9525">
              <a:solidFill>
                <a:schemeClr val="tx1"/>
              </a:solidFill>
              <a:round/>
              <a:headEnd/>
              <a:tailEnd type="triangle" w="med" len="med"/>
            </a:ln>
          </p:spPr>
          <p:txBody>
            <a:bodyPr/>
            <a:lstStyle/>
            <a:p>
              <a:endParaRPr lang="zh-CN" altLang="en-US" sz="1867">
                <a:latin typeface="微软雅黑" panose="020B0503020204020204" pitchFamily="34" charset="-122"/>
                <a:ea typeface="微软雅黑" panose="020B0503020204020204" pitchFamily="34" charset="-122"/>
              </a:endParaRPr>
            </a:p>
          </p:txBody>
        </p:sp>
        <p:sp>
          <p:nvSpPr>
            <p:cNvPr id="99" name="Line 23"/>
            <p:cNvSpPr>
              <a:spLocks noChangeShapeType="1"/>
            </p:cNvSpPr>
            <p:nvPr/>
          </p:nvSpPr>
          <p:spPr bwMode="auto">
            <a:xfrm flipH="1">
              <a:off x="5502987" y="4479564"/>
              <a:ext cx="784225" cy="0"/>
            </a:xfrm>
            <a:prstGeom prst="line">
              <a:avLst/>
            </a:prstGeom>
            <a:noFill/>
            <a:ln w="9525">
              <a:solidFill>
                <a:schemeClr val="tx1"/>
              </a:solidFill>
              <a:round/>
              <a:headEnd/>
              <a:tailEnd type="triangle" w="med" len="med"/>
            </a:ln>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100" name="Text Box 24"/>
            <p:cNvSpPr txBox="1">
              <a:spLocks noChangeArrowheads="1"/>
            </p:cNvSpPr>
            <p:nvPr/>
          </p:nvSpPr>
          <p:spPr bwMode="auto">
            <a:xfrm>
              <a:off x="651473" y="3488297"/>
              <a:ext cx="941388" cy="474663"/>
            </a:xfrm>
            <a:prstGeom prst="rect">
              <a:avLst/>
            </a:prstGeom>
            <a:noFill/>
            <a:ln w="9525">
              <a:noFill/>
              <a:miter lim="800000"/>
              <a:headEnd/>
              <a:tailEnd/>
            </a:ln>
          </p:spPr>
          <p:txBody>
            <a:bodyPr/>
            <a:lstStyle/>
            <a:p>
              <a:pPr algn="just" eaLnBrk="0" hangingPunct="0"/>
              <a:r>
                <a:rPr lang="en-US" altLang="zh-CN" sz="1867">
                  <a:latin typeface="微软雅黑" panose="020B0503020204020204" pitchFamily="34" charset="-122"/>
                  <a:ea typeface="微软雅黑" panose="020B0503020204020204" pitchFamily="34" charset="-122"/>
                </a:rPr>
                <a:t>head</a:t>
              </a:r>
            </a:p>
          </p:txBody>
        </p:sp>
        <p:sp>
          <p:nvSpPr>
            <p:cNvPr id="101" name="Line 25"/>
            <p:cNvSpPr>
              <a:spLocks noChangeShapeType="1"/>
            </p:cNvSpPr>
            <p:nvPr/>
          </p:nvSpPr>
          <p:spPr bwMode="auto">
            <a:xfrm>
              <a:off x="965798" y="3804210"/>
              <a:ext cx="0" cy="631825"/>
            </a:xfrm>
            <a:prstGeom prst="line">
              <a:avLst/>
            </a:prstGeom>
            <a:noFill/>
            <a:ln w="9525">
              <a:solidFill>
                <a:schemeClr val="tx1"/>
              </a:solidFill>
              <a:round/>
              <a:headEnd/>
              <a:tailEnd type="triangle" w="med" len="med"/>
            </a:ln>
          </p:spPr>
          <p:txBody>
            <a:bodyPr/>
            <a:lstStyle/>
            <a:p>
              <a:endParaRPr lang="zh-CN" altLang="en-US" sz="1867">
                <a:latin typeface="微软雅黑" panose="020B0503020204020204" pitchFamily="34" charset="-122"/>
                <a:ea typeface="微软雅黑" panose="020B0503020204020204" pitchFamily="34" charset="-122"/>
              </a:endParaRPr>
            </a:p>
          </p:txBody>
        </p:sp>
        <p:sp>
          <p:nvSpPr>
            <p:cNvPr id="102" name="TextBox 101"/>
            <p:cNvSpPr txBox="1"/>
            <p:nvPr/>
          </p:nvSpPr>
          <p:spPr>
            <a:xfrm>
              <a:off x="3204636" y="3627423"/>
              <a:ext cx="2000816" cy="284742"/>
            </a:xfrm>
            <a:prstGeom prst="rect">
              <a:avLst/>
            </a:prstGeom>
            <a:noFill/>
          </p:spPr>
          <p:txBody>
            <a:bodyPr wrap="square" rtlCol="0">
              <a:spAutoFit/>
            </a:bodyPr>
            <a:lstStyle/>
            <a:p>
              <a:r>
                <a:rPr lang="zh-CN" altLang="en-US" sz="1867" dirty="0"/>
                <a:t>双</a:t>
              </a:r>
              <a:r>
                <a:rPr lang="zh-CN" altLang="en-US" sz="1867"/>
                <a:t>链表</a:t>
              </a:r>
              <a:endParaRPr lang="zh-CN" altLang="en-US" sz="1867" dirty="0"/>
            </a:p>
          </p:txBody>
        </p:sp>
      </p:grpSp>
      <p:sp>
        <p:nvSpPr>
          <p:cNvPr id="3" name="标题 2">
            <a:extLst>
              <a:ext uri="{FF2B5EF4-FFF2-40B4-BE49-F238E27FC236}">
                <a16:creationId xmlns:a16="http://schemas.microsoft.com/office/drawing/2014/main" id="{4C596513-32BD-E9A9-E437-897B75A7FA8B}"/>
              </a:ext>
            </a:extLst>
          </p:cNvPr>
          <p:cNvSpPr>
            <a:spLocks noGrp="1"/>
          </p:cNvSpPr>
          <p:nvPr>
            <p:ph type="title"/>
          </p:nvPr>
        </p:nvSpPr>
        <p:spPr/>
        <p:txBody>
          <a:bodyPr/>
          <a:lstStyle/>
          <a:p>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blinds(horizontal)">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blinds(horizontal)">
                                      <p:cBhvr>
                                        <p:cTn id="12" dur="500"/>
                                        <p:tgtEl>
                                          <p:spTgt spid="10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blinds(horizontal)">
                                      <p:cBhvr>
                                        <p:cTn id="1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normAutofit fontScale="90000"/>
          </a:bodyPr>
          <a:lstStyle/>
          <a:p>
            <a:pPr eaLnBrk="1" hangingPunct="1"/>
            <a:r>
              <a:rPr lang="zh-CN" altLang="en-US" sz="3733" b="1" dirty="0">
                <a:latin typeface="微软雅黑" pitchFamily="34" charset="-122"/>
              </a:rPr>
              <a:t>单链表的存储</a:t>
            </a:r>
          </a:p>
        </p:txBody>
      </p:sp>
      <p:sp>
        <p:nvSpPr>
          <p:cNvPr id="3082243" name="Rectangle 3"/>
          <p:cNvSpPr>
            <a:spLocks noChangeArrowheads="1"/>
          </p:cNvSpPr>
          <p:nvPr/>
        </p:nvSpPr>
        <p:spPr bwMode="auto">
          <a:xfrm>
            <a:off x="922867" y="3335167"/>
            <a:ext cx="7808384" cy="2196627"/>
          </a:xfrm>
          <a:prstGeom prst="rect">
            <a:avLst/>
          </a:prstGeom>
          <a:noFill/>
          <a:ln w="9525">
            <a:noFill/>
            <a:miter lim="800000"/>
            <a:headEnd/>
            <a:tailEnd/>
          </a:ln>
        </p:spPr>
        <p:txBody>
          <a:bodyPr>
            <a:spAutoFit/>
          </a:bodyPr>
          <a:lstStyle/>
          <a:p>
            <a:pPr>
              <a:lnSpc>
                <a:spcPct val="150000"/>
              </a:lnSpc>
            </a:pPr>
            <a:r>
              <a:rPr lang="en-US" altLang="zh-CN" sz="1867" dirty="0" err="1">
                <a:latin typeface="微软雅黑" pitchFamily="34" charset="-122"/>
                <a:ea typeface="微软雅黑" pitchFamily="34" charset="-122"/>
              </a:rPr>
              <a:t>struct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linkRec</a:t>
            </a:r>
            <a:endParaRPr lang="en-US" altLang="zh-CN" sz="1867" dirty="0">
              <a:latin typeface="微软雅黑" pitchFamily="34" charset="-122"/>
              <a:ea typeface="微软雅黑" pitchFamily="34" charset="-122"/>
            </a:endParaRPr>
          </a:p>
          <a:p>
            <a:pPr eaLnBrk="0" hangingPunct="0">
              <a:lnSpc>
                <a:spcPct val="150000"/>
              </a:lnSpc>
            </a:pPr>
            <a:r>
              <a:rPr lang="en-US" altLang="zh-CN" sz="1867" dirty="0">
                <a:latin typeface="微软雅黑" pitchFamily="34" charset="-122"/>
                <a:ea typeface="微软雅黑" pitchFamily="34" charset="-122"/>
              </a:rPr>
              <a:t>{</a:t>
            </a:r>
          </a:p>
          <a:p>
            <a:pPr eaLnBrk="0" hangingPunct="0">
              <a:lnSpc>
                <a:spcPct val="15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datatype</a:t>
            </a:r>
            <a:r>
              <a:rPr lang="en-US" altLang="zh-CN" sz="1867" dirty="0">
                <a:latin typeface="微软雅黑" pitchFamily="34" charset="-122"/>
                <a:ea typeface="微软雅黑" pitchFamily="34" charset="-122"/>
              </a:rPr>
              <a:t>  data;</a:t>
            </a:r>
          </a:p>
          <a:p>
            <a:pPr eaLnBrk="0" hangingPunct="0">
              <a:lnSpc>
                <a:spcPct val="15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linkRec</a:t>
            </a:r>
            <a:r>
              <a:rPr lang="en-US" altLang="zh-CN" sz="1867" dirty="0">
                <a:latin typeface="微软雅黑" pitchFamily="34" charset="-122"/>
                <a:ea typeface="微软雅黑" pitchFamily="34" charset="-122"/>
              </a:rPr>
              <a:t>  *next;</a:t>
            </a:r>
          </a:p>
          <a:p>
            <a:pPr eaLnBrk="0" hangingPunct="0">
              <a:lnSpc>
                <a:spcPct val="150000"/>
              </a:lnSpc>
            </a:pP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a:t>
            </a:r>
            <a:endParaRPr lang="en-US" altLang="zh-CN" sz="1867" dirty="0">
              <a:latin typeface="微软雅黑" pitchFamily="34" charset="-122"/>
              <a:ea typeface="微软雅黑" pitchFamily="34" charset="-122"/>
            </a:endParaRPr>
          </a:p>
        </p:txBody>
      </p:sp>
      <p:sp>
        <p:nvSpPr>
          <p:cNvPr id="598020" name="Text Box 4"/>
          <p:cNvSpPr txBox="1">
            <a:spLocks noChangeArrowheads="1"/>
          </p:cNvSpPr>
          <p:nvPr/>
        </p:nvSpPr>
        <p:spPr bwMode="auto">
          <a:xfrm>
            <a:off x="781051" y="1417637"/>
            <a:ext cx="9661525" cy="1190454"/>
          </a:xfrm>
          <a:prstGeom prst="rect">
            <a:avLst/>
          </a:prstGeom>
          <a:noFill/>
          <a:ln w="12700" cap="sq" algn="ctr">
            <a:noFill/>
            <a:miter lim="800000"/>
            <a:headEnd type="none" w="sm" len="sm"/>
            <a:tailEnd type="none" w="sm" len="sm"/>
          </a:ln>
        </p:spPr>
        <p:txBody>
          <a:bodyPr wrap="square">
            <a:spAutoFit/>
          </a:bodyPr>
          <a:lstStyle/>
          <a:p>
            <a:pPr>
              <a:lnSpc>
                <a:spcPct val="130000"/>
              </a:lnSpc>
              <a:spcBef>
                <a:spcPct val="50000"/>
              </a:spcBef>
            </a:pPr>
            <a:r>
              <a:rPr lang="zh-CN" altLang="en-US" sz="2400" dirty="0">
                <a:latin typeface="微软雅黑" pitchFamily="34" charset="-122"/>
                <a:ea typeface="微软雅黑" pitchFamily="34" charset="-122"/>
              </a:rPr>
              <a:t>存储链表是存储链表中的一个个结点，因此需要定义一个结点类型</a:t>
            </a:r>
            <a:endParaRPr lang="en-US" altLang="zh-CN" sz="2400" dirty="0">
              <a:latin typeface="微软雅黑" pitchFamily="34" charset="-122"/>
              <a:ea typeface="微软雅黑" pitchFamily="34" charset="-122"/>
            </a:endParaRPr>
          </a:p>
          <a:p>
            <a:pPr>
              <a:lnSpc>
                <a:spcPct val="130000"/>
              </a:lnSpc>
              <a:spcBef>
                <a:spcPct val="50000"/>
              </a:spcBef>
            </a:pPr>
            <a:r>
              <a:rPr lang="zh-CN" altLang="en-US" sz="2400" dirty="0">
                <a:latin typeface="微软雅黑" pitchFamily="34" charset="-122"/>
                <a:ea typeface="微软雅黑" pitchFamily="34" charset="-122"/>
              </a:rPr>
              <a:t>用指向第一个结点的指针表示一个链表</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82243"/>
                                        </p:tgtEl>
                                        <p:attrNameLst>
                                          <p:attrName>style.visibility</p:attrName>
                                        </p:attrNameLst>
                                      </p:cBhvr>
                                      <p:to>
                                        <p:strVal val="visible"/>
                                      </p:to>
                                    </p:set>
                                    <p:animEffect transition="in" filter="blinds(horizontal)">
                                      <p:cBhvr>
                                        <p:cTn id="7" dur="500"/>
                                        <p:tgtEl>
                                          <p:spTgt spid="3082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43" grpId="0"/>
    </p:bld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normAutofit fontScale="90000"/>
          </a:bodyPr>
          <a:lstStyle/>
          <a:p>
            <a:pPr eaLnBrk="1" hangingPunct="1"/>
            <a:r>
              <a:rPr lang="zh-CN" altLang="en-US" sz="3733" b="1" dirty="0">
                <a:latin typeface="微软雅黑" pitchFamily="34" charset="-122"/>
              </a:rPr>
              <a:t>单链表操作</a:t>
            </a:r>
            <a:r>
              <a:rPr lang="en-US" altLang="zh-CN" sz="3733" b="1" dirty="0">
                <a:latin typeface="微软雅黑" pitchFamily="34" charset="-122"/>
              </a:rPr>
              <a:t>—</a:t>
            </a:r>
            <a:r>
              <a:rPr lang="zh-CN" altLang="en-US" sz="3733" b="1" dirty="0">
                <a:latin typeface="微软雅黑" pitchFamily="34" charset="-122"/>
              </a:rPr>
              <a:t>插入</a:t>
            </a:r>
          </a:p>
        </p:txBody>
      </p:sp>
      <p:sp>
        <p:nvSpPr>
          <p:cNvPr id="3088387" name="Rectangle 3"/>
          <p:cNvSpPr>
            <a:spLocks noGrp="1" noChangeArrowheads="1"/>
          </p:cNvSpPr>
          <p:nvPr>
            <p:ph idx="4294967295"/>
          </p:nvPr>
        </p:nvSpPr>
        <p:spPr>
          <a:xfrm>
            <a:off x="1366044" y="4457165"/>
            <a:ext cx="3859213" cy="1233488"/>
          </a:xfrm>
        </p:spPr>
        <p:txBody>
          <a:bodyPr>
            <a:normAutofit/>
          </a:bodyPr>
          <a:lstStyle/>
          <a:p>
            <a:pPr>
              <a:spcBef>
                <a:spcPts val="800"/>
              </a:spcBef>
              <a:buNone/>
            </a:pPr>
            <a:r>
              <a:rPr lang="zh-CN" altLang="en-US" sz="1867" dirty="0"/>
              <a:t>申请空间</a:t>
            </a:r>
          </a:p>
          <a:p>
            <a:pPr>
              <a:spcBef>
                <a:spcPts val="800"/>
              </a:spcBef>
              <a:buNone/>
            </a:pPr>
            <a:r>
              <a:rPr lang="zh-CN" altLang="en-US" sz="1867" dirty="0"/>
              <a:t>输入数据放入申请到的空间</a:t>
            </a:r>
          </a:p>
          <a:p>
            <a:pPr>
              <a:spcBef>
                <a:spcPts val="800"/>
              </a:spcBef>
              <a:buNone/>
            </a:pPr>
            <a:r>
              <a:rPr lang="zh-CN" altLang="en-US" sz="1867" dirty="0"/>
              <a:t>链入</a:t>
            </a:r>
            <a:r>
              <a:rPr lang="en-US" altLang="zh-CN" sz="1867" dirty="0"/>
              <a:t>p</a:t>
            </a:r>
            <a:r>
              <a:rPr lang="zh-CN" altLang="en-US" sz="1867" dirty="0"/>
              <a:t>后</a:t>
            </a:r>
          </a:p>
        </p:txBody>
      </p:sp>
      <p:sp>
        <p:nvSpPr>
          <p:cNvPr id="3088388" name="Rectangle 4"/>
          <p:cNvSpPr>
            <a:spLocks noChangeArrowheads="1"/>
          </p:cNvSpPr>
          <p:nvPr/>
        </p:nvSpPr>
        <p:spPr bwMode="auto">
          <a:xfrm>
            <a:off x="899582" y="1447801"/>
            <a:ext cx="4184652" cy="461665"/>
          </a:xfrm>
          <a:prstGeom prst="rect">
            <a:avLst/>
          </a:prstGeom>
          <a:noFill/>
          <a:ln w="9525">
            <a:noFill/>
            <a:miter lim="800000"/>
            <a:headEnd/>
            <a:tailEnd/>
          </a:ln>
        </p:spPr>
        <p:txBody>
          <a:bodyPr wrap="square">
            <a:spAutoFit/>
          </a:bodyPr>
          <a:lstStyle/>
          <a:p>
            <a:r>
              <a:rPr lang="zh-CN" altLang="en-US" sz="2400" dirty="0">
                <a:latin typeface="微软雅黑" pitchFamily="34" charset="-122"/>
                <a:ea typeface="微软雅黑" pitchFamily="34" charset="-122"/>
              </a:rPr>
              <a:t>在结点</a:t>
            </a:r>
            <a:r>
              <a:rPr lang="en-US" altLang="zh-CN" sz="2400" dirty="0">
                <a:latin typeface="微软雅黑" pitchFamily="34" charset="-122"/>
                <a:ea typeface="微软雅黑" pitchFamily="34" charset="-122"/>
              </a:rPr>
              <a:t>p</a:t>
            </a:r>
            <a:r>
              <a:rPr lang="zh-CN" altLang="en-US" sz="2400" dirty="0">
                <a:latin typeface="微软雅黑" pitchFamily="34" charset="-122"/>
                <a:ea typeface="微软雅黑" pitchFamily="34" charset="-122"/>
              </a:rPr>
              <a:t>后插入一个结点 </a:t>
            </a:r>
          </a:p>
        </p:txBody>
      </p:sp>
      <p:sp>
        <p:nvSpPr>
          <p:cNvPr id="600088" name="Line 22"/>
          <p:cNvSpPr>
            <a:spLocks noChangeShapeType="1"/>
          </p:cNvSpPr>
          <p:nvPr/>
        </p:nvSpPr>
        <p:spPr bwMode="auto">
          <a:xfrm>
            <a:off x="5850468" y="3394076"/>
            <a:ext cx="1020233"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grpSp>
        <p:nvGrpSpPr>
          <p:cNvPr id="41" name="组合 40"/>
          <p:cNvGrpSpPr/>
          <p:nvPr/>
        </p:nvGrpSpPr>
        <p:grpSpPr>
          <a:xfrm>
            <a:off x="6870700" y="3209925"/>
            <a:ext cx="3577168" cy="369888"/>
            <a:chOff x="5153025" y="2407444"/>
            <a:chExt cx="2682876" cy="277416"/>
          </a:xfrm>
        </p:grpSpPr>
        <p:grpSp>
          <p:nvGrpSpPr>
            <p:cNvPr id="600083" name="Group 11"/>
            <p:cNvGrpSpPr>
              <a:grpSpLocks/>
            </p:cNvGrpSpPr>
            <p:nvPr/>
          </p:nvGrpSpPr>
          <p:grpSpPr bwMode="auto">
            <a:xfrm>
              <a:off x="5153025" y="2407444"/>
              <a:ext cx="766763" cy="277416"/>
              <a:chOff x="4680" y="5028"/>
              <a:chExt cx="720" cy="312"/>
            </a:xfrm>
          </p:grpSpPr>
          <p:sp>
            <p:nvSpPr>
              <p:cNvPr id="600099" name="Rectangle 12"/>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600100" name="Rectangle 13"/>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600084" name="Group 14"/>
            <p:cNvGrpSpPr>
              <a:grpSpLocks/>
            </p:cNvGrpSpPr>
            <p:nvPr/>
          </p:nvGrpSpPr>
          <p:grpSpPr bwMode="auto">
            <a:xfrm>
              <a:off x="7069138" y="2407444"/>
              <a:ext cx="766763" cy="277416"/>
              <a:chOff x="4680" y="5028"/>
              <a:chExt cx="720" cy="312"/>
            </a:xfrm>
          </p:grpSpPr>
          <p:sp>
            <p:nvSpPr>
              <p:cNvPr id="600097" name="Rectangle 15"/>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600098" name="Rectangle 16"/>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sp>
          <p:nvSpPr>
            <p:cNvPr id="600089" name="Line 23"/>
            <p:cNvSpPr>
              <a:spLocks noChangeShapeType="1"/>
            </p:cNvSpPr>
            <p:nvPr/>
          </p:nvSpPr>
          <p:spPr bwMode="auto">
            <a:xfrm>
              <a:off x="5727700" y="2545557"/>
              <a:ext cx="384175"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600090" name="Line 24"/>
            <p:cNvSpPr>
              <a:spLocks noChangeShapeType="1"/>
            </p:cNvSpPr>
            <p:nvPr/>
          </p:nvSpPr>
          <p:spPr bwMode="auto">
            <a:xfrm>
              <a:off x="6686550" y="2545557"/>
              <a:ext cx="382588"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grpSp>
      <p:sp>
        <p:nvSpPr>
          <p:cNvPr id="3088414" name="Line 30"/>
          <p:cNvSpPr>
            <a:spLocks noChangeShapeType="1"/>
          </p:cNvSpPr>
          <p:nvPr/>
        </p:nvSpPr>
        <p:spPr bwMode="auto">
          <a:xfrm>
            <a:off x="6813552" y="2752727"/>
            <a:ext cx="203200" cy="45720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3088415" name="Line 31"/>
          <p:cNvSpPr>
            <a:spLocks noChangeShapeType="1"/>
          </p:cNvSpPr>
          <p:nvPr/>
        </p:nvSpPr>
        <p:spPr bwMode="auto">
          <a:xfrm flipV="1">
            <a:off x="5801787" y="2840039"/>
            <a:ext cx="406400" cy="38100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grpSp>
        <p:nvGrpSpPr>
          <p:cNvPr id="43" name="组合 42"/>
          <p:cNvGrpSpPr/>
          <p:nvPr/>
        </p:nvGrpSpPr>
        <p:grpSpPr>
          <a:xfrm>
            <a:off x="1507067" y="2284413"/>
            <a:ext cx="4597400" cy="1295400"/>
            <a:chOff x="1130300" y="1713310"/>
            <a:chExt cx="3448050" cy="971550"/>
          </a:xfrm>
        </p:grpSpPr>
        <p:grpSp>
          <p:nvGrpSpPr>
            <p:cNvPr id="600085" name="Group 17"/>
            <p:cNvGrpSpPr>
              <a:grpSpLocks/>
            </p:cNvGrpSpPr>
            <p:nvPr/>
          </p:nvGrpSpPr>
          <p:grpSpPr bwMode="auto">
            <a:xfrm>
              <a:off x="3813175" y="2407444"/>
              <a:ext cx="765175" cy="277416"/>
              <a:chOff x="4680" y="5028"/>
              <a:chExt cx="720" cy="312"/>
            </a:xfrm>
          </p:grpSpPr>
          <p:sp>
            <p:nvSpPr>
              <p:cNvPr id="600095" name="Rectangle 18"/>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600096" name="Rectangle 19"/>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40" name="组合 39"/>
            <p:cNvGrpSpPr/>
            <p:nvPr/>
          </p:nvGrpSpPr>
          <p:grpSpPr>
            <a:xfrm>
              <a:off x="1130300" y="1713310"/>
              <a:ext cx="2682875" cy="971550"/>
              <a:chOff x="1130300" y="1713310"/>
              <a:chExt cx="2682875" cy="971550"/>
            </a:xfrm>
          </p:grpSpPr>
          <p:sp>
            <p:nvSpPr>
              <p:cNvPr id="600080" name="Rectangle 6"/>
              <p:cNvSpPr>
                <a:spLocks noChangeArrowheads="1"/>
              </p:cNvSpPr>
              <p:nvPr/>
            </p:nvSpPr>
            <p:spPr bwMode="auto">
              <a:xfrm>
                <a:off x="1130300" y="2407444"/>
                <a:ext cx="382588" cy="277416"/>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600081" name="Rectangle 7"/>
              <p:cNvSpPr>
                <a:spLocks noChangeArrowheads="1"/>
              </p:cNvSpPr>
              <p:nvPr/>
            </p:nvSpPr>
            <p:spPr bwMode="auto">
              <a:xfrm>
                <a:off x="1512888" y="2407444"/>
                <a:ext cx="384175" cy="277416"/>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nvGrpSpPr>
              <p:cNvPr id="600082" name="Group 8"/>
              <p:cNvGrpSpPr>
                <a:grpSpLocks/>
              </p:cNvGrpSpPr>
              <p:nvPr/>
            </p:nvGrpSpPr>
            <p:grpSpPr bwMode="auto">
              <a:xfrm>
                <a:off x="2471738" y="2407444"/>
                <a:ext cx="766763" cy="277416"/>
                <a:chOff x="4680" y="5028"/>
                <a:chExt cx="720" cy="312"/>
              </a:xfrm>
            </p:grpSpPr>
            <p:sp>
              <p:nvSpPr>
                <p:cNvPr id="600101" name="Rectangle 9"/>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600102" name="Rectangle 10"/>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sp>
            <p:nvSpPr>
              <p:cNvPr id="600086" name="Line 20"/>
              <p:cNvSpPr>
                <a:spLocks noChangeShapeType="1"/>
              </p:cNvSpPr>
              <p:nvPr/>
            </p:nvSpPr>
            <p:spPr bwMode="auto">
              <a:xfrm>
                <a:off x="1704975" y="2545557"/>
                <a:ext cx="766763"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600087" name="Line 21"/>
              <p:cNvSpPr>
                <a:spLocks noChangeShapeType="1"/>
              </p:cNvSpPr>
              <p:nvPr/>
            </p:nvSpPr>
            <p:spPr bwMode="auto">
              <a:xfrm>
                <a:off x="3238500" y="2545557"/>
                <a:ext cx="574675"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600091" name="Text Box 25"/>
              <p:cNvSpPr txBox="1">
                <a:spLocks noChangeArrowheads="1"/>
              </p:cNvSpPr>
              <p:nvPr/>
            </p:nvSpPr>
            <p:spPr bwMode="auto">
              <a:xfrm>
                <a:off x="1130300" y="1713310"/>
                <a:ext cx="957263" cy="416719"/>
              </a:xfrm>
              <a:prstGeom prst="rect">
                <a:avLst/>
              </a:prstGeom>
              <a:noFill/>
              <a:ln w="9525">
                <a:noFill/>
                <a:miter lim="800000"/>
                <a:headEnd/>
                <a:tailEnd/>
              </a:ln>
            </p:spPr>
            <p:txBody>
              <a:bodyPr/>
              <a:lstStyle/>
              <a:p>
                <a:pPr algn="just" eaLnBrk="0" hangingPunct="0"/>
                <a:r>
                  <a:rPr lang="en-US" altLang="zh-CN" sz="1867" b="1" dirty="0">
                    <a:latin typeface="微软雅黑" pitchFamily="34" charset="-122"/>
                    <a:ea typeface="微软雅黑" pitchFamily="34" charset="-122"/>
                  </a:rPr>
                  <a:t>head</a:t>
                </a:r>
              </a:p>
            </p:txBody>
          </p:sp>
          <p:sp>
            <p:nvSpPr>
              <p:cNvPr id="600092" name="Line 26"/>
              <p:cNvSpPr>
                <a:spLocks noChangeShapeType="1"/>
              </p:cNvSpPr>
              <p:nvPr/>
            </p:nvSpPr>
            <p:spPr bwMode="auto">
              <a:xfrm>
                <a:off x="1512888" y="2130029"/>
                <a:ext cx="0" cy="277416"/>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grpSp>
        <p:sp>
          <p:nvSpPr>
            <p:cNvPr id="600094" name="Line 28"/>
            <p:cNvSpPr>
              <a:spLocks noChangeShapeType="1"/>
            </p:cNvSpPr>
            <p:nvPr/>
          </p:nvSpPr>
          <p:spPr bwMode="auto">
            <a:xfrm>
              <a:off x="4179888" y="2130029"/>
              <a:ext cx="0" cy="277416"/>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600093" name="Text Box 27"/>
            <p:cNvSpPr txBox="1">
              <a:spLocks noChangeArrowheads="1"/>
            </p:cNvSpPr>
            <p:nvPr/>
          </p:nvSpPr>
          <p:spPr bwMode="auto">
            <a:xfrm>
              <a:off x="3970340" y="1799038"/>
              <a:ext cx="533400" cy="416719"/>
            </a:xfrm>
            <a:prstGeom prst="rect">
              <a:avLst/>
            </a:prstGeom>
            <a:noFill/>
            <a:ln w="9525">
              <a:noFill/>
              <a:miter lim="800000"/>
              <a:headEnd/>
              <a:tailEnd/>
            </a:ln>
          </p:spPr>
          <p:txBody>
            <a:bodyPr/>
            <a:lstStyle/>
            <a:p>
              <a:pPr algn="just" eaLnBrk="0" hangingPunct="0"/>
              <a:r>
                <a:rPr lang="en-US" altLang="zh-CN" sz="1867" b="1" dirty="0">
                  <a:latin typeface="微软雅黑" pitchFamily="34" charset="-122"/>
                  <a:ea typeface="微软雅黑" pitchFamily="34" charset="-122"/>
                </a:rPr>
                <a:t>p</a:t>
              </a:r>
            </a:p>
          </p:txBody>
        </p:sp>
      </p:grpSp>
      <p:grpSp>
        <p:nvGrpSpPr>
          <p:cNvPr id="44" name="组合 43"/>
          <p:cNvGrpSpPr/>
          <p:nvPr/>
        </p:nvGrpSpPr>
        <p:grpSpPr>
          <a:xfrm>
            <a:off x="5994400" y="1990730"/>
            <a:ext cx="2218267" cy="963613"/>
            <a:chOff x="6280150" y="500063"/>
            <a:chExt cx="1663700" cy="722710"/>
          </a:xfrm>
        </p:grpSpPr>
        <p:sp>
          <p:nvSpPr>
            <p:cNvPr id="600074" name="Rectangle 33"/>
            <p:cNvSpPr>
              <a:spLocks noChangeArrowheads="1"/>
            </p:cNvSpPr>
            <p:nvPr/>
          </p:nvSpPr>
          <p:spPr bwMode="auto">
            <a:xfrm>
              <a:off x="7029450" y="500063"/>
              <a:ext cx="914400" cy="273844"/>
            </a:xfrm>
            <a:prstGeom prst="rect">
              <a:avLst/>
            </a:prstGeom>
            <a:noFill/>
            <a:ln w="12700" cap="sq">
              <a:noFill/>
              <a:miter lim="800000"/>
              <a:headEnd type="none" w="sm" len="sm"/>
              <a:tailEnd type="none" w="sm" len="sm"/>
            </a:ln>
          </p:spPr>
          <p:txBody>
            <a:bodyPr wrap="none" anchor="ctr"/>
            <a:lstStyle/>
            <a:p>
              <a:pPr algn="ctr"/>
              <a:r>
                <a:rPr lang="en-US" altLang="zh-CN" sz="1867" dirty="0" err="1">
                  <a:latin typeface="微软雅黑" pitchFamily="34" charset="-122"/>
                  <a:ea typeface="微软雅黑" pitchFamily="34" charset="-122"/>
                </a:rPr>
                <a:t>tmp</a:t>
              </a:r>
              <a:endParaRPr lang="en-US" altLang="zh-CN" sz="1867" dirty="0">
                <a:latin typeface="微软雅黑" pitchFamily="34" charset="-122"/>
                <a:ea typeface="微软雅黑" pitchFamily="34" charset="-122"/>
              </a:endParaRPr>
            </a:p>
          </p:txBody>
        </p:sp>
        <p:grpSp>
          <p:nvGrpSpPr>
            <p:cNvPr id="600075" name="Group 34"/>
            <p:cNvGrpSpPr>
              <a:grpSpLocks/>
            </p:cNvGrpSpPr>
            <p:nvPr/>
          </p:nvGrpSpPr>
          <p:grpSpPr bwMode="auto">
            <a:xfrm>
              <a:off x="6280150" y="717948"/>
              <a:ext cx="939800" cy="504825"/>
              <a:chOff x="4042" y="721"/>
              <a:chExt cx="592" cy="424"/>
            </a:xfrm>
          </p:grpSpPr>
          <p:grpSp>
            <p:nvGrpSpPr>
              <p:cNvPr id="600076" name="Group 35"/>
              <p:cNvGrpSpPr>
                <a:grpSpLocks/>
              </p:cNvGrpSpPr>
              <p:nvPr/>
            </p:nvGrpSpPr>
            <p:grpSpPr bwMode="auto">
              <a:xfrm>
                <a:off x="4042" y="912"/>
                <a:ext cx="483" cy="233"/>
                <a:chOff x="4680" y="5028"/>
                <a:chExt cx="720" cy="312"/>
              </a:xfrm>
            </p:grpSpPr>
            <p:sp>
              <p:nvSpPr>
                <p:cNvPr id="600078" name="Rectangle 36"/>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600079" name="Rectangle 37"/>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sp>
            <p:nvSpPr>
              <p:cNvPr id="600077" name="Line 38"/>
              <p:cNvSpPr>
                <a:spLocks noChangeShapeType="1"/>
              </p:cNvSpPr>
              <p:nvPr/>
            </p:nvSpPr>
            <p:spPr bwMode="auto">
              <a:xfrm flipH="1">
                <a:off x="4514" y="721"/>
                <a:ext cx="120" cy="191"/>
              </a:xfrm>
              <a:prstGeom prst="line">
                <a:avLst/>
              </a:prstGeom>
              <a:noFill/>
              <a:ln w="12700" cap="sq">
                <a:solidFill>
                  <a:schemeClr val="tx1"/>
                </a:solidFill>
                <a:round/>
                <a:headEnd type="none" w="sm" len="sm"/>
                <a:tailEnd type="triangle" w="med" len="med"/>
              </a:ln>
            </p:spPr>
            <p:txBody>
              <a:bodyPr wrap="none"/>
              <a:lstStyle/>
              <a:p>
                <a:endParaRPr lang="zh-CN" altLang="en-US" sz="1867">
                  <a:latin typeface="微软雅黑" pitchFamily="34" charset="-122"/>
                  <a:ea typeface="微软雅黑" pitchFamily="34" charset="-122"/>
                </a:endParaRPr>
              </a:p>
            </p:txBody>
          </p:sp>
        </p:grpSp>
      </p:grpSp>
      <p:sp>
        <p:nvSpPr>
          <p:cNvPr id="39" name="Rectangle 2"/>
          <p:cNvSpPr>
            <a:spLocks noChangeArrowheads="1"/>
          </p:cNvSpPr>
          <p:nvPr/>
        </p:nvSpPr>
        <p:spPr bwMode="auto">
          <a:xfrm>
            <a:off x="5850467" y="4284266"/>
            <a:ext cx="3399332" cy="1765612"/>
          </a:xfrm>
          <a:prstGeom prst="rect">
            <a:avLst/>
          </a:prstGeom>
          <a:noFill/>
          <a:ln w="9525">
            <a:noFill/>
            <a:miter lim="800000"/>
            <a:headEnd/>
            <a:tailEnd/>
          </a:ln>
        </p:spPr>
        <p:txBody>
          <a:bodyPr wrap="square">
            <a:spAutoFit/>
          </a:bodyPr>
          <a:lstStyle/>
          <a:p>
            <a:pPr>
              <a:lnSpc>
                <a:spcPct val="150000"/>
              </a:lnSpc>
            </a:pPr>
            <a:r>
              <a:rPr lang="en-US" altLang="zh-CN" sz="1867" dirty="0" err="1">
                <a:latin typeface="微软雅黑" pitchFamily="34" charset="-122"/>
                <a:ea typeface="微软雅黑" pitchFamily="34" charset="-122"/>
              </a:rPr>
              <a:t>tmp</a:t>
            </a:r>
            <a:r>
              <a:rPr lang="en-US" altLang="zh-CN" sz="1867" dirty="0">
                <a:latin typeface="微软雅黑" pitchFamily="34" charset="-122"/>
                <a:ea typeface="微软雅黑" pitchFamily="34" charset="-122"/>
              </a:rPr>
              <a:t> = new </a:t>
            </a:r>
            <a:r>
              <a:rPr lang="en-US" altLang="zh-CN" sz="1867" dirty="0" err="1">
                <a:latin typeface="微软雅黑" pitchFamily="34" charset="-122"/>
                <a:ea typeface="微软雅黑" pitchFamily="34" charset="-122"/>
              </a:rPr>
              <a:t>LinkRec</a:t>
            </a:r>
            <a:r>
              <a:rPr lang="en-US" altLang="zh-CN" sz="1867" dirty="0">
                <a:latin typeface="微软雅黑" pitchFamily="34" charset="-122"/>
                <a:ea typeface="微软雅黑" pitchFamily="34" charset="-122"/>
              </a:rPr>
              <a:t>;  </a:t>
            </a:r>
            <a:endParaRPr lang="zh-CN" altLang="en-US" sz="1867" dirty="0">
              <a:latin typeface="微软雅黑" pitchFamily="34" charset="-122"/>
              <a:ea typeface="微软雅黑" pitchFamily="34" charset="-122"/>
            </a:endParaRPr>
          </a:p>
          <a:p>
            <a:pPr>
              <a:lnSpc>
                <a:spcPct val="150000"/>
              </a:lnSpc>
            </a:pPr>
            <a:r>
              <a:rPr lang="en-US" altLang="zh-CN" sz="1867" dirty="0" err="1">
                <a:latin typeface="微软雅黑" pitchFamily="34" charset="-122"/>
                <a:ea typeface="微软雅黑" pitchFamily="34" charset="-122"/>
              </a:rPr>
              <a:t>tmp</a:t>
            </a:r>
            <a:r>
              <a:rPr lang="en-US" altLang="zh-CN" sz="1867" dirty="0">
                <a:latin typeface="微软雅黑" pitchFamily="34" charset="-122"/>
                <a:ea typeface="微软雅黑" pitchFamily="34" charset="-122"/>
              </a:rPr>
              <a:t>-&gt;data = x;        </a:t>
            </a:r>
            <a:endParaRPr lang="zh-CN" altLang="en-US" sz="1867" dirty="0">
              <a:latin typeface="微软雅黑" pitchFamily="34" charset="-122"/>
              <a:ea typeface="微软雅黑" pitchFamily="34" charset="-122"/>
            </a:endParaRPr>
          </a:p>
          <a:p>
            <a:pPr>
              <a:lnSpc>
                <a:spcPct val="150000"/>
              </a:lnSpc>
            </a:pPr>
            <a:r>
              <a:rPr lang="en-US" altLang="zh-CN" sz="1867" dirty="0" err="1">
                <a:latin typeface="微软雅黑" pitchFamily="34" charset="-122"/>
                <a:ea typeface="微软雅黑" pitchFamily="34" charset="-122"/>
              </a:rPr>
              <a:t>tmp</a:t>
            </a:r>
            <a:r>
              <a:rPr lang="en-US" altLang="zh-CN" sz="1867" dirty="0">
                <a:latin typeface="微软雅黑" pitchFamily="34" charset="-122"/>
                <a:ea typeface="微软雅黑" pitchFamily="34" charset="-122"/>
              </a:rPr>
              <a:t>-&gt;next = p-&gt;next;   </a:t>
            </a:r>
            <a:endParaRPr lang="zh-CN" altLang="en-US" sz="1867" dirty="0">
              <a:latin typeface="微软雅黑" pitchFamily="34" charset="-122"/>
              <a:ea typeface="微软雅黑" pitchFamily="34" charset="-122"/>
            </a:endParaRPr>
          </a:p>
          <a:p>
            <a:pPr>
              <a:lnSpc>
                <a:spcPct val="150000"/>
              </a:lnSpc>
            </a:pPr>
            <a:r>
              <a:rPr lang="en-US" altLang="zh-CN" sz="1867" dirty="0">
                <a:latin typeface="微软雅黑" pitchFamily="34" charset="-122"/>
                <a:ea typeface="微软雅黑" pitchFamily="34" charset="-122"/>
              </a:rPr>
              <a:t>p-&gt;next = </a:t>
            </a:r>
            <a:r>
              <a:rPr lang="en-US" altLang="zh-CN" sz="1867" dirty="0" err="1">
                <a:latin typeface="微软雅黑" pitchFamily="34" charset="-122"/>
                <a:ea typeface="微软雅黑" pitchFamily="34" charset="-122"/>
              </a:rPr>
              <a:t>tmp</a:t>
            </a:r>
            <a:r>
              <a:rPr lang="en-US" altLang="zh-CN" sz="1867" dirty="0">
                <a:latin typeface="微软雅黑" pitchFamily="34" charset="-122"/>
                <a:ea typeface="微软雅黑" pitchFamily="34" charset="-122"/>
              </a:rPr>
              <a:t>;       </a:t>
            </a:r>
            <a:endParaRPr lang="zh-CN" altLang="en-US"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883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linds(horizontal)">
                                      <p:cBhvr>
                                        <p:cTn id="11" dur="500"/>
                                        <p:tgtEl>
                                          <p:spTgt spid="43"/>
                                        </p:tgtEl>
                                      </p:cBhvr>
                                    </p:animEffect>
                                  </p:childTnLst>
                                </p:cTn>
                              </p:par>
                            </p:childTnLst>
                          </p:cTn>
                        </p:par>
                        <p:par>
                          <p:cTn id="12" fill="hold">
                            <p:stCondLst>
                              <p:cond delay="500"/>
                            </p:stCondLst>
                            <p:childTnLst>
                              <p:par>
                                <p:cTn id="13" presetID="3" presetClass="entr" presetSubtype="10" fill="hold" grpId="0" nodeType="afterEffect">
                                  <p:stCondLst>
                                    <p:cond delay="0"/>
                                  </p:stCondLst>
                                  <p:childTnLst>
                                    <p:set>
                                      <p:cBhvr>
                                        <p:cTn id="14" dur="1" fill="hold">
                                          <p:stCondLst>
                                            <p:cond delay="0"/>
                                          </p:stCondLst>
                                        </p:cTn>
                                        <p:tgtEl>
                                          <p:spTgt spid="600088"/>
                                        </p:tgtEl>
                                        <p:attrNameLst>
                                          <p:attrName>style.visibility</p:attrName>
                                        </p:attrNameLst>
                                      </p:cBhvr>
                                      <p:to>
                                        <p:strVal val="visible"/>
                                      </p:to>
                                    </p:set>
                                    <p:animEffect transition="in" filter="blinds(horizontal)">
                                      <p:cBhvr>
                                        <p:cTn id="15" dur="500"/>
                                        <p:tgtEl>
                                          <p:spTgt spid="600088"/>
                                        </p:tgtEl>
                                      </p:cBhvr>
                                    </p:animEffect>
                                  </p:childTnLst>
                                </p:cTn>
                              </p:par>
                            </p:childTnLst>
                          </p:cTn>
                        </p:par>
                        <p:par>
                          <p:cTn id="16" fill="hold">
                            <p:stCondLst>
                              <p:cond delay="1000"/>
                            </p:stCondLst>
                            <p:childTnLst>
                              <p:par>
                                <p:cTn id="17" presetID="3" presetClass="entr" presetSubtype="10"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blinds(horizontal)">
                                      <p:cBhvr>
                                        <p:cTn id="19" dur="500"/>
                                        <p:tgtEl>
                                          <p:spTgt spid="41"/>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088387">
                                            <p:txEl>
                                              <p:pRg st="0" end="0"/>
                                            </p:txEl>
                                          </p:spTgt>
                                        </p:tgtEl>
                                        <p:attrNameLst>
                                          <p:attrName>style.visibility</p:attrName>
                                        </p:attrNameLst>
                                      </p:cBhvr>
                                      <p:to>
                                        <p:strVal val="visible"/>
                                      </p:to>
                                    </p:set>
                                    <p:anim calcmode="lin" valueType="num">
                                      <p:cBhvr additive="base">
                                        <p:cTn id="24" dur="500" fill="hold"/>
                                        <p:tgtEl>
                                          <p:spTgt spid="3088387">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088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blinds(horizontal)">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088387">
                                            <p:txEl>
                                              <p:pRg st="1" end="1"/>
                                            </p:txEl>
                                          </p:spTgt>
                                        </p:tgtEl>
                                        <p:attrNameLst>
                                          <p:attrName>style.visibility</p:attrName>
                                        </p:attrNameLst>
                                      </p:cBhvr>
                                      <p:to>
                                        <p:strVal val="visible"/>
                                      </p:to>
                                    </p:set>
                                    <p:anim calcmode="lin" valueType="num">
                                      <p:cBhvr additive="base">
                                        <p:cTn id="35" dur="500" fill="hold"/>
                                        <p:tgtEl>
                                          <p:spTgt spid="3088387">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088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088387">
                                            <p:txEl>
                                              <p:pRg st="2" end="2"/>
                                            </p:txEl>
                                          </p:spTgt>
                                        </p:tgtEl>
                                        <p:attrNameLst>
                                          <p:attrName>style.visibility</p:attrName>
                                        </p:attrNameLst>
                                      </p:cBhvr>
                                      <p:to>
                                        <p:strVal val="visible"/>
                                      </p:to>
                                    </p:set>
                                    <p:anim calcmode="lin" valueType="num">
                                      <p:cBhvr additive="base">
                                        <p:cTn id="41" dur="500" fill="hold"/>
                                        <p:tgtEl>
                                          <p:spTgt spid="3088387">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088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884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0884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1" nodeType="clickEffect">
                                  <p:stCondLst>
                                    <p:cond delay="0"/>
                                  </p:stCondLst>
                                  <p:childTnLst>
                                    <p:animEffect transition="out" filter="blinds(horizontal)">
                                      <p:cBhvr>
                                        <p:cTn id="54" dur="500"/>
                                        <p:tgtEl>
                                          <p:spTgt spid="600088"/>
                                        </p:tgtEl>
                                      </p:cBhvr>
                                    </p:animEffect>
                                    <p:set>
                                      <p:cBhvr>
                                        <p:cTn id="55" dur="1" fill="hold">
                                          <p:stCondLst>
                                            <p:cond delay="499"/>
                                          </p:stCondLst>
                                        </p:cTn>
                                        <p:tgtEl>
                                          <p:spTgt spid="600088"/>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blinds(horizontal)">
                                      <p:cBhvr>
                                        <p:cTn id="6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8388" grpId="0" build="p" autoUpdateAnimBg="0"/>
      <p:bldP spid="600088" grpId="0" animBg="1"/>
      <p:bldP spid="600088" grpId="1" animBg="1"/>
      <p:bldP spid="3088414" grpId="0" animBg="1"/>
      <p:bldP spid="3088415" grpId="0" animBg="1"/>
      <p:bldP spid="3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1954" name="Rectangle 2"/>
          <p:cNvSpPr>
            <a:spLocks noGrp="1" noChangeArrowheads="1"/>
          </p:cNvSpPr>
          <p:nvPr>
            <p:ph type="title"/>
          </p:nvPr>
        </p:nvSpPr>
        <p:spPr/>
        <p:txBody>
          <a:bodyPr>
            <a:normAutofit/>
          </a:bodyPr>
          <a:lstStyle/>
          <a:p>
            <a:pPr eaLnBrk="1" hangingPunct="1">
              <a:defRPr/>
            </a:pPr>
            <a:r>
              <a:rPr lang="en-US" altLang="zh-CN" b="1" dirty="0">
                <a:latin typeface="微软雅黑" pitchFamily="34" charset="-122"/>
              </a:rPr>
              <a:t>ASCII</a:t>
            </a:r>
            <a:r>
              <a:rPr lang="zh-CN" altLang="en-US" b="1" dirty="0">
                <a:latin typeface="微软雅黑" pitchFamily="34" charset="-122"/>
              </a:rPr>
              <a:t>码</a:t>
            </a:r>
          </a:p>
        </p:txBody>
      </p:sp>
      <p:sp>
        <p:nvSpPr>
          <p:cNvPr id="78851" name="Rectangle 3"/>
          <p:cNvSpPr>
            <a:spLocks noGrp="1" noChangeArrowheads="1"/>
          </p:cNvSpPr>
          <p:nvPr>
            <p:ph idx="4294967295"/>
          </p:nvPr>
        </p:nvSpPr>
        <p:spPr>
          <a:xfrm>
            <a:off x="534193" y="1583267"/>
            <a:ext cx="11123613" cy="3567113"/>
          </a:xfrm>
        </p:spPr>
        <p:txBody>
          <a:bodyPr>
            <a:normAutofit lnSpcReduction="10000"/>
          </a:bodyPr>
          <a:lstStyle/>
          <a:p>
            <a:pPr eaLnBrk="1" hangingPunct="1">
              <a:buNone/>
            </a:pPr>
            <a:r>
              <a:rPr lang="en-US" altLang="zh-CN" sz="2400" b="1" dirty="0"/>
              <a:t>8</a:t>
            </a:r>
            <a:r>
              <a:rPr lang="zh-CN" altLang="en-US" sz="2400" b="1" dirty="0"/>
              <a:t>位二进制数组成</a:t>
            </a:r>
            <a:endParaRPr lang="en-US" altLang="zh-CN" sz="2400" b="1" dirty="0"/>
          </a:p>
          <a:p>
            <a:pPr>
              <a:spcBef>
                <a:spcPts val="800"/>
              </a:spcBef>
              <a:buNone/>
            </a:pPr>
            <a:r>
              <a:rPr lang="zh-CN" altLang="en-US" sz="1867" dirty="0"/>
              <a:t>标准：</a:t>
            </a:r>
            <a:r>
              <a:rPr lang="en-US" altLang="zh-CN" sz="1867" dirty="0"/>
              <a:t>7</a:t>
            </a:r>
            <a:r>
              <a:rPr lang="zh-CN" altLang="en-US" sz="1867" dirty="0"/>
              <a:t>位数据，一位校验，能编码</a:t>
            </a:r>
            <a:r>
              <a:rPr lang="en-US" altLang="zh-CN" sz="1867" dirty="0"/>
              <a:t>128</a:t>
            </a:r>
            <a:r>
              <a:rPr lang="zh-CN" altLang="en-US" sz="1867" dirty="0"/>
              <a:t>个字符</a:t>
            </a:r>
            <a:endParaRPr lang="en-US" altLang="zh-CN" sz="1867" dirty="0"/>
          </a:p>
          <a:p>
            <a:pPr eaLnBrk="1" hangingPunct="1">
              <a:buNone/>
            </a:pPr>
            <a:r>
              <a:rPr lang="zh-CN" altLang="en-US" sz="1867" dirty="0"/>
              <a:t>扩展：</a:t>
            </a:r>
            <a:r>
              <a:rPr lang="en-US" altLang="zh-CN" sz="1867" dirty="0"/>
              <a:t>8</a:t>
            </a:r>
            <a:r>
              <a:rPr lang="zh-CN" altLang="en-US" sz="1867" dirty="0"/>
              <a:t>位数据，能编码</a:t>
            </a:r>
            <a:r>
              <a:rPr lang="en-US" altLang="zh-CN" sz="1867" dirty="0"/>
              <a:t>256</a:t>
            </a:r>
            <a:r>
              <a:rPr lang="zh-CN" altLang="en-US" sz="1867" dirty="0"/>
              <a:t>个字符</a:t>
            </a:r>
            <a:endParaRPr lang="en-US" altLang="zh-CN" sz="1867" dirty="0"/>
          </a:p>
          <a:p>
            <a:pPr eaLnBrk="1" hangingPunct="1">
              <a:buNone/>
            </a:pPr>
            <a:endParaRPr lang="en-US" altLang="zh-CN" sz="2400" b="1" dirty="0"/>
          </a:p>
          <a:p>
            <a:pPr eaLnBrk="1" hangingPunct="1">
              <a:buNone/>
            </a:pPr>
            <a:r>
              <a:rPr lang="zh-CN" altLang="en-US" sz="2400" b="1" dirty="0"/>
              <a:t>可打印字符</a:t>
            </a:r>
            <a:endParaRPr lang="en-US" altLang="zh-CN" sz="2400" b="1" dirty="0"/>
          </a:p>
          <a:p>
            <a:pPr>
              <a:spcBef>
                <a:spcPts val="800"/>
              </a:spcBef>
              <a:buNone/>
            </a:pPr>
            <a:r>
              <a:rPr lang="zh-CN" altLang="en-US" sz="1867" dirty="0"/>
              <a:t>小写字母、大写字母、数字、标点符号、空格等</a:t>
            </a:r>
          </a:p>
          <a:p>
            <a:pPr eaLnBrk="1" hangingPunct="1">
              <a:buNone/>
            </a:pPr>
            <a:endParaRPr lang="en-US" altLang="zh-CN" sz="2400" b="1" dirty="0"/>
          </a:p>
          <a:p>
            <a:pPr eaLnBrk="1" hangingPunct="1">
              <a:buNone/>
            </a:pPr>
            <a:r>
              <a:rPr lang="zh-CN" altLang="en-US" sz="2400" b="1" dirty="0"/>
              <a:t>非打印字符</a:t>
            </a:r>
            <a:endParaRPr lang="en-US" altLang="zh-CN" sz="2400" b="1" dirty="0"/>
          </a:p>
          <a:p>
            <a:pPr>
              <a:spcBef>
                <a:spcPts val="800"/>
              </a:spcBef>
              <a:buNone/>
            </a:pPr>
            <a:r>
              <a:rPr lang="zh-CN" altLang="en-US" sz="1867" dirty="0"/>
              <a:t>换行和报警字符或响铃 等控制字符</a:t>
            </a:r>
          </a:p>
        </p:txBody>
      </p:sp>
    </p:spTree>
  </p:cSld>
  <p:clrMapOvr>
    <a:masterClrMapping/>
  </p:clrMapOvr>
  <p:transition spd="med">
    <p:fade/>
  </p:transition>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normAutofit fontScale="90000"/>
          </a:bodyPr>
          <a:lstStyle/>
          <a:p>
            <a:pPr eaLnBrk="1" hangingPunct="1"/>
            <a:r>
              <a:rPr lang="zh-CN" altLang="en-US" sz="3733" b="1" dirty="0">
                <a:latin typeface="微软雅黑" pitchFamily="34" charset="-122"/>
              </a:rPr>
              <a:t>单链表操作</a:t>
            </a:r>
            <a:r>
              <a:rPr lang="en-US" altLang="zh-CN" sz="3733" b="1" dirty="0">
                <a:latin typeface="微软雅黑" pitchFamily="34" charset="-122"/>
              </a:rPr>
              <a:t>—</a:t>
            </a:r>
            <a:r>
              <a:rPr lang="zh-CN" altLang="en-US" sz="3733" b="1" dirty="0">
                <a:latin typeface="微软雅黑" pitchFamily="34" charset="-122"/>
              </a:rPr>
              <a:t>插入</a:t>
            </a:r>
          </a:p>
        </p:txBody>
      </p:sp>
      <p:sp>
        <p:nvSpPr>
          <p:cNvPr id="3088387" name="Rectangle 3"/>
          <p:cNvSpPr>
            <a:spLocks noGrp="1" noChangeArrowheads="1"/>
          </p:cNvSpPr>
          <p:nvPr>
            <p:ph idx="4294967295"/>
          </p:nvPr>
        </p:nvSpPr>
        <p:spPr>
          <a:xfrm>
            <a:off x="826366" y="4454524"/>
            <a:ext cx="4276725" cy="1911350"/>
          </a:xfrm>
        </p:spPr>
        <p:txBody>
          <a:bodyPr>
            <a:normAutofit/>
          </a:bodyPr>
          <a:lstStyle/>
          <a:p>
            <a:pPr>
              <a:spcBef>
                <a:spcPts val="800"/>
              </a:spcBef>
              <a:buNone/>
            </a:pPr>
            <a:r>
              <a:rPr lang="zh-CN" altLang="en-US" sz="1867" dirty="0"/>
              <a:t>申请空间</a:t>
            </a:r>
          </a:p>
          <a:p>
            <a:pPr>
              <a:spcBef>
                <a:spcPts val="800"/>
              </a:spcBef>
              <a:buNone/>
            </a:pPr>
            <a:r>
              <a:rPr lang="zh-CN" altLang="en-US" sz="1867" dirty="0"/>
              <a:t>输入数据放入申请到的空间</a:t>
            </a:r>
          </a:p>
          <a:p>
            <a:pPr>
              <a:spcBef>
                <a:spcPts val="800"/>
              </a:spcBef>
              <a:buNone/>
            </a:pPr>
            <a:r>
              <a:rPr lang="zh-CN" altLang="en-US" sz="1867" dirty="0"/>
              <a:t>链到表头</a:t>
            </a:r>
          </a:p>
        </p:txBody>
      </p:sp>
      <p:sp>
        <p:nvSpPr>
          <p:cNvPr id="3088388" name="Rectangle 4"/>
          <p:cNvSpPr>
            <a:spLocks noChangeArrowheads="1"/>
          </p:cNvSpPr>
          <p:nvPr/>
        </p:nvSpPr>
        <p:spPr bwMode="auto">
          <a:xfrm>
            <a:off x="1069247" y="1447801"/>
            <a:ext cx="7466020" cy="461665"/>
          </a:xfrm>
          <a:prstGeom prst="rect">
            <a:avLst/>
          </a:prstGeom>
          <a:noFill/>
          <a:ln w="9525">
            <a:noFill/>
            <a:miter lim="800000"/>
            <a:headEnd/>
            <a:tailEnd/>
          </a:ln>
        </p:spPr>
        <p:txBody>
          <a:bodyPr wrap="square">
            <a:spAutoFit/>
          </a:bodyPr>
          <a:lstStyle/>
          <a:p>
            <a:r>
              <a:rPr lang="zh-CN" altLang="en-US" sz="2400" dirty="0">
                <a:latin typeface="微软雅黑" pitchFamily="34" charset="-122"/>
                <a:ea typeface="微软雅黑" pitchFamily="34" charset="-122"/>
              </a:rPr>
              <a:t>将新结点</a:t>
            </a:r>
            <a:r>
              <a:rPr lang="en-US" altLang="zh-CN" sz="2400" dirty="0" err="1">
                <a:latin typeface="微软雅黑" pitchFamily="34" charset="-122"/>
                <a:ea typeface="微软雅黑" pitchFamily="34" charset="-122"/>
              </a:rPr>
              <a:t>tmp</a:t>
            </a:r>
            <a:r>
              <a:rPr lang="zh-CN" altLang="en-US" sz="2400" dirty="0">
                <a:latin typeface="微软雅黑" pitchFamily="34" charset="-122"/>
                <a:ea typeface="微软雅黑" pitchFamily="34" charset="-122"/>
              </a:rPr>
              <a:t>插入为第一个结点 </a:t>
            </a:r>
          </a:p>
        </p:txBody>
      </p:sp>
      <p:grpSp>
        <p:nvGrpSpPr>
          <p:cNvPr id="44" name="组合 43"/>
          <p:cNvGrpSpPr/>
          <p:nvPr/>
        </p:nvGrpSpPr>
        <p:grpSpPr>
          <a:xfrm>
            <a:off x="2405401" y="2669414"/>
            <a:ext cx="8940801" cy="1295401"/>
            <a:chOff x="1804050" y="2669413"/>
            <a:chExt cx="6705601" cy="1295401"/>
          </a:xfrm>
        </p:grpSpPr>
        <p:sp>
          <p:nvSpPr>
            <p:cNvPr id="600080" name="Rectangle 6"/>
            <p:cNvSpPr>
              <a:spLocks noChangeArrowheads="1"/>
            </p:cNvSpPr>
            <p:nvPr/>
          </p:nvSpPr>
          <p:spPr bwMode="auto">
            <a:xfrm>
              <a:off x="1804050" y="3594926"/>
              <a:ext cx="382588" cy="369888"/>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600081" name="Rectangle 7"/>
            <p:cNvSpPr>
              <a:spLocks noChangeArrowheads="1"/>
            </p:cNvSpPr>
            <p:nvPr/>
          </p:nvSpPr>
          <p:spPr bwMode="auto">
            <a:xfrm>
              <a:off x="2186638" y="3594926"/>
              <a:ext cx="384175" cy="369888"/>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nvGrpSpPr>
            <p:cNvPr id="3" name="Group 8"/>
            <p:cNvGrpSpPr>
              <a:grpSpLocks/>
            </p:cNvGrpSpPr>
            <p:nvPr/>
          </p:nvGrpSpPr>
          <p:grpSpPr bwMode="auto">
            <a:xfrm>
              <a:off x="3145488" y="3594926"/>
              <a:ext cx="766763" cy="369888"/>
              <a:chOff x="4680" y="5028"/>
              <a:chExt cx="720" cy="312"/>
            </a:xfrm>
          </p:grpSpPr>
          <p:sp>
            <p:nvSpPr>
              <p:cNvPr id="600101" name="Rectangle 9"/>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600102" name="Rectangle 10"/>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4" name="Group 11"/>
            <p:cNvGrpSpPr>
              <a:grpSpLocks/>
            </p:cNvGrpSpPr>
            <p:nvPr/>
          </p:nvGrpSpPr>
          <p:grpSpPr bwMode="auto">
            <a:xfrm>
              <a:off x="5826775" y="3594926"/>
              <a:ext cx="766763" cy="369888"/>
              <a:chOff x="4680" y="5028"/>
              <a:chExt cx="720" cy="312"/>
            </a:xfrm>
          </p:grpSpPr>
          <p:sp>
            <p:nvSpPr>
              <p:cNvPr id="600099" name="Rectangle 12"/>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600100" name="Rectangle 13"/>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5" name="Group 14"/>
            <p:cNvGrpSpPr>
              <a:grpSpLocks/>
            </p:cNvGrpSpPr>
            <p:nvPr/>
          </p:nvGrpSpPr>
          <p:grpSpPr bwMode="auto">
            <a:xfrm>
              <a:off x="7742888" y="3594926"/>
              <a:ext cx="766763" cy="369888"/>
              <a:chOff x="4680" y="5028"/>
              <a:chExt cx="720" cy="312"/>
            </a:xfrm>
          </p:grpSpPr>
          <p:sp>
            <p:nvSpPr>
              <p:cNvPr id="600097" name="Rectangle 15"/>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600098" name="Rectangle 16"/>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6" name="Group 17"/>
            <p:cNvGrpSpPr>
              <a:grpSpLocks/>
            </p:cNvGrpSpPr>
            <p:nvPr/>
          </p:nvGrpSpPr>
          <p:grpSpPr bwMode="auto">
            <a:xfrm>
              <a:off x="4486925" y="3594926"/>
              <a:ext cx="765175" cy="369888"/>
              <a:chOff x="4680" y="5028"/>
              <a:chExt cx="720" cy="312"/>
            </a:xfrm>
          </p:grpSpPr>
          <p:sp>
            <p:nvSpPr>
              <p:cNvPr id="600095" name="Rectangle 18"/>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600096" name="Rectangle 19"/>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sp>
          <p:nvSpPr>
            <p:cNvPr id="600086" name="Line 20"/>
            <p:cNvSpPr>
              <a:spLocks noChangeShapeType="1"/>
            </p:cNvSpPr>
            <p:nvPr/>
          </p:nvSpPr>
          <p:spPr bwMode="auto">
            <a:xfrm>
              <a:off x="2378725" y="3779076"/>
              <a:ext cx="766763"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600087" name="Line 21"/>
            <p:cNvSpPr>
              <a:spLocks noChangeShapeType="1"/>
            </p:cNvSpPr>
            <p:nvPr/>
          </p:nvSpPr>
          <p:spPr bwMode="auto">
            <a:xfrm>
              <a:off x="3912250" y="3779076"/>
              <a:ext cx="574675"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600088" name="Line 22"/>
            <p:cNvSpPr>
              <a:spLocks noChangeShapeType="1"/>
            </p:cNvSpPr>
            <p:nvPr/>
          </p:nvSpPr>
          <p:spPr bwMode="auto">
            <a:xfrm>
              <a:off x="5061600" y="3779076"/>
              <a:ext cx="765175"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600089" name="Line 23"/>
            <p:cNvSpPr>
              <a:spLocks noChangeShapeType="1"/>
            </p:cNvSpPr>
            <p:nvPr/>
          </p:nvSpPr>
          <p:spPr bwMode="auto">
            <a:xfrm>
              <a:off x="6401450" y="3779076"/>
              <a:ext cx="384175"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600090" name="Line 24"/>
            <p:cNvSpPr>
              <a:spLocks noChangeShapeType="1"/>
            </p:cNvSpPr>
            <p:nvPr/>
          </p:nvSpPr>
          <p:spPr bwMode="auto">
            <a:xfrm>
              <a:off x="7360300" y="3779076"/>
              <a:ext cx="382588"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600091" name="Text Box 25"/>
            <p:cNvSpPr txBox="1">
              <a:spLocks noChangeArrowheads="1"/>
            </p:cNvSpPr>
            <p:nvPr/>
          </p:nvSpPr>
          <p:spPr bwMode="auto">
            <a:xfrm>
              <a:off x="1804050" y="2669413"/>
              <a:ext cx="957263" cy="555625"/>
            </a:xfrm>
            <a:prstGeom prst="rect">
              <a:avLst/>
            </a:prstGeom>
            <a:noFill/>
            <a:ln w="9525">
              <a:noFill/>
              <a:miter lim="800000"/>
              <a:headEnd/>
              <a:tailEnd/>
            </a:ln>
          </p:spPr>
          <p:txBody>
            <a:bodyPr/>
            <a:lstStyle/>
            <a:p>
              <a:pPr algn="just" eaLnBrk="0" hangingPunct="0"/>
              <a:r>
                <a:rPr lang="en-US" altLang="zh-CN" sz="1867">
                  <a:latin typeface="微软雅黑" pitchFamily="34" charset="-122"/>
                  <a:ea typeface="微软雅黑" pitchFamily="34" charset="-122"/>
                </a:rPr>
                <a:t>head</a:t>
              </a:r>
            </a:p>
          </p:txBody>
        </p:sp>
      </p:grpSp>
      <p:sp>
        <p:nvSpPr>
          <p:cNvPr id="600092" name="Line 26"/>
          <p:cNvSpPr>
            <a:spLocks noChangeShapeType="1"/>
          </p:cNvSpPr>
          <p:nvPr/>
        </p:nvSpPr>
        <p:spPr bwMode="auto">
          <a:xfrm>
            <a:off x="2915517" y="3225039"/>
            <a:ext cx="0" cy="369888"/>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grpSp>
        <p:nvGrpSpPr>
          <p:cNvPr id="7" name="Group 32"/>
          <p:cNvGrpSpPr>
            <a:grpSpLocks/>
          </p:cNvGrpSpPr>
          <p:nvPr/>
        </p:nvGrpSpPr>
        <p:grpSpPr bwMode="auto">
          <a:xfrm>
            <a:off x="187133" y="2951193"/>
            <a:ext cx="1320800" cy="1038227"/>
            <a:chOff x="4042" y="491"/>
            <a:chExt cx="624" cy="654"/>
          </a:xfrm>
        </p:grpSpPr>
        <p:sp>
          <p:nvSpPr>
            <p:cNvPr id="600074" name="Rectangle 33"/>
            <p:cNvSpPr>
              <a:spLocks noChangeArrowheads="1"/>
            </p:cNvSpPr>
            <p:nvPr/>
          </p:nvSpPr>
          <p:spPr bwMode="auto">
            <a:xfrm>
              <a:off x="4090" y="491"/>
              <a:ext cx="576" cy="230"/>
            </a:xfrm>
            <a:prstGeom prst="rect">
              <a:avLst/>
            </a:prstGeom>
            <a:noFill/>
            <a:ln w="12700" cap="sq">
              <a:noFill/>
              <a:miter lim="800000"/>
              <a:headEnd type="none" w="sm" len="sm"/>
              <a:tailEnd type="none" w="sm" len="sm"/>
            </a:ln>
          </p:spPr>
          <p:txBody>
            <a:bodyPr wrap="none" anchor="ctr"/>
            <a:lstStyle/>
            <a:p>
              <a:pPr algn="ctr"/>
              <a:r>
                <a:rPr lang="en-US" altLang="zh-CN" sz="1867" dirty="0" err="1">
                  <a:latin typeface="微软雅黑" pitchFamily="34" charset="-122"/>
                  <a:ea typeface="微软雅黑" pitchFamily="34" charset="-122"/>
                </a:rPr>
                <a:t>tmp</a:t>
              </a:r>
              <a:endParaRPr lang="en-US" altLang="zh-CN" sz="1867" dirty="0">
                <a:latin typeface="微软雅黑" pitchFamily="34" charset="-122"/>
                <a:ea typeface="微软雅黑" pitchFamily="34" charset="-122"/>
              </a:endParaRPr>
            </a:p>
          </p:txBody>
        </p:sp>
        <p:grpSp>
          <p:nvGrpSpPr>
            <p:cNvPr id="8" name="Group 34"/>
            <p:cNvGrpSpPr>
              <a:grpSpLocks/>
            </p:cNvGrpSpPr>
            <p:nvPr/>
          </p:nvGrpSpPr>
          <p:grpSpPr bwMode="auto">
            <a:xfrm>
              <a:off x="4042" y="721"/>
              <a:ext cx="483" cy="424"/>
              <a:chOff x="4042" y="721"/>
              <a:chExt cx="483" cy="424"/>
            </a:xfrm>
          </p:grpSpPr>
          <p:grpSp>
            <p:nvGrpSpPr>
              <p:cNvPr id="9" name="Group 35"/>
              <p:cNvGrpSpPr>
                <a:grpSpLocks/>
              </p:cNvGrpSpPr>
              <p:nvPr/>
            </p:nvGrpSpPr>
            <p:grpSpPr bwMode="auto">
              <a:xfrm>
                <a:off x="4042" y="912"/>
                <a:ext cx="483" cy="233"/>
                <a:chOff x="4680" y="5028"/>
                <a:chExt cx="720" cy="312"/>
              </a:xfrm>
            </p:grpSpPr>
            <p:sp>
              <p:nvSpPr>
                <p:cNvPr id="600078" name="Rectangle 36"/>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600079" name="Rectangle 37"/>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sp>
            <p:nvSpPr>
              <p:cNvPr id="600077" name="Line 38"/>
              <p:cNvSpPr>
                <a:spLocks noChangeShapeType="1"/>
              </p:cNvSpPr>
              <p:nvPr/>
            </p:nvSpPr>
            <p:spPr bwMode="auto">
              <a:xfrm flipH="1">
                <a:off x="4224" y="721"/>
                <a:ext cx="120" cy="191"/>
              </a:xfrm>
              <a:prstGeom prst="line">
                <a:avLst/>
              </a:prstGeom>
              <a:noFill/>
              <a:ln w="12700" cap="sq">
                <a:solidFill>
                  <a:schemeClr val="tx1"/>
                </a:solidFill>
                <a:round/>
                <a:headEnd type="none" w="sm" len="sm"/>
                <a:tailEnd type="triangle" w="med" len="med"/>
              </a:ln>
            </p:spPr>
            <p:txBody>
              <a:bodyPr wrap="none"/>
              <a:lstStyle/>
              <a:p>
                <a:endParaRPr lang="zh-CN" altLang="en-US" sz="1867">
                  <a:latin typeface="微软雅黑" pitchFamily="34" charset="-122"/>
                  <a:ea typeface="微软雅黑" pitchFamily="34" charset="-122"/>
                </a:endParaRPr>
              </a:p>
            </p:txBody>
          </p:sp>
        </p:grpSp>
      </p:grpSp>
      <p:cxnSp>
        <p:nvCxnSpPr>
          <p:cNvPr id="40" name="直接箭头连接符 39"/>
          <p:cNvCxnSpPr>
            <a:endCxn id="600080" idx="1"/>
          </p:cNvCxnSpPr>
          <p:nvPr/>
        </p:nvCxnSpPr>
        <p:spPr bwMode="auto">
          <a:xfrm>
            <a:off x="897467" y="3779076"/>
            <a:ext cx="1507933" cy="795"/>
          </a:xfrm>
          <a:prstGeom prst="straightConnector1">
            <a:avLst/>
          </a:prstGeom>
          <a:noFill/>
          <a:ln w="12700" cap="sq" cmpd="sng" algn="ctr">
            <a:solidFill>
              <a:schemeClr val="tx1"/>
            </a:solidFill>
            <a:prstDash val="solid"/>
            <a:round/>
            <a:headEnd type="none" w="sm" len="sm"/>
            <a:tailEnd type="arrow"/>
          </a:ln>
          <a:effectLst/>
        </p:spPr>
      </p:cxnSp>
      <p:cxnSp>
        <p:nvCxnSpPr>
          <p:cNvPr id="42" name="直接箭头连接符 41"/>
          <p:cNvCxnSpPr/>
          <p:nvPr/>
        </p:nvCxnSpPr>
        <p:spPr bwMode="auto">
          <a:xfrm flipH="1">
            <a:off x="1119714" y="2951195"/>
            <a:ext cx="1285687" cy="643732"/>
          </a:xfrm>
          <a:prstGeom prst="straightConnector1">
            <a:avLst/>
          </a:prstGeom>
          <a:noFill/>
          <a:ln w="12700" cap="sq" cmpd="sng" algn="ctr">
            <a:solidFill>
              <a:schemeClr val="tx1"/>
            </a:solidFill>
            <a:prstDash val="solid"/>
            <a:round/>
            <a:headEnd type="none" w="sm" len="sm"/>
            <a:tailEnd type="arrow"/>
          </a:ln>
          <a:effectLst/>
        </p:spPr>
      </p:cxnSp>
      <p:sp>
        <p:nvSpPr>
          <p:cNvPr id="43" name="Rectangle 2"/>
          <p:cNvSpPr>
            <a:spLocks noChangeArrowheads="1"/>
          </p:cNvSpPr>
          <p:nvPr/>
        </p:nvSpPr>
        <p:spPr bwMode="auto">
          <a:xfrm>
            <a:off x="5657893" y="4444604"/>
            <a:ext cx="4222281" cy="1765612"/>
          </a:xfrm>
          <a:prstGeom prst="rect">
            <a:avLst/>
          </a:prstGeom>
          <a:noFill/>
          <a:ln w="9525">
            <a:noFill/>
            <a:miter lim="800000"/>
            <a:headEnd/>
            <a:tailEnd/>
          </a:ln>
        </p:spPr>
        <p:txBody>
          <a:bodyPr wrap="square">
            <a:spAutoFit/>
          </a:bodyPr>
          <a:lstStyle/>
          <a:p>
            <a:pPr>
              <a:lnSpc>
                <a:spcPct val="150000"/>
              </a:lnSpc>
            </a:pPr>
            <a:r>
              <a:rPr lang="en-US" altLang="zh-CN" sz="1867" dirty="0" err="1">
                <a:latin typeface="微软雅黑" pitchFamily="34" charset="-122"/>
                <a:ea typeface="微软雅黑" pitchFamily="34" charset="-122"/>
              </a:rPr>
              <a:t>tmp</a:t>
            </a:r>
            <a:r>
              <a:rPr lang="en-US" altLang="zh-CN" sz="1867" dirty="0">
                <a:latin typeface="微软雅黑" pitchFamily="34" charset="-122"/>
                <a:ea typeface="微软雅黑" pitchFamily="34" charset="-122"/>
              </a:rPr>
              <a:t> = new </a:t>
            </a:r>
            <a:r>
              <a:rPr lang="en-US" altLang="zh-CN" sz="1867" dirty="0" err="1">
                <a:latin typeface="微软雅黑" pitchFamily="34" charset="-122"/>
                <a:ea typeface="微软雅黑" pitchFamily="34" charset="-122"/>
              </a:rPr>
              <a:t>LinkRec</a:t>
            </a:r>
            <a:r>
              <a:rPr lang="en-US" altLang="zh-CN" sz="1867" dirty="0">
                <a:latin typeface="微软雅黑" pitchFamily="34" charset="-122"/>
                <a:ea typeface="微软雅黑" pitchFamily="34" charset="-122"/>
              </a:rPr>
              <a:t>;  </a:t>
            </a:r>
            <a:endParaRPr lang="zh-CN" altLang="en-US" sz="1867" dirty="0">
              <a:latin typeface="微软雅黑" pitchFamily="34" charset="-122"/>
              <a:ea typeface="微软雅黑" pitchFamily="34" charset="-122"/>
            </a:endParaRPr>
          </a:p>
          <a:p>
            <a:pPr>
              <a:lnSpc>
                <a:spcPct val="150000"/>
              </a:lnSpc>
            </a:pPr>
            <a:r>
              <a:rPr lang="en-US" altLang="zh-CN" sz="1867" dirty="0" err="1">
                <a:latin typeface="微软雅黑" pitchFamily="34" charset="-122"/>
                <a:ea typeface="微软雅黑" pitchFamily="34" charset="-122"/>
              </a:rPr>
              <a:t>tmp</a:t>
            </a:r>
            <a:r>
              <a:rPr lang="en-US" altLang="zh-CN" sz="1867" dirty="0">
                <a:latin typeface="微软雅黑" pitchFamily="34" charset="-122"/>
                <a:ea typeface="微软雅黑" pitchFamily="34" charset="-122"/>
              </a:rPr>
              <a:t>-&gt;data = x;       </a:t>
            </a:r>
            <a:endParaRPr lang="zh-CN" altLang="en-US" sz="1867" dirty="0">
              <a:latin typeface="微软雅黑" pitchFamily="34" charset="-122"/>
              <a:ea typeface="微软雅黑" pitchFamily="34" charset="-122"/>
            </a:endParaRPr>
          </a:p>
          <a:p>
            <a:pPr>
              <a:lnSpc>
                <a:spcPct val="150000"/>
              </a:lnSpc>
            </a:pPr>
            <a:r>
              <a:rPr lang="en-US" altLang="zh-CN" sz="1867" dirty="0" err="1">
                <a:latin typeface="微软雅黑" pitchFamily="34" charset="-122"/>
                <a:ea typeface="微软雅黑" pitchFamily="34" charset="-122"/>
              </a:rPr>
              <a:t>tmp</a:t>
            </a:r>
            <a:r>
              <a:rPr lang="en-US" altLang="zh-CN" sz="1867" dirty="0">
                <a:latin typeface="微软雅黑" pitchFamily="34" charset="-122"/>
                <a:ea typeface="微软雅黑" pitchFamily="34" charset="-122"/>
              </a:rPr>
              <a:t>-&gt;next = head;   </a:t>
            </a:r>
            <a:endParaRPr lang="zh-CN" altLang="en-US" sz="1867" dirty="0">
              <a:latin typeface="微软雅黑" pitchFamily="34" charset="-122"/>
              <a:ea typeface="微软雅黑" pitchFamily="34" charset="-122"/>
            </a:endParaRPr>
          </a:p>
          <a:p>
            <a:pPr>
              <a:lnSpc>
                <a:spcPct val="150000"/>
              </a:lnSpc>
            </a:pPr>
            <a:r>
              <a:rPr lang="en-US" altLang="zh-CN" sz="1867" dirty="0">
                <a:latin typeface="微软雅黑" pitchFamily="34" charset="-122"/>
                <a:ea typeface="微软雅黑" pitchFamily="34" charset="-122"/>
              </a:rPr>
              <a:t>head = </a:t>
            </a:r>
            <a:r>
              <a:rPr lang="en-US" altLang="zh-CN" sz="1867" dirty="0" err="1">
                <a:latin typeface="微软雅黑" pitchFamily="34" charset="-122"/>
                <a:ea typeface="微软雅黑" pitchFamily="34" charset="-122"/>
              </a:rPr>
              <a:t>tmp</a:t>
            </a:r>
            <a:r>
              <a:rPr lang="en-US" altLang="zh-CN" sz="1867" dirty="0">
                <a:latin typeface="微软雅黑" pitchFamily="34" charset="-122"/>
                <a:ea typeface="微软雅黑" pitchFamily="34" charset="-122"/>
              </a:rPr>
              <a:t>;        </a:t>
            </a:r>
            <a:endParaRPr lang="zh-CN" altLang="en-US"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883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blinds(horizontal)">
                                      <p:cBhvr>
                                        <p:cTn id="11" dur="500"/>
                                        <p:tgtEl>
                                          <p:spTgt spid="44"/>
                                        </p:tgtEl>
                                      </p:cBhvr>
                                    </p:animEffect>
                                  </p:childTnLst>
                                </p:cTn>
                              </p:par>
                            </p:childTnLst>
                          </p:cTn>
                        </p:par>
                        <p:par>
                          <p:cTn id="12" fill="hold">
                            <p:stCondLst>
                              <p:cond delay="500"/>
                            </p:stCondLst>
                            <p:childTnLst>
                              <p:par>
                                <p:cTn id="13" presetID="3" presetClass="entr" presetSubtype="10" fill="hold" grpId="0" nodeType="afterEffect">
                                  <p:stCondLst>
                                    <p:cond delay="0"/>
                                  </p:stCondLst>
                                  <p:childTnLst>
                                    <p:set>
                                      <p:cBhvr>
                                        <p:cTn id="14" dur="1" fill="hold">
                                          <p:stCondLst>
                                            <p:cond delay="0"/>
                                          </p:stCondLst>
                                        </p:cTn>
                                        <p:tgtEl>
                                          <p:spTgt spid="600092"/>
                                        </p:tgtEl>
                                        <p:attrNameLst>
                                          <p:attrName>style.visibility</p:attrName>
                                        </p:attrNameLst>
                                      </p:cBhvr>
                                      <p:to>
                                        <p:strVal val="visible"/>
                                      </p:to>
                                    </p:set>
                                    <p:animEffect transition="in" filter="blinds(horizontal)">
                                      <p:cBhvr>
                                        <p:cTn id="15" dur="500"/>
                                        <p:tgtEl>
                                          <p:spTgt spid="60009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088387">
                                            <p:txEl>
                                              <p:pRg st="0" end="0"/>
                                            </p:txEl>
                                          </p:spTgt>
                                        </p:tgtEl>
                                        <p:attrNameLst>
                                          <p:attrName>style.visibility</p:attrName>
                                        </p:attrNameLst>
                                      </p:cBhvr>
                                      <p:to>
                                        <p:strVal val="visible"/>
                                      </p:to>
                                    </p:set>
                                    <p:anim calcmode="lin" valueType="num">
                                      <p:cBhvr additive="base">
                                        <p:cTn id="20" dur="500" fill="hold"/>
                                        <p:tgtEl>
                                          <p:spTgt spid="3088387">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088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088387">
                                            <p:txEl>
                                              <p:pRg st="1" end="1"/>
                                            </p:txEl>
                                          </p:spTgt>
                                        </p:tgtEl>
                                        <p:attrNameLst>
                                          <p:attrName>style.visibility</p:attrName>
                                        </p:attrNameLst>
                                      </p:cBhvr>
                                      <p:to>
                                        <p:strVal val="visible"/>
                                      </p:to>
                                    </p:set>
                                    <p:anim calcmode="lin" valueType="num">
                                      <p:cBhvr additive="base">
                                        <p:cTn id="32" dur="500" fill="hold"/>
                                        <p:tgtEl>
                                          <p:spTgt spid="3088387">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088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088387">
                                            <p:txEl>
                                              <p:pRg st="2" end="2"/>
                                            </p:txEl>
                                          </p:spTgt>
                                        </p:tgtEl>
                                        <p:attrNameLst>
                                          <p:attrName>style.visibility</p:attrName>
                                        </p:attrNameLst>
                                      </p:cBhvr>
                                      <p:to>
                                        <p:strVal val="visible"/>
                                      </p:to>
                                    </p:set>
                                    <p:anim calcmode="lin" valueType="num">
                                      <p:cBhvr additive="base">
                                        <p:cTn id="38" dur="500" fill="hold"/>
                                        <p:tgtEl>
                                          <p:spTgt spid="3088387">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088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blinds(horizontal)">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blinds(horizontal)">
                                      <p:cBhvr>
                                        <p:cTn id="49" dur="500"/>
                                        <p:tgtEl>
                                          <p:spTgt spid="42"/>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xit" presetSubtype="10" fill="hold" grpId="1" nodeType="clickEffect">
                                  <p:stCondLst>
                                    <p:cond delay="0"/>
                                  </p:stCondLst>
                                  <p:childTnLst>
                                    <p:animEffect transition="out" filter="blinds(horizontal)">
                                      <p:cBhvr>
                                        <p:cTn id="53" dur="500"/>
                                        <p:tgtEl>
                                          <p:spTgt spid="600092"/>
                                        </p:tgtEl>
                                      </p:cBhvr>
                                    </p:animEffect>
                                    <p:set>
                                      <p:cBhvr>
                                        <p:cTn id="54" dur="1" fill="hold">
                                          <p:stCondLst>
                                            <p:cond delay="499"/>
                                          </p:stCondLst>
                                        </p:cTn>
                                        <p:tgtEl>
                                          <p:spTgt spid="60009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blinds(horizontal)">
                                      <p:cBhvr>
                                        <p:cTn id="5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8388" grpId="0" build="p" autoUpdateAnimBg="0"/>
      <p:bldP spid="600092" grpId="0" animBg="1"/>
      <p:bldP spid="600092" grpId="1" animBg="1"/>
      <p:bldP spid="43" grpId="0"/>
    </p:bld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733" b="1" dirty="0">
                <a:latin typeface="微软雅黑" pitchFamily="34" charset="-122"/>
              </a:rPr>
              <a:t>带头结点的单链表</a:t>
            </a:r>
          </a:p>
        </p:txBody>
      </p:sp>
      <p:sp>
        <p:nvSpPr>
          <p:cNvPr id="3" name="内容占位符 2"/>
          <p:cNvSpPr>
            <a:spLocks noGrp="1"/>
          </p:cNvSpPr>
          <p:nvPr>
            <p:ph idx="4294967295"/>
          </p:nvPr>
        </p:nvSpPr>
        <p:spPr>
          <a:xfrm>
            <a:off x="1248948" y="1381125"/>
            <a:ext cx="10021887" cy="2047875"/>
          </a:xfrm>
        </p:spPr>
        <p:txBody>
          <a:bodyPr>
            <a:normAutofit/>
          </a:bodyPr>
          <a:lstStyle/>
          <a:p>
            <a:pPr>
              <a:buNone/>
            </a:pPr>
            <a:r>
              <a:rPr lang="zh-CN" altLang="en-US" sz="2400" b="1" dirty="0"/>
              <a:t>问题</a:t>
            </a:r>
            <a:endParaRPr lang="en-US" altLang="zh-CN" sz="2400" b="1" dirty="0"/>
          </a:p>
          <a:p>
            <a:pPr>
              <a:buNone/>
            </a:pPr>
            <a:r>
              <a:rPr lang="zh-CN" altLang="en-US" sz="1867" dirty="0"/>
              <a:t>在</a:t>
            </a:r>
            <a:r>
              <a:rPr lang="en-US" altLang="zh-CN" sz="1867" dirty="0"/>
              <a:t>p</a:t>
            </a:r>
            <a:r>
              <a:rPr lang="zh-CN" altLang="en-US" sz="1867" dirty="0"/>
              <a:t>后面插入一个结点与在开始处插入一个结点实现方法不同，需要两段语句</a:t>
            </a:r>
            <a:endParaRPr lang="en-US" altLang="zh-CN" sz="1867" dirty="0"/>
          </a:p>
          <a:p>
            <a:pPr>
              <a:spcBef>
                <a:spcPts val="2400"/>
              </a:spcBef>
              <a:buNone/>
            </a:pPr>
            <a:r>
              <a:rPr lang="zh-CN" altLang="en-US" sz="2400" b="1" dirty="0"/>
              <a:t>解决方案</a:t>
            </a:r>
            <a:endParaRPr lang="en-US" altLang="zh-CN" sz="2400" b="1" dirty="0"/>
          </a:p>
          <a:p>
            <a:pPr>
              <a:buNone/>
            </a:pPr>
            <a:r>
              <a:rPr lang="zh-CN" altLang="en-US" sz="1867" dirty="0"/>
              <a:t>增加一个头结点</a:t>
            </a:r>
          </a:p>
        </p:txBody>
      </p:sp>
      <p:grpSp>
        <p:nvGrpSpPr>
          <p:cNvPr id="4" name="Group 3"/>
          <p:cNvGrpSpPr>
            <a:grpSpLocks/>
          </p:cNvGrpSpPr>
          <p:nvPr/>
        </p:nvGrpSpPr>
        <p:grpSpPr bwMode="auto">
          <a:xfrm>
            <a:off x="645404" y="3827719"/>
            <a:ext cx="11288184" cy="1295400"/>
            <a:chOff x="720" y="2496"/>
            <a:chExt cx="4224" cy="816"/>
          </a:xfrm>
        </p:grpSpPr>
        <p:sp>
          <p:nvSpPr>
            <p:cNvPr id="5" name="Rectangle 4"/>
            <p:cNvSpPr>
              <a:spLocks noChangeArrowheads="1"/>
            </p:cNvSpPr>
            <p:nvPr/>
          </p:nvSpPr>
          <p:spPr bwMode="auto">
            <a:xfrm>
              <a:off x="720" y="3079"/>
              <a:ext cx="241" cy="233"/>
            </a:xfrm>
            <a:prstGeom prst="rect">
              <a:avLst/>
            </a:prstGeom>
            <a:solidFill>
              <a:srgbClr val="969696"/>
            </a:solid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6" name="Rectangle 5"/>
            <p:cNvSpPr>
              <a:spLocks noChangeArrowheads="1"/>
            </p:cNvSpPr>
            <p:nvPr/>
          </p:nvSpPr>
          <p:spPr bwMode="auto">
            <a:xfrm>
              <a:off x="961" y="3079"/>
              <a:ext cx="242" cy="233"/>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nvGrpSpPr>
            <p:cNvPr id="7" name="Group 6"/>
            <p:cNvGrpSpPr>
              <a:grpSpLocks/>
            </p:cNvGrpSpPr>
            <p:nvPr/>
          </p:nvGrpSpPr>
          <p:grpSpPr bwMode="auto">
            <a:xfrm>
              <a:off x="1559" y="3079"/>
              <a:ext cx="482" cy="233"/>
              <a:chOff x="4680" y="5028"/>
              <a:chExt cx="720" cy="312"/>
            </a:xfrm>
          </p:grpSpPr>
          <p:sp>
            <p:nvSpPr>
              <p:cNvPr id="24" name="Rectangle 7"/>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25" name="Rectangle 8"/>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8" name="Group 9"/>
            <p:cNvGrpSpPr>
              <a:grpSpLocks/>
            </p:cNvGrpSpPr>
            <p:nvPr/>
          </p:nvGrpSpPr>
          <p:grpSpPr bwMode="auto">
            <a:xfrm>
              <a:off x="3248" y="3079"/>
              <a:ext cx="482" cy="233"/>
              <a:chOff x="4680" y="5028"/>
              <a:chExt cx="720" cy="312"/>
            </a:xfrm>
          </p:grpSpPr>
          <p:sp>
            <p:nvSpPr>
              <p:cNvPr id="22" name="Rectangle 10"/>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23" name="Rectangle 11"/>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9" name="Group 12"/>
            <p:cNvGrpSpPr>
              <a:grpSpLocks/>
            </p:cNvGrpSpPr>
            <p:nvPr/>
          </p:nvGrpSpPr>
          <p:grpSpPr bwMode="auto">
            <a:xfrm>
              <a:off x="4455" y="3079"/>
              <a:ext cx="482" cy="233"/>
              <a:chOff x="4680" y="5028"/>
              <a:chExt cx="720" cy="312"/>
            </a:xfrm>
          </p:grpSpPr>
          <p:sp>
            <p:nvSpPr>
              <p:cNvPr id="20" name="Rectangle 13"/>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21" name="Rectangle 14"/>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lIns="0" rIns="0"/>
              <a:lstStyle/>
              <a:p>
                <a:r>
                  <a:rPr lang="en-US" altLang="zh-CN" sz="1867" dirty="0" err="1">
                    <a:latin typeface="微软雅黑" pitchFamily="34" charset="-122"/>
                    <a:ea typeface="微软雅黑" pitchFamily="34" charset="-122"/>
                  </a:rPr>
                  <a:t>nulll</a:t>
                </a:r>
                <a:endParaRPr lang="en-US" altLang="zh-CN" sz="1867" dirty="0">
                  <a:latin typeface="微软雅黑" pitchFamily="34" charset="-122"/>
                  <a:ea typeface="微软雅黑" pitchFamily="34" charset="-122"/>
                </a:endParaRPr>
              </a:p>
            </p:txBody>
          </p:sp>
        </p:grpSp>
        <p:grpSp>
          <p:nvGrpSpPr>
            <p:cNvPr id="10" name="Group 15"/>
            <p:cNvGrpSpPr>
              <a:grpSpLocks/>
            </p:cNvGrpSpPr>
            <p:nvPr/>
          </p:nvGrpSpPr>
          <p:grpSpPr bwMode="auto">
            <a:xfrm>
              <a:off x="2410" y="3079"/>
              <a:ext cx="482" cy="233"/>
              <a:chOff x="4680" y="5028"/>
              <a:chExt cx="720" cy="312"/>
            </a:xfrm>
          </p:grpSpPr>
          <p:sp>
            <p:nvSpPr>
              <p:cNvPr id="18" name="Rectangle 16"/>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19" name="Rectangle 17"/>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sp>
          <p:nvSpPr>
            <p:cNvPr id="11" name="Line 18"/>
            <p:cNvSpPr>
              <a:spLocks noChangeShapeType="1"/>
            </p:cNvSpPr>
            <p:nvPr/>
          </p:nvSpPr>
          <p:spPr bwMode="auto">
            <a:xfrm>
              <a:off x="1082" y="3195"/>
              <a:ext cx="483"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12" name="Line 19"/>
            <p:cNvSpPr>
              <a:spLocks noChangeShapeType="1"/>
            </p:cNvSpPr>
            <p:nvPr/>
          </p:nvSpPr>
          <p:spPr bwMode="auto">
            <a:xfrm>
              <a:off x="2048" y="3195"/>
              <a:ext cx="362"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13" name="Line 20"/>
            <p:cNvSpPr>
              <a:spLocks noChangeShapeType="1"/>
            </p:cNvSpPr>
            <p:nvPr/>
          </p:nvSpPr>
          <p:spPr bwMode="auto">
            <a:xfrm>
              <a:off x="2772" y="3195"/>
              <a:ext cx="482"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14" name="Line 21"/>
            <p:cNvSpPr>
              <a:spLocks noChangeShapeType="1"/>
            </p:cNvSpPr>
            <p:nvPr/>
          </p:nvSpPr>
          <p:spPr bwMode="auto">
            <a:xfrm>
              <a:off x="3616" y="3195"/>
              <a:ext cx="242"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15" name="Line 22"/>
            <p:cNvSpPr>
              <a:spLocks noChangeShapeType="1"/>
            </p:cNvSpPr>
            <p:nvPr/>
          </p:nvSpPr>
          <p:spPr bwMode="auto">
            <a:xfrm>
              <a:off x="4220" y="3195"/>
              <a:ext cx="241"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16" name="Text Box 23"/>
            <p:cNvSpPr txBox="1">
              <a:spLocks noChangeArrowheads="1"/>
            </p:cNvSpPr>
            <p:nvPr/>
          </p:nvSpPr>
          <p:spPr bwMode="auto">
            <a:xfrm>
              <a:off x="720" y="2496"/>
              <a:ext cx="603" cy="350"/>
            </a:xfrm>
            <a:prstGeom prst="rect">
              <a:avLst/>
            </a:prstGeom>
            <a:noFill/>
            <a:ln w="9525">
              <a:noFill/>
              <a:miter lim="800000"/>
              <a:headEnd/>
              <a:tailEnd/>
            </a:ln>
          </p:spPr>
          <p:txBody>
            <a:bodyPr/>
            <a:lstStyle/>
            <a:p>
              <a:pPr algn="just" eaLnBrk="0" hangingPunct="0"/>
              <a:r>
                <a:rPr lang="en-US" altLang="zh-CN" sz="1867">
                  <a:latin typeface="微软雅黑" pitchFamily="34" charset="-122"/>
                  <a:ea typeface="微软雅黑" pitchFamily="34" charset="-122"/>
                </a:rPr>
                <a:t>head</a:t>
              </a:r>
            </a:p>
          </p:txBody>
        </p:sp>
        <p:sp>
          <p:nvSpPr>
            <p:cNvPr id="17" name="Line 24"/>
            <p:cNvSpPr>
              <a:spLocks noChangeShapeType="1"/>
            </p:cNvSpPr>
            <p:nvPr/>
          </p:nvSpPr>
          <p:spPr bwMode="auto">
            <a:xfrm>
              <a:off x="961" y="2846"/>
              <a:ext cx="0" cy="233"/>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grpSp>
      <p:sp>
        <p:nvSpPr>
          <p:cNvPr id="26" name="AutoShape 25"/>
          <p:cNvSpPr>
            <a:spLocks noChangeArrowheads="1"/>
          </p:cNvSpPr>
          <p:nvPr/>
        </p:nvSpPr>
        <p:spPr bwMode="auto">
          <a:xfrm>
            <a:off x="2537170" y="5807161"/>
            <a:ext cx="1444281" cy="383060"/>
          </a:xfrm>
          <a:prstGeom prst="wedgeRoundRectCallout">
            <a:avLst>
              <a:gd name="adj1" fmla="val -130625"/>
              <a:gd name="adj2" fmla="val -214583"/>
              <a:gd name="adj3" fmla="val 16667"/>
            </a:avLst>
          </a:prstGeom>
          <a:noFill/>
          <a:ln w="9525">
            <a:solidFill>
              <a:schemeClr val="tx1"/>
            </a:solidFill>
            <a:miter lim="800000"/>
            <a:headEnd/>
            <a:tailEnd/>
          </a:ln>
        </p:spPr>
        <p:txBody>
          <a:bodyPr/>
          <a:lstStyle/>
          <a:p>
            <a:pPr algn="ctr"/>
            <a:r>
              <a:rPr lang="zh-CN" altLang="en-US" sz="1867">
                <a:latin typeface="微软雅黑" pitchFamily="34" charset="-122"/>
                <a:ea typeface="微软雅黑" pitchFamily="34" charset="-122"/>
              </a:rPr>
              <a:t>头结点</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autoUpdateAnimBg="0"/>
    </p:bld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normAutofit fontScale="90000"/>
          </a:bodyPr>
          <a:lstStyle/>
          <a:p>
            <a:pPr eaLnBrk="1" hangingPunct="1"/>
            <a:r>
              <a:rPr lang="zh-CN" altLang="en-US" sz="3733" b="1" dirty="0">
                <a:latin typeface="微软雅黑" pitchFamily="34" charset="-122"/>
              </a:rPr>
              <a:t>单链表操作</a:t>
            </a:r>
            <a:r>
              <a:rPr lang="en-US" altLang="zh-CN" sz="3733" b="1" dirty="0">
                <a:latin typeface="微软雅黑" pitchFamily="34" charset="-122"/>
              </a:rPr>
              <a:t>—</a:t>
            </a:r>
            <a:r>
              <a:rPr lang="zh-CN" altLang="en-US" sz="3733" b="1" dirty="0">
                <a:latin typeface="微软雅黑" pitchFamily="34" charset="-122"/>
              </a:rPr>
              <a:t>删除</a:t>
            </a:r>
          </a:p>
        </p:txBody>
      </p:sp>
      <p:sp>
        <p:nvSpPr>
          <p:cNvPr id="602115" name="Rectangle 3"/>
          <p:cNvSpPr>
            <a:spLocks noChangeArrowheads="1"/>
          </p:cNvSpPr>
          <p:nvPr/>
        </p:nvSpPr>
        <p:spPr bwMode="auto">
          <a:xfrm>
            <a:off x="922867" y="1524000"/>
            <a:ext cx="5181600" cy="379656"/>
          </a:xfrm>
          <a:prstGeom prst="rect">
            <a:avLst/>
          </a:prstGeom>
          <a:noFill/>
          <a:ln w="9525">
            <a:noFill/>
            <a:miter lim="800000"/>
            <a:headEnd/>
            <a:tailEnd/>
          </a:ln>
        </p:spPr>
        <p:txBody>
          <a:bodyPr>
            <a:spAutoFit/>
          </a:bodyPr>
          <a:lstStyle/>
          <a:p>
            <a:r>
              <a:rPr lang="zh-CN" altLang="en-US" sz="1867" dirty="0">
                <a:latin typeface="微软雅黑" pitchFamily="34" charset="-122"/>
                <a:ea typeface="微软雅黑" pitchFamily="34" charset="-122"/>
              </a:rPr>
              <a:t>把结点</a:t>
            </a:r>
            <a:r>
              <a:rPr lang="en-US" altLang="zh-CN" sz="1867" dirty="0">
                <a:latin typeface="微软雅黑" pitchFamily="34" charset="-122"/>
                <a:ea typeface="微软雅黑" pitchFamily="34" charset="-122"/>
              </a:rPr>
              <a:t>p</a:t>
            </a:r>
            <a:r>
              <a:rPr lang="zh-CN" altLang="en-US" sz="1867" dirty="0">
                <a:latin typeface="微软雅黑" pitchFamily="34" charset="-122"/>
                <a:ea typeface="微软雅黑" pitchFamily="34" charset="-122"/>
              </a:rPr>
              <a:t>后的结点删除</a:t>
            </a:r>
          </a:p>
        </p:txBody>
      </p:sp>
      <p:sp>
        <p:nvSpPr>
          <p:cNvPr id="602118" name="Line 4"/>
          <p:cNvSpPr>
            <a:spLocks noChangeShapeType="1"/>
          </p:cNvSpPr>
          <p:nvPr/>
        </p:nvSpPr>
        <p:spPr bwMode="auto">
          <a:xfrm>
            <a:off x="5806641" y="3730260"/>
            <a:ext cx="1020233"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602119" name="Rectangle 5"/>
          <p:cNvSpPr>
            <a:spLocks noChangeArrowheads="1"/>
          </p:cNvSpPr>
          <p:nvPr/>
        </p:nvSpPr>
        <p:spPr bwMode="auto">
          <a:xfrm>
            <a:off x="1397623" y="3546109"/>
            <a:ext cx="510117" cy="369888"/>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602120" name="Rectangle 6"/>
          <p:cNvSpPr>
            <a:spLocks noChangeArrowheads="1"/>
          </p:cNvSpPr>
          <p:nvPr/>
        </p:nvSpPr>
        <p:spPr bwMode="auto">
          <a:xfrm>
            <a:off x="1907741" y="3546109"/>
            <a:ext cx="512233" cy="369888"/>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nvGrpSpPr>
          <p:cNvPr id="2" name="Group 7"/>
          <p:cNvGrpSpPr>
            <a:grpSpLocks/>
          </p:cNvGrpSpPr>
          <p:nvPr/>
        </p:nvGrpSpPr>
        <p:grpSpPr bwMode="auto">
          <a:xfrm>
            <a:off x="3186207" y="3546109"/>
            <a:ext cx="1022351" cy="369888"/>
            <a:chOff x="4680" y="5028"/>
            <a:chExt cx="720" cy="312"/>
          </a:xfrm>
        </p:grpSpPr>
        <p:sp>
          <p:nvSpPr>
            <p:cNvPr id="602148" name="Rectangle 8"/>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602149" name="Rectangle 9"/>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3" name="Group 10"/>
          <p:cNvGrpSpPr>
            <a:grpSpLocks/>
          </p:cNvGrpSpPr>
          <p:nvPr/>
        </p:nvGrpSpPr>
        <p:grpSpPr bwMode="auto">
          <a:xfrm>
            <a:off x="6761257" y="3546109"/>
            <a:ext cx="1022351" cy="369888"/>
            <a:chOff x="4680" y="5028"/>
            <a:chExt cx="720" cy="312"/>
          </a:xfrm>
        </p:grpSpPr>
        <p:sp>
          <p:nvSpPr>
            <p:cNvPr id="602146" name="Rectangle 11"/>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602147" name="Rectangle 12"/>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4" name="Group 13"/>
          <p:cNvGrpSpPr>
            <a:grpSpLocks/>
          </p:cNvGrpSpPr>
          <p:nvPr/>
        </p:nvGrpSpPr>
        <p:grpSpPr bwMode="auto">
          <a:xfrm>
            <a:off x="9316074" y="3546109"/>
            <a:ext cx="1022351" cy="369888"/>
            <a:chOff x="4680" y="5028"/>
            <a:chExt cx="720" cy="312"/>
          </a:xfrm>
        </p:grpSpPr>
        <p:sp>
          <p:nvSpPr>
            <p:cNvPr id="602144" name="Rectangle 14"/>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602145" name="Rectangle 15"/>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5" name="Group 16"/>
          <p:cNvGrpSpPr>
            <a:grpSpLocks/>
          </p:cNvGrpSpPr>
          <p:nvPr/>
        </p:nvGrpSpPr>
        <p:grpSpPr bwMode="auto">
          <a:xfrm>
            <a:off x="4974790" y="3546109"/>
            <a:ext cx="1020233" cy="369888"/>
            <a:chOff x="4680" y="5028"/>
            <a:chExt cx="720" cy="312"/>
          </a:xfrm>
        </p:grpSpPr>
        <p:sp>
          <p:nvSpPr>
            <p:cNvPr id="602142" name="Rectangle 17"/>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602143" name="Rectangle 18"/>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sp>
        <p:nvSpPr>
          <p:cNvPr id="602125" name="Line 19"/>
          <p:cNvSpPr>
            <a:spLocks noChangeShapeType="1"/>
          </p:cNvSpPr>
          <p:nvPr/>
        </p:nvSpPr>
        <p:spPr bwMode="auto">
          <a:xfrm>
            <a:off x="2163857" y="3730260"/>
            <a:ext cx="1022351"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602126" name="Line 20"/>
          <p:cNvSpPr>
            <a:spLocks noChangeShapeType="1"/>
          </p:cNvSpPr>
          <p:nvPr/>
        </p:nvSpPr>
        <p:spPr bwMode="auto">
          <a:xfrm>
            <a:off x="4208557" y="3730260"/>
            <a:ext cx="766233"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602127" name="Line 21"/>
          <p:cNvSpPr>
            <a:spLocks noChangeShapeType="1"/>
          </p:cNvSpPr>
          <p:nvPr/>
        </p:nvSpPr>
        <p:spPr bwMode="auto">
          <a:xfrm>
            <a:off x="7527490" y="3730260"/>
            <a:ext cx="512233"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602128" name="Line 22"/>
          <p:cNvSpPr>
            <a:spLocks noChangeShapeType="1"/>
          </p:cNvSpPr>
          <p:nvPr/>
        </p:nvSpPr>
        <p:spPr bwMode="auto">
          <a:xfrm>
            <a:off x="8805956" y="3730260"/>
            <a:ext cx="510117"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602129" name="Text Box 23"/>
          <p:cNvSpPr txBox="1">
            <a:spLocks noChangeArrowheads="1"/>
          </p:cNvSpPr>
          <p:nvPr/>
        </p:nvSpPr>
        <p:spPr bwMode="auto">
          <a:xfrm>
            <a:off x="1397623" y="2620598"/>
            <a:ext cx="1276351" cy="555625"/>
          </a:xfrm>
          <a:prstGeom prst="rect">
            <a:avLst/>
          </a:prstGeom>
          <a:noFill/>
          <a:ln w="9525">
            <a:noFill/>
            <a:miter lim="800000"/>
            <a:headEnd/>
            <a:tailEnd/>
          </a:ln>
        </p:spPr>
        <p:txBody>
          <a:bodyPr/>
          <a:lstStyle/>
          <a:p>
            <a:pPr algn="just" eaLnBrk="0" hangingPunct="0"/>
            <a:r>
              <a:rPr lang="en-US" altLang="zh-CN" sz="1867" dirty="0">
                <a:latin typeface="微软雅黑" pitchFamily="34" charset="-122"/>
                <a:ea typeface="微软雅黑" pitchFamily="34" charset="-122"/>
              </a:rPr>
              <a:t>head</a:t>
            </a:r>
          </a:p>
        </p:txBody>
      </p:sp>
      <p:sp>
        <p:nvSpPr>
          <p:cNvPr id="602130" name="Line 24"/>
          <p:cNvSpPr>
            <a:spLocks noChangeShapeType="1"/>
          </p:cNvSpPr>
          <p:nvPr/>
        </p:nvSpPr>
        <p:spPr bwMode="auto">
          <a:xfrm>
            <a:off x="1907740" y="3176223"/>
            <a:ext cx="0" cy="369888"/>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602131" name="Text Box 25"/>
          <p:cNvSpPr txBox="1">
            <a:spLocks noChangeArrowheads="1"/>
          </p:cNvSpPr>
          <p:nvPr/>
        </p:nvSpPr>
        <p:spPr bwMode="auto">
          <a:xfrm>
            <a:off x="5258423" y="2620598"/>
            <a:ext cx="711200" cy="555625"/>
          </a:xfrm>
          <a:prstGeom prst="rect">
            <a:avLst/>
          </a:prstGeom>
          <a:noFill/>
          <a:ln w="9525">
            <a:noFill/>
            <a:miter lim="800000"/>
            <a:headEnd/>
            <a:tailEnd/>
          </a:ln>
        </p:spPr>
        <p:txBody>
          <a:bodyPr/>
          <a:lstStyle/>
          <a:p>
            <a:pPr algn="just" eaLnBrk="0" hangingPunct="0"/>
            <a:r>
              <a:rPr lang="en-US" altLang="zh-CN" sz="1867">
                <a:latin typeface="微软雅黑" pitchFamily="34" charset="-122"/>
                <a:ea typeface="微软雅黑" pitchFamily="34" charset="-122"/>
              </a:rPr>
              <a:t>p</a:t>
            </a:r>
          </a:p>
        </p:txBody>
      </p:sp>
      <p:sp>
        <p:nvSpPr>
          <p:cNvPr id="602132" name="Line 26"/>
          <p:cNvSpPr>
            <a:spLocks noChangeShapeType="1"/>
          </p:cNvSpPr>
          <p:nvPr/>
        </p:nvSpPr>
        <p:spPr bwMode="auto">
          <a:xfrm>
            <a:off x="5463740" y="3176223"/>
            <a:ext cx="0" cy="369888"/>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602133" name="Line 27"/>
          <p:cNvSpPr>
            <a:spLocks noChangeShapeType="1"/>
          </p:cNvSpPr>
          <p:nvPr/>
        </p:nvSpPr>
        <p:spPr bwMode="auto">
          <a:xfrm>
            <a:off x="7017373" y="3111135"/>
            <a:ext cx="203200" cy="45720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602134" name="Line 28"/>
          <p:cNvSpPr>
            <a:spLocks noChangeShapeType="1"/>
          </p:cNvSpPr>
          <p:nvPr/>
        </p:nvSpPr>
        <p:spPr bwMode="auto">
          <a:xfrm flipV="1">
            <a:off x="5588623" y="3187335"/>
            <a:ext cx="406400" cy="38100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grpSp>
        <p:nvGrpSpPr>
          <p:cNvPr id="6" name="Group 29"/>
          <p:cNvGrpSpPr>
            <a:grpSpLocks/>
          </p:cNvGrpSpPr>
          <p:nvPr/>
        </p:nvGrpSpPr>
        <p:grpSpPr bwMode="auto">
          <a:xfrm>
            <a:off x="5995023" y="2806335"/>
            <a:ext cx="1022351" cy="369888"/>
            <a:chOff x="4680" y="5028"/>
            <a:chExt cx="720" cy="312"/>
          </a:xfrm>
        </p:grpSpPr>
        <p:sp>
          <p:nvSpPr>
            <p:cNvPr id="602140" name="Rectangle 30"/>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602141" name="Rectangle 31"/>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7" name="Group 32"/>
          <p:cNvGrpSpPr>
            <a:grpSpLocks/>
          </p:cNvGrpSpPr>
          <p:nvPr/>
        </p:nvGrpSpPr>
        <p:grpSpPr bwMode="auto">
          <a:xfrm>
            <a:off x="6917889" y="2137998"/>
            <a:ext cx="1219200" cy="668337"/>
            <a:chOff x="4936" y="3137"/>
            <a:chExt cx="576" cy="421"/>
          </a:xfrm>
        </p:grpSpPr>
        <p:sp>
          <p:nvSpPr>
            <p:cNvPr id="602138" name="Rectangle 33"/>
            <p:cNvSpPr>
              <a:spLocks noChangeArrowheads="1"/>
            </p:cNvSpPr>
            <p:nvPr/>
          </p:nvSpPr>
          <p:spPr bwMode="auto">
            <a:xfrm>
              <a:off x="4936" y="3137"/>
              <a:ext cx="576" cy="230"/>
            </a:xfrm>
            <a:prstGeom prst="rect">
              <a:avLst/>
            </a:prstGeom>
            <a:noFill/>
            <a:ln w="12700" cap="sq">
              <a:noFill/>
              <a:miter lim="800000"/>
              <a:headEnd type="none" w="sm" len="sm"/>
              <a:tailEnd type="none" w="sm" len="sm"/>
            </a:ln>
          </p:spPr>
          <p:txBody>
            <a:bodyPr wrap="none" anchor="ctr"/>
            <a:lstStyle/>
            <a:p>
              <a:pPr algn="ctr"/>
              <a:r>
                <a:rPr lang="en-US" altLang="zh-CN" sz="1867" dirty="0" err="1">
                  <a:latin typeface="微软雅黑" pitchFamily="34" charset="-122"/>
                  <a:ea typeface="微软雅黑" pitchFamily="34" charset="-122"/>
                </a:rPr>
                <a:t>delPtr</a:t>
              </a:r>
              <a:endParaRPr lang="en-US" altLang="zh-CN" sz="1867" dirty="0">
                <a:latin typeface="微软雅黑" pitchFamily="34" charset="-122"/>
                <a:ea typeface="微软雅黑" pitchFamily="34" charset="-122"/>
              </a:endParaRPr>
            </a:p>
          </p:txBody>
        </p:sp>
        <p:sp>
          <p:nvSpPr>
            <p:cNvPr id="602139" name="Line 34"/>
            <p:cNvSpPr>
              <a:spLocks noChangeShapeType="1"/>
            </p:cNvSpPr>
            <p:nvPr/>
          </p:nvSpPr>
          <p:spPr bwMode="auto">
            <a:xfrm flipH="1">
              <a:off x="4936" y="3367"/>
              <a:ext cx="120" cy="191"/>
            </a:xfrm>
            <a:prstGeom prst="line">
              <a:avLst/>
            </a:prstGeom>
            <a:noFill/>
            <a:ln w="12700" cap="sq">
              <a:solidFill>
                <a:schemeClr val="tx1"/>
              </a:solidFill>
              <a:round/>
              <a:headEnd type="none" w="sm" len="sm"/>
              <a:tailEnd type="triangle" w="med" len="med"/>
            </a:ln>
          </p:spPr>
          <p:txBody>
            <a:bodyPr wrap="none"/>
            <a:lstStyle/>
            <a:p>
              <a:endParaRPr lang="zh-CN" altLang="en-US" sz="1867" dirty="0">
                <a:latin typeface="微软雅黑" pitchFamily="34" charset="-122"/>
                <a:ea typeface="微软雅黑" pitchFamily="34" charset="-122"/>
              </a:endParaRPr>
            </a:p>
          </p:txBody>
        </p:sp>
      </p:grpSp>
      <p:sp>
        <p:nvSpPr>
          <p:cNvPr id="602137" name="Text Box 35"/>
          <p:cNvSpPr txBox="1">
            <a:spLocks noChangeArrowheads="1"/>
          </p:cNvSpPr>
          <p:nvPr/>
        </p:nvSpPr>
        <p:spPr bwMode="auto">
          <a:xfrm>
            <a:off x="5588623" y="3187335"/>
            <a:ext cx="508000" cy="379656"/>
          </a:xfrm>
          <a:prstGeom prst="rect">
            <a:avLst/>
          </a:prstGeom>
          <a:noFill/>
          <a:ln w="9525">
            <a:noFill/>
            <a:miter lim="800000"/>
            <a:headEnd/>
            <a:tailEnd/>
          </a:ln>
        </p:spPr>
        <p:txBody>
          <a:bodyPr>
            <a:spAutoFit/>
          </a:bodyPr>
          <a:lstStyle/>
          <a:p>
            <a:pPr>
              <a:spcBef>
                <a:spcPct val="50000"/>
              </a:spcBef>
            </a:pPr>
            <a:endParaRPr lang="en-US" altLang="zh-CN" sz="1867" dirty="0">
              <a:latin typeface="微软雅黑" pitchFamily="34" charset="-122"/>
              <a:ea typeface="微软雅黑" pitchFamily="34" charset="-122"/>
            </a:endParaRPr>
          </a:p>
        </p:txBody>
      </p:sp>
      <p:sp>
        <p:nvSpPr>
          <p:cNvPr id="3090468" name="Rectangle 36"/>
          <p:cNvSpPr>
            <a:spLocks noChangeArrowheads="1"/>
          </p:cNvSpPr>
          <p:nvPr/>
        </p:nvSpPr>
        <p:spPr bwMode="auto">
          <a:xfrm>
            <a:off x="1507067" y="4241800"/>
            <a:ext cx="4876800" cy="1255408"/>
          </a:xfrm>
          <a:prstGeom prst="rect">
            <a:avLst/>
          </a:prstGeom>
          <a:noFill/>
          <a:ln w="9525">
            <a:noFill/>
            <a:miter lim="800000"/>
            <a:headEnd/>
            <a:tailEnd/>
          </a:ln>
        </p:spPr>
        <p:txBody>
          <a:bodyPr>
            <a:spAutoFit/>
          </a:bodyPr>
          <a:lstStyle/>
          <a:p>
            <a:pPr>
              <a:lnSpc>
                <a:spcPct val="140000"/>
              </a:lnSpc>
            </a:pPr>
            <a:r>
              <a:rPr lang="en-US" altLang="zh-CN" sz="1867">
                <a:latin typeface="微软雅黑" pitchFamily="34" charset="-122"/>
                <a:ea typeface="微软雅黑" pitchFamily="34" charset="-122"/>
              </a:rPr>
              <a:t>delPtr=p-&gt;next;</a:t>
            </a:r>
          </a:p>
          <a:p>
            <a:pPr eaLnBrk="0" hangingPunct="0">
              <a:lnSpc>
                <a:spcPct val="140000"/>
              </a:lnSpc>
            </a:pPr>
            <a:r>
              <a:rPr lang="en-US" altLang="zh-CN" sz="1867">
                <a:latin typeface="微软雅黑" pitchFamily="34" charset="-122"/>
                <a:ea typeface="微软雅黑" pitchFamily="34" charset="-122"/>
              </a:rPr>
              <a:t>p-&gt;next=delPtr-&gt;next;</a:t>
            </a:r>
          </a:p>
          <a:p>
            <a:pPr eaLnBrk="0" hangingPunct="0">
              <a:lnSpc>
                <a:spcPct val="140000"/>
              </a:lnSpc>
            </a:pPr>
            <a:r>
              <a:rPr lang="en-US" altLang="zh-CN" sz="1867">
                <a:latin typeface="微软雅黑" pitchFamily="34" charset="-122"/>
                <a:ea typeface="微软雅黑" pitchFamily="34" charset="-122"/>
              </a:rPr>
              <a:t>delete delPtr;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02118"/>
                                        </p:tgtEl>
                                        <p:attrNameLst>
                                          <p:attrName>style.visibility</p:attrName>
                                        </p:attrNameLst>
                                      </p:cBhvr>
                                      <p:to>
                                        <p:strVal val="visible"/>
                                      </p:to>
                                    </p:set>
                                    <p:animEffect transition="in" filter="fade">
                                      <p:cBhvr>
                                        <p:cTn id="11" dur="500"/>
                                        <p:tgtEl>
                                          <p:spTgt spid="60211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xit" presetSubtype="10" fill="hold" grpId="0" nodeType="clickEffect">
                                  <p:stCondLst>
                                    <p:cond delay="0"/>
                                  </p:stCondLst>
                                  <p:childTnLst>
                                    <p:animEffect transition="out" filter="blinds(horizontal)">
                                      <p:cBhvr>
                                        <p:cTn id="15" dur="500"/>
                                        <p:tgtEl>
                                          <p:spTgt spid="602134"/>
                                        </p:tgtEl>
                                      </p:cBhvr>
                                    </p:animEffect>
                                    <p:set>
                                      <p:cBhvr>
                                        <p:cTn id="16" dur="1" fill="hold">
                                          <p:stCondLst>
                                            <p:cond delay="499"/>
                                          </p:stCondLst>
                                        </p:cTn>
                                        <p:tgtEl>
                                          <p:spTgt spid="60213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nodeType="clickEffect">
                                  <p:stCondLst>
                                    <p:cond delay="0"/>
                                  </p:stCondLst>
                                  <p:childTnLst>
                                    <p:animEffect transition="out" filter="blinds(horizontal)">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090468">
                                            <p:txEl>
                                              <p:pRg st="0" end="0"/>
                                            </p:txEl>
                                          </p:spTgt>
                                        </p:tgtEl>
                                        <p:attrNameLst>
                                          <p:attrName>style.visibility</p:attrName>
                                        </p:attrNameLst>
                                      </p:cBhvr>
                                      <p:to>
                                        <p:strVal val="visible"/>
                                      </p:to>
                                    </p:set>
                                    <p:anim calcmode="lin" valueType="num">
                                      <p:cBhvr additive="base">
                                        <p:cTn id="26" dur="500" fill="hold"/>
                                        <p:tgtEl>
                                          <p:spTgt spid="3090468">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0904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090468">
                                            <p:txEl>
                                              <p:pRg st="1" end="1"/>
                                            </p:txEl>
                                          </p:spTgt>
                                        </p:tgtEl>
                                        <p:attrNameLst>
                                          <p:attrName>style.visibility</p:attrName>
                                        </p:attrNameLst>
                                      </p:cBhvr>
                                      <p:to>
                                        <p:strVal val="visible"/>
                                      </p:to>
                                    </p:set>
                                    <p:anim calcmode="lin" valueType="num">
                                      <p:cBhvr additive="base">
                                        <p:cTn id="32" dur="500" fill="hold"/>
                                        <p:tgtEl>
                                          <p:spTgt spid="3090468">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0904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090468">
                                            <p:txEl>
                                              <p:pRg st="2" end="2"/>
                                            </p:txEl>
                                          </p:spTgt>
                                        </p:tgtEl>
                                        <p:attrNameLst>
                                          <p:attrName>style.visibility</p:attrName>
                                        </p:attrNameLst>
                                      </p:cBhvr>
                                      <p:to>
                                        <p:strVal val="visible"/>
                                      </p:to>
                                    </p:set>
                                    <p:anim calcmode="lin" valueType="num">
                                      <p:cBhvr additive="base">
                                        <p:cTn id="38" dur="500" fill="hold"/>
                                        <p:tgtEl>
                                          <p:spTgt spid="3090468">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09046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8" grpId="0" animBg="1"/>
      <p:bldP spid="602134" grpId="0" animBg="1"/>
    </p:bld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normAutofit fontScale="90000"/>
          </a:bodyPr>
          <a:lstStyle/>
          <a:p>
            <a:pPr eaLnBrk="1" hangingPunct="1"/>
            <a:r>
              <a:rPr lang="zh-CN" altLang="en-US" sz="3733" b="1" dirty="0">
                <a:latin typeface="微软雅黑" pitchFamily="34" charset="-122"/>
              </a:rPr>
              <a:t>单链表操作</a:t>
            </a:r>
            <a:r>
              <a:rPr lang="en-US" altLang="zh-CN" sz="3733" b="1" dirty="0">
                <a:latin typeface="微软雅黑" pitchFamily="34" charset="-122"/>
              </a:rPr>
              <a:t>--</a:t>
            </a:r>
            <a:r>
              <a:rPr lang="zh-CN" altLang="en-US" sz="3733" b="1" dirty="0">
                <a:latin typeface="微软雅黑" pitchFamily="34" charset="-122"/>
              </a:rPr>
              <a:t>建立</a:t>
            </a:r>
          </a:p>
        </p:txBody>
      </p:sp>
      <p:sp>
        <p:nvSpPr>
          <p:cNvPr id="3084291" name="Rectangle 3"/>
          <p:cNvSpPr>
            <a:spLocks noGrp="1" noChangeArrowheads="1"/>
          </p:cNvSpPr>
          <p:nvPr>
            <p:ph idx="4294967295"/>
          </p:nvPr>
        </p:nvSpPr>
        <p:spPr>
          <a:xfrm>
            <a:off x="819574" y="1752596"/>
            <a:ext cx="10363200" cy="2527300"/>
          </a:xfrm>
        </p:spPr>
        <p:txBody>
          <a:bodyPr>
            <a:normAutofit/>
          </a:bodyPr>
          <a:lstStyle/>
          <a:p>
            <a:pPr eaLnBrk="1" hangingPunct="1">
              <a:buNone/>
            </a:pPr>
            <a:r>
              <a:rPr lang="zh-CN" altLang="en-US" sz="2400" b="1" dirty="0"/>
              <a:t>定义头指针</a:t>
            </a:r>
            <a:endParaRPr lang="en-US" altLang="zh-CN" sz="2400" b="1" dirty="0"/>
          </a:p>
          <a:p>
            <a:pPr eaLnBrk="1" hangingPunct="1">
              <a:buNone/>
            </a:pPr>
            <a:r>
              <a:rPr lang="en-US" altLang="zh-CN" sz="1867" dirty="0" err="1"/>
              <a:t>linkRec</a:t>
            </a:r>
            <a:r>
              <a:rPr lang="en-US" altLang="zh-CN" sz="1867" dirty="0"/>
              <a:t>  *head;</a:t>
            </a:r>
          </a:p>
          <a:p>
            <a:pPr>
              <a:spcBef>
                <a:spcPts val="2400"/>
              </a:spcBef>
              <a:buNone/>
            </a:pPr>
            <a:r>
              <a:rPr lang="zh-CN" altLang="en-US" sz="2400" b="1" dirty="0"/>
              <a:t>建立头结点</a:t>
            </a:r>
          </a:p>
          <a:p>
            <a:pPr>
              <a:buNone/>
            </a:pPr>
            <a:r>
              <a:rPr lang="zh-CN" altLang="en-US" sz="1867" dirty="0"/>
              <a:t>申请空间</a:t>
            </a:r>
          </a:p>
          <a:p>
            <a:pPr>
              <a:buNone/>
            </a:pPr>
            <a:r>
              <a:rPr lang="zh-CN" altLang="en-US" sz="1867" dirty="0"/>
              <a:t>设为头结点 </a:t>
            </a:r>
          </a:p>
        </p:txBody>
      </p:sp>
      <p:grpSp>
        <p:nvGrpSpPr>
          <p:cNvPr id="2" name="Group 4"/>
          <p:cNvGrpSpPr>
            <a:grpSpLocks/>
          </p:cNvGrpSpPr>
          <p:nvPr/>
        </p:nvGrpSpPr>
        <p:grpSpPr bwMode="auto">
          <a:xfrm>
            <a:off x="2049991" y="5388371"/>
            <a:ext cx="969435" cy="396876"/>
            <a:chOff x="2574" y="5057"/>
            <a:chExt cx="720" cy="318"/>
          </a:xfrm>
        </p:grpSpPr>
        <p:sp>
          <p:nvSpPr>
            <p:cNvPr id="603143" name="Rectangle 5"/>
            <p:cNvSpPr>
              <a:spLocks noChangeArrowheads="1"/>
            </p:cNvSpPr>
            <p:nvPr/>
          </p:nvSpPr>
          <p:spPr bwMode="auto">
            <a:xfrm>
              <a:off x="2574" y="5057"/>
              <a:ext cx="360" cy="312"/>
            </a:xfrm>
            <a:prstGeom prst="rect">
              <a:avLst/>
            </a:prstGeom>
            <a:solidFill>
              <a:srgbClr val="969696"/>
            </a:solidFill>
            <a:ln w="9525">
              <a:solidFill>
                <a:srgbClr val="000000"/>
              </a:solidFill>
              <a:miter lim="800000"/>
              <a:headEnd/>
              <a:tailEnd/>
            </a:ln>
          </p:spPr>
          <p:txBody>
            <a:bodyPr/>
            <a:lstStyle/>
            <a:p>
              <a:endParaRPr lang="zh-CN" altLang="en-US" sz="1867">
                <a:latin typeface="微软雅黑" pitchFamily="34" charset="-122"/>
                <a:ea typeface="微软雅黑" pitchFamily="34" charset="-122"/>
              </a:endParaRPr>
            </a:p>
          </p:txBody>
        </p:sp>
        <p:sp>
          <p:nvSpPr>
            <p:cNvPr id="603144" name="Rectangle 6"/>
            <p:cNvSpPr>
              <a:spLocks noChangeArrowheads="1"/>
            </p:cNvSpPr>
            <p:nvPr/>
          </p:nvSpPr>
          <p:spPr bwMode="auto">
            <a:xfrm>
              <a:off x="2934" y="5063"/>
              <a:ext cx="360" cy="312"/>
            </a:xfrm>
            <a:prstGeom prst="rect">
              <a:avLst/>
            </a:prstGeom>
            <a:solidFill>
              <a:srgbClr val="FFFFFF"/>
            </a:solidFill>
            <a:ln w="9525">
              <a:solidFill>
                <a:srgbClr val="000000"/>
              </a:solidFill>
              <a:miter lim="800000"/>
              <a:headEnd/>
              <a:tailEnd/>
            </a:ln>
          </p:spPr>
          <p:txBody>
            <a:bodyPr/>
            <a:lstStyle/>
            <a:p>
              <a:endParaRPr lang="zh-CN" altLang="en-US" sz="1867">
                <a:latin typeface="微软雅黑" pitchFamily="34" charset="-122"/>
                <a:ea typeface="微软雅黑" pitchFamily="34" charset="-122"/>
              </a:endParaRPr>
            </a:p>
          </p:txBody>
        </p:sp>
      </p:grpSp>
      <p:sp>
        <p:nvSpPr>
          <p:cNvPr id="3084295" name="Text Box 7"/>
          <p:cNvSpPr txBox="1">
            <a:spLocks noChangeArrowheads="1"/>
          </p:cNvSpPr>
          <p:nvPr/>
        </p:nvSpPr>
        <p:spPr bwMode="auto">
          <a:xfrm>
            <a:off x="2049992" y="4626367"/>
            <a:ext cx="969435" cy="457200"/>
          </a:xfrm>
          <a:prstGeom prst="rect">
            <a:avLst/>
          </a:prstGeom>
          <a:noFill/>
          <a:ln w="9525">
            <a:noFill/>
            <a:miter lim="800000"/>
            <a:headEnd/>
            <a:tailEnd/>
          </a:ln>
        </p:spPr>
        <p:txBody>
          <a:bodyPr/>
          <a:lstStyle/>
          <a:p>
            <a:pPr algn="just" eaLnBrk="0" hangingPunct="0"/>
            <a:r>
              <a:rPr lang="en-US" altLang="zh-CN" sz="1867" dirty="0">
                <a:latin typeface="微软雅黑" pitchFamily="34" charset="-122"/>
                <a:ea typeface="微软雅黑" pitchFamily="34" charset="-122"/>
              </a:rPr>
              <a:t>head</a:t>
            </a:r>
          </a:p>
        </p:txBody>
      </p:sp>
      <p:sp>
        <p:nvSpPr>
          <p:cNvPr id="3084296" name="Line 8"/>
          <p:cNvSpPr>
            <a:spLocks noChangeShapeType="1"/>
          </p:cNvSpPr>
          <p:nvPr/>
        </p:nvSpPr>
        <p:spPr bwMode="auto">
          <a:xfrm>
            <a:off x="2498726" y="5083567"/>
            <a:ext cx="4233" cy="30480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grpSp>
        <p:nvGrpSpPr>
          <p:cNvPr id="9" name="Group 10"/>
          <p:cNvGrpSpPr>
            <a:grpSpLocks/>
          </p:cNvGrpSpPr>
          <p:nvPr/>
        </p:nvGrpSpPr>
        <p:grpSpPr bwMode="auto">
          <a:xfrm>
            <a:off x="3620556" y="5404247"/>
            <a:ext cx="812800" cy="381000"/>
            <a:chOff x="4680" y="5028"/>
            <a:chExt cx="720" cy="312"/>
          </a:xfrm>
        </p:grpSpPr>
        <p:sp>
          <p:nvSpPr>
            <p:cNvPr id="10" name="Rectangle 11"/>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p>
          </p:txBody>
        </p:sp>
        <p:sp>
          <p:nvSpPr>
            <p:cNvPr id="11" name="Rectangle 12"/>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p>
          </p:txBody>
        </p:sp>
      </p:grpSp>
      <p:sp>
        <p:nvSpPr>
          <p:cNvPr id="12" name="Text Box 13"/>
          <p:cNvSpPr txBox="1">
            <a:spLocks noChangeArrowheads="1"/>
          </p:cNvSpPr>
          <p:nvPr/>
        </p:nvSpPr>
        <p:spPr bwMode="auto">
          <a:xfrm>
            <a:off x="3620556" y="5404247"/>
            <a:ext cx="406400" cy="379656"/>
          </a:xfrm>
          <a:prstGeom prst="rect">
            <a:avLst/>
          </a:prstGeom>
          <a:noFill/>
          <a:ln w="9525">
            <a:noFill/>
            <a:miter lim="800000"/>
            <a:headEnd/>
            <a:tailEnd/>
          </a:ln>
        </p:spPr>
        <p:txBody>
          <a:bodyPr>
            <a:spAutoFit/>
          </a:bodyPr>
          <a:lstStyle/>
          <a:p>
            <a:pPr>
              <a:spcBef>
                <a:spcPct val="50000"/>
              </a:spcBef>
            </a:pPr>
            <a:r>
              <a:rPr lang="en-US" altLang="zh-CN" sz="1867" b="1">
                <a:latin typeface="Times New Roman" pitchFamily="18" charset="0"/>
                <a:ea typeface="宋体" pitchFamily="2" charset="-122"/>
              </a:rPr>
              <a:t>a</a:t>
            </a:r>
          </a:p>
        </p:txBody>
      </p:sp>
      <p:sp>
        <p:nvSpPr>
          <p:cNvPr id="13" name="Line 14"/>
          <p:cNvSpPr>
            <a:spLocks noChangeShapeType="1"/>
          </p:cNvSpPr>
          <p:nvPr/>
        </p:nvSpPr>
        <p:spPr bwMode="auto">
          <a:xfrm>
            <a:off x="3010956" y="5556647"/>
            <a:ext cx="609600" cy="0"/>
          </a:xfrm>
          <a:prstGeom prst="line">
            <a:avLst/>
          </a:prstGeom>
          <a:noFill/>
          <a:ln w="9525">
            <a:solidFill>
              <a:schemeClr val="tx1"/>
            </a:solidFill>
            <a:round/>
            <a:headEnd/>
            <a:tailEnd type="triangle" w="med" len="med"/>
          </a:ln>
        </p:spPr>
        <p:txBody>
          <a:bodyPr/>
          <a:lstStyle/>
          <a:p>
            <a:endParaRPr lang="zh-CN" altLang="en-US" sz="2400"/>
          </a:p>
        </p:txBody>
      </p:sp>
      <p:grpSp>
        <p:nvGrpSpPr>
          <p:cNvPr id="14" name="Group 15"/>
          <p:cNvGrpSpPr>
            <a:grpSpLocks/>
          </p:cNvGrpSpPr>
          <p:nvPr/>
        </p:nvGrpSpPr>
        <p:grpSpPr bwMode="auto">
          <a:xfrm>
            <a:off x="5042956" y="5404247"/>
            <a:ext cx="812800" cy="381000"/>
            <a:chOff x="4680" y="5028"/>
            <a:chExt cx="720" cy="312"/>
          </a:xfrm>
        </p:grpSpPr>
        <p:sp>
          <p:nvSpPr>
            <p:cNvPr id="15" name="Rectangle 16"/>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p>
          </p:txBody>
        </p:sp>
        <p:sp>
          <p:nvSpPr>
            <p:cNvPr id="16" name="Rectangle 17"/>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p>
          </p:txBody>
        </p:sp>
      </p:grpSp>
      <p:sp>
        <p:nvSpPr>
          <p:cNvPr id="17" name="Text Box 18"/>
          <p:cNvSpPr txBox="1">
            <a:spLocks noChangeArrowheads="1"/>
          </p:cNvSpPr>
          <p:nvPr/>
        </p:nvSpPr>
        <p:spPr bwMode="auto">
          <a:xfrm>
            <a:off x="5042956" y="5404247"/>
            <a:ext cx="406400" cy="379656"/>
          </a:xfrm>
          <a:prstGeom prst="rect">
            <a:avLst/>
          </a:prstGeom>
          <a:noFill/>
          <a:ln w="9525">
            <a:noFill/>
            <a:miter lim="800000"/>
            <a:headEnd/>
            <a:tailEnd/>
          </a:ln>
        </p:spPr>
        <p:txBody>
          <a:bodyPr>
            <a:spAutoFit/>
          </a:bodyPr>
          <a:lstStyle/>
          <a:p>
            <a:pPr>
              <a:spcBef>
                <a:spcPct val="50000"/>
              </a:spcBef>
            </a:pPr>
            <a:r>
              <a:rPr lang="en-US" altLang="zh-CN" sz="1867" b="1">
                <a:latin typeface="Times New Roman" pitchFamily="18" charset="0"/>
                <a:ea typeface="宋体" pitchFamily="2" charset="-122"/>
              </a:rPr>
              <a:t>b</a:t>
            </a:r>
          </a:p>
        </p:txBody>
      </p:sp>
      <p:sp>
        <p:nvSpPr>
          <p:cNvPr id="18" name="Line 19"/>
          <p:cNvSpPr>
            <a:spLocks noChangeShapeType="1"/>
          </p:cNvSpPr>
          <p:nvPr/>
        </p:nvSpPr>
        <p:spPr bwMode="auto">
          <a:xfrm>
            <a:off x="4433356" y="5556647"/>
            <a:ext cx="609600" cy="0"/>
          </a:xfrm>
          <a:prstGeom prst="line">
            <a:avLst/>
          </a:prstGeom>
          <a:noFill/>
          <a:ln w="9525">
            <a:solidFill>
              <a:schemeClr val="tx1"/>
            </a:solidFill>
            <a:round/>
            <a:headEnd/>
            <a:tailEnd type="triangle" w="med" len="med"/>
          </a:ln>
        </p:spPr>
        <p:txBody>
          <a:bodyPr/>
          <a:lstStyle/>
          <a:p>
            <a:endParaRPr lang="zh-CN" altLang="en-US" sz="1867"/>
          </a:p>
        </p:txBody>
      </p:sp>
      <p:grpSp>
        <p:nvGrpSpPr>
          <p:cNvPr id="19" name="Group 20"/>
          <p:cNvGrpSpPr>
            <a:grpSpLocks/>
          </p:cNvGrpSpPr>
          <p:nvPr/>
        </p:nvGrpSpPr>
        <p:grpSpPr bwMode="auto">
          <a:xfrm>
            <a:off x="6363756" y="5404247"/>
            <a:ext cx="812800" cy="381000"/>
            <a:chOff x="4680" y="5028"/>
            <a:chExt cx="720" cy="312"/>
          </a:xfrm>
        </p:grpSpPr>
        <p:sp>
          <p:nvSpPr>
            <p:cNvPr id="20" name="Rectangle 21"/>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p>
          </p:txBody>
        </p:sp>
        <p:sp>
          <p:nvSpPr>
            <p:cNvPr id="21" name="Rectangle 22"/>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p>
          </p:txBody>
        </p:sp>
      </p:grpSp>
      <p:sp>
        <p:nvSpPr>
          <p:cNvPr id="22" name="Text Box 23"/>
          <p:cNvSpPr txBox="1">
            <a:spLocks noChangeArrowheads="1"/>
          </p:cNvSpPr>
          <p:nvPr/>
        </p:nvSpPr>
        <p:spPr bwMode="auto">
          <a:xfrm>
            <a:off x="6363756" y="5404247"/>
            <a:ext cx="406400" cy="379656"/>
          </a:xfrm>
          <a:prstGeom prst="rect">
            <a:avLst/>
          </a:prstGeom>
          <a:noFill/>
          <a:ln w="9525">
            <a:noFill/>
            <a:miter lim="800000"/>
            <a:headEnd/>
            <a:tailEnd/>
          </a:ln>
        </p:spPr>
        <p:txBody>
          <a:bodyPr>
            <a:spAutoFit/>
          </a:bodyPr>
          <a:lstStyle/>
          <a:p>
            <a:pPr>
              <a:spcBef>
                <a:spcPct val="50000"/>
              </a:spcBef>
            </a:pPr>
            <a:r>
              <a:rPr lang="en-US" altLang="zh-CN" sz="1867" b="1">
                <a:latin typeface="Times New Roman" pitchFamily="18" charset="0"/>
                <a:ea typeface="宋体" pitchFamily="2" charset="-122"/>
              </a:rPr>
              <a:t>c</a:t>
            </a:r>
          </a:p>
        </p:txBody>
      </p:sp>
      <p:sp>
        <p:nvSpPr>
          <p:cNvPr id="23" name="Line 24"/>
          <p:cNvSpPr>
            <a:spLocks noChangeShapeType="1"/>
          </p:cNvSpPr>
          <p:nvPr/>
        </p:nvSpPr>
        <p:spPr bwMode="auto">
          <a:xfrm>
            <a:off x="5754156" y="5556647"/>
            <a:ext cx="609600" cy="0"/>
          </a:xfrm>
          <a:prstGeom prst="line">
            <a:avLst/>
          </a:prstGeom>
          <a:noFill/>
          <a:ln w="9525">
            <a:solidFill>
              <a:schemeClr val="tx1"/>
            </a:solidFill>
            <a:round/>
            <a:headEnd/>
            <a:tailEnd type="triangle" w="med" len="med"/>
          </a:ln>
        </p:spPr>
        <p:txBody>
          <a:bodyPr/>
          <a:lstStyle/>
          <a:p>
            <a:endParaRPr lang="zh-CN" altLang="en-US" sz="1867"/>
          </a:p>
        </p:txBody>
      </p:sp>
      <p:grpSp>
        <p:nvGrpSpPr>
          <p:cNvPr id="24" name="Group 25"/>
          <p:cNvGrpSpPr>
            <a:grpSpLocks/>
          </p:cNvGrpSpPr>
          <p:nvPr/>
        </p:nvGrpSpPr>
        <p:grpSpPr bwMode="auto">
          <a:xfrm>
            <a:off x="7786156" y="5404247"/>
            <a:ext cx="812800" cy="381000"/>
            <a:chOff x="4680" y="5028"/>
            <a:chExt cx="720" cy="312"/>
          </a:xfrm>
        </p:grpSpPr>
        <p:sp>
          <p:nvSpPr>
            <p:cNvPr id="25" name="Rectangle 26"/>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p>
          </p:txBody>
        </p:sp>
        <p:sp>
          <p:nvSpPr>
            <p:cNvPr id="26" name="Rectangle 27"/>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p>
          </p:txBody>
        </p:sp>
      </p:grpSp>
      <p:sp>
        <p:nvSpPr>
          <p:cNvPr id="27" name="Text Box 28"/>
          <p:cNvSpPr txBox="1">
            <a:spLocks noChangeArrowheads="1"/>
          </p:cNvSpPr>
          <p:nvPr/>
        </p:nvSpPr>
        <p:spPr bwMode="auto">
          <a:xfrm>
            <a:off x="7786156" y="5404247"/>
            <a:ext cx="406400" cy="379656"/>
          </a:xfrm>
          <a:prstGeom prst="rect">
            <a:avLst/>
          </a:prstGeom>
          <a:noFill/>
          <a:ln w="9525">
            <a:noFill/>
            <a:miter lim="800000"/>
            <a:headEnd/>
            <a:tailEnd/>
          </a:ln>
        </p:spPr>
        <p:txBody>
          <a:bodyPr>
            <a:spAutoFit/>
          </a:bodyPr>
          <a:lstStyle/>
          <a:p>
            <a:pPr>
              <a:spcBef>
                <a:spcPct val="50000"/>
              </a:spcBef>
            </a:pPr>
            <a:r>
              <a:rPr lang="en-US" altLang="zh-CN" sz="1867" b="1">
                <a:latin typeface="Times New Roman" pitchFamily="18" charset="0"/>
                <a:ea typeface="宋体" pitchFamily="2" charset="-122"/>
              </a:rPr>
              <a:t>d</a:t>
            </a:r>
          </a:p>
        </p:txBody>
      </p:sp>
      <p:sp>
        <p:nvSpPr>
          <p:cNvPr id="28" name="Line 29"/>
          <p:cNvSpPr>
            <a:spLocks noChangeShapeType="1"/>
          </p:cNvSpPr>
          <p:nvPr/>
        </p:nvSpPr>
        <p:spPr bwMode="auto">
          <a:xfrm>
            <a:off x="7176556" y="5556647"/>
            <a:ext cx="609600" cy="0"/>
          </a:xfrm>
          <a:prstGeom prst="line">
            <a:avLst/>
          </a:prstGeom>
          <a:noFill/>
          <a:ln w="9525">
            <a:solidFill>
              <a:schemeClr val="tx1"/>
            </a:solidFill>
            <a:round/>
            <a:headEnd/>
            <a:tailEnd type="triangle" w="med" len="med"/>
          </a:ln>
        </p:spPr>
        <p:txBody>
          <a:bodyPr/>
          <a:lstStyle/>
          <a:p>
            <a:endParaRPr lang="zh-CN" altLang="en-US" sz="1867"/>
          </a:p>
        </p:txBody>
      </p:sp>
      <p:sp>
        <p:nvSpPr>
          <p:cNvPr id="29" name="Text Box 30"/>
          <p:cNvSpPr txBox="1">
            <a:spLocks noChangeArrowheads="1"/>
          </p:cNvSpPr>
          <p:nvPr/>
        </p:nvSpPr>
        <p:spPr bwMode="auto">
          <a:xfrm>
            <a:off x="8192556" y="5404247"/>
            <a:ext cx="508000" cy="379656"/>
          </a:xfrm>
          <a:prstGeom prst="rect">
            <a:avLst/>
          </a:prstGeom>
          <a:noFill/>
          <a:ln w="9525">
            <a:noFill/>
            <a:miter lim="800000"/>
            <a:headEnd/>
            <a:tailEnd/>
          </a:ln>
        </p:spPr>
        <p:txBody>
          <a:bodyPr>
            <a:spAutoFit/>
          </a:bodyPr>
          <a:lstStyle/>
          <a:p>
            <a:pPr>
              <a:spcBef>
                <a:spcPct val="50000"/>
              </a:spcBef>
            </a:pPr>
            <a:r>
              <a:rPr lang="en-US" altLang="zh-CN" sz="1867" b="1">
                <a:latin typeface="Times New Roman" pitchFamily="18" charset="0"/>
                <a:ea typeface="宋体" pitchFamily="2" charset="-122"/>
              </a:rPr>
              <a:t>^</a:t>
            </a:r>
          </a:p>
        </p:txBody>
      </p:sp>
      <p:sp>
        <p:nvSpPr>
          <p:cNvPr id="30" name="Rectangle 3"/>
          <p:cNvSpPr txBox="1">
            <a:spLocks noChangeArrowheads="1"/>
          </p:cNvSpPr>
          <p:nvPr/>
        </p:nvSpPr>
        <p:spPr>
          <a:xfrm>
            <a:off x="3840689" y="1752600"/>
            <a:ext cx="4859867" cy="2581275"/>
          </a:xfrm>
          <a:prstGeom prst="rect">
            <a:avLst/>
          </a:prstGeom>
        </p:spPr>
        <p:txBody>
          <a:bodyPr vert="horz">
            <a:normAutofit/>
          </a:bodyPr>
          <a:lstStyle/>
          <a:p>
            <a:pPr marL="560818" indent="-512051" defTabSz="1219170">
              <a:spcBef>
                <a:spcPct val="20000"/>
              </a:spcBef>
              <a:buClr>
                <a:schemeClr val="accent1"/>
              </a:buClr>
              <a:buSzPct val="80000"/>
              <a:defRPr/>
            </a:pPr>
            <a:r>
              <a:rPr lang="zh-CN" altLang="en-US" sz="2400" b="1" dirty="0">
                <a:latin typeface="微软雅黑" pitchFamily="34" charset="-122"/>
                <a:ea typeface="微软雅黑" pitchFamily="34" charset="-122"/>
              </a:rPr>
              <a:t>逐个从键盘输入数据，存入链表 </a:t>
            </a:r>
          </a:p>
          <a:p>
            <a:pPr marL="560818" indent="-512051" defTabSz="1219170">
              <a:spcBef>
                <a:spcPct val="20000"/>
              </a:spcBef>
              <a:buClr>
                <a:schemeClr val="accent1"/>
              </a:buClr>
              <a:buSzPct val="80000"/>
              <a:defRPr/>
            </a:pPr>
            <a:r>
              <a:rPr lang="zh-CN" altLang="en-US" sz="1867" dirty="0">
                <a:latin typeface="微软雅黑" pitchFamily="34" charset="-122"/>
                <a:ea typeface="微软雅黑" pitchFamily="34" charset="-122"/>
              </a:rPr>
              <a:t>接收输入</a:t>
            </a:r>
          </a:p>
          <a:p>
            <a:pPr marL="560818" indent="-512051" defTabSz="1219170">
              <a:spcBef>
                <a:spcPct val="20000"/>
              </a:spcBef>
              <a:buClr>
                <a:schemeClr val="accent1"/>
              </a:buClr>
              <a:buSzPct val="80000"/>
              <a:defRPr/>
            </a:pPr>
            <a:r>
              <a:rPr lang="zh-CN" altLang="en-US" sz="1867" dirty="0">
                <a:latin typeface="微软雅黑" pitchFamily="34" charset="-122"/>
                <a:ea typeface="微软雅黑" pitchFamily="34" charset="-122"/>
              </a:rPr>
              <a:t>申请空间</a:t>
            </a:r>
          </a:p>
          <a:p>
            <a:pPr marL="560818" indent="-512051" defTabSz="1219170">
              <a:spcBef>
                <a:spcPct val="20000"/>
              </a:spcBef>
              <a:buClr>
                <a:schemeClr val="accent1"/>
              </a:buClr>
              <a:buSzPct val="80000"/>
              <a:defRPr/>
            </a:pPr>
            <a:r>
              <a:rPr lang="zh-CN" altLang="en-US" sz="1867" dirty="0">
                <a:latin typeface="微软雅黑" pitchFamily="34" charset="-122"/>
                <a:ea typeface="微软雅黑" pitchFamily="34" charset="-122"/>
              </a:rPr>
              <a:t>输入数据放入申请到的空间</a:t>
            </a:r>
          </a:p>
          <a:p>
            <a:pPr marL="560818" indent="-512051" defTabSz="1219170">
              <a:spcBef>
                <a:spcPct val="20000"/>
              </a:spcBef>
              <a:buClr>
                <a:schemeClr val="accent1"/>
              </a:buClr>
              <a:buSzPct val="80000"/>
              <a:defRPr/>
            </a:pPr>
            <a:r>
              <a:rPr lang="zh-CN" altLang="en-US" sz="1867" dirty="0">
                <a:latin typeface="微软雅黑" pitchFamily="34" charset="-122"/>
                <a:ea typeface="微软雅黑" pitchFamily="34" charset="-122"/>
              </a:rPr>
              <a:t>链入链表尾 </a:t>
            </a:r>
          </a:p>
          <a:p>
            <a:pPr marL="560818" indent="-512051" defTabSz="1219170">
              <a:spcBef>
                <a:spcPts val="2400"/>
              </a:spcBef>
              <a:buClr>
                <a:schemeClr val="accent1"/>
              </a:buClr>
              <a:buSzPct val="80000"/>
              <a:defRPr/>
            </a:pPr>
            <a:r>
              <a:rPr lang="zh-CN" altLang="en-US" sz="2400" b="1" dirty="0">
                <a:latin typeface="微软雅黑" pitchFamily="34" charset="-122"/>
                <a:ea typeface="微软雅黑" pitchFamily="34" charset="-122"/>
              </a:rPr>
              <a:t>置链表结束标志</a:t>
            </a:r>
          </a:p>
        </p:txBody>
      </p:sp>
      <p:sp>
        <p:nvSpPr>
          <p:cNvPr id="31" name="Rectangle 2"/>
          <p:cNvSpPr>
            <a:spLocks noChangeArrowheads="1"/>
          </p:cNvSpPr>
          <p:nvPr/>
        </p:nvSpPr>
        <p:spPr bwMode="auto">
          <a:xfrm>
            <a:off x="9105349" y="1228725"/>
            <a:ext cx="2922103" cy="4010009"/>
          </a:xfrm>
          <a:prstGeom prst="rect">
            <a:avLst/>
          </a:prstGeom>
          <a:noFill/>
          <a:ln w="9525">
            <a:noFill/>
            <a:miter lim="800000"/>
            <a:headEnd/>
            <a:tailEnd/>
          </a:ln>
        </p:spPr>
        <p:txBody>
          <a:bodyPr wrap="square">
            <a:spAutoFit/>
          </a:bodyPr>
          <a:lstStyle/>
          <a:p>
            <a:pPr>
              <a:lnSpc>
                <a:spcPct val="125000"/>
              </a:lnSpc>
            </a:pPr>
            <a:r>
              <a:rPr lang="en-US" altLang="zh-CN" sz="1867" dirty="0">
                <a:latin typeface="微软雅黑" pitchFamily="34" charset="-122"/>
                <a:ea typeface="微软雅黑" pitchFamily="34" charset="-122"/>
              </a:rPr>
              <a:t>head = new  </a:t>
            </a:r>
            <a:r>
              <a:rPr lang="en-US" altLang="zh-CN" sz="1867" dirty="0" err="1">
                <a:latin typeface="微软雅黑" pitchFamily="34" charset="-122"/>
                <a:ea typeface="微软雅黑" pitchFamily="34" charset="-122"/>
              </a:rPr>
              <a:t>linkRec</a:t>
            </a:r>
            <a:r>
              <a:rPr lang="en-US" altLang="zh-CN" sz="1867" dirty="0">
                <a:latin typeface="微软雅黑" pitchFamily="34" charset="-122"/>
                <a:ea typeface="微软雅黑" pitchFamily="34" charset="-122"/>
              </a:rPr>
              <a:t>;</a:t>
            </a:r>
          </a:p>
          <a:p>
            <a:pPr eaLnBrk="0" hangingPunct="0">
              <a:lnSpc>
                <a:spcPct val="125000"/>
              </a:lnSpc>
            </a:pPr>
            <a:r>
              <a:rPr lang="en-US" altLang="zh-CN" sz="1867" dirty="0">
                <a:latin typeface="微软雅黑" pitchFamily="34" charset="-122"/>
                <a:ea typeface="微软雅黑" pitchFamily="34" charset="-122"/>
              </a:rPr>
              <a:t>rear = head;</a:t>
            </a:r>
          </a:p>
          <a:p>
            <a:pPr eaLnBrk="0" hangingPunct="0">
              <a:lnSpc>
                <a:spcPct val="125000"/>
              </a:lnSpc>
            </a:pP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a:t>
            </a:r>
            <a:r>
              <a:rPr lang="en-US" altLang="zh-CN" sz="1867" dirty="0" err="1">
                <a:latin typeface="微软雅黑" pitchFamily="34" charset="-122"/>
                <a:ea typeface="微软雅黑" pitchFamily="34" charset="-122"/>
              </a:rPr>
              <a:t>in_data</a:t>
            </a:r>
            <a:r>
              <a:rPr lang="en-US" altLang="zh-CN" sz="1867" dirty="0">
                <a:latin typeface="微软雅黑" pitchFamily="34" charset="-122"/>
                <a:ea typeface="微软雅黑" pitchFamily="34" charset="-122"/>
              </a:rPr>
              <a:t>;</a:t>
            </a:r>
          </a:p>
          <a:p>
            <a:pPr eaLnBrk="0" hangingPunct="0">
              <a:lnSpc>
                <a:spcPct val="125000"/>
              </a:lnSpc>
            </a:pPr>
            <a:r>
              <a:rPr lang="en-US" altLang="zh-CN" sz="1867" dirty="0">
                <a:latin typeface="微软雅黑" pitchFamily="34" charset="-122"/>
                <a:ea typeface="微软雅黑" pitchFamily="34" charset="-122"/>
              </a:rPr>
              <a:t>while(</a:t>
            </a:r>
            <a:r>
              <a:rPr lang="zh-CN" altLang="en-US" sz="1867" dirty="0">
                <a:latin typeface="微软雅黑" pitchFamily="34" charset="-122"/>
                <a:ea typeface="微软雅黑" pitchFamily="34" charset="-122"/>
              </a:rPr>
              <a:t>输入未结束</a:t>
            </a:r>
            <a:r>
              <a:rPr lang="en-US" altLang="zh-CN" sz="1867" dirty="0">
                <a:latin typeface="微软雅黑" pitchFamily="34" charset="-122"/>
                <a:ea typeface="微软雅黑" pitchFamily="34" charset="-122"/>
              </a:rPr>
              <a:t>) {</a:t>
            </a:r>
          </a:p>
          <a:p>
            <a:pPr eaLnBrk="0" hangingPunct="0">
              <a:lnSpc>
                <a:spcPct val="125000"/>
              </a:lnSpc>
            </a:pPr>
            <a:r>
              <a:rPr lang="en-US" altLang="zh-CN" sz="1867" dirty="0">
                <a:latin typeface="微软雅黑" pitchFamily="34" charset="-122"/>
                <a:ea typeface="微软雅黑" pitchFamily="34" charset="-122"/>
              </a:rPr>
              <a:t>     p= new </a:t>
            </a:r>
            <a:r>
              <a:rPr lang="en-US" altLang="zh-CN" sz="1867" dirty="0" err="1">
                <a:latin typeface="微软雅黑" pitchFamily="34" charset="-122"/>
                <a:ea typeface="微软雅黑" pitchFamily="34" charset="-122"/>
              </a:rPr>
              <a:t>linkRec</a:t>
            </a:r>
            <a:r>
              <a:rPr lang="en-US" altLang="zh-CN" sz="1867" dirty="0">
                <a:latin typeface="微软雅黑" pitchFamily="34" charset="-122"/>
                <a:ea typeface="微软雅黑" pitchFamily="34" charset="-122"/>
              </a:rPr>
              <a:t>;</a:t>
            </a:r>
          </a:p>
          <a:p>
            <a:pPr eaLnBrk="0" hangingPunct="0">
              <a:lnSpc>
                <a:spcPct val="125000"/>
              </a:lnSpc>
            </a:pPr>
            <a:r>
              <a:rPr lang="en-US" altLang="zh-CN" sz="1867" dirty="0">
                <a:latin typeface="微软雅黑" pitchFamily="34" charset="-122"/>
                <a:ea typeface="微软雅黑" pitchFamily="34" charset="-122"/>
              </a:rPr>
              <a:t>     p-&gt;data = </a:t>
            </a:r>
            <a:r>
              <a:rPr lang="en-US" altLang="zh-CN" sz="1867" dirty="0" err="1">
                <a:latin typeface="微软雅黑" pitchFamily="34" charset="-122"/>
                <a:ea typeface="微软雅黑" pitchFamily="34" charset="-122"/>
              </a:rPr>
              <a:t>in_data</a:t>
            </a:r>
            <a:r>
              <a:rPr lang="en-US" altLang="zh-CN" sz="1867" dirty="0">
                <a:latin typeface="微软雅黑" pitchFamily="34" charset="-122"/>
                <a:ea typeface="微软雅黑" pitchFamily="34" charset="-122"/>
              </a:rPr>
              <a:t>;</a:t>
            </a:r>
          </a:p>
          <a:p>
            <a:pPr eaLnBrk="0" hangingPunct="0">
              <a:lnSpc>
                <a:spcPct val="125000"/>
              </a:lnSpc>
            </a:pPr>
            <a:r>
              <a:rPr lang="en-US" altLang="zh-CN" sz="1867" dirty="0">
                <a:latin typeface="微软雅黑" pitchFamily="34" charset="-122"/>
                <a:ea typeface="微软雅黑" pitchFamily="34" charset="-122"/>
              </a:rPr>
              <a:t>     rear-&gt;next = p;</a:t>
            </a:r>
          </a:p>
          <a:p>
            <a:pPr eaLnBrk="0" hangingPunct="0">
              <a:lnSpc>
                <a:spcPct val="125000"/>
              </a:lnSpc>
            </a:pPr>
            <a:r>
              <a:rPr lang="en-US" altLang="zh-CN" sz="1867" dirty="0">
                <a:latin typeface="微软雅黑" pitchFamily="34" charset="-122"/>
                <a:ea typeface="微软雅黑" pitchFamily="34" charset="-122"/>
              </a:rPr>
              <a:t>     rear=p;</a:t>
            </a:r>
          </a:p>
          <a:p>
            <a:pPr eaLnBrk="0" hangingPunct="0">
              <a:lnSpc>
                <a:spcPct val="125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a:t>
            </a:r>
            <a:r>
              <a:rPr lang="en-US" altLang="zh-CN" sz="1867" dirty="0" err="1">
                <a:latin typeface="微软雅黑" pitchFamily="34" charset="-122"/>
                <a:ea typeface="微软雅黑" pitchFamily="34" charset="-122"/>
              </a:rPr>
              <a:t>in_data</a:t>
            </a:r>
            <a:r>
              <a:rPr lang="en-US" altLang="zh-CN" sz="1867" dirty="0">
                <a:latin typeface="微软雅黑" pitchFamily="34" charset="-122"/>
                <a:ea typeface="微软雅黑" pitchFamily="34" charset="-122"/>
              </a:rPr>
              <a:t>;</a:t>
            </a:r>
          </a:p>
          <a:p>
            <a:pPr eaLnBrk="0" hangingPunct="0">
              <a:lnSpc>
                <a:spcPct val="125000"/>
              </a:lnSpc>
            </a:pPr>
            <a:r>
              <a:rPr lang="en-US" altLang="zh-CN" sz="1867" dirty="0">
                <a:latin typeface="微软雅黑" pitchFamily="34" charset="-122"/>
                <a:ea typeface="微软雅黑" pitchFamily="34" charset="-122"/>
              </a:rPr>
              <a:t>  }</a:t>
            </a:r>
          </a:p>
          <a:p>
            <a:pPr eaLnBrk="0" hangingPunct="0">
              <a:lnSpc>
                <a:spcPct val="125000"/>
              </a:lnSpc>
            </a:pPr>
            <a:r>
              <a:rPr lang="en-US" altLang="zh-CN" sz="1867" dirty="0">
                <a:latin typeface="微软雅黑" pitchFamily="34" charset="-122"/>
                <a:ea typeface="微软雅黑" pitchFamily="34" charset="-122"/>
              </a:rPr>
              <a:t>rear-&gt;next = NULL;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84291">
                                            <p:txEl>
                                              <p:pRg st="0" end="0"/>
                                            </p:txEl>
                                          </p:spTgt>
                                        </p:tgtEl>
                                        <p:attrNameLst>
                                          <p:attrName>style.visibility</p:attrName>
                                        </p:attrNameLst>
                                      </p:cBhvr>
                                      <p:to>
                                        <p:strVal val="visible"/>
                                      </p:to>
                                    </p:set>
                                    <p:anim calcmode="lin" valueType="num">
                                      <p:cBhvr additive="base">
                                        <p:cTn id="7" dur="500" fill="hold"/>
                                        <p:tgtEl>
                                          <p:spTgt spid="3084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84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84291">
                                            <p:txEl>
                                              <p:pRg st="1" end="1"/>
                                            </p:txEl>
                                          </p:spTgt>
                                        </p:tgtEl>
                                        <p:attrNameLst>
                                          <p:attrName>style.visibility</p:attrName>
                                        </p:attrNameLst>
                                      </p:cBhvr>
                                      <p:to>
                                        <p:strVal val="visible"/>
                                      </p:to>
                                    </p:set>
                                    <p:anim calcmode="lin" valueType="num">
                                      <p:cBhvr additive="base">
                                        <p:cTn id="13" dur="500" fill="hold"/>
                                        <p:tgtEl>
                                          <p:spTgt spid="30842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84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84295"/>
                                        </p:tgtEl>
                                        <p:attrNameLst>
                                          <p:attrName>style.visibility</p:attrName>
                                        </p:attrNameLst>
                                      </p:cBhvr>
                                      <p:to>
                                        <p:strVal val="visible"/>
                                      </p:to>
                                    </p:set>
                                    <p:anim calcmode="lin" valueType="num">
                                      <p:cBhvr additive="base">
                                        <p:cTn id="19" dur="500" fill="hold"/>
                                        <p:tgtEl>
                                          <p:spTgt spid="3084295"/>
                                        </p:tgtEl>
                                        <p:attrNameLst>
                                          <p:attrName>ppt_x</p:attrName>
                                        </p:attrNameLst>
                                      </p:cBhvr>
                                      <p:tavLst>
                                        <p:tav tm="0">
                                          <p:val>
                                            <p:strVal val="#ppt_x"/>
                                          </p:val>
                                        </p:tav>
                                        <p:tav tm="100000">
                                          <p:val>
                                            <p:strVal val="#ppt_x"/>
                                          </p:val>
                                        </p:tav>
                                      </p:tavLst>
                                    </p:anim>
                                    <p:anim calcmode="lin" valueType="num">
                                      <p:cBhvr additive="base">
                                        <p:cTn id="20" dur="500" fill="hold"/>
                                        <p:tgtEl>
                                          <p:spTgt spid="308429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84291">
                                            <p:txEl>
                                              <p:pRg st="2" end="2"/>
                                            </p:txEl>
                                          </p:spTgt>
                                        </p:tgtEl>
                                        <p:attrNameLst>
                                          <p:attrName>style.visibility</p:attrName>
                                        </p:attrNameLst>
                                      </p:cBhvr>
                                      <p:to>
                                        <p:strVal val="visible"/>
                                      </p:to>
                                    </p:set>
                                    <p:anim calcmode="lin" valueType="num">
                                      <p:cBhvr additive="base">
                                        <p:cTn id="25" dur="500" fill="hold"/>
                                        <p:tgtEl>
                                          <p:spTgt spid="308429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84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84291">
                                            <p:txEl>
                                              <p:pRg st="3" end="3"/>
                                            </p:txEl>
                                          </p:spTgt>
                                        </p:tgtEl>
                                        <p:attrNameLst>
                                          <p:attrName>style.visibility</p:attrName>
                                        </p:attrNameLst>
                                      </p:cBhvr>
                                      <p:to>
                                        <p:strVal val="visible"/>
                                      </p:to>
                                    </p:set>
                                    <p:anim calcmode="lin" valueType="num">
                                      <p:cBhvr additive="base">
                                        <p:cTn id="31" dur="500" fill="hold"/>
                                        <p:tgtEl>
                                          <p:spTgt spid="308429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842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084291">
                                            <p:txEl>
                                              <p:pRg st="4" end="4"/>
                                            </p:txEl>
                                          </p:spTgt>
                                        </p:tgtEl>
                                        <p:attrNameLst>
                                          <p:attrName>style.visibility</p:attrName>
                                        </p:attrNameLst>
                                      </p:cBhvr>
                                      <p:to>
                                        <p:strVal val="visible"/>
                                      </p:to>
                                    </p:set>
                                    <p:anim calcmode="lin" valueType="num">
                                      <p:cBhvr additive="base">
                                        <p:cTn id="41" dur="500" fill="hold"/>
                                        <p:tgtEl>
                                          <p:spTgt spid="3084291">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0842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084296"/>
                                        </p:tgtEl>
                                        <p:attrNameLst>
                                          <p:attrName>style.visibility</p:attrName>
                                        </p:attrNameLst>
                                      </p:cBhvr>
                                      <p:to>
                                        <p:strVal val="visible"/>
                                      </p:to>
                                    </p:set>
                                    <p:anim calcmode="lin" valueType="num">
                                      <p:cBhvr additive="base">
                                        <p:cTn id="47" dur="500" fill="hold"/>
                                        <p:tgtEl>
                                          <p:spTgt spid="3084296"/>
                                        </p:tgtEl>
                                        <p:attrNameLst>
                                          <p:attrName>ppt_x</p:attrName>
                                        </p:attrNameLst>
                                      </p:cBhvr>
                                      <p:tavLst>
                                        <p:tav tm="0">
                                          <p:val>
                                            <p:strVal val="#ppt_x"/>
                                          </p:val>
                                        </p:tav>
                                        <p:tav tm="100000">
                                          <p:val>
                                            <p:strVal val="#ppt_x"/>
                                          </p:val>
                                        </p:tav>
                                      </p:tavLst>
                                    </p:anim>
                                    <p:anim calcmode="lin" valueType="num">
                                      <p:cBhvr additive="base">
                                        <p:cTn id="48" dur="500" fill="hold"/>
                                        <p:tgtEl>
                                          <p:spTgt spid="308429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0">
                                            <p:txEl>
                                              <p:pRg st="0" end="0"/>
                                            </p:txEl>
                                          </p:spTgt>
                                        </p:tgtEl>
                                        <p:attrNameLst>
                                          <p:attrName>style.visibility</p:attrName>
                                        </p:attrNameLst>
                                      </p:cBhvr>
                                      <p:to>
                                        <p:strVal val="visible"/>
                                      </p:to>
                                    </p:set>
                                    <p:anim calcmode="lin" valueType="num">
                                      <p:cBhvr additive="base">
                                        <p:cTn id="53"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0">
                                            <p:txEl>
                                              <p:pRg st="1" end="1"/>
                                            </p:txEl>
                                          </p:spTgt>
                                        </p:tgtEl>
                                        <p:attrNameLst>
                                          <p:attrName>style.visibility</p:attrName>
                                        </p:attrNameLst>
                                      </p:cBhvr>
                                      <p:to>
                                        <p:strVal val="visible"/>
                                      </p:to>
                                    </p:set>
                                    <p:anim calcmode="lin" valueType="num">
                                      <p:cBhvr additive="base">
                                        <p:cTn id="59"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0">
                                            <p:txEl>
                                              <p:pRg st="2" end="2"/>
                                            </p:txEl>
                                          </p:spTgt>
                                        </p:tgtEl>
                                        <p:attrNameLst>
                                          <p:attrName>style.visibility</p:attrName>
                                        </p:attrNameLst>
                                      </p:cBhvr>
                                      <p:to>
                                        <p:strVal val="visible"/>
                                      </p:to>
                                    </p:set>
                                    <p:anim calcmode="lin" valueType="num">
                                      <p:cBhvr additive="base">
                                        <p:cTn id="65" dur="500" fill="hold"/>
                                        <p:tgtEl>
                                          <p:spTgt spid="30">
                                            <p:txEl>
                                              <p:pRg st="2" end="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additive="base">
                                        <p:cTn id="71" dur="500" fill="hold"/>
                                        <p:tgtEl>
                                          <p:spTgt spid="9"/>
                                        </p:tgtEl>
                                        <p:attrNameLst>
                                          <p:attrName>ppt_x</p:attrName>
                                        </p:attrNameLst>
                                      </p:cBhvr>
                                      <p:tavLst>
                                        <p:tav tm="0">
                                          <p:val>
                                            <p:strVal val="#ppt_x"/>
                                          </p:val>
                                        </p:tav>
                                        <p:tav tm="100000">
                                          <p:val>
                                            <p:strVal val="#ppt_x"/>
                                          </p:val>
                                        </p:tav>
                                      </p:tavLst>
                                    </p:anim>
                                    <p:anim calcmode="lin" valueType="num">
                                      <p:cBhvr additive="base">
                                        <p:cTn id="7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0">
                                            <p:txEl>
                                              <p:pRg st="3" end="3"/>
                                            </p:txEl>
                                          </p:spTgt>
                                        </p:tgtEl>
                                        <p:attrNameLst>
                                          <p:attrName>style.visibility</p:attrName>
                                        </p:attrNameLst>
                                      </p:cBhvr>
                                      <p:to>
                                        <p:strVal val="visible"/>
                                      </p:to>
                                    </p:set>
                                    <p:anim calcmode="lin" valueType="num">
                                      <p:cBhvr additive="base">
                                        <p:cTn id="77" dur="500" fill="hold"/>
                                        <p:tgtEl>
                                          <p:spTgt spid="30">
                                            <p:txEl>
                                              <p:pRg st="3" end="3"/>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2">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30">
                                            <p:txEl>
                                              <p:pRg st="4" end="4"/>
                                            </p:txEl>
                                          </p:spTgt>
                                        </p:tgtEl>
                                        <p:attrNameLst>
                                          <p:attrName>style.visibility</p:attrName>
                                        </p:attrNameLst>
                                      </p:cBhvr>
                                      <p:to>
                                        <p:strVal val="visible"/>
                                      </p:to>
                                    </p:set>
                                    <p:anim calcmode="lin" valueType="num">
                                      <p:cBhvr additive="base">
                                        <p:cTn id="87" dur="500" fill="hold"/>
                                        <p:tgtEl>
                                          <p:spTgt spid="30">
                                            <p:txEl>
                                              <p:pRg st="4" end="4"/>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1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499"/>
                                          </p:stCondLst>
                                        </p:cTn>
                                        <p:tgtEl>
                                          <p:spTgt spid="1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17">
                                            <p:txEl>
                                              <p:pRg st="0" end="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499"/>
                                          </p:stCondLst>
                                        </p:cTn>
                                        <p:tgtEl>
                                          <p:spTgt spid="1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499"/>
                                          </p:stCondLst>
                                        </p:cTn>
                                        <p:tgtEl>
                                          <p:spTgt spid="1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499"/>
                                          </p:stCondLst>
                                        </p:cTn>
                                        <p:tgtEl>
                                          <p:spTgt spid="22">
                                            <p:txEl>
                                              <p:pRg st="0" end="0"/>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499"/>
                                          </p:stCondLst>
                                        </p:cTn>
                                        <p:tgtEl>
                                          <p:spTgt spid="2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499"/>
                                          </p:stCondLst>
                                        </p:cTn>
                                        <p:tgtEl>
                                          <p:spTgt spid="24"/>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499"/>
                                          </p:stCondLst>
                                        </p:cTn>
                                        <p:tgtEl>
                                          <p:spTgt spid="27">
                                            <p:txEl>
                                              <p:pRg st="0" end="0"/>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499"/>
                                          </p:stCondLst>
                                        </p:cTn>
                                        <p:tgtEl>
                                          <p:spTgt spid="28"/>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30">
                                            <p:txEl>
                                              <p:pRg st="5" end="5"/>
                                            </p:txEl>
                                          </p:spTgt>
                                        </p:tgtEl>
                                        <p:attrNameLst>
                                          <p:attrName>style.visibility</p:attrName>
                                        </p:attrNameLst>
                                      </p:cBhvr>
                                      <p:to>
                                        <p:strVal val="visible"/>
                                      </p:to>
                                    </p:set>
                                    <p:anim calcmode="lin" valueType="num">
                                      <p:cBhvr additive="base">
                                        <p:cTn id="133" dur="500" fill="hold"/>
                                        <p:tgtEl>
                                          <p:spTgt spid="30">
                                            <p:txEl>
                                              <p:pRg st="5" end="5"/>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29">
                                            <p:txEl>
                                              <p:pRg st="0" end="0"/>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grpId="0" nodeType="clickEffect">
                                  <p:stCondLst>
                                    <p:cond delay="0"/>
                                  </p:stCondLst>
                                  <p:childTnLst>
                                    <p:set>
                                      <p:cBhvr>
                                        <p:cTn id="142" dur="1" fill="hold">
                                          <p:stCondLst>
                                            <p:cond delay="0"/>
                                          </p:stCondLst>
                                        </p:cTn>
                                        <p:tgtEl>
                                          <p:spTgt spid="31"/>
                                        </p:tgtEl>
                                        <p:attrNameLst>
                                          <p:attrName>style.visibility</p:attrName>
                                        </p:attrNameLst>
                                      </p:cBhvr>
                                      <p:to>
                                        <p:strVal val="visible"/>
                                      </p:to>
                                    </p:set>
                                    <p:animEffect transition="in" filter="blinds(horizontal)">
                                      <p:cBhvr>
                                        <p:cTn id="1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4295" grpId="0"/>
      <p:bldP spid="3084296" grpId="0" animBg="1"/>
      <p:bldP spid="12" grpId="0" build="p" autoUpdateAnimBg="0"/>
      <p:bldP spid="13" grpId="0" animBg="1"/>
      <p:bldP spid="17" grpId="0" build="p" autoUpdateAnimBg="0"/>
      <p:bldP spid="18" grpId="0" animBg="1"/>
      <p:bldP spid="22" grpId="0" build="p" autoUpdateAnimBg="0"/>
      <p:bldP spid="23" grpId="0" animBg="1"/>
      <p:bldP spid="27" grpId="0" build="p" autoUpdateAnimBg="0"/>
      <p:bldP spid="28" grpId="0" animBg="1"/>
      <p:bldP spid="29" grpId="0" build="p" autoUpdateAnimBg="0"/>
      <p:bldP spid="31" grpId="0"/>
    </p:bld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normAutofit fontScale="90000"/>
          </a:bodyPr>
          <a:lstStyle/>
          <a:p>
            <a:pPr eaLnBrk="1" hangingPunct="1"/>
            <a:r>
              <a:rPr lang="zh-CN" altLang="en-US" sz="3733" b="1" dirty="0">
                <a:latin typeface="微软雅黑" pitchFamily="34" charset="-122"/>
              </a:rPr>
              <a:t>单链表操作</a:t>
            </a:r>
            <a:r>
              <a:rPr lang="en-US" altLang="zh-CN" sz="3733" b="1" dirty="0">
                <a:latin typeface="微软雅黑" pitchFamily="34" charset="-122"/>
              </a:rPr>
              <a:t>—</a:t>
            </a:r>
            <a:r>
              <a:rPr lang="zh-CN" altLang="en-US" sz="3733" b="1" dirty="0">
                <a:latin typeface="微软雅黑" pitchFamily="34" charset="-122"/>
              </a:rPr>
              <a:t>输出</a:t>
            </a:r>
          </a:p>
        </p:txBody>
      </p:sp>
      <p:grpSp>
        <p:nvGrpSpPr>
          <p:cNvPr id="606211" name="Group 3"/>
          <p:cNvGrpSpPr>
            <a:grpSpLocks/>
          </p:cNvGrpSpPr>
          <p:nvPr/>
        </p:nvGrpSpPr>
        <p:grpSpPr bwMode="auto">
          <a:xfrm>
            <a:off x="2205569" y="1997077"/>
            <a:ext cx="6802967" cy="1220788"/>
            <a:chOff x="1042" y="1258"/>
            <a:chExt cx="3214" cy="769"/>
          </a:xfrm>
        </p:grpSpPr>
        <p:grpSp>
          <p:nvGrpSpPr>
            <p:cNvPr id="606213" name="Group 4"/>
            <p:cNvGrpSpPr>
              <a:grpSpLocks/>
            </p:cNvGrpSpPr>
            <p:nvPr/>
          </p:nvGrpSpPr>
          <p:grpSpPr bwMode="auto">
            <a:xfrm>
              <a:off x="1042" y="1258"/>
              <a:ext cx="754" cy="769"/>
              <a:chOff x="906" y="3312"/>
              <a:chExt cx="754" cy="769"/>
            </a:xfrm>
          </p:grpSpPr>
          <p:grpSp>
            <p:nvGrpSpPr>
              <p:cNvPr id="606235" name="Group 5"/>
              <p:cNvGrpSpPr>
                <a:grpSpLocks/>
              </p:cNvGrpSpPr>
              <p:nvPr/>
            </p:nvGrpSpPr>
            <p:grpSpPr bwMode="auto">
              <a:xfrm>
                <a:off x="906" y="3792"/>
                <a:ext cx="566" cy="289"/>
                <a:chOff x="2574" y="5057"/>
                <a:chExt cx="720" cy="318"/>
              </a:xfrm>
            </p:grpSpPr>
            <p:sp>
              <p:nvSpPr>
                <p:cNvPr id="606238" name="Rectangle 6"/>
                <p:cNvSpPr>
                  <a:spLocks noChangeArrowheads="1"/>
                </p:cNvSpPr>
                <p:nvPr/>
              </p:nvSpPr>
              <p:spPr bwMode="auto">
                <a:xfrm>
                  <a:off x="2574" y="5057"/>
                  <a:ext cx="360" cy="312"/>
                </a:xfrm>
                <a:prstGeom prst="rect">
                  <a:avLst/>
                </a:prstGeom>
                <a:solidFill>
                  <a:srgbClr val="969696"/>
                </a:solidFill>
                <a:ln w="9525">
                  <a:solidFill>
                    <a:srgbClr val="000000"/>
                  </a:solidFill>
                  <a:miter lim="800000"/>
                  <a:headEnd/>
                  <a:tailEnd/>
                </a:ln>
              </p:spPr>
              <p:txBody>
                <a:bodyPr/>
                <a:lstStyle/>
                <a:p>
                  <a:endParaRPr lang="zh-CN" altLang="en-US" sz="1867">
                    <a:latin typeface="微软雅黑" pitchFamily="34" charset="-122"/>
                    <a:ea typeface="微软雅黑" pitchFamily="34" charset="-122"/>
                  </a:endParaRPr>
                </a:p>
              </p:txBody>
            </p:sp>
            <p:sp>
              <p:nvSpPr>
                <p:cNvPr id="606239" name="Rectangle 7"/>
                <p:cNvSpPr>
                  <a:spLocks noChangeArrowheads="1"/>
                </p:cNvSpPr>
                <p:nvPr/>
              </p:nvSpPr>
              <p:spPr bwMode="auto">
                <a:xfrm>
                  <a:off x="2934" y="5063"/>
                  <a:ext cx="360" cy="312"/>
                </a:xfrm>
                <a:prstGeom prst="rect">
                  <a:avLst/>
                </a:prstGeom>
                <a:solidFill>
                  <a:srgbClr val="FFFFFF"/>
                </a:solidFill>
                <a:ln w="9525">
                  <a:solidFill>
                    <a:srgbClr val="000000"/>
                  </a:solidFill>
                  <a:miter lim="800000"/>
                  <a:headEnd/>
                  <a:tailEnd/>
                </a:ln>
              </p:spPr>
              <p:txBody>
                <a:bodyPr/>
                <a:lstStyle/>
                <a:p>
                  <a:endParaRPr lang="zh-CN" altLang="en-US" sz="1867">
                    <a:latin typeface="微软雅黑" pitchFamily="34" charset="-122"/>
                    <a:ea typeface="微软雅黑" pitchFamily="34" charset="-122"/>
                  </a:endParaRPr>
                </a:p>
              </p:txBody>
            </p:sp>
          </p:grpSp>
          <p:sp>
            <p:nvSpPr>
              <p:cNvPr id="606236" name="Text Box 8"/>
              <p:cNvSpPr txBox="1">
                <a:spLocks noChangeArrowheads="1"/>
              </p:cNvSpPr>
              <p:nvPr/>
            </p:nvSpPr>
            <p:spPr bwMode="auto">
              <a:xfrm>
                <a:off x="953" y="3312"/>
                <a:ext cx="707" cy="288"/>
              </a:xfrm>
              <a:prstGeom prst="rect">
                <a:avLst/>
              </a:prstGeom>
              <a:noFill/>
              <a:ln w="9525">
                <a:noFill/>
                <a:miter lim="800000"/>
                <a:headEnd/>
                <a:tailEnd/>
              </a:ln>
            </p:spPr>
            <p:txBody>
              <a:bodyPr/>
              <a:lstStyle/>
              <a:p>
                <a:pPr algn="just" eaLnBrk="0" hangingPunct="0"/>
                <a:r>
                  <a:rPr lang="en-US" altLang="zh-CN" sz="1867">
                    <a:latin typeface="微软雅黑" pitchFamily="34" charset="-122"/>
                    <a:ea typeface="微软雅黑" pitchFamily="34" charset="-122"/>
                  </a:rPr>
                  <a:t>head</a:t>
                </a:r>
              </a:p>
            </p:txBody>
          </p:sp>
          <p:sp>
            <p:nvSpPr>
              <p:cNvPr id="606237" name="Line 9"/>
              <p:cNvSpPr>
                <a:spLocks noChangeShapeType="1"/>
              </p:cNvSpPr>
              <p:nvPr/>
            </p:nvSpPr>
            <p:spPr bwMode="auto">
              <a:xfrm>
                <a:off x="1165" y="3600"/>
                <a:ext cx="2" cy="192"/>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grpSp>
        <p:grpSp>
          <p:nvGrpSpPr>
            <p:cNvPr id="606214" name="Group 10"/>
            <p:cNvGrpSpPr>
              <a:grpSpLocks/>
            </p:cNvGrpSpPr>
            <p:nvPr/>
          </p:nvGrpSpPr>
          <p:grpSpPr bwMode="auto">
            <a:xfrm>
              <a:off x="1856" y="1787"/>
              <a:ext cx="384" cy="240"/>
              <a:chOff x="4680" y="5028"/>
              <a:chExt cx="720" cy="312"/>
            </a:xfrm>
          </p:grpSpPr>
          <p:sp>
            <p:nvSpPr>
              <p:cNvPr id="606233" name="Rectangle 11"/>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606234" name="Rectangle 12"/>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sp>
          <p:nvSpPr>
            <p:cNvPr id="606215" name="Text Box 13"/>
            <p:cNvSpPr txBox="1">
              <a:spLocks noChangeArrowheads="1"/>
            </p:cNvSpPr>
            <p:nvPr/>
          </p:nvSpPr>
          <p:spPr bwMode="auto">
            <a:xfrm>
              <a:off x="1856" y="1787"/>
              <a:ext cx="192" cy="239"/>
            </a:xfrm>
            <a:prstGeom prst="rect">
              <a:avLst/>
            </a:prstGeom>
            <a:noFill/>
            <a:ln w="9525">
              <a:noFill/>
              <a:miter lim="800000"/>
              <a:headEnd/>
              <a:tailEnd/>
            </a:ln>
          </p:spPr>
          <p:txBody>
            <a:bodyPr>
              <a:spAutoFit/>
            </a:bodyPr>
            <a:lstStyle/>
            <a:p>
              <a:pPr>
                <a:spcBef>
                  <a:spcPct val="50000"/>
                </a:spcBef>
              </a:pPr>
              <a:r>
                <a:rPr lang="en-US" altLang="zh-CN" sz="1867">
                  <a:latin typeface="微软雅黑" pitchFamily="34" charset="-122"/>
                  <a:ea typeface="微软雅黑" pitchFamily="34" charset="-122"/>
                </a:rPr>
                <a:t>a</a:t>
              </a:r>
            </a:p>
          </p:txBody>
        </p:sp>
        <p:sp>
          <p:nvSpPr>
            <p:cNvPr id="606216" name="Line 14"/>
            <p:cNvSpPr>
              <a:spLocks noChangeShapeType="1"/>
            </p:cNvSpPr>
            <p:nvPr/>
          </p:nvSpPr>
          <p:spPr bwMode="auto">
            <a:xfrm>
              <a:off x="1568" y="1883"/>
              <a:ext cx="288"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grpSp>
          <p:nvGrpSpPr>
            <p:cNvPr id="606217" name="Group 15"/>
            <p:cNvGrpSpPr>
              <a:grpSpLocks/>
            </p:cNvGrpSpPr>
            <p:nvPr/>
          </p:nvGrpSpPr>
          <p:grpSpPr bwMode="auto">
            <a:xfrm>
              <a:off x="2528" y="1787"/>
              <a:ext cx="384" cy="240"/>
              <a:chOff x="4680" y="5028"/>
              <a:chExt cx="720" cy="312"/>
            </a:xfrm>
          </p:grpSpPr>
          <p:sp>
            <p:nvSpPr>
              <p:cNvPr id="606231" name="Rectangle 16"/>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606232" name="Rectangle 17"/>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sp>
          <p:nvSpPr>
            <p:cNvPr id="606218" name="Text Box 18"/>
            <p:cNvSpPr txBox="1">
              <a:spLocks noChangeArrowheads="1"/>
            </p:cNvSpPr>
            <p:nvPr/>
          </p:nvSpPr>
          <p:spPr bwMode="auto">
            <a:xfrm>
              <a:off x="2528" y="1787"/>
              <a:ext cx="192" cy="239"/>
            </a:xfrm>
            <a:prstGeom prst="rect">
              <a:avLst/>
            </a:prstGeom>
            <a:noFill/>
            <a:ln w="9525">
              <a:noFill/>
              <a:miter lim="800000"/>
              <a:headEnd/>
              <a:tailEnd/>
            </a:ln>
          </p:spPr>
          <p:txBody>
            <a:bodyPr>
              <a:spAutoFit/>
            </a:bodyPr>
            <a:lstStyle/>
            <a:p>
              <a:pPr>
                <a:spcBef>
                  <a:spcPct val="50000"/>
                </a:spcBef>
              </a:pPr>
              <a:r>
                <a:rPr lang="en-US" altLang="zh-CN" sz="1867">
                  <a:latin typeface="微软雅黑" pitchFamily="34" charset="-122"/>
                  <a:ea typeface="微软雅黑" pitchFamily="34" charset="-122"/>
                </a:rPr>
                <a:t>b</a:t>
              </a:r>
            </a:p>
          </p:txBody>
        </p:sp>
        <p:sp>
          <p:nvSpPr>
            <p:cNvPr id="606219" name="Line 19"/>
            <p:cNvSpPr>
              <a:spLocks noChangeShapeType="1"/>
            </p:cNvSpPr>
            <p:nvPr/>
          </p:nvSpPr>
          <p:spPr bwMode="auto">
            <a:xfrm>
              <a:off x="2240" y="1883"/>
              <a:ext cx="288"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grpSp>
          <p:nvGrpSpPr>
            <p:cNvPr id="606220" name="Group 20"/>
            <p:cNvGrpSpPr>
              <a:grpSpLocks/>
            </p:cNvGrpSpPr>
            <p:nvPr/>
          </p:nvGrpSpPr>
          <p:grpSpPr bwMode="auto">
            <a:xfrm>
              <a:off x="3152" y="1787"/>
              <a:ext cx="384" cy="240"/>
              <a:chOff x="4680" y="5028"/>
              <a:chExt cx="720" cy="312"/>
            </a:xfrm>
          </p:grpSpPr>
          <p:sp>
            <p:nvSpPr>
              <p:cNvPr id="606229" name="Rectangle 21"/>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606230" name="Rectangle 22"/>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sp>
          <p:nvSpPr>
            <p:cNvPr id="606221" name="Text Box 23"/>
            <p:cNvSpPr txBox="1">
              <a:spLocks noChangeArrowheads="1"/>
            </p:cNvSpPr>
            <p:nvPr/>
          </p:nvSpPr>
          <p:spPr bwMode="auto">
            <a:xfrm>
              <a:off x="3152" y="1787"/>
              <a:ext cx="192" cy="239"/>
            </a:xfrm>
            <a:prstGeom prst="rect">
              <a:avLst/>
            </a:prstGeom>
            <a:noFill/>
            <a:ln w="9525">
              <a:noFill/>
              <a:miter lim="800000"/>
              <a:headEnd/>
              <a:tailEnd/>
            </a:ln>
          </p:spPr>
          <p:txBody>
            <a:bodyPr>
              <a:spAutoFit/>
            </a:bodyPr>
            <a:lstStyle/>
            <a:p>
              <a:pPr>
                <a:spcBef>
                  <a:spcPct val="50000"/>
                </a:spcBef>
              </a:pPr>
              <a:r>
                <a:rPr lang="en-US" altLang="zh-CN" sz="1867">
                  <a:latin typeface="微软雅黑" pitchFamily="34" charset="-122"/>
                  <a:ea typeface="微软雅黑" pitchFamily="34" charset="-122"/>
                </a:rPr>
                <a:t>c</a:t>
              </a:r>
            </a:p>
          </p:txBody>
        </p:sp>
        <p:sp>
          <p:nvSpPr>
            <p:cNvPr id="606222" name="Line 24"/>
            <p:cNvSpPr>
              <a:spLocks noChangeShapeType="1"/>
            </p:cNvSpPr>
            <p:nvPr/>
          </p:nvSpPr>
          <p:spPr bwMode="auto">
            <a:xfrm>
              <a:off x="2864" y="1883"/>
              <a:ext cx="288"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grpSp>
          <p:nvGrpSpPr>
            <p:cNvPr id="606223" name="Group 25"/>
            <p:cNvGrpSpPr>
              <a:grpSpLocks/>
            </p:cNvGrpSpPr>
            <p:nvPr/>
          </p:nvGrpSpPr>
          <p:grpSpPr bwMode="auto">
            <a:xfrm>
              <a:off x="3824" y="1787"/>
              <a:ext cx="384" cy="240"/>
              <a:chOff x="4680" y="5028"/>
              <a:chExt cx="720" cy="312"/>
            </a:xfrm>
          </p:grpSpPr>
          <p:sp>
            <p:nvSpPr>
              <p:cNvPr id="606227" name="Rectangle 26"/>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sp>
            <p:nvSpPr>
              <p:cNvPr id="606228" name="Rectangle 27"/>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sp>
          <p:nvSpPr>
            <p:cNvPr id="606224" name="Text Box 28"/>
            <p:cNvSpPr txBox="1">
              <a:spLocks noChangeArrowheads="1"/>
            </p:cNvSpPr>
            <p:nvPr/>
          </p:nvSpPr>
          <p:spPr bwMode="auto">
            <a:xfrm>
              <a:off x="3824" y="1787"/>
              <a:ext cx="192" cy="239"/>
            </a:xfrm>
            <a:prstGeom prst="rect">
              <a:avLst/>
            </a:prstGeom>
            <a:noFill/>
            <a:ln w="9525">
              <a:noFill/>
              <a:miter lim="800000"/>
              <a:headEnd/>
              <a:tailEnd/>
            </a:ln>
          </p:spPr>
          <p:txBody>
            <a:bodyPr>
              <a:spAutoFit/>
            </a:bodyPr>
            <a:lstStyle/>
            <a:p>
              <a:pPr>
                <a:spcBef>
                  <a:spcPct val="50000"/>
                </a:spcBef>
              </a:pPr>
              <a:r>
                <a:rPr lang="en-US" altLang="zh-CN" sz="1867">
                  <a:latin typeface="微软雅黑" pitchFamily="34" charset="-122"/>
                  <a:ea typeface="微软雅黑" pitchFamily="34" charset="-122"/>
                </a:rPr>
                <a:t>d</a:t>
              </a:r>
            </a:p>
          </p:txBody>
        </p:sp>
        <p:sp>
          <p:nvSpPr>
            <p:cNvPr id="606225" name="Line 29"/>
            <p:cNvSpPr>
              <a:spLocks noChangeShapeType="1"/>
            </p:cNvSpPr>
            <p:nvPr/>
          </p:nvSpPr>
          <p:spPr bwMode="auto">
            <a:xfrm>
              <a:off x="3536" y="1883"/>
              <a:ext cx="288" cy="0"/>
            </a:xfrm>
            <a:prstGeom prst="line">
              <a:avLst/>
            </a:prstGeom>
            <a:noFill/>
            <a:ln w="9525">
              <a:solidFill>
                <a:schemeClr val="tx1"/>
              </a:solidFill>
              <a:round/>
              <a:headEnd/>
              <a:tailEnd type="triangle" w="med" len="med"/>
            </a:ln>
          </p:spPr>
          <p:txBody>
            <a:bodyPr/>
            <a:lstStyle/>
            <a:p>
              <a:endParaRPr lang="zh-CN" altLang="en-US" sz="1867">
                <a:latin typeface="微软雅黑" pitchFamily="34" charset="-122"/>
                <a:ea typeface="微软雅黑" pitchFamily="34" charset="-122"/>
              </a:endParaRPr>
            </a:p>
          </p:txBody>
        </p:sp>
        <p:sp>
          <p:nvSpPr>
            <p:cNvPr id="606226" name="Text Box 30"/>
            <p:cNvSpPr txBox="1">
              <a:spLocks noChangeArrowheads="1"/>
            </p:cNvSpPr>
            <p:nvPr/>
          </p:nvSpPr>
          <p:spPr bwMode="auto">
            <a:xfrm>
              <a:off x="4016" y="1787"/>
              <a:ext cx="240" cy="239"/>
            </a:xfrm>
            <a:prstGeom prst="rect">
              <a:avLst/>
            </a:prstGeom>
            <a:noFill/>
            <a:ln w="9525">
              <a:noFill/>
              <a:miter lim="800000"/>
              <a:headEnd/>
              <a:tailEnd/>
            </a:ln>
          </p:spPr>
          <p:txBody>
            <a:bodyPr>
              <a:spAutoFit/>
            </a:bodyPr>
            <a:lstStyle/>
            <a:p>
              <a:pPr>
                <a:spcBef>
                  <a:spcPct val="50000"/>
                </a:spcBef>
              </a:pPr>
              <a:r>
                <a:rPr lang="en-US" altLang="zh-CN" sz="1867">
                  <a:latin typeface="微软雅黑" pitchFamily="34" charset="-122"/>
                  <a:ea typeface="微软雅黑" pitchFamily="34" charset="-122"/>
                </a:rPr>
                <a:t>^</a:t>
              </a:r>
            </a:p>
          </p:txBody>
        </p:sp>
      </p:grpSp>
      <p:sp>
        <p:nvSpPr>
          <p:cNvPr id="3087391" name="Rectangle 31"/>
          <p:cNvSpPr>
            <a:spLocks noChangeArrowheads="1"/>
          </p:cNvSpPr>
          <p:nvPr/>
        </p:nvSpPr>
        <p:spPr bwMode="auto">
          <a:xfrm>
            <a:off x="2203450" y="3924300"/>
            <a:ext cx="6294967" cy="1855188"/>
          </a:xfrm>
          <a:prstGeom prst="rect">
            <a:avLst/>
          </a:prstGeom>
          <a:noFill/>
          <a:ln w="9525">
            <a:noFill/>
            <a:miter lim="800000"/>
            <a:headEnd/>
            <a:tailEnd/>
          </a:ln>
        </p:spPr>
        <p:txBody>
          <a:bodyPr>
            <a:spAutoFit/>
          </a:bodyPr>
          <a:lstStyle/>
          <a:p>
            <a:pPr>
              <a:lnSpc>
                <a:spcPct val="125000"/>
              </a:lnSpc>
            </a:pPr>
            <a:r>
              <a:rPr lang="en-US" altLang="zh-CN" sz="1867" dirty="0">
                <a:latin typeface="微软雅黑" pitchFamily="34" charset="-122"/>
                <a:ea typeface="微软雅黑" pitchFamily="34" charset="-122"/>
              </a:rPr>
              <a:t>p = head-&gt;next;</a:t>
            </a:r>
          </a:p>
          <a:p>
            <a:pPr eaLnBrk="0" hangingPunct="0">
              <a:lnSpc>
                <a:spcPct val="125000"/>
              </a:lnSpc>
            </a:pPr>
            <a:r>
              <a:rPr lang="en-US" altLang="zh-CN" sz="1867" dirty="0">
                <a:latin typeface="微软雅黑" pitchFamily="34" charset="-122"/>
                <a:ea typeface="微软雅黑" pitchFamily="34" charset="-122"/>
              </a:rPr>
              <a:t>while ( p != NULL)  { </a:t>
            </a:r>
          </a:p>
          <a:p>
            <a:pPr eaLnBrk="0" hangingPunct="0">
              <a:lnSpc>
                <a:spcPct val="125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p-&gt;data;</a:t>
            </a:r>
          </a:p>
          <a:p>
            <a:pPr eaLnBrk="0" hangingPunct="0">
              <a:lnSpc>
                <a:spcPct val="125000"/>
              </a:lnSpc>
            </a:pPr>
            <a:r>
              <a:rPr lang="en-US" altLang="zh-CN" sz="1867" dirty="0">
                <a:latin typeface="微软雅黑" pitchFamily="34" charset="-122"/>
                <a:ea typeface="微软雅黑" pitchFamily="34" charset="-122"/>
              </a:rPr>
              <a:t>      p = p-&gt;next;</a:t>
            </a:r>
          </a:p>
          <a:p>
            <a:pPr eaLnBrk="0" hangingPunct="0">
              <a:lnSpc>
                <a:spcPct val="125000"/>
              </a:lnSpc>
            </a:pPr>
            <a:r>
              <a:rPr lang="en-US" altLang="zh-CN" sz="1867" dirty="0">
                <a:latin typeface="微软雅黑" pitchFamily="34" charset="-122"/>
                <a:ea typeface="微软雅黑" pitchFamily="34" charset="-122"/>
              </a:rPr>
              <a:t> } </a:t>
            </a:r>
          </a:p>
        </p:txBody>
      </p:sp>
      <p:grpSp>
        <p:nvGrpSpPr>
          <p:cNvPr id="35" name="组合 34"/>
          <p:cNvGrpSpPr/>
          <p:nvPr/>
        </p:nvGrpSpPr>
        <p:grpSpPr>
          <a:xfrm>
            <a:off x="4131737" y="1869991"/>
            <a:ext cx="1219198" cy="966875"/>
            <a:chOff x="3098802" y="1869989"/>
            <a:chExt cx="914398" cy="966874"/>
          </a:xfrm>
        </p:grpSpPr>
        <p:cxnSp>
          <p:nvCxnSpPr>
            <p:cNvPr id="33" name="直接箭头连接符 32"/>
            <p:cNvCxnSpPr>
              <a:endCxn id="606215" idx="0"/>
            </p:cNvCxnSpPr>
            <p:nvPr/>
          </p:nvCxnSpPr>
          <p:spPr bwMode="auto">
            <a:xfrm flipH="1">
              <a:off x="3098802" y="2298357"/>
              <a:ext cx="457199" cy="538506"/>
            </a:xfrm>
            <a:prstGeom prst="straightConnector1">
              <a:avLst/>
            </a:prstGeom>
            <a:noFill/>
            <a:ln w="12700" cap="sq" cmpd="sng" algn="ctr">
              <a:solidFill>
                <a:schemeClr val="tx1"/>
              </a:solidFill>
              <a:prstDash val="solid"/>
              <a:round/>
              <a:headEnd type="none" w="sm" len="sm"/>
              <a:tailEnd type="arrow"/>
            </a:ln>
            <a:effectLst/>
          </p:spPr>
        </p:cxnSp>
        <p:sp>
          <p:nvSpPr>
            <p:cNvPr id="34" name="TextBox 33"/>
            <p:cNvSpPr txBox="1"/>
            <p:nvPr/>
          </p:nvSpPr>
          <p:spPr>
            <a:xfrm>
              <a:off x="3556000" y="1869989"/>
              <a:ext cx="457200" cy="379656"/>
            </a:xfrm>
            <a:prstGeom prst="rect">
              <a:avLst/>
            </a:prstGeom>
            <a:noFill/>
          </p:spPr>
          <p:txBody>
            <a:bodyPr wrap="square" rtlCol="0">
              <a:spAutoFit/>
            </a:bodyPr>
            <a:lstStyle/>
            <a:p>
              <a:r>
                <a:rPr lang="en-US" altLang="zh-CN" sz="1867" dirty="0">
                  <a:latin typeface="微软雅黑" pitchFamily="34" charset="-122"/>
                  <a:ea typeface="微软雅黑" pitchFamily="34" charset="-122"/>
                </a:rPr>
                <a:t>p</a:t>
              </a:r>
              <a:endParaRPr lang="zh-CN" altLang="en-US" sz="1867" dirty="0">
                <a:latin typeface="微软雅黑" pitchFamily="34" charset="-122"/>
                <a:ea typeface="微软雅黑" pitchFamily="34" charset="-122"/>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nodeType="clickEffect">
                                  <p:stCondLst>
                                    <p:cond delay="0"/>
                                  </p:stCondLst>
                                  <p:childTnLst>
                                    <p:animMotion origin="layout" path="M 1.11111E-6 4.20773E-6 L 0.125 4.20773E-6 " pathEditMode="relative" rAng="0" ptsTypes="AA">
                                      <p:cBhvr>
                                        <p:cTn id="11" dur="2000" fill="hold"/>
                                        <p:tgtEl>
                                          <p:spTgt spid="35"/>
                                        </p:tgtEl>
                                        <p:attrNameLst>
                                          <p:attrName>ppt_x</p:attrName>
                                          <p:attrName>ppt_y</p:attrName>
                                        </p:attrNameLst>
                                      </p:cBhvr>
                                      <p:rCtr x="63" y="0"/>
                                    </p:animMotion>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nodeType="clickEffect">
                                  <p:stCondLst>
                                    <p:cond delay="0"/>
                                  </p:stCondLst>
                                  <p:childTnLst>
                                    <p:animMotion origin="layout" path="M 0.125 2.51214E-6 L 0.25 2.51214E-6 " pathEditMode="relative" rAng="0" ptsTypes="AA">
                                      <p:cBhvr>
                                        <p:cTn id="15" dur="2000" fill="hold"/>
                                        <p:tgtEl>
                                          <p:spTgt spid="35"/>
                                        </p:tgtEl>
                                        <p:attrNameLst>
                                          <p:attrName>ppt_x</p:attrName>
                                          <p:attrName>ppt_y</p:attrName>
                                        </p:attrNameLst>
                                      </p:cBhvr>
                                      <p:rCtr x="63" y="0"/>
                                    </p:animMotion>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nodeType="clickEffect">
                                  <p:stCondLst>
                                    <p:cond delay="0"/>
                                  </p:stCondLst>
                                  <p:childTnLst>
                                    <p:animMotion origin="layout" path="M 0.25 2.51214E-6 L 0.375 2.51214E-6 " pathEditMode="relative" rAng="0" ptsTypes="AA">
                                      <p:cBhvr>
                                        <p:cTn id="19" dur="2000" fill="hold"/>
                                        <p:tgtEl>
                                          <p:spTgt spid="35"/>
                                        </p:tgtEl>
                                        <p:attrNameLst>
                                          <p:attrName>ppt_x</p:attrName>
                                          <p:attrName>ppt_y</p:attrName>
                                        </p:attrNameLst>
                                      </p:cBhvr>
                                      <p:rCtr x="63" y="0"/>
                                    </p:animMotion>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nodeType="clickEffect">
                                  <p:stCondLst>
                                    <p:cond delay="0"/>
                                  </p:stCondLst>
                                  <p:childTnLst>
                                    <p:animMotion origin="layout" path="M 0.375 2.51214E-6 L 0.5 2.51214E-6 " pathEditMode="relative" rAng="0" ptsTypes="AA">
                                      <p:cBhvr>
                                        <p:cTn id="23" dur="2000" fill="hold"/>
                                        <p:tgtEl>
                                          <p:spTgt spid="35"/>
                                        </p:tgtEl>
                                        <p:attrNameLst>
                                          <p:attrName>ppt_x</p:attrName>
                                          <p:attrName>ppt_y</p:attrName>
                                        </p:attrNameLst>
                                      </p:cBhvr>
                                      <p:rCtr x="63" y="0"/>
                                    </p:animMotion>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3087391">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087391">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3087391">
                                            <p:txEl>
                                              <p:pRg st="2" end="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3087391">
                                            <p:txEl>
                                              <p:pRg st="3" end="3"/>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30873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7391" grpId="0" build="p" autoUpdateAnimBg="0"/>
    </p:bld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266512-45FC-33C3-CE7F-5BFFCF476B71}"/>
              </a:ext>
            </a:extLst>
          </p:cNvPr>
          <p:cNvSpPr>
            <a:spLocks noGrp="1"/>
          </p:cNvSpPr>
          <p:nvPr>
            <p:ph type="title"/>
          </p:nvPr>
        </p:nvSpPr>
        <p:spPr>
          <a:xfrm>
            <a:off x="413853" y="249067"/>
            <a:ext cx="8643848" cy="480131"/>
          </a:xfrm>
        </p:spPr>
        <p:txBody>
          <a:bodyPr/>
          <a:lstStyle/>
          <a:p>
            <a:r>
              <a:rPr lang="zh-CN" altLang="en-US" dirty="0"/>
              <a:t>单链表实例</a:t>
            </a:r>
          </a:p>
        </p:txBody>
      </p:sp>
      <p:sp>
        <p:nvSpPr>
          <p:cNvPr id="3661826" name="Rectangle 2"/>
          <p:cNvSpPr txBox="1">
            <a:spLocks noChangeArrowheads="1"/>
          </p:cNvSpPr>
          <p:nvPr/>
        </p:nvSpPr>
        <p:spPr bwMode="auto">
          <a:xfrm>
            <a:off x="1104733" y="1522454"/>
            <a:ext cx="100374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Autofit/>
          </a:bodyPr>
          <a:lstStyle>
            <a:lvl1pPr algn="l" rtl="0" eaLnBrk="1" fontAlgn="base" hangingPunct="1">
              <a:lnSpc>
                <a:spcPct val="90000"/>
              </a:lnSpc>
              <a:spcBef>
                <a:spcPct val="0"/>
              </a:spcBef>
              <a:spcAft>
                <a:spcPct val="0"/>
              </a:spcAft>
              <a:defRPr lang="zh-CN" altLang="en-US" sz="2800" b="1" kern="1200" baseline="0">
                <a:solidFill>
                  <a:schemeClr val="tx1"/>
                </a:solidFill>
                <a:latin typeface="微软雅黑" panose="020B0503020204020204" pitchFamily="34" charset="-122"/>
                <a:ea typeface="微软雅黑" panose="020B0503020204020204" pitchFamily="34" charset="-122"/>
                <a:cs typeface="+mn-cs"/>
              </a:defRPr>
            </a:lvl1pPr>
            <a:lvl2pPr algn="l" rtl="0" eaLnBrk="1" fontAlgn="base" hangingPunct="1">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1" fontAlgn="base" hangingPunct="1">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1" fontAlgn="base" hangingPunct="1">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1" fontAlgn="base" hangingPunct="1">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eaLnBrk="1" fontAlgn="base" hangingPunct="1">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eaLnBrk="1" fontAlgn="base" hangingPunct="1">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eaLnBrk="1" fontAlgn="base" hangingPunct="1">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eaLnBrk="1" fontAlgn="base" hangingPunct="1">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a:lstStyle>
          <a:p>
            <a:pPr>
              <a:lnSpc>
                <a:spcPct val="150000"/>
              </a:lnSpc>
              <a:defRPr/>
            </a:pPr>
            <a:r>
              <a:rPr lang="zh-CN" altLang="en-US" sz="2400" dirty="0"/>
              <a:t>创建并访问一个带头结点的、存储整型数据的单链表，数据从键盘输入，</a:t>
            </a:r>
            <a:r>
              <a:rPr lang="en-US" altLang="zh-CN" sz="2400" dirty="0"/>
              <a:t>0</a:t>
            </a:r>
            <a:r>
              <a:rPr lang="zh-CN" altLang="en-US" sz="2400" dirty="0"/>
              <a:t>为输入结束标志。 </a:t>
            </a:r>
          </a:p>
        </p:txBody>
      </p:sp>
      <p:sp>
        <p:nvSpPr>
          <p:cNvPr id="607235" name="Rectangle 3"/>
          <p:cNvSpPr txBox="1">
            <a:spLocks noChangeArrowheads="1"/>
          </p:cNvSpPr>
          <p:nvPr/>
        </p:nvSpPr>
        <p:spPr bwMode="auto">
          <a:xfrm>
            <a:off x="1219200" y="2610168"/>
            <a:ext cx="10363200"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800"/>
              </a:spcBef>
              <a:buFont typeface="Arial" panose="020B0604020202020204" pitchFamily="34" charset="0"/>
              <a:buNone/>
            </a:pPr>
            <a:r>
              <a:rPr lang="en-US" altLang="zh-CN" sz="1867"/>
              <a:t>#include &lt;iostream&gt;</a:t>
            </a:r>
          </a:p>
          <a:p>
            <a:pPr>
              <a:spcBef>
                <a:spcPts val="800"/>
              </a:spcBef>
              <a:buFont typeface="Arial" panose="020B0604020202020204" pitchFamily="34" charset="0"/>
              <a:buNone/>
            </a:pPr>
            <a:r>
              <a:rPr lang="en-US" altLang="zh-CN" sz="1867"/>
              <a:t>using namespace std;</a:t>
            </a:r>
          </a:p>
          <a:p>
            <a:pPr>
              <a:spcBef>
                <a:spcPts val="800"/>
              </a:spcBef>
              <a:buFont typeface="Arial" panose="020B0604020202020204" pitchFamily="34" charset="0"/>
              <a:buNone/>
            </a:pPr>
            <a:r>
              <a:rPr lang="en-US" altLang="zh-CN" sz="1867"/>
              <a:t> </a:t>
            </a:r>
          </a:p>
          <a:p>
            <a:pPr>
              <a:spcBef>
                <a:spcPts val="800"/>
              </a:spcBef>
              <a:buFont typeface="Arial" panose="020B0604020202020204" pitchFamily="34" charset="0"/>
              <a:buNone/>
            </a:pPr>
            <a:r>
              <a:rPr lang="en-US" altLang="zh-CN" sz="1867"/>
              <a:t>struct  linkRec {</a:t>
            </a:r>
          </a:p>
          <a:p>
            <a:pPr>
              <a:spcBef>
                <a:spcPts val="800"/>
              </a:spcBef>
              <a:buFont typeface="Arial" panose="020B0604020202020204" pitchFamily="34" charset="0"/>
              <a:buNone/>
            </a:pPr>
            <a:r>
              <a:rPr lang="en-US" altLang="zh-CN" sz="1867"/>
              <a:t>    int  data;    </a:t>
            </a:r>
          </a:p>
          <a:p>
            <a:pPr>
              <a:spcBef>
                <a:spcPts val="800"/>
              </a:spcBef>
              <a:buFont typeface="Arial" panose="020B0604020202020204" pitchFamily="34" charset="0"/>
              <a:buNone/>
            </a:pPr>
            <a:r>
              <a:rPr lang="en-US" altLang="zh-CN" sz="1867"/>
              <a:t>    linkRec  *next;</a:t>
            </a:r>
          </a:p>
          <a:p>
            <a:pPr>
              <a:spcBef>
                <a:spcPts val="800"/>
              </a:spcBef>
              <a:buFont typeface="Arial" panose="020B0604020202020204" pitchFamily="34" charset="0"/>
              <a:buNone/>
            </a:pPr>
            <a:r>
              <a:rPr lang="en-US" altLang="zh-CN" sz="1867"/>
              <a:t>};</a:t>
            </a:r>
            <a:endParaRPr lang="en-US" altLang="zh-CN" sz="1867" dirty="0"/>
          </a:p>
        </p:txBody>
      </p:sp>
    </p:spTree>
    <p:extLst>
      <p:ext uri="{BB962C8B-B14F-4D97-AF65-F5344CB8AC3E}">
        <p14:creationId xmlns:p14="http://schemas.microsoft.com/office/powerpoint/2010/main" val="1217996536"/>
      </p:ext>
    </p:extLst>
  </p:cSld>
  <p:clrMapOvr>
    <a:masterClrMapping/>
  </p:clrMapOvr>
  <p:transition spd="med">
    <p:fade/>
  </p:transition>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F6BF705-2993-C50B-9829-6E1507297F91}"/>
              </a:ext>
            </a:extLst>
          </p:cNvPr>
          <p:cNvSpPr>
            <a:spLocks noGrp="1"/>
          </p:cNvSpPr>
          <p:nvPr>
            <p:ph type="title"/>
          </p:nvPr>
        </p:nvSpPr>
        <p:spPr/>
        <p:txBody>
          <a:bodyPr/>
          <a:lstStyle/>
          <a:p>
            <a:endParaRPr lang="zh-CN" altLang="en-US"/>
          </a:p>
        </p:txBody>
      </p:sp>
      <p:sp>
        <p:nvSpPr>
          <p:cNvPr id="608258" name="Rectangle 2"/>
          <p:cNvSpPr>
            <a:spLocks noGrp="1" noChangeArrowheads="1"/>
          </p:cNvSpPr>
          <p:nvPr>
            <p:ph idx="4294967295"/>
          </p:nvPr>
        </p:nvSpPr>
        <p:spPr>
          <a:xfrm>
            <a:off x="717973" y="930274"/>
            <a:ext cx="4897438" cy="5637213"/>
          </a:xfrm>
        </p:spPr>
        <p:txBody>
          <a:bodyPr>
            <a:noAutofit/>
          </a:bodyPr>
          <a:lstStyle/>
          <a:p>
            <a:pPr>
              <a:lnSpc>
                <a:spcPct val="120000"/>
              </a:lnSpc>
              <a:spcBef>
                <a:spcPts val="0"/>
              </a:spcBef>
              <a:buNone/>
            </a:pPr>
            <a:r>
              <a:rPr lang="en-US" altLang="zh-CN" sz="1867" dirty="0" err="1"/>
              <a:t>int</a:t>
            </a:r>
            <a:r>
              <a:rPr lang="en-US" altLang="zh-CN" sz="1867" dirty="0"/>
              <a:t> main()</a:t>
            </a:r>
          </a:p>
          <a:p>
            <a:pPr>
              <a:lnSpc>
                <a:spcPct val="120000"/>
              </a:lnSpc>
              <a:spcBef>
                <a:spcPts val="0"/>
              </a:spcBef>
              <a:buNone/>
            </a:pPr>
            <a:r>
              <a:rPr lang="en-US" altLang="zh-CN" sz="1867" dirty="0"/>
              <a:t>{ </a:t>
            </a:r>
          </a:p>
          <a:p>
            <a:pPr>
              <a:lnSpc>
                <a:spcPct val="120000"/>
              </a:lnSpc>
              <a:spcBef>
                <a:spcPts val="0"/>
              </a:spcBef>
              <a:buNone/>
            </a:pPr>
            <a:r>
              <a:rPr lang="en-US" altLang="zh-CN" sz="1867" dirty="0"/>
              <a:t>       </a:t>
            </a:r>
            <a:r>
              <a:rPr lang="en-US" altLang="zh-CN" sz="1867" dirty="0" err="1"/>
              <a:t>int</a:t>
            </a:r>
            <a:r>
              <a:rPr lang="en-US" altLang="zh-CN" sz="1867" dirty="0"/>
              <a:t> x;      //</a:t>
            </a:r>
            <a:r>
              <a:rPr lang="zh-CN" altLang="en-US" sz="1867" dirty="0"/>
              <a:t>存放输入的值</a:t>
            </a:r>
          </a:p>
          <a:p>
            <a:pPr>
              <a:lnSpc>
                <a:spcPct val="120000"/>
              </a:lnSpc>
              <a:spcBef>
                <a:spcPts val="0"/>
              </a:spcBef>
              <a:buNone/>
            </a:pPr>
            <a:r>
              <a:rPr lang="zh-CN" altLang="en-US" sz="1867" dirty="0"/>
              <a:t>       </a:t>
            </a:r>
            <a:r>
              <a:rPr lang="en-US" altLang="zh-CN" sz="1867" dirty="0" err="1"/>
              <a:t>linkRec</a:t>
            </a:r>
            <a:r>
              <a:rPr lang="en-US" altLang="zh-CN" sz="1867" dirty="0"/>
              <a:t>   *head,   *p,   *rear;</a:t>
            </a:r>
          </a:p>
          <a:p>
            <a:pPr>
              <a:lnSpc>
                <a:spcPct val="120000"/>
              </a:lnSpc>
              <a:spcBef>
                <a:spcPts val="0"/>
              </a:spcBef>
              <a:buNone/>
            </a:pPr>
            <a:r>
              <a:rPr lang="en-US" altLang="zh-CN" sz="1867" dirty="0"/>
              <a:t>  </a:t>
            </a:r>
          </a:p>
          <a:p>
            <a:pPr>
              <a:lnSpc>
                <a:spcPct val="120000"/>
              </a:lnSpc>
              <a:spcBef>
                <a:spcPts val="0"/>
              </a:spcBef>
              <a:buNone/>
            </a:pPr>
            <a:r>
              <a:rPr lang="en-US" altLang="zh-CN" sz="1867" dirty="0"/>
              <a:t>       head = rear = new </a:t>
            </a:r>
            <a:r>
              <a:rPr lang="en-US" altLang="zh-CN" sz="1867" dirty="0" err="1"/>
              <a:t>linkRec</a:t>
            </a:r>
            <a:r>
              <a:rPr lang="en-US" altLang="zh-CN" sz="1867" dirty="0"/>
              <a:t>;	</a:t>
            </a:r>
          </a:p>
          <a:p>
            <a:pPr>
              <a:lnSpc>
                <a:spcPct val="120000"/>
              </a:lnSpc>
              <a:spcBef>
                <a:spcPts val="0"/>
              </a:spcBef>
              <a:buNone/>
            </a:pPr>
            <a:r>
              <a:rPr lang="en-US" altLang="zh-CN" sz="1867" dirty="0"/>
              <a:t>       while (true) {                  </a:t>
            </a:r>
            <a:endParaRPr lang="zh-CN" altLang="en-US" sz="1867" dirty="0"/>
          </a:p>
          <a:p>
            <a:pPr>
              <a:lnSpc>
                <a:spcPct val="120000"/>
              </a:lnSpc>
              <a:spcBef>
                <a:spcPts val="0"/>
              </a:spcBef>
              <a:buNone/>
            </a:pPr>
            <a:r>
              <a:rPr lang="zh-CN" altLang="en-US" sz="1867" dirty="0"/>
              <a:t>             </a:t>
            </a:r>
            <a:r>
              <a:rPr lang="en-US" altLang="zh-CN" sz="1867" dirty="0" err="1"/>
              <a:t>cin</a:t>
            </a:r>
            <a:r>
              <a:rPr lang="en-US" altLang="zh-CN" sz="1867" dirty="0"/>
              <a:t> &gt;&gt; x;</a:t>
            </a:r>
          </a:p>
          <a:p>
            <a:pPr>
              <a:lnSpc>
                <a:spcPct val="120000"/>
              </a:lnSpc>
              <a:spcBef>
                <a:spcPts val="0"/>
              </a:spcBef>
              <a:buNone/>
            </a:pPr>
            <a:r>
              <a:rPr lang="en-US" altLang="zh-CN" sz="1867" dirty="0"/>
              <a:t>             if (x == 0) break;</a:t>
            </a:r>
          </a:p>
          <a:p>
            <a:pPr>
              <a:lnSpc>
                <a:spcPct val="120000"/>
              </a:lnSpc>
              <a:spcBef>
                <a:spcPts val="0"/>
              </a:spcBef>
              <a:buNone/>
            </a:pPr>
            <a:r>
              <a:rPr lang="en-US" altLang="zh-CN" sz="1867" dirty="0"/>
              <a:t>             p = new </a:t>
            </a:r>
            <a:r>
              <a:rPr lang="en-US" altLang="zh-CN" sz="1867" dirty="0" err="1"/>
              <a:t>linkRec</a:t>
            </a:r>
            <a:r>
              <a:rPr lang="en-US" altLang="zh-CN" sz="1867" dirty="0"/>
              <a:t>;	</a:t>
            </a:r>
          </a:p>
          <a:p>
            <a:pPr>
              <a:lnSpc>
                <a:spcPct val="120000"/>
              </a:lnSpc>
              <a:spcBef>
                <a:spcPts val="0"/>
              </a:spcBef>
              <a:buNone/>
            </a:pPr>
            <a:r>
              <a:rPr lang="en-US" altLang="zh-CN" sz="1867" dirty="0"/>
              <a:t>             p-&gt;data = x; </a:t>
            </a:r>
          </a:p>
          <a:p>
            <a:pPr>
              <a:lnSpc>
                <a:spcPct val="120000"/>
              </a:lnSpc>
              <a:spcBef>
                <a:spcPts val="0"/>
              </a:spcBef>
              <a:buNone/>
            </a:pPr>
            <a:r>
              <a:rPr lang="en-US" altLang="zh-CN" sz="1867" dirty="0"/>
              <a:t>             rear-&gt;next = p; </a:t>
            </a:r>
          </a:p>
          <a:p>
            <a:pPr>
              <a:lnSpc>
                <a:spcPct val="120000"/>
              </a:lnSpc>
              <a:spcBef>
                <a:spcPts val="0"/>
              </a:spcBef>
              <a:buNone/>
            </a:pPr>
            <a:r>
              <a:rPr lang="en-US" altLang="zh-CN" sz="1867" dirty="0"/>
              <a:t>             rear = p;	</a:t>
            </a:r>
          </a:p>
          <a:p>
            <a:pPr>
              <a:lnSpc>
                <a:spcPct val="120000"/>
              </a:lnSpc>
              <a:spcBef>
                <a:spcPts val="0"/>
              </a:spcBef>
              <a:buNone/>
            </a:pPr>
            <a:r>
              <a:rPr lang="en-US" altLang="zh-CN" sz="1867" dirty="0"/>
              <a:t>    }</a:t>
            </a:r>
          </a:p>
          <a:p>
            <a:pPr>
              <a:lnSpc>
                <a:spcPct val="120000"/>
              </a:lnSpc>
              <a:spcBef>
                <a:spcPts val="0"/>
              </a:spcBef>
              <a:buNone/>
            </a:pPr>
            <a:r>
              <a:rPr lang="en-US" altLang="zh-CN" sz="1867" dirty="0"/>
              <a:t> </a:t>
            </a:r>
          </a:p>
          <a:p>
            <a:pPr>
              <a:lnSpc>
                <a:spcPct val="120000"/>
              </a:lnSpc>
              <a:spcBef>
                <a:spcPts val="0"/>
              </a:spcBef>
              <a:buNone/>
            </a:pPr>
            <a:r>
              <a:rPr lang="en-US" altLang="zh-CN" sz="1867" dirty="0"/>
              <a:t>    rear-&gt;next = NULL;	</a:t>
            </a:r>
          </a:p>
        </p:txBody>
      </p:sp>
      <p:sp>
        <p:nvSpPr>
          <p:cNvPr id="3" name="Rectangle 2"/>
          <p:cNvSpPr txBox="1">
            <a:spLocks noChangeArrowheads="1"/>
          </p:cNvSpPr>
          <p:nvPr/>
        </p:nvSpPr>
        <p:spPr>
          <a:xfrm>
            <a:off x="6211360" y="1747254"/>
            <a:ext cx="4896908" cy="4003252"/>
          </a:xfrm>
          <a:prstGeom prst="rect">
            <a:avLst/>
          </a:prstGeom>
        </p:spPr>
        <p:txBody>
          <a:bodyPr vert="horz">
            <a:noAutofit/>
          </a:bodyPr>
          <a:lstStyle/>
          <a:p>
            <a:pPr marL="560818" indent="-512051" defTabSz="1219170">
              <a:lnSpc>
                <a:spcPct val="120000"/>
              </a:lnSpc>
              <a:buClr>
                <a:schemeClr val="accent1"/>
              </a:buClr>
              <a:buSzPct val="80000"/>
              <a:defRPr/>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a:t>
            </a:r>
            <a:r>
              <a:rPr lang="zh-CN" altLang="en-US" sz="1867" dirty="0">
                <a:latin typeface="微软雅黑" pitchFamily="34" charset="-122"/>
                <a:ea typeface="微软雅黑" pitchFamily="34" charset="-122"/>
              </a:rPr>
              <a:t>读链表</a:t>
            </a:r>
          </a:p>
          <a:p>
            <a:pPr marL="560818" indent="-512051" defTabSz="1219170">
              <a:lnSpc>
                <a:spcPct val="120000"/>
              </a:lnSpc>
              <a:buClr>
                <a:schemeClr val="accent1"/>
              </a:buClr>
              <a:buSzPct val="80000"/>
              <a:defRPr/>
            </a:pPr>
            <a:r>
              <a:rPr lang="zh-CN" altLang="en-US"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链表的内容为：</a:t>
            </a:r>
            <a:r>
              <a:rPr lang="en-US" altLang="zh-CN" sz="1867" dirty="0">
                <a:latin typeface="微软雅黑" pitchFamily="34" charset="-122"/>
                <a:ea typeface="微软雅黑" pitchFamily="34" charset="-122"/>
              </a:rPr>
              <a:t>\n";</a:t>
            </a:r>
          </a:p>
          <a:p>
            <a:pPr marL="560818" indent="-512051" defTabSz="1219170">
              <a:lnSpc>
                <a:spcPct val="120000"/>
              </a:lnSpc>
              <a:buClr>
                <a:schemeClr val="accent1"/>
              </a:buClr>
              <a:buSzPct val="80000"/>
              <a:defRPr/>
            </a:pPr>
            <a:r>
              <a:rPr lang="en-US" altLang="zh-CN" sz="1867" dirty="0">
                <a:latin typeface="微软雅黑" pitchFamily="34" charset="-122"/>
                <a:ea typeface="微软雅黑" pitchFamily="34" charset="-122"/>
              </a:rPr>
              <a:t>    p = head-&gt;next;</a:t>
            </a:r>
          </a:p>
          <a:p>
            <a:pPr marL="560818" indent="-512051" defTabSz="1219170">
              <a:lnSpc>
                <a:spcPct val="120000"/>
              </a:lnSpc>
              <a:buClr>
                <a:schemeClr val="accent1"/>
              </a:buClr>
              <a:buSzPct val="80000"/>
              <a:defRPr/>
            </a:pPr>
            <a:r>
              <a:rPr lang="en-US" altLang="zh-CN" sz="1867" dirty="0">
                <a:latin typeface="微软雅黑" pitchFamily="34" charset="-122"/>
                <a:ea typeface="微软雅黑" pitchFamily="34" charset="-122"/>
              </a:rPr>
              <a:t>    while (p != NULL) {  </a:t>
            </a:r>
          </a:p>
          <a:p>
            <a:pPr marL="560818" indent="-512051" defTabSz="1219170">
              <a:lnSpc>
                <a:spcPct val="120000"/>
              </a:lnSpc>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p-&gt;data &lt;&lt; '\t';    </a:t>
            </a:r>
          </a:p>
          <a:p>
            <a:pPr marL="560818" indent="-512051" defTabSz="1219170">
              <a:lnSpc>
                <a:spcPct val="120000"/>
              </a:lnSpc>
              <a:buClr>
                <a:schemeClr val="accent1"/>
              </a:buClr>
              <a:buSzPct val="80000"/>
              <a:defRPr/>
            </a:pPr>
            <a:r>
              <a:rPr lang="en-US" altLang="zh-CN" sz="1867" dirty="0">
                <a:latin typeface="微软雅黑" pitchFamily="34" charset="-122"/>
                <a:ea typeface="微软雅黑" pitchFamily="34" charset="-122"/>
              </a:rPr>
              <a:t>           p = p-&gt;next;   </a:t>
            </a:r>
          </a:p>
          <a:p>
            <a:pPr marL="560818" indent="-512051" defTabSz="1219170">
              <a:lnSpc>
                <a:spcPct val="120000"/>
              </a:lnSpc>
              <a:buClr>
                <a:schemeClr val="accent1"/>
              </a:buClr>
              <a:buSzPct val="80000"/>
              <a:defRPr/>
            </a:pPr>
            <a:r>
              <a:rPr lang="en-US" altLang="zh-CN" sz="1867" dirty="0">
                <a:latin typeface="微软雅黑" pitchFamily="34" charset="-122"/>
                <a:ea typeface="微软雅黑" pitchFamily="34" charset="-122"/>
              </a:rPr>
              <a:t>     }</a:t>
            </a:r>
          </a:p>
          <a:p>
            <a:pPr marL="560818" indent="-512051" defTabSz="1219170">
              <a:lnSpc>
                <a:spcPct val="120000"/>
              </a:lnSpc>
              <a:buClr>
                <a:schemeClr val="accent1"/>
              </a:buClr>
              <a:buSzPct val="80000"/>
              <a:defRPr/>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marL="560818" indent="-512051" defTabSz="1219170">
              <a:lnSpc>
                <a:spcPct val="120000"/>
              </a:lnSpc>
              <a:buClr>
                <a:schemeClr val="accent1"/>
              </a:buClr>
              <a:buSzPct val="80000"/>
              <a:defRPr/>
            </a:pPr>
            <a:r>
              <a:rPr lang="en-US" altLang="zh-CN" sz="1867" dirty="0">
                <a:latin typeface="微软雅黑" pitchFamily="34" charset="-122"/>
                <a:ea typeface="微软雅黑" pitchFamily="34" charset="-122"/>
              </a:rPr>
              <a:t> </a:t>
            </a:r>
          </a:p>
          <a:p>
            <a:pPr marL="560818" indent="-512051" defTabSz="1219170">
              <a:lnSpc>
                <a:spcPct val="120000"/>
              </a:lnSpc>
              <a:buClr>
                <a:schemeClr val="accent1"/>
              </a:buClr>
              <a:buSzPct val="80000"/>
              <a:defRPr/>
            </a:pPr>
            <a:r>
              <a:rPr lang="en-US" altLang="zh-CN" sz="1867" dirty="0">
                <a:latin typeface="微软雅黑" pitchFamily="34" charset="-122"/>
                <a:ea typeface="微软雅黑" pitchFamily="34" charset="-122"/>
              </a:rPr>
              <a:t>      return 0;</a:t>
            </a:r>
          </a:p>
          <a:p>
            <a:pPr marL="560818" indent="-512051" defTabSz="1219170">
              <a:lnSpc>
                <a:spcPct val="120000"/>
              </a:lnSpc>
              <a:buClr>
                <a:schemeClr val="accent1"/>
              </a:buClr>
              <a:buSzPct val="80000"/>
              <a:defRPr/>
            </a:pPr>
            <a:r>
              <a:rPr lang="en-US" altLang="zh-CN" sz="1867" dirty="0">
                <a:latin typeface="微软雅黑" pitchFamily="34" charset="-122"/>
                <a:ea typeface="微软雅黑" pitchFamily="34" charset="-122"/>
              </a:rPr>
              <a:t>}</a:t>
            </a:r>
          </a:p>
        </p:txBody>
      </p:sp>
    </p:spTree>
  </p:cSld>
  <p:clrMapOvr>
    <a:masterClrMapping/>
  </p:clrMapOvr>
  <p:transition spd="med">
    <p:fade/>
  </p:transition>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ChangeArrowheads="1"/>
          </p:cNvSpPr>
          <p:nvPr/>
        </p:nvSpPr>
        <p:spPr bwMode="auto">
          <a:xfrm>
            <a:off x="526882" y="1872225"/>
            <a:ext cx="10972800" cy="830997"/>
          </a:xfrm>
          <a:prstGeom prst="rect">
            <a:avLst/>
          </a:prstGeom>
          <a:noFill/>
          <a:ln w="9525">
            <a:noFill/>
            <a:miter lim="800000"/>
            <a:headEnd/>
            <a:tailEnd/>
          </a:ln>
        </p:spPr>
        <p:txBody>
          <a:bodyPr>
            <a:spAutoFit/>
          </a:bodyPr>
          <a:lstStyle/>
          <a:p>
            <a:r>
              <a:rPr lang="en-US" altLang="zh-CN" sz="2400" dirty="0">
                <a:latin typeface="微软雅黑" pitchFamily="34" charset="-122"/>
                <a:ea typeface="微软雅黑" pitchFamily="34" charset="-122"/>
              </a:rPr>
              <a:t>n</a:t>
            </a:r>
            <a:r>
              <a:rPr lang="zh-CN" altLang="en-US" sz="2400" dirty="0">
                <a:latin typeface="微软雅黑" pitchFamily="34" charset="-122"/>
                <a:ea typeface="微软雅黑" pitchFamily="34" charset="-122"/>
              </a:rPr>
              <a:t>个人围成一圈，从第一个人开始报数</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。凡报到</a:t>
            </a: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者退出圈子。找出最后留在圈子中的人的序号。 </a:t>
            </a:r>
          </a:p>
        </p:txBody>
      </p:sp>
      <p:sp>
        <p:nvSpPr>
          <p:cNvPr id="613379" name="Rectangle 3"/>
          <p:cNvSpPr>
            <a:spLocks noChangeArrowheads="1"/>
          </p:cNvSpPr>
          <p:nvPr/>
        </p:nvSpPr>
        <p:spPr bwMode="auto">
          <a:xfrm>
            <a:off x="508000" y="2750515"/>
            <a:ext cx="3556000" cy="379656"/>
          </a:xfrm>
          <a:prstGeom prst="rect">
            <a:avLst/>
          </a:prstGeom>
          <a:noFill/>
          <a:ln w="9525">
            <a:noFill/>
            <a:miter lim="800000"/>
            <a:headEnd/>
            <a:tailEnd/>
          </a:ln>
        </p:spPr>
        <p:txBody>
          <a:bodyPr wrap="square">
            <a:spAutoFit/>
          </a:bodyPr>
          <a:lstStyle/>
          <a:p>
            <a:r>
              <a:rPr lang="zh-CN" altLang="en-US" sz="1867" dirty="0">
                <a:latin typeface="微软雅黑" pitchFamily="34" charset="-122"/>
                <a:ea typeface="微软雅黑" pitchFamily="34" charset="-122"/>
              </a:rPr>
              <a:t>解：用循环链表 </a:t>
            </a:r>
          </a:p>
        </p:txBody>
      </p:sp>
      <p:grpSp>
        <p:nvGrpSpPr>
          <p:cNvPr id="613380" name="Group 4"/>
          <p:cNvGrpSpPr>
            <a:grpSpLocks/>
          </p:cNvGrpSpPr>
          <p:nvPr/>
        </p:nvGrpSpPr>
        <p:grpSpPr bwMode="auto">
          <a:xfrm>
            <a:off x="812800" y="3938590"/>
            <a:ext cx="10261600" cy="728661"/>
            <a:chOff x="1686" y="3468"/>
            <a:chExt cx="8394" cy="624"/>
          </a:xfrm>
        </p:grpSpPr>
        <p:grpSp>
          <p:nvGrpSpPr>
            <p:cNvPr id="613383" name="Group 5"/>
            <p:cNvGrpSpPr>
              <a:grpSpLocks/>
            </p:cNvGrpSpPr>
            <p:nvPr/>
          </p:nvGrpSpPr>
          <p:grpSpPr bwMode="auto">
            <a:xfrm>
              <a:off x="3060" y="3468"/>
              <a:ext cx="1080" cy="312"/>
              <a:chOff x="3060" y="3468"/>
              <a:chExt cx="1080" cy="312"/>
            </a:xfrm>
          </p:grpSpPr>
          <p:sp>
            <p:nvSpPr>
              <p:cNvPr id="613407" name="Rectangle 6"/>
              <p:cNvSpPr>
                <a:spLocks noChangeArrowheads="1"/>
              </p:cNvSpPr>
              <p:nvPr/>
            </p:nvSpPr>
            <p:spPr bwMode="auto">
              <a:xfrm>
                <a:off x="3060" y="3468"/>
                <a:ext cx="540" cy="312"/>
              </a:xfrm>
              <a:prstGeom prst="rect">
                <a:avLst/>
              </a:prstGeom>
              <a:noFill/>
              <a:ln w="9525">
                <a:solidFill>
                  <a:schemeClr val="tx1"/>
                </a:solidFill>
                <a:miter lim="800000"/>
                <a:headEnd/>
                <a:tailEnd/>
              </a:ln>
            </p:spPr>
            <p:txBody>
              <a:bodyPr/>
              <a:lstStyle/>
              <a:p>
                <a:pPr algn="ctr" eaLnBrk="0" hangingPunct="0">
                  <a:lnSpc>
                    <a:spcPct val="72000"/>
                  </a:lnSpc>
                </a:pPr>
                <a:r>
                  <a:rPr lang="en-US" altLang="zh-CN" sz="1867">
                    <a:latin typeface="微软雅黑" pitchFamily="34" charset="-122"/>
                    <a:ea typeface="微软雅黑" pitchFamily="34" charset="-122"/>
                  </a:rPr>
                  <a:t>0</a:t>
                </a:r>
              </a:p>
            </p:txBody>
          </p:sp>
          <p:sp>
            <p:nvSpPr>
              <p:cNvPr id="613408" name="Rectangle 7"/>
              <p:cNvSpPr>
                <a:spLocks noChangeArrowheads="1"/>
              </p:cNvSpPr>
              <p:nvPr/>
            </p:nvSpPr>
            <p:spPr bwMode="auto">
              <a:xfrm>
                <a:off x="3600" y="3468"/>
                <a:ext cx="54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613384" name="Group 8"/>
            <p:cNvGrpSpPr>
              <a:grpSpLocks/>
            </p:cNvGrpSpPr>
            <p:nvPr/>
          </p:nvGrpSpPr>
          <p:grpSpPr bwMode="auto">
            <a:xfrm>
              <a:off x="4500" y="3468"/>
              <a:ext cx="1080" cy="312"/>
              <a:chOff x="3060" y="3468"/>
              <a:chExt cx="1080" cy="312"/>
            </a:xfrm>
          </p:grpSpPr>
          <p:sp>
            <p:nvSpPr>
              <p:cNvPr id="613405" name="Rectangle 9"/>
              <p:cNvSpPr>
                <a:spLocks noChangeArrowheads="1"/>
              </p:cNvSpPr>
              <p:nvPr/>
            </p:nvSpPr>
            <p:spPr bwMode="auto">
              <a:xfrm>
                <a:off x="3060" y="3468"/>
                <a:ext cx="540" cy="312"/>
              </a:xfrm>
              <a:prstGeom prst="rect">
                <a:avLst/>
              </a:prstGeom>
              <a:noFill/>
              <a:ln w="9525">
                <a:solidFill>
                  <a:schemeClr val="tx1"/>
                </a:solidFill>
                <a:miter lim="800000"/>
                <a:headEnd/>
                <a:tailEnd/>
              </a:ln>
            </p:spPr>
            <p:txBody>
              <a:bodyPr/>
              <a:lstStyle/>
              <a:p>
                <a:pPr algn="ctr" eaLnBrk="0" hangingPunct="0">
                  <a:lnSpc>
                    <a:spcPct val="72000"/>
                  </a:lnSpc>
                </a:pPr>
                <a:r>
                  <a:rPr lang="en-US" altLang="zh-CN" sz="1867">
                    <a:latin typeface="微软雅黑" pitchFamily="34" charset="-122"/>
                    <a:ea typeface="微软雅黑" pitchFamily="34" charset="-122"/>
                  </a:rPr>
                  <a:t>1</a:t>
                </a:r>
              </a:p>
            </p:txBody>
          </p:sp>
          <p:sp>
            <p:nvSpPr>
              <p:cNvPr id="613406" name="Rectangle 10"/>
              <p:cNvSpPr>
                <a:spLocks noChangeArrowheads="1"/>
              </p:cNvSpPr>
              <p:nvPr/>
            </p:nvSpPr>
            <p:spPr bwMode="auto">
              <a:xfrm>
                <a:off x="3600" y="3468"/>
                <a:ext cx="54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613385" name="Group 11"/>
            <p:cNvGrpSpPr>
              <a:grpSpLocks/>
            </p:cNvGrpSpPr>
            <p:nvPr/>
          </p:nvGrpSpPr>
          <p:grpSpPr bwMode="auto">
            <a:xfrm>
              <a:off x="5940" y="3468"/>
              <a:ext cx="1080" cy="312"/>
              <a:chOff x="3060" y="3468"/>
              <a:chExt cx="1080" cy="312"/>
            </a:xfrm>
          </p:grpSpPr>
          <p:sp>
            <p:nvSpPr>
              <p:cNvPr id="613403" name="Rectangle 12"/>
              <p:cNvSpPr>
                <a:spLocks noChangeArrowheads="1"/>
              </p:cNvSpPr>
              <p:nvPr/>
            </p:nvSpPr>
            <p:spPr bwMode="auto">
              <a:xfrm>
                <a:off x="3060" y="3468"/>
                <a:ext cx="540" cy="312"/>
              </a:xfrm>
              <a:prstGeom prst="rect">
                <a:avLst/>
              </a:prstGeom>
              <a:noFill/>
              <a:ln w="9525">
                <a:solidFill>
                  <a:schemeClr val="tx1"/>
                </a:solidFill>
                <a:miter lim="800000"/>
                <a:headEnd/>
                <a:tailEnd/>
              </a:ln>
            </p:spPr>
            <p:txBody>
              <a:bodyPr/>
              <a:lstStyle/>
              <a:p>
                <a:pPr algn="ctr" eaLnBrk="0" hangingPunct="0">
                  <a:lnSpc>
                    <a:spcPct val="72000"/>
                  </a:lnSpc>
                </a:pPr>
                <a:r>
                  <a:rPr lang="en-US" altLang="zh-CN" sz="1867">
                    <a:latin typeface="微软雅黑" pitchFamily="34" charset="-122"/>
                    <a:ea typeface="微软雅黑" pitchFamily="34" charset="-122"/>
                  </a:rPr>
                  <a:t>2</a:t>
                </a:r>
              </a:p>
            </p:txBody>
          </p:sp>
          <p:sp>
            <p:nvSpPr>
              <p:cNvPr id="613404" name="Rectangle 13"/>
              <p:cNvSpPr>
                <a:spLocks noChangeArrowheads="1"/>
              </p:cNvSpPr>
              <p:nvPr/>
            </p:nvSpPr>
            <p:spPr bwMode="auto">
              <a:xfrm>
                <a:off x="3600" y="3468"/>
                <a:ext cx="54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613386" name="Group 14"/>
            <p:cNvGrpSpPr>
              <a:grpSpLocks/>
            </p:cNvGrpSpPr>
            <p:nvPr/>
          </p:nvGrpSpPr>
          <p:grpSpPr bwMode="auto">
            <a:xfrm>
              <a:off x="8820" y="3468"/>
              <a:ext cx="1080" cy="312"/>
              <a:chOff x="3060" y="3468"/>
              <a:chExt cx="1080" cy="312"/>
            </a:xfrm>
          </p:grpSpPr>
          <p:sp>
            <p:nvSpPr>
              <p:cNvPr id="613401" name="Rectangle 15"/>
              <p:cNvSpPr>
                <a:spLocks noChangeArrowheads="1"/>
              </p:cNvSpPr>
              <p:nvPr/>
            </p:nvSpPr>
            <p:spPr bwMode="auto">
              <a:xfrm>
                <a:off x="3060" y="3468"/>
                <a:ext cx="540" cy="312"/>
              </a:xfrm>
              <a:prstGeom prst="rect">
                <a:avLst/>
              </a:prstGeom>
              <a:noFill/>
              <a:ln w="9525">
                <a:solidFill>
                  <a:schemeClr val="tx1"/>
                </a:solidFill>
                <a:miter lim="800000"/>
                <a:headEnd/>
                <a:tailEnd/>
              </a:ln>
            </p:spPr>
            <p:txBody>
              <a:bodyPr/>
              <a:lstStyle/>
              <a:p>
                <a:pPr algn="ctr" eaLnBrk="0" hangingPunct="0">
                  <a:lnSpc>
                    <a:spcPct val="72000"/>
                  </a:lnSpc>
                </a:pPr>
                <a:r>
                  <a:rPr lang="en-US" altLang="zh-CN" sz="1867">
                    <a:latin typeface="微软雅黑" pitchFamily="34" charset="-122"/>
                    <a:ea typeface="微软雅黑" pitchFamily="34" charset="-122"/>
                  </a:rPr>
                  <a:t>4</a:t>
                </a:r>
              </a:p>
            </p:txBody>
          </p:sp>
          <p:sp>
            <p:nvSpPr>
              <p:cNvPr id="613402" name="Rectangle 16"/>
              <p:cNvSpPr>
                <a:spLocks noChangeArrowheads="1"/>
              </p:cNvSpPr>
              <p:nvPr/>
            </p:nvSpPr>
            <p:spPr bwMode="auto">
              <a:xfrm>
                <a:off x="3600" y="3468"/>
                <a:ext cx="54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613387" name="Group 17"/>
            <p:cNvGrpSpPr>
              <a:grpSpLocks/>
            </p:cNvGrpSpPr>
            <p:nvPr/>
          </p:nvGrpSpPr>
          <p:grpSpPr bwMode="auto">
            <a:xfrm>
              <a:off x="7380" y="3468"/>
              <a:ext cx="1080" cy="312"/>
              <a:chOff x="3060" y="3468"/>
              <a:chExt cx="1080" cy="312"/>
            </a:xfrm>
          </p:grpSpPr>
          <p:sp>
            <p:nvSpPr>
              <p:cNvPr id="613399" name="Rectangle 18"/>
              <p:cNvSpPr>
                <a:spLocks noChangeArrowheads="1"/>
              </p:cNvSpPr>
              <p:nvPr/>
            </p:nvSpPr>
            <p:spPr bwMode="auto">
              <a:xfrm>
                <a:off x="3060" y="3468"/>
                <a:ext cx="540" cy="312"/>
              </a:xfrm>
              <a:prstGeom prst="rect">
                <a:avLst/>
              </a:prstGeom>
              <a:noFill/>
              <a:ln w="9525">
                <a:solidFill>
                  <a:schemeClr val="tx1"/>
                </a:solidFill>
                <a:miter lim="800000"/>
                <a:headEnd/>
                <a:tailEnd/>
              </a:ln>
            </p:spPr>
            <p:txBody>
              <a:bodyPr/>
              <a:lstStyle/>
              <a:p>
                <a:pPr algn="ctr" eaLnBrk="0" hangingPunct="0">
                  <a:lnSpc>
                    <a:spcPct val="72000"/>
                  </a:lnSpc>
                </a:pPr>
                <a:r>
                  <a:rPr lang="en-US" altLang="zh-CN" sz="1867">
                    <a:latin typeface="微软雅黑" pitchFamily="34" charset="-122"/>
                    <a:ea typeface="微软雅黑" pitchFamily="34" charset="-122"/>
                  </a:rPr>
                  <a:t>3</a:t>
                </a:r>
              </a:p>
            </p:txBody>
          </p:sp>
          <p:sp>
            <p:nvSpPr>
              <p:cNvPr id="613400" name="Rectangle 19"/>
              <p:cNvSpPr>
                <a:spLocks noChangeArrowheads="1"/>
              </p:cNvSpPr>
              <p:nvPr/>
            </p:nvSpPr>
            <p:spPr bwMode="auto">
              <a:xfrm>
                <a:off x="3600" y="3468"/>
                <a:ext cx="540" cy="312"/>
              </a:xfrm>
              <a:prstGeom prst="rect">
                <a:avLst/>
              </a:prstGeom>
              <a:noFill/>
              <a:ln w="9525">
                <a:solidFill>
                  <a:schemeClr val="tx1"/>
                </a:solidFill>
                <a:miter lim="800000"/>
                <a:headEnd/>
                <a:tailEnd/>
              </a:ln>
            </p:spPr>
            <p:txBody>
              <a:bodyPr/>
              <a:lstStyle/>
              <a:p>
                <a:endParaRPr lang="zh-CN" altLang="en-US" sz="1867">
                  <a:latin typeface="微软雅黑" pitchFamily="34" charset="-122"/>
                  <a:ea typeface="微软雅黑" pitchFamily="34" charset="-122"/>
                </a:endParaRPr>
              </a:p>
            </p:txBody>
          </p:sp>
        </p:grpSp>
        <p:sp>
          <p:nvSpPr>
            <p:cNvPr id="613388" name="Line 20"/>
            <p:cNvSpPr>
              <a:spLocks noChangeShapeType="1"/>
            </p:cNvSpPr>
            <p:nvPr/>
          </p:nvSpPr>
          <p:spPr bwMode="auto">
            <a:xfrm>
              <a:off x="3960" y="3624"/>
              <a:ext cx="540" cy="0"/>
            </a:xfrm>
            <a:prstGeom prst="line">
              <a:avLst/>
            </a:prstGeom>
            <a:noFill/>
            <a:ln w="9525">
              <a:solidFill>
                <a:schemeClr val="tx1"/>
              </a:solidFill>
              <a:round/>
              <a:headEnd/>
              <a:tailEnd type="triangle" w="sm" len="lg"/>
            </a:ln>
          </p:spPr>
          <p:txBody>
            <a:bodyPr/>
            <a:lstStyle/>
            <a:p>
              <a:endParaRPr lang="zh-CN" altLang="en-US" sz="1867">
                <a:latin typeface="微软雅黑" pitchFamily="34" charset="-122"/>
                <a:ea typeface="微软雅黑" pitchFamily="34" charset="-122"/>
              </a:endParaRPr>
            </a:p>
          </p:txBody>
        </p:sp>
        <p:sp>
          <p:nvSpPr>
            <p:cNvPr id="613389" name="Line 21"/>
            <p:cNvSpPr>
              <a:spLocks noChangeShapeType="1"/>
            </p:cNvSpPr>
            <p:nvPr/>
          </p:nvSpPr>
          <p:spPr bwMode="auto">
            <a:xfrm>
              <a:off x="5400" y="3624"/>
              <a:ext cx="540" cy="0"/>
            </a:xfrm>
            <a:prstGeom prst="line">
              <a:avLst/>
            </a:prstGeom>
            <a:noFill/>
            <a:ln w="9525">
              <a:solidFill>
                <a:schemeClr val="tx1"/>
              </a:solidFill>
              <a:round/>
              <a:headEnd/>
              <a:tailEnd type="triangle" w="sm" len="lg"/>
            </a:ln>
          </p:spPr>
          <p:txBody>
            <a:bodyPr/>
            <a:lstStyle/>
            <a:p>
              <a:endParaRPr lang="zh-CN" altLang="en-US" sz="1867">
                <a:latin typeface="微软雅黑" pitchFamily="34" charset="-122"/>
                <a:ea typeface="微软雅黑" pitchFamily="34" charset="-122"/>
              </a:endParaRPr>
            </a:p>
          </p:txBody>
        </p:sp>
        <p:sp>
          <p:nvSpPr>
            <p:cNvPr id="613390" name="Line 22"/>
            <p:cNvSpPr>
              <a:spLocks noChangeShapeType="1"/>
            </p:cNvSpPr>
            <p:nvPr/>
          </p:nvSpPr>
          <p:spPr bwMode="auto">
            <a:xfrm>
              <a:off x="6840" y="3624"/>
              <a:ext cx="540" cy="0"/>
            </a:xfrm>
            <a:prstGeom prst="line">
              <a:avLst/>
            </a:prstGeom>
            <a:noFill/>
            <a:ln w="9525">
              <a:solidFill>
                <a:schemeClr val="tx1"/>
              </a:solidFill>
              <a:round/>
              <a:headEnd/>
              <a:tailEnd type="triangle" w="sm" len="lg"/>
            </a:ln>
          </p:spPr>
          <p:txBody>
            <a:bodyPr/>
            <a:lstStyle/>
            <a:p>
              <a:endParaRPr lang="zh-CN" altLang="en-US" sz="1867">
                <a:latin typeface="微软雅黑" pitchFamily="34" charset="-122"/>
                <a:ea typeface="微软雅黑" pitchFamily="34" charset="-122"/>
              </a:endParaRPr>
            </a:p>
          </p:txBody>
        </p:sp>
        <p:sp>
          <p:nvSpPr>
            <p:cNvPr id="613391" name="Line 23"/>
            <p:cNvSpPr>
              <a:spLocks noChangeShapeType="1"/>
            </p:cNvSpPr>
            <p:nvPr/>
          </p:nvSpPr>
          <p:spPr bwMode="auto">
            <a:xfrm>
              <a:off x="8280" y="3624"/>
              <a:ext cx="540" cy="0"/>
            </a:xfrm>
            <a:prstGeom prst="line">
              <a:avLst/>
            </a:prstGeom>
            <a:noFill/>
            <a:ln w="9525">
              <a:solidFill>
                <a:schemeClr val="tx1"/>
              </a:solidFill>
              <a:round/>
              <a:headEnd/>
              <a:tailEnd type="triangle" w="sm" len="lg"/>
            </a:ln>
          </p:spPr>
          <p:txBody>
            <a:bodyPr/>
            <a:lstStyle/>
            <a:p>
              <a:endParaRPr lang="zh-CN" altLang="en-US" sz="1867">
                <a:latin typeface="微软雅黑" pitchFamily="34" charset="-122"/>
                <a:ea typeface="微软雅黑" pitchFamily="34" charset="-122"/>
              </a:endParaRPr>
            </a:p>
          </p:txBody>
        </p:sp>
        <p:sp>
          <p:nvSpPr>
            <p:cNvPr id="613392" name="Line 24"/>
            <p:cNvSpPr>
              <a:spLocks noChangeShapeType="1"/>
            </p:cNvSpPr>
            <p:nvPr/>
          </p:nvSpPr>
          <p:spPr bwMode="auto">
            <a:xfrm>
              <a:off x="2406" y="3549"/>
              <a:ext cx="654" cy="0"/>
            </a:xfrm>
            <a:prstGeom prst="line">
              <a:avLst/>
            </a:prstGeom>
            <a:noFill/>
            <a:ln w="9525">
              <a:solidFill>
                <a:schemeClr val="tx1"/>
              </a:solidFill>
              <a:round/>
              <a:headEnd/>
              <a:tailEnd type="triangle" w="sm" len="lg"/>
            </a:ln>
          </p:spPr>
          <p:txBody>
            <a:bodyPr/>
            <a:lstStyle/>
            <a:p>
              <a:endParaRPr lang="zh-CN" altLang="en-US" sz="1867">
                <a:latin typeface="微软雅黑" pitchFamily="34" charset="-122"/>
                <a:ea typeface="微软雅黑" pitchFamily="34" charset="-122"/>
              </a:endParaRPr>
            </a:p>
          </p:txBody>
        </p:sp>
        <p:sp>
          <p:nvSpPr>
            <p:cNvPr id="613393" name="Rectangle 25"/>
            <p:cNvSpPr>
              <a:spLocks noChangeArrowheads="1"/>
            </p:cNvSpPr>
            <p:nvPr/>
          </p:nvSpPr>
          <p:spPr bwMode="auto">
            <a:xfrm>
              <a:off x="1686" y="3468"/>
              <a:ext cx="720" cy="312"/>
            </a:xfrm>
            <a:prstGeom prst="rect">
              <a:avLst/>
            </a:prstGeom>
            <a:noFill/>
            <a:ln w="9525">
              <a:noFill/>
              <a:miter lim="800000"/>
              <a:headEnd/>
              <a:tailEnd/>
            </a:ln>
          </p:spPr>
          <p:txBody>
            <a:bodyPr lIns="73920" rIns="73920"/>
            <a:lstStyle/>
            <a:p>
              <a:pPr algn="ctr" eaLnBrk="0" hangingPunct="0">
                <a:lnSpc>
                  <a:spcPct val="72000"/>
                </a:lnSpc>
              </a:pPr>
              <a:r>
                <a:rPr lang="en-US" altLang="zh-CN" sz="1867">
                  <a:latin typeface="微软雅黑" pitchFamily="34" charset="-122"/>
                  <a:ea typeface="微软雅黑" pitchFamily="34" charset="-122"/>
                </a:rPr>
                <a:t>head</a:t>
              </a:r>
            </a:p>
          </p:txBody>
        </p:sp>
        <p:sp>
          <p:nvSpPr>
            <p:cNvPr id="613394" name="Line 26"/>
            <p:cNvSpPr>
              <a:spLocks noChangeShapeType="1"/>
            </p:cNvSpPr>
            <p:nvPr/>
          </p:nvSpPr>
          <p:spPr bwMode="auto">
            <a:xfrm flipH="1">
              <a:off x="2700" y="4092"/>
              <a:ext cx="7380" cy="0"/>
            </a:xfrm>
            <a:prstGeom prst="line">
              <a:avLst/>
            </a:prstGeom>
            <a:noFill/>
            <a:ln w="9525">
              <a:solidFill>
                <a:schemeClr val="tx1"/>
              </a:solidFill>
              <a:round/>
              <a:headEnd/>
              <a:tailEnd type="none" w="sm" len="lg"/>
            </a:ln>
          </p:spPr>
          <p:txBody>
            <a:bodyPr/>
            <a:lstStyle/>
            <a:p>
              <a:endParaRPr lang="zh-CN" altLang="en-US" sz="1867">
                <a:latin typeface="微软雅黑" pitchFamily="34" charset="-122"/>
                <a:ea typeface="微软雅黑" pitchFamily="34" charset="-122"/>
              </a:endParaRPr>
            </a:p>
          </p:txBody>
        </p:sp>
        <p:sp>
          <p:nvSpPr>
            <p:cNvPr id="613395" name="Line 27"/>
            <p:cNvSpPr>
              <a:spLocks noChangeShapeType="1"/>
            </p:cNvSpPr>
            <p:nvPr/>
          </p:nvSpPr>
          <p:spPr bwMode="auto">
            <a:xfrm>
              <a:off x="9720" y="3624"/>
              <a:ext cx="360" cy="0"/>
            </a:xfrm>
            <a:prstGeom prst="line">
              <a:avLst/>
            </a:prstGeom>
            <a:noFill/>
            <a:ln w="9525">
              <a:solidFill>
                <a:schemeClr val="tx1"/>
              </a:solidFill>
              <a:round/>
              <a:headEnd/>
              <a:tailEnd/>
            </a:ln>
          </p:spPr>
          <p:txBody>
            <a:bodyPr/>
            <a:lstStyle/>
            <a:p>
              <a:endParaRPr lang="zh-CN" altLang="en-US" sz="1867">
                <a:latin typeface="微软雅黑" pitchFamily="34" charset="-122"/>
                <a:ea typeface="微软雅黑" pitchFamily="34" charset="-122"/>
              </a:endParaRPr>
            </a:p>
          </p:txBody>
        </p:sp>
        <p:sp>
          <p:nvSpPr>
            <p:cNvPr id="613396" name="Line 28"/>
            <p:cNvSpPr>
              <a:spLocks noChangeShapeType="1"/>
            </p:cNvSpPr>
            <p:nvPr/>
          </p:nvSpPr>
          <p:spPr bwMode="auto">
            <a:xfrm>
              <a:off x="10080" y="3624"/>
              <a:ext cx="0" cy="468"/>
            </a:xfrm>
            <a:prstGeom prst="line">
              <a:avLst/>
            </a:prstGeom>
            <a:noFill/>
            <a:ln w="9525">
              <a:solidFill>
                <a:schemeClr val="tx1"/>
              </a:solidFill>
              <a:round/>
              <a:headEnd/>
              <a:tailEnd/>
            </a:ln>
          </p:spPr>
          <p:txBody>
            <a:bodyPr/>
            <a:lstStyle/>
            <a:p>
              <a:endParaRPr lang="zh-CN" altLang="en-US" sz="1867">
                <a:latin typeface="微软雅黑" pitchFamily="34" charset="-122"/>
                <a:ea typeface="微软雅黑" pitchFamily="34" charset="-122"/>
              </a:endParaRPr>
            </a:p>
          </p:txBody>
        </p:sp>
        <p:sp>
          <p:nvSpPr>
            <p:cNvPr id="613397" name="Line 29"/>
            <p:cNvSpPr>
              <a:spLocks noChangeShapeType="1"/>
            </p:cNvSpPr>
            <p:nvPr/>
          </p:nvSpPr>
          <p:spPr bwMode="auto">
            <a:xfrm>
              <a:off x="2700" y="3708"/>
              <a:ext cx="360" cy="0"/>
            </a:xfrm>
            <a:prstGeom prst="line">
              <a:avLst/>
            </a:prstGeom>
            <a:noFill/>
            <a:ln w="9525">
              <a:solidFill>
                <a:schemeClr val="tx1"/>
              </a:solidFill>
              <a:round/>
              <a:headEnd/>
              <a:tailEnd type="triangle" w="sm" len="lg"/>
            </a:ln>
          </p:spPr>
          <p:txBody>
            <a:bodyPr/>
            <a:lstStyle/>
            <a:p>
              <a:endParaRPr lang="zh-CN" altLang="en-US" sz="1867">
                <a:latin typeface="微软雅黑" pitchFamily="34" charset="-122"/>
                <a:ea typeface="微软雅黑" pitchFamily="34" charset="-122"/>
              </a:endParaRPr>
            </a:p>
          </p:txBody>
        </p:sp>
        <p:sp>
          <p:nvSpPr>
            <p:cNvPr id="613398" name="Line 30"/>
            <p:cNvSpPr>
              <a:spLocks noChangeShapeType="1"/>
            </p:cNvSpPr>
            <p:nvPr/>
          </p:nvSpPr>
          <p:spPr bwMode="auto">
            <a:xfrm>
              <a:off x="2700" y="3708"/>
              <a:ext cx="0" cy="384"/>
            </a:xfrm>
            <a:prstGeom prst="line">
              <a:avLst/>
            </a:prstGeom>
            <a:noFill/>
            <a:ln w="9525">
              <a:solidFill>
                <a:schemeClr val="tx1"/>
              </a:solidFill>
              <a:round/>
              <a:headEnd/>
              <a:tailEnd/>
            </a:ln>
          </p:spPr>
          <p:txBody>
            <a:bodyPr/>
            <a:lstStyle/>
            <a:p>
              <a:endParaRPr lang="zh-CN" altLang="en-US" sz="1867">
                <a:latin typeface="微软雅黑" pitchFamily="34" charset="-122"/>
                <a:ea typeface="微软雅黑" pitchFamily="34" charset="-122"/>
              </a:endParaRPr>
            </a:p>
          </p:txBody>
        </p:sp>
      </p:grpSp>
      <p:sp>
        <p:nvSpPr>
          <p:cNvPr id="613381" name="Rectangle 31"/>
          <p:cNvSpPr>
            <a:spLocks noChangeArrowheads="1"/>
          </p:cNvSpPr>
          <p:nvPr/>
        </p:nvSpPr>
        <p:spPr bwMode="auto">
          <a:xfrm>
            <a:off x="812800" y="5165499"/>
            <a:ext cx="10160000" cy="379656"/>
          </a:xfrm>
          <a:prstGeom prst="rect">
            <a:avLst/>
          </a:prstGeom>
          <a:noFill/>
          <a:ln w="9525">
            <a:noFill/>
            <a:miter lim="800000"/>
            <a:headEnd/>
            <a:tailEnd/>
          </a:ln>
        </p:spPr>
        <p:txBody>
          <a:bodyPr wrap="square">
            <a:spAutoFit/>
          </a:bodyPr>
          <a:lstStyle/>
          <a:p>
            <a:r>
              <a:rPr lang="zh-CN" altLang="en-US" sz="1867" dirty="0">
                <a:latin typeface="微软雅黑" pitchFamily="34" charset="-122"/>
                <a:ea typeface="微软雅黑" pitchFamily="34" charset="-122"/>
              </a:rPr>
              <a:t>当</a:t>
            </a:r>
            <a:r>
              <a:rPr lang="en-US" altLang="zh-CN" sz="1867" dirty="0">
                <a:latin typeface="微软雅黑" pitchFamily="34" charset="-122"/>
                <a:ea typeface="微软雅黑" pitchFamily="34" charset="-122"/>
              </a:rPr>
              <a:t>n = 5</a:t>
            </a:r>
            <a:r>
              <a:rPr lang="zh-CN" altLang="en-US" sz="1867" dirty="0">
                <a:latin typeface="微软雅黑" pitchFamily="34" charset="-122"/>
                <a:ea typeface="微软雅黑" pitchFamily="34" charset="-122"/>
              </a:rPr>
              <a:t>时，其删除的节点的顺序为</a:t>
            </a:r>
            <a:r>
              <a:rPr lang="en-US" altLang="zh-CN" sz="1867" dirty="0">
                <a:latin typeface="微软雅黑" pitchFamily="34" charset="-122"/>
                <a:ea typeface="微软雅黑" pitchFamily="34" charset="-122"/>
              </a:rPr>
              <a:t>2</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0</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4</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1</a:t>
            </a:r>
            <a:r>
              <a:rPr lang="zh-CN" altLang="en-US" sz="1867" dirty="0">
                <a:latin typeface="微软雅黑" pitchFamily="34" charset="-122"/>
                <a:ea typeface="微软雅黑" pitchFamily="34" charset="-122"/>
              </a:rPr>
              <a:t>，最后剩下的节点为</a:t>
            </a:r>
            <a:r>
              <a:rPr lang="en-US" altLang="zh-CN" sz="1867" dirty="0">
                <a:latin typeface="微软雅黑" pitchFamily="34" charset="-122"/>
                <a:ea typeface="微软雅黑" pitchFamily="34" charset="-122"/>
              </a:rPr>
              <a:t>3</a:t>
            </a:r>
            <a:r>
              <a:rPr lang="zh-CN" altLang="en-US" sz="1867" dirty="0">
                <a:latin typeface="微软雅黑" pitchFamily="34" charset="-122"/>
                <a:ea typeface="微软雅黑" pitchFamily="34" charset="-122"/>
              </a:rPr>
              <a:t>。 </a:t>
            </a:r>
          </a:p>
        </p:txBody>
      </p:sp>
      <p:sp>
        <p:nvSpPr>
          <p:cNvPr id="3" name="标题 2">
            <a:extLst>
              <a:ext uri="{FF2B5EF4-FFF2-40B4-BE49-F238E27FC236}">
                <a16:creationId xmlns:a16="http://schemas.microsoft.com/office/drawing/2014/main" id="{3E0EF6D3-6216-191B-1C8E-3B62336C3034}"/>
              </a:ext>
            </a:extLst>
          </p:cNvPr>
          <p:cNvSpPr>
            <a:spLocks noGrp="1"/>
          </p:cNvSpPr>
          <p:nvPr>
            <p:ph type="title"/>
          </p:nvPr>
        </p:nvSpPr>
        <p:spPr>
          <a:xfrm>
            <a:off x="413853" y="249067"/>
            <a:ext cx="8643848" cy="480131"/>
          </a:xfrm>
        </p:spPr>
        <p:txBody>
          <a:bodyPr/>
          <a:lstStyle/>
          <a:p>
            <a:r>
              <a:rPr lang="zh-CN" altLang="en-US" dirty="0"/>
              <a:t>循环链表的应用</a:t>
            </a:r>
            <a:r>
              <a:rPr lang="en-US" altLang="zh-CN" dirty="0"/>
              <a:t>—</a:t>
            </a:r>
            <a:r>
              <a:rPr lang="zh-CN" altLang="en-US" dirty="0"/>
              <a:t>约瑟夫环</a:t>
            </a:r>
          </a:p>
        </p:txBody>
      </p:sp>
    </p:spTree>
  </p:cSld>
  <p:clrMapOvr>
    <a:masterClrMapping/>
  </p:clrMapOvr>
  <p:transition spd="med">
    <p:fade/>
  </p:transition>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ChangeArrowheads="1"/>
          </p:cNvSpPr>
          <p:nvPr/>
        </p:nvSpPr>
        <p:spPr bwMode="auto">
          <a:xfrm>
            <a:off x="468088" y="1089173"/>
            <a:ext cx="3625847" cy="5379550"/>
          </a:xfrm>
          <a:prstGeom prst="rect">
            <a:avLst/>
          </a:prstGeom>
          <a:noFill/>
          <a:ln w="9525">
            <a:noFill/>
            <a:miter lim="800000"/>
            <a:headEnd/>
            <a:tailEnd/>
          </a:ln>
        </p:spPr>
        <p:txBody>
          <a:bodyPr wrap="square">
            <a:spAutoFit/>
          </a:bodyPr>
          <a:lstStyle/>
          <a:p>
            <a:r>
              <a:rPr lang="en-US" altLang="zh-CN" sz="1867" dirty="0" err="1">
                <a:latin typeface="微软雅黑" pitchFamily="34" charset="-122"/>
                <a:ea typeface="微软雅黑" pitchFamily="34" charset="-122"/>
              </a:rPr>
              <a:t>struct</a:t>
            </a:r>
            <a:r>
              <a:rPr lang="en-US" altLang="zh-CN" sz="1867" dirty="0">
                <a:latin typeface="微软雅黑" pitchFamily="34" charset="-122"/>
                <a:ea typeface="微软雅黑" pitchFamily="34" charset="-122"/>
              </a:rPr>
              <a:t>  node</a:t>
            </a:r>
          </a:p>
          <a:p>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data;     </a:t>
            </a:r>
          </a:p>
          <a:p>
            <a:r>
              <a:rPr lang="en-US" altLang="zh-CN" sz="1867" dirty="0">
                <a:latin typeface="微软雅黑" pitchFamily="34" charset="-122"/>
                <a:ea typeface="微软雅黑" pitchFamily="34" charset="-122"/>
              </a:rPr>
              <a:t>      node  *next; </a:t>
            </a:r>
          </a:p>
          <a:p>
            <a:r>
              <a:rPr lang="en-US" altLang="zh-CN" sz="1867" dirty="0">
                <a:latin typeface="微软雅黑" pitchFamily="34" charset="-122"/>
                <a:ea typeface="微软雅黑" pitchFamily="34" charset="-122"/>
              </a:rPr>
              <a:t>};</a:t>
            </a:r>
          </a:p>
          <a:p>
            <a:endParaRPr lang="en-US" altLang="zh-CN" sz="1867" dirty="0">
              <a:latin typeface="微软雅黑" pitchFamily="34" charset="-122"/>
              <a:ea typeface="微软雅黑" pitchFamily="34" charset="-122"/>
            </a:endParaRPr>
          </a:p>
          <a:p>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     node *head, *p, *q;  </a:t>
            </a:r>
            <a:endParaRPr lang="zh-CN" altLang="en-US" sz="1867" dirty="0">
              <a:latin typeface="微软雅黑" pitchFamily="34" charset="-122"/>
              <a:ea typeface="微软雅黑" pitchFamily="34" charset="-122"/>
            </a:endParaRPr>
          </a:p>
          <a:p>
            <a:r>
              <a:rPr lang="zh-CN" altLang="en-US"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n,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p>
          <a:p>
            <a:endParaRPr lang="en-US"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输入</a:t>
            </a:r>
            <a:r>
              <a:rPr lang="en-US" altLang="zh-CN" sz="1867" dirty="0">
                <a:latin typeface="微软雅黑" pitchFamily="34" charset="-122"/>
                <a:ea typeface="微软雅黑" pitchFamily="34" charset="-122"/>
              </a:rPr>
              <a:t>n</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ninput</a:t>
            </a:r>
            <a:r>
              <a:rPr lang="en-US" altLang="zh-CN" sz="1867" dirty="0">
                <a:latin typeface="微软雅黑" pitchFamily="34" charset="-122"/>
                <a:ea typeface="微软雅黑" pitchFamily="34" charset="-122"/>
              </a:rPr>
              <a:t> n:";    </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n;</a:t>
            </a:r>
          </a:p>
          <a:p>
            <a:endParaRPr lang="en-US" altLang="zh-CN" sz="1867" dirty="0">
              <a:latin typeface="微软雅黑" pitchFamily="34" charset="-122"/>
              <a:ea typeface="微软雅黑" pitchFamily="34" charset="-122"/>
            </a:endParaRPr>
          </a:p>
          <a:p>
            <a:pPr>
              <a:spcBef>
                <a:spcPts val="267"/>
              </a:spcBef>
            </a:pP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创建第一个结点</a:t>
            </a:r>
          </a:p>
          <a:p>
            <a:pPr>
              <a:spcBef>
                <a:spcPts val="267"/>
              </a:spcBef>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head = p = new node; </a:t>
            </a:r>
          </a:p>
          <a:p>
            <a:pPr>
              <a:spcBef>
                <a:spcPts val="267"/>
              </a:spcBef>
            </a:pPr>
            <a:r>
              <a:rPr lang="en-US" altLang="zh-CN" sz="1867" dirty="0">
                <a:latin typeface="微软雅黑" pitchFamily="34" charset="-122"/>
                <a:ea typeface="微软雅黑" pitchFamily="34" charset="-122"/>
              </a:rPr>
              <a:t>     p-&gt;data = 0; </a:t>
            </a:r>
          </a:p>
        </p:txBody>
      </p:sp>
      <p:sp>
        <p:nvSpPr>
          <p:cNvPr id="4" name="Rectangle 2"/>
          <p:cNvSpPr>
            <a:spLocks noChangeArrowheads="1"/>
          </p:cNvSpPr>
          <p:nvPr/>
        </p:nvSpPr>
        <p:spPr bwMode="auto">
          <a:xfrm>
            <a:off x="5295594" y="127953"/>
            <a:ext cx="6185206" cy="6700745"/>
          </a:xfrm>
          <a:prstGeom prst="rect">
            <a:avLst/>
          </a:prstGeom>
          <a:noFill/>
          <a:ln w="12700" cap="sq" algn="ctr">
            <a:noFill/>
            <a:miter lim="800000"/>
            <a:headEnd type="none" w="sm" len="sm"/>
            <a:tailEnd type="none" w="sm" len="sm"/>
          </a:ln>
        </p:spPr>
        <p:txBody>
          <a:bodyPr wrap="square">
            <a:spAutoFit/>
          </a:bodyPr>
          <a:lstStyle/>
          <a:p>
            <a:r>
              <a:rPr lang="en-US" altLang="zh-CN" sz="1867" dirty="0">
                <a:latin typeface="微软雅黑" pitchFamily="34" charset="-122"/>
                <a:ea typeface="微软雅黑" pitchFamily="34" charset="-122"/>
              </a:rPr>
              <a:t>for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=1;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&lt;n;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q = new node; </a:t>
            </a:r>
            <a:endParaRPr lang="zh-CN" altLang="en-US" sz="1867" dirty="0">
              <a:latin typeface="微软雅黑" pitchFamily="34" charset="-122"/>
              <a:ea typeface="微软雅黑" pitchFamily="34" charset="-122"/>
            </a:endParaRPr>
          </a:p>
          <a:p>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q-&gt;data =</a:t>
            </a:r>
            <a:r>
              <a:rPr lang="en-US" altLang="zh-CN" sz="1867"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p>
          <a:p>
            <a:r>
              <a:rPr lang="en-US" altLang="zh-CN" sz="1867" dirty="0">
                <a:latin typeface="微软雅黑" pitchFamily="34" charset="-122"/>
                <a:ea typeface="微软雅黑" pitchFamily="34" charset="-122"/>
              </a:rPr>
              <a:t>        p-&gt;next = q; </a:t>
            </a:r>
          </a:p>
          <a:p>
            <a:r>
              <a:rPr lang="en-US" altLang="zh-CN" sz="1867" dirty="0">
                <a:latin typeface="微软雅黑" pitchFamily="34" charset="-122"/>
                <a:ea typeface="微软雅黑" pitchFamily="34" charset="-122"/>
              </a:rPr>
              <a:t>         p = q;  </a:t>
            </a:r>
            <a:endParaRPr lang="zh-CN" altLang="en-US" sz="1867" dirty="0">
              <a:latin typeface="微软雅黑" pitchFamily="34" charset="-122"/>
              <a:ea typeface="微软雅黑" pitchFamily="34" charset="-122"/>
            </a:endParaRPr>
          </a:p>
          <a:p>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a:t>
            </a:r>
          </a:p>
          <a:p>
            <a:r>
              <a:rPr lang="en-US" altLang="zh-CN" sz="1867" dirty="0">
                <a:latin typeface="微软雅黑" pitchFamily="34" charset="-122"/>
                <a:ea typeface="微软雅黑" pitchFamily="34" charset="-122"/>
              </a:rPr>
              <a:t>  p-&gt;next = head; </a:t>
            </a:r>
            <a:endParaRPr lang="zh-CN" altLang="en-US"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 </a:t>
            </a:r>
            <a:r>
              <a:rPr lang="zh-CN" altLang="en-US" sz="1867" dirty="0">
                <a:latin typeface="微软雅黑" pitchFamily="34" charset="-122"/>
                <a:ea typeface="微软雅黑" pitchFamily="34" charset="-122"/>
              </a:rPr>
              <a:t>删除过程 </a:t>
            </a:r>
          </a:p>
          <a:p>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q=head;</a:t>
            </a:r>
          </a:p>
          <a:p>
            <a:r>
              <a:rPr lang="en-US" altLang="zh-CN" sz="1867" dirty="0">
                <a:latin typeface="微软雅黑" pitchFamily="34" charset="-122"/>
                <a:ea typeface="微软雅黑" pitchFamily="34" charset="-122"/>
              </a:rPr>
              <a:t>  while (q-&gt;next != q)  {     //</a:t>
            </a:r>
            <a:r>
              <a:rPr lang="zh-CN" altLang="en-US" sz="1867" dirty="0">
                <a:latin typeface="微软雅黑" pitchFamily="34" charset="-122"/>
                <a:ea typeface="微软雅黑" pitchFamily="34" charset="-122"/>
              </a:rPr>
              <a:t>只要表中多于一个结点</a:t>
            </a:r>
          </a:p>
          <a:p>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p = q-&gt;next;</a:t>
            </a:r>
          </a:p>
          <a:p>
            <a:r>
              <a:rPr lang="en-US" altLang="zh-CN" sz="1867" dirty="0">
                <a:latin typeface="微软雅黑" pitchFamily="34" charset="-122"/>
                <a:ea typeface="微软雅黑" pitchFamily="34" charset="-122"/>
              </a:rPr>
              <a:t>       q = p-&gt;next;</a:t>
            </a:r>
          </a:p>
          <a:p>
            <a:r>
              <a:rPr lang="en-US" altLang="zh-CN" sz="1867" dirty="0">
                <a:latin typeface="微软雅黑" pitchFamily="34" charset="-122"/>
                <a:ea typeface="微软雅黑" pitchFamily="34" charset="-122"/>
              </a:rPr>
              <a:t>       p-&gt;next = q-&gt;next;           //</a:t>
            </a:r>
            <a:r>
              <a:rPr lang="zh-CN" altLang="en-US" sz="1867" dirty="0">
                <a:latin typeface="微软雅黑" pitchFamily="34" charset="-122"/>
                <a:ea typeface="微软雅黑" pitchFamily="34" charset="-122"/>
              </a:rPr>
              <a:t>绕过节点</a:t>
            </a:r>
            <a:r>
              <a:rPr lang="en-US" altLang="zh-CN" sz="1867" dirty="0">
                <a:latin typeface="微软雅黑" pitchFamily="34" charset="-122"/>
                <a:ea typeface="微软雅黑" pitchFamily="34" charset="-122"/>
              </a:rPr>
              <a:t>q</a:t>
            </a:r>
          </a:p>
          <a:p>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q-&gt;data &lt;&lt; '\t';    //</a:t>
            </a:r>
            <a:r>
              <a:rPr lang="zh-CN" altLang="en-US" sz="1867" dirty="0">
                <a:latin typeface="微软雅黑" pitchFamily="34" charset="-122"/>
                <a:ea typeface="微软雅黑" pitchFamily="34" charset="-122"/>
              </a:rPr>
              <a:t>显示被删者的编号</a:t>
            </a:r>
          </a:p>
          <a:p>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delete q;	                //</a:t>
            </a:r>
            <a:r>
              <a:rPr lang="zh-CN" altLang="en-US" sz="1867" dirty="0">
                <a:latin typeface="微软雅黑" pitchFamily="34" charset="-122"/>
                <a:ea typeface="微软雅黑" pitchFamily="34" charset="-122"/>
              </a:rPr>
              <a:t>回收被删者的空间</a:t>
            </a:r>
          </a:p>
          <a:p>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q=p-&gt;next;                       //</a:t>
            </a:r>
            <a:r>
              <a:rPr lang="zh-CN" altLang="en-US" sz="1867" dirty="0">
                <a:latin typeface="微软雅黑" pitchFamily="34" charset="-122"/>
                <a:ea typeface="微软雅黑" pitchFamily="34" charset="-122"/>
              </a:rPr>
              <a:t>让</a:t>
            </a:r>
            <a:r>
              <a:rPr lang="en-US" altLang="zh-CN" sz="1867" dirty="0">
                <a:latin typeface="微软雅黑" pitchFamily="34" charset="-122"/>
                <a:ea typeface="微软雅黑" pitchFamily="34" charset="-122"/>
              </a:rPr>
              <a:t>q</a:t>
            </a:r>
            <a:r>
              <a:rPr lang="zh-CN" altLang="en-US" sz="1867" dirty="0">
                <a:latin typeface="微软雅黑" pitchFamily="34" charset="-122"/>
                <a:ea typeface="微软雅黑" pitchFamily="34" charset="-122"/>
              </a:rPr>
              <a:t>指向报</a:t>
            </a:r>
            <a:r>
              <a:rPr lang="en-US" altLang="zh-CN" sz="1867" dirty="0">
                <a:latin typeface="微软雅黑" pitchFamily="34" charset="-122"/>
                <a:ea typeface="微软雅黑" pitchFamily="34" charset="-122"/>
              </a:rPr>
              <a:t>1</a:t>
            </a:r>
            <a:r>
              <a:rPr lang="zh-CN" altLang="en-US" sz="1867" dirty="0">
                <a:latin typeface="微软雅黑" pitchFamily="34" charset="-122"/>
                <a:ea typeface="微软雅黑" pitchFamily="34" charset="-122"/>
              </a:rPr>
              <a:t>的节点</a:t>
            </a:r>
          </a:p>
          <a:p>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a:t>
            </a:r>
          </a:p>
          <a:p>
            <a:endParaRPr lang="en-US"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打印结果 </a:t>
            </a:r>
          </a:p>
          <a:p>
            <a:r>
              <a:rPr lang="zh-CN" altLang="en-US"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"\n</a:t>
            </a:r>
            <a:r>
              <a:rPr lang="zh-CN" altLang="en-US" sz="1867" dirty="0">
                <a:latin typeface="微软雅黑" pitchFamily="34" charset="-122"/>
                <a:ea typeface="微软雅黑" pitchFamily="34" charset="-122"/>
              </a:rPr>
              <a:t>最后剩下： </a:t>
            </a:r>
            <a:r>
              <a:rPr lang="en-US" altLang="zh-CN" sz="1867" dirty="0">
                <a:latin typeface="微软雅黑" pitchFamily="34" charset="-122"/>
                <a:ea typeface="微软雅黑" pitchFamily="34" charset="-122"/>
              </a:rPr>
              <a:t>" &lt;&lt;  q-&gt;data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endParaRPr lang="en-US" altLang="zh-CN" sz="1867" dirty="0">
              <a:latin typeface="微软雅黑" pitchFamily="34" charset="-122"/>
              <a:ea typeface="微软雅黑" pitchFamily="34" charset="-122"/>
            </a:endParaRPr>
          </a:p>
          <a:p>
            <a:r>
              <a:rPr lang="en-US" altLang="zh-CN" sz="1867" dirty="0">
                <a:latin typeface="微软雅黑" pitchFamily="34" charset="-122"/>
                <a:ea typeface="微软雅黑" pitchFamily="34" charset="-122"/>
              </a:rPr>
              <a:t>   return 0;</a:t>
            </a:r>
          </a:p>
          <a:p>
            <a:r>
              <a:rPr lang="en-US" altLang="zh-CN" sz="1867" dirty="0">
                <a:latin typeface="微软雅黑" pitchFamily="34" charset="-122"/>
                <a:ea typeface="微软雅黑" pitchFamily="34" charset="-122"/>
              </a:rPr>
              <a:t>} </a:t>
            </a:r>
          </a:p>
        </p:txBody>
      </p:sp>
      <p:sp>
        <p:nvSpPr>
          <p:cNvPr id="3" name="标题 2">
            <a:extLst>
              <a:ext uri="{FF2B5EF4-FFF2-40B4-BE49-F238E27FC236}">
                <a16:creationId xmlns:a16="http://schemas.microsoft.com/office/drawing/2014/main" id="{03B72C53-7D6B-651F-8D48-2C44761735E2}"/>
              </a:ext>
            </a:extLst>
          </p:cNvPr>
          <p:cNvSpPr>
            <a:spLocks noGrp="1"/>
          </p:cNvSpPr>
          <p:nvPr>
            <p:ph type="title"/>
          </p:nvPr>
        </p:nvSpPr>
        <p:spPr/>
        <p:txBody>
          <a:bodyPr/>
          <a:lstStyle/>
          <a:p>
            <a:endParaRPr lang="zh-CN" altLang="en-US"/>
          </a:p>
        </p:txBody>
      </p:sp>
    </p:spTree>
  </p:cSld>
  <p:clrMapOvr>
    <a:masterClrMapping/>
  </p:clrMapOvr>
  <p:transition spd="med">
    <p:fade/>
  </p:transition>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862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链表总结</a:t>
            </a:r>
          </a:p>
        </p:txBody>
      </p:sp>
      <p:sp>
        <p:nvSpPr>
          <p:cNvPr id="616451" name="Rectangle 3"/>
          <p:cNvSpPr>
            <a:spLocks noGrp="1" noChangeArrowheads="1"/>
          </p:cNvSpPr>
          <p:nvPr>
            <p:ph idx="4294967295"/>
          </p:nvPr>
        </p:nvSpPr>
        <p:spPr>
          <a:xfrm>
            <a:off x="1070186" y="1690158"/>
            <a:ext cx="10515600" cy="4351338"/>
          </a:xfrm>
        </p:spPr>
        <p:txBody>
          <a:bodyPr>
            <a:normAutofit/>
          </a:bodyPr>
          <a:lstStyle/>
          <a:p>
            <a:pPr eaLnBrk="1" hangingPunct="1">
              <a:lnSpc>
                <a:spcPct val="150000"/>
              </a:lnSpc>
              <a:buNone/>
            </a:pPr>
            <a:r>
              <a:rPr lang="zh-CN" altLang="en-US" sz="2400" dirty="0"/>
              <a:t>实现较复杂</a:t>
            </a:r>
          </a:p>
          <a:p>
            <a:pPr eaLnBrk="1" hangingPunct="1">
              <a:lnSpc>
                <a:spcPct val="150000"/>
              </a:lnSpc>
              <a:buNone/>
            </a:pPr>
            <a:r>
              <a:rPr lang="zh-CN" altLang="en-US" sz="2400" dirty="0"/>
              <a:t>插入、删除效率高，但查找第</a:t>
            </a:r>
            <a:r>
              <a:rPr lang="en-US" altLang="zh-CN" sz="2400" dirty="0" err="1"/>
              <a:t>i</a:t>
            </a:r>
            <a:r>
              <a:rPr lang="zh-CN" altLang="en-US" sz="2400" dirty="0"/>
              <a:t>个元素效率低</a:t>
            </a:r>
          </a:p>
          <a:p>
            <a:pPr eaLnBrk="1" hangingPunct="1">
              <a:lnSpc>
                <a:spcPct val="150000"/>
              </a:lnSpc>
              <a:buNone/>
            </a:pPr>
            <a:r>
              <a:rPr lang="zh-CN" altLang="en-US" sz="2400" dirty="0"/>
              <a:t>无表满的问题</a:t>
            </a:r>
          </a:p>
          <a:p>
            <a:pPr eaLnBrk="1" hangingPunct="1">
              <a:lnSpc>
                <a:spcPct val="150000"/>
              </a:lnSpc>
              <a:buNone/>
            </a:pPr>
            <a:r>
              <a:rPr lang="zh-CN" altLang="en-US" sz="2400" dirty="0"/>
              <a:t>适合于动态表</a:t>
            </a:r>
          </a:p>
        </p:txBody>
      </p:sp>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0082"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数据类型</a:t>
            </a:r>
            <a:r>
              <a:rPr lang="en-US" altLang="zh-CN" b="1" dirty="0">
                <a:latin typeface="微软雅黑" pitchFamily="34" charset="-122"/>
              </a:rPr>
              <a:t>—</a:t>
            </a:r>
            <a:r>
              <a:rPr lang="zh-CN" altLang="en-US" b="1" dirty="0">
                <a:latin typeface="微软雅黑" pitchFamily="34" charset="-122"/>
              </a:rPr>
              <a:t>布尔类型</a:t>
            </a:r>
          </a:p>
        </p:txBody>
      </p:sp>
      <p:sp>
        <p:nvSpPr>
          <p:cNvPr id="84995" name="Rectangle 3"/>
          <p:cNvSpPr>
            <a:spLocks noGrp="1" noChangeArrowheads="1"/>
          </p:cNvSpPr>
          <p:nvPr>
            <p:ph idx="4294967295"/>
          </p:nvPr>
        </p:nvSpPr>
        <p:spPr>
          <a:xfrm>
            <a:off x="914400" y="1541145"/>
            <a:ext cx="10515600" cy="4351338"/>
          </a:xfrm>
        </p:spPr>
        <p:txBody>
          <a:bodyPr>
            <a:normAutofit/>
          </a:bodyPr>
          <a:lstStyle/>
          <a:p>
            <a:pPr eaLnBrk="1" hangingPunct="1">
              <a:lnSpc>
                <a:spcPct val="150000"/>
              </a:lnSpc>
              <a:buNone/>
            </a:pPr>
            <a:r>
              <a:rPr lang="zh-CN" altLang="en-US" sz="2400" b="1" dirty="0"/>
              <a:t>布尔型（</a:t>
            </a:r>
            <a:r>
              <a:rPr lang="en-US" altLang="zh-CN" sz="2400" b="1" dirty="0" err="1"/>
              <a:t>bool</a:t>
            </a:r>
            <a:r>
              <a:rPr lang="zh-CN" altLang="en-US" sz="2400" b="1" dirty="0"/>
              <a:t>）</a:t>
            </a:r>
            <a:endParaRPr lang="en-US" altLang="zh-CN" sz="2400" b="1" dirty="0"/>
          </a:p>
          <a:p>
            <a:pPr>
              <a:spcBef>
                <a:spcPts val="800"/>
              </a:spcBef>
              <a:buNone/>
            </a:pPr>
            <a:r>
              <a:rPr lang="zh-CN" altLang="en-US" sz="1867" dirty="0"/>
              <a:t>标准</a:t>
            </a:r>
            <a:r>
              <a:rPr lang="en-US" altLang="zh-CN" sz="1867" dirty="0"/>
              <a:t>C</a:t>
            </a:r>
            <a:r>
              <a:rPr lang="zh-CN" altLang="en-US" sz="1867" dirty="0"/>
              <a:t>中没有布尔型数据</a:t>
            </a:r>
            <a:endParaRPr lang="en-US" altLang="zh-CN" sz="1867" dirty="0"/>
          </a:p>
          <a:p>
            <a:pPr>
              <a:spcBef>
                <a:spcPts val="800"/>
              </a:spcBef>
              <a:buNone/>
            </a:pPr>
            <a:r>
              <a:rPr lang="zh-CN" altLang="en-US" sz="1867" dirty="0"/>
              <a:t>占一个字节，它的值为：</a:t>
            </a:r>
            <a:r>
              <a:rPr lang="en-US" altLang="zh-CN" sz="1867" dirty="0"/>
              <a:t>true,  false</a:t>
            </a:r>
          </a:p>
          <a:p>
            <a:pPr>
              <a:lnSpc>
                <a:spcPct val="150000"/>
              </a:lnSpc>
              <a:spcBef>
                <a:spcPts val="2400"/>
              </a:spcBef>
              <a:buNone/>
            </a:pPr>
            <a:r>
              <a:rPr lang="zh-CN" altLang="en-US" sz="2400" b="1" dirty="0"/>
              <a:t>布尔型数据的内部表示</a:t>
            </a:r>
            <a:endParaRPr lang="en-US" altLang="zh-CN" sz="2400" b="1" dirty="0"/>
          </a:p>
          <a:p>
            <a:pPr>
              <a:lnSpc>
                <a:spcPct val="110000"/>
              </a:lnSpc>
              <a:spcBef>
                <a:spcPts val="800"/>
              </a:spcBef>
              <a:buNone/>
            </a:pPr>
            <a:r>
              <a:rPr lang="en-US" altLang="zh-CN" sz="1867" dirty="0"/>
              <a:t>true</a:t>
            </a:r>
            <a:r>
              <a:rPr lang="zh-CN" altLang="en-US" sz="1867" dirty="0"/>
              <a:t>为</a:t>
            </a:r>
            <a:r>
              <a:rPr lang="en-US" altLang="zh-CN" sz="1867" dirty="0"/>
              <a:t>1</a:t>
            </a:r>
            <a:r>
              <a:rPr lang="zh-CN" altLang="en-US" sz="1867" dirty="0"/>
              <a:t>，</a:t>
            </a:r>
            <a:r>
              <a:rPr lang="en-US" altLang="zh-CN" sz="1867" dirty="0"/>
              <a:t>false</a:t>
            </a:r>
            <a:r>
              <a:rPr lang="zh-CN" altLang="en-US" sz="1867" dirty="0"/>
              <a:t>为</a:t>
            </a:r>
            <a:r>
              <a:rPr lang="en-US" altLang="zh-CN" sz="1867" dirty="0"/>
              <a:t>0</a:t>
            </a:r>
          </a:p>
          <a:p>
            <a:pPr>
              <a:lnSpc>
                <a:spcPct val="150000"/>
              </a:lnSpc>
              <a:spcBef>
                <a:spcPts val="2400"/>
              </a:spcBef>
              <a:buNone/>
            </a:pPr>
            <a:r>
              <a:rPr lang="zh-CN" altLang="en-US" sz="2400" b="1" dirty="0"/>
              <a:t>布尔型数据的运算</a:t>
            </a:r>
            <a:endParaRPr lang="en-US" altLang="zh-CN" sz="2400" b="1" dirty="0"/>
          </a:p>
          <a:p>
            <a:pPr>
              <a:lnSpc>
                <a:spcPct val="110000"/>
              </a:lnSpc>
              <a:spcBef>
                <a:spcPts val="800"/>
              </a:spcBef>
              <a:buNone/>
            </a:pPr>
            <a:r>
              <a:rPr lang="zh-CN" altLang="en-US" sz="1867" dirty="0"/>
              <a:t>逻辑运算</a:t>
            </a:r>
            <a:endParaRPr lang="en-US" altLang="zh-CN" sz="1867" dirty="0"/>
          </a:p>
          <a:p>
            <a:pPr>
              <a:lnSpc>
                <a:spcPct val="110000"/>
              </a:lnSpc>
              <a:spcBef>
                <a:spcPts val="800"/>
              </a:spcBef>
              <a:buNone/>
            </a:pPr>
            <a:r>
              <a:rPr lang="zh-CN" altLang="en-US" sz="1867" dirty="0"/>
              <a:t>算术运算</a:t>
            </a:r>
          </a:p>
          <a:p>
            <a:pPr eaLnBrk="1" hangingPunct="1">
              <a:lnSpc>
                <a:spcPct val="150000"/>
              </a:lnSpc>
              <a:buNone/>
            </a:pPr>
            <a:endParaRPr lang="en-US" altLang="zh-CN" sz="2400" b="1" dirty="0"/>
          </a:p>
        </p:txBody>
      </p:sp>
    </p:spTree>
  </p:cSld>
  <p:clrMapOvr>
    <a:masterClrMapping/>
  </p:clrMapOvr>
  <p:transition spd="med">
    <p:fade/>
  </p:transition>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zh-CN" altLang="en-US" sz="3733" b="1" dirty="0">
                <a:latin typeface="微软雅黑" pitchFamily="34" charset="-122"/>
              </a:rPr>
              <a:t>结构化程序设计</a:t>
            </a:r>
          </a:p>
        </p:txBody>
      </p:sp>
      <p:sp>
        <p:nvSpPr>
          <p:cNvPr id="620547" name="内容占位符 2"/>
          <p:cNvSpPr>
            <a:spLocks noGrp="1"/>
          </p:cNvSpPr>
          <p:nvPr>
            <p:ph idx="4294967295"/>
          </p:nvPr>
        </p:nvSpPr>
        <p:spPr>
          <a:xfrm>
            <a:off x="844539" y="1505374"/>
            <a:ext cx="4905375" cy="4525963"/>
          </a:xfrm>
        </p:spPr>
        <p:txBody>
          <a:bodyPr>
            <a:normAutofit fontScale="92500" lnSpcReduction="10000"/>
          </a:bodyPr>
          <a:lstStyle/>
          <a:p>
            <a:pPr>
              <a:buNone/>
            </a:pPr>
            <a:r>
              <a:rPr lang="zh-CN" altLang="en-US" sz="2400" b="1" dirty="0"/>
              <a:t>设计阶段</a:t>
            </a:r>
            <a:endParaRPr lang="en-US" altLang="zh-CN" sz="2400" b="1" dirty="0"/>
          </a:p>
          <a:p>
            <a:pPr>
              <a:buNone/>
            </a:pPr>
            <a:r>
              <a:rPr lang="zh-CN" altLang="en-US" sz="1867" dirty="0"/>
              <a:t>自顶向下的分解</a:t>
            </a:r>
            <a:endParaRPr lang="en-US" altLang="zh-CN" sz="1867" dirty="0"/>
          </a:p>
          <a:p>
            <a:pPr>
              <a:buNone/>
            </a:pPr>
            <a:r>
              <a:rPr lang="zh-CN" altLang="en-US" sz="1867" dirty="0">
                <a:latin typeface="+mn-ea"/>
                <a:cs typeface="Microsoft YaHei UI" pitchFamily="18" charset="0"/>
              </a:rPr>
              <a:t>每个小问题设计为一个函数</a:t>
            </a:r>
            <a:endParaRPr lang="en-US" altLang="zh-CN" sz="1867" dirty="0">
              <a:latin typeface="+mn-ea"/>
              <a:cs typeface="Microsoft YaHei UI" pitchFamily="18" charset="0"/>
            </a:endParaRPr>
          </a:p>
          <a:p>
            <a:pPr>
              <a:buNone/>
            </a:pPr>
            <a:r>
              <a:rPr lang="zh-CN" altLang="en-US" sz="1867" dirty="0">
                <a:latin typeface="+mn-ea"/>
                <a:cs typeface="Microsoft YaHei UI" pitchFamily="18" charset="0"/>
              </a:rPr>
              <a:t>公共小问题可以设计成一个库</a:t>
            </a:r>
            <a:endParaRPr lang="en-US" altLang="zh-CN" sz="1867" dirty="0"/>
          </a:p>
          <a:p>
            <a:pPr>
              <a:buNone/>
            </a:pPr>
            <a:endParaRPr lang="en-US" altLang="zh-CN" sz="2400" dirty="0"/>
          </a:p>
          <a:p>
            <a:pPr>
              <a:buNone/>
            </a:pPr>
            <a:r>
              <a:rPr lang="zh-CN" altLang="en-US" sz="2400" b="1" dirty="0"/>
              <a:t>实现阶段</a:t>
            </a:r>
            <a:endParaRPr lang="en-US" altLang="zh-CN" sz="2400" b="1" dirty="0"/>
          </a:p>
          <a:p>
            <a:pPr>
              <a:buNone/>
            </a:pPr>
            <a:r>
              <a:rPr lang="zh-CN" altLang="en-US" sz="1867" dirty="0"/>
              <a:t>自底向上的实现</a:t>
            </a:r>
            <a:endParaRPr lang="en-US" altLang="zh-CN" sz="1867" dirty="0"/>
          </a:p>
          <a:p>
            <a:pPr>
              <a:buNone/>
            </a:pPr>
            <a:endParaRPr lang="en-US" altLang="zh-CN" sz="2400" dirty="0"/>
          </a:p>
          <a:p>
            <a:pPr>
              <a:buNone/>
            </a:pPr>
            <a:r>
              <a:rPr lang="zh-CN" altLang="en-US" sz="2400" b="1" dirty="0"/>
              <a:t>程序由</a:t>
            </a:r>
            <a:r>
              <a:rPr lang="en-US" altLang="zh-CN" sz="2400" b="1" dirty="0"/>
              <a:t>3</a:t>
            </a:r>
            <a:r>
              <a:rPr lang="zh-CN" altLang="en-US" sz="2400" b="1" dirty="0"/>
              <a:t>种基本结构组成</a:t>
            </a:r>
            <a:endParaRPr lang="en-US" altLang="zh-CN" sz="2400" b="1" dirty="0"/>
          </a:p>
          <a:p>
            <a:pPr>
              <a:buNone/>
            </a:pPr>
            <a:r>
              <a:rPr lang="zh-CN" altLang="en-US" sz="1867" dirty="0"/>
              <a:t>顺序</a:t>
            </a:r>
            <a:endParaRPr lang="en-US" altLang="zh-CN" sz="1867" dirty="0"/>
          </a:p>
          <a:p>
            <a:pPr>
              <a:buNone/>
            </a:pPr>
            <a:r>
              <a:rPr lang="zh-CN" altLang="en-US" sz="1867" dirty="0"/>
              <a:t>分支</a:t>
            </a:r>
            <a:endParaRPr lang="en-US" altLang="zh-CN" sz="1867" dirty="0"/>
          </a:p>
          <a:p>
            <a:pPr>
              <a:buNone/>
            </a:pPr>
            <a:r>
              <a:rPr lang="zh-CN" altLang="en-US" sz="1867" dirty="0"/>
              <a:t>循环</a:t>
            </a:r>
          </a:p>
        </p:txBody>
      </p:sp>
      <p:sp>
        <p:nvSpPr>
          <p:cNvPr id="4" name="矩形 3"/>
          <p:cNvSpPr/>
          <p:nvPr/>
        </p:nvSpPr>
        <p:spPr>
          <a:xfrm>
            <a:off x="7063318" y="1748523"/>
            <a:ext cx="1555749" cy="472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7" dirty="0">
                <a:latin typeface="微软雅黑" pitchFamily="34" charset="-122"/>
                <a:ea typeface="微软雅黑" pitchFamily="34" charset="-122"/>
              </a:rPr>
              <a:t>问题</a:t>
            </a:r>
          </a:p>
        </p:txBody>
      </p:sp>
      <p:sp>
        <p:nvSpPr>
          <p:cNvPr id="5" name="矩形 4"/>
          <p:cNvSpPr/>
          <p:nvPr/>
        </p:nvSpPr>
        <p:spPr>
          <a:xfrm>
            <a:off x="5581666" y="2614863"/>
            <a:ext cx="1333500" cy="472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7" dirty="0">
                <a:latin typeface="微软雅黑" pitchFamily="34" charset="-122"/>
                <a:ea typeface="微软雅黑" pitchFamily="34" charset="-122"/>
              </a:rPr>
              <a:t>子问题</a:t>
            </a:r>
            <a:r>
              <a:rPr lang="en-US" altLang="zh-CN" sz="1867" dirty="0">
                <a:latin typeface="微软雅黑" pitchFamily="34" charset="-122"/>
                <a:ea typeface="微软雅黑" pitchFamily="34" charset="-122"/>
              </a:rPr>
              <a:t>1</a:t>
            </a:r>
            <a:endParaRPr lang="zh-CN" altLang="en-US" sz="1867" dirty="0">
              <a:latin typeface="微软雅黑" pitchFamily="34" charset="-122"/>
              <a:ea typeface="微软雅黑" pitchFamily="34" charset="-122"/>
            </a:endParaRPr>
          </a:p>
        </p:txBody>
      </p:sp>
      <p:sp>
        <p:nvSpPr>
          <p:cNvPr id="6" name="矩形 5"/>
          <p:cNvSpPr/>
          <p:nvPr/>
        </p:nvSpPr>
        <p:spPr>
          <a:xfrm>
            <a:off x="7211489" y="2614863"/>
            <a:ext cx="1333500" cy="472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7" dirty="0">
                <a:latin typeface="微软雅黑" pitchFamily="34" charset="-122"/>
                <a:ea typeface="微软雅黑" pitchFamily="34" charset="-122"/>
              </a:rPr>
              <a:t>子问题</a:t>
            </a:r>
            <a:r>
              <a:rPr lang="en-US" altLang="zh-CN" sz="1867" dirty="0">
                <a:latin typeface="微软雅黑" pitchFamily="34" charset="-122"/>
                <a:ea typeface="微软雅黑" pitchFamily="34" charset="-122"/>
              </a:rPr>
              <a:t>2</a:t>
            </a:r>
            <a:endParaRPr lang="zh-CN" altLang="en-US" sz="1867" dirty="0">
              <a:latin typeface="微软雅黑" pitchFamily="34" charset="-122"/>
              <a:ea typeface="微软雅黑" pitchFamily="34" charset="-122"/>
            </a:endParaRPr>
          </a:p>
        </p:txBody>
      </p:sp>
      <p:sp>
        <p:nvSpPr>
          <p:cNvPr id="7" name="矩形 6"/>
          <p:cNvSpPr/>
          <p:nvPr/>
        </p:nvSpPr>
        <p:spPr>
          <a:xfrm>
            <a:off x="10248923" y="2614863"/>
            <a:ext cx="1333500" cy="472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7" dirty="0">
                <a:latin typeface="微软雅黑" pitchFamily="34" charset="-122"/>
                <a:ea typeface="微软雅黑" pitchFamily="34" charset="-122"/>
              </a:rPr>
              <a:t>子问题</a:t>
            </a:r>
            <a:r>
              <a:rPr lang="en-US" altLang="zh-CN" sz="1867" dirty="0">
                <a:latin typeface="微软雅黑" pitchFamily="34" charset="-122"/>
                <a:ea typeface="微软雅黑" pitchFamily="34" charset="-122"/>
              </a:rPr>
              <a:t>n</a:t>
            </a:r>
            <a:endParaRPr lang="zh-CN" altLang="en-US" sz="1867" dirty="0">
              <a:latin typeface="微软雅黑" pitchFamily="34" charset="-122"/>
              <a:ea typeface="微软雅黑" pitchFamily="34" charset="-122"/>
            </a:endParaRPr>
          </a:p>
        </p:txBody>
      </p:sp>
      <p:sp>
        <p:nvSpPr>
          <p:cNvPr id="8" name="矩形 7"/>
          <p:cNvSpPr/>
          <p:nvPr/>
        </p:nvSpPr>
        <p:spPr>
          <a:xfrm>
            <a:off x="8693181" y="2614863"/>
            <a:ext cx="1333500" cy="472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67" dirty="0">
                <a:latin typeface="微软雅黑" pitchFamily="34" charset="-122"/>
                <a:ea typeface="微软雅黑" pitchFamily="34" charset="-122"/>
              </a:rPr>
              <a:t>……</a:t>
            </a:r>
            <a:endParaRPr lang="zh-CN" altLang="en-US" sz="1867" dirty="0">
              <a:latin typeface="微软雅黑" pitchFamily="34" charset="-122"/>
              <a:ea typeface="微软雅黑" pitchFamily="34" charset="-122"/>
            </a:endParaRPr>
          </a:p>
        </p:txBody>
      </p:sp>
      <p:sp>
        <p:nvSpPr>
          <p:cNvPr id="9" name="矩形 8"/>
          <p:cNvSpPr/>
          <p:nvPr/>
        </p:nvSpPr>
        <p:spPr>
          <a:xfrm>
            <a:off x="6248423" y="3481199"/>
            <a:ext cx="1333500" cy="472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7" dirty="0">
                <a:latin typeface="微软雅黑" pitchFamily="34" charset="-122"/>
                <a:ea typeface="微软雅黑" pitchFamily="34" charset="-122"/>
              </a:rPr>
              <a:t>子问题</a:t>
            </a:r>
            <a:r>
              <a:rPr lang="en-US" altLang="zh-CN" sz="1867" dirty="0">
                <a:latin typeface="微软雅黑" pitchFamily="34" charset="-122"/>
                <a:ea typeface="微软雅黑" pitchFamily="34" charset="-122"/>
              </a:rPr>
              <a:t>21</a:t>
            </a:r>
            <a:endParaRPr lang="zh-CN" altLang="en-US" sz="1867" dirty="0">
              <a:latin typeface="微软雅黑" pitchFamily="34" charset="-122"/>
              <a:ea typeface="微软雅黑" pitchFamily="34" charset="-122"/>
            </a:endParaRPr>
          </a:p>
        </p:txBody>
      </p:sp>
      <p:sp>
        <p:nvSpPr>
          <p:cNvPr id="10" name="矩形 9"/>
          <p:cNvSpPr/>
          <p:nvPr/>
        </p:nvSpPr>
        <p:spPr>
          <a:xfrm>
            <a:off x="9063583" y="3481199"/>
            <a:ext cx="1333500" cy="472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7" dirty="0">
                <a:latin typeface="微软雅黑" pitchFamily="34" charset="-122"/>
                <a:ea typeface="微软雅黑" pitchFamily="34" charset="-122"/>
              </a:rPr>
              <a:t>子问题</a:t>
            </a:r>
            <a:r>
              <a:rPr lang="en-US" altLang="zh-CN" sz="1867" dirty="0">
                <a:latin typeface="微软雅黑" pitchFamily="34" charset="-122"/>
                <a:ea typeface="微软雅黑" pitchFamily="34" charset="-122"/>
              </a:rPr>
              <a:t>2m</a:t>
            </a:r>
            <a:endParaRPr lang="zh-CN" altLang="en-US" sz="1867" dirty="0">
              <a:latin typeface="微软雅黑" pitchFamily="34" charset="-122"/>
              <a:ea typeface="微软雅黑" pitchFamily="34" charset="-122"/>
            </a:endParaRPr>
          </a:p>
        </p:txBody>
      </p:sp>
      <p:sp>
        <p:nvSpPr>
          <p:cNvPr id="11" name="矩形 10"/>
          <p:cNvSpPr/>
          <p:nvPr/>
        </p:nvSpPr>
        <p:spPr>
          <a:xfrm>
            <a:off x="7656003" y="3481199"/>
            <a:ext cx="1333500" cy="472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67" dirty="0">
                <a:latin typeface="微软雅黑" pitchFamily="34" charset="-122"/>
                <a:ea typeface="微软雅黑" pitchFamily="34" charset="-122"/>
              </a:rPr>
              <a:t>……</a:t>
            </a:r>
            <a:endParaRPr lang="zh-CN" altLang="en-US" sz="1867" dirty="0">
              <a:latin typeface="微软雅黑" pitchFamily="34" charset="-122"/>
              <a:ea typeface="微软雅黑" pitchFamily="34" charset="-122"/>
            </a:endParaRPr>
          </a:p>
        </p:txBody>
      </p:sp>
      <p:sp>
        <p:nvSpPr>
          <p:cNvPr id="12" name="矩形 11"/>
          <p:cNvSpPr/>
          <p:nvPr/>
        </p:nvSpPr>
        <p:spPr>
          <a:xfrm>
            <a:off x="4914931" y="4268783"/>
            <a:ext cx="1407583" cy="472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7" dirty="0">
                <a:latin typeface="微软雅黑" pitchFamily="34" charset="-122"/>
                <a:ea typeface="微软雅黑" pitchFamily="34" charset="-122"/>
              </a:rPr>
              <a:t>子问题</a:t>
            </a:r>
            <a:r>
              <a:rPr lang="en-US" altLang="zh-CN" sz="1867" dirty="0">
                <a:latin typeface="微软雅黑" pitchFamily="34" charset="-122"/>
                <a:ea typeface="微软雅黑" pitchFamily="34" charset="-122"/>
              </a:rPr>
              <a:t>211</a:t>
            </a:r>
            <a:endParaRPr lang="zh-CN" altLang="en-US" sz="1867" dirty="0">
              <a:latin typeface="微软雅黑" pitchFamily="34" charset="-122"/>
              <a:ea typeface="微软雅黑" pitchFamily="34" charset="-122"/>
            </a:endParaRPr>
          </a:p>
        </p:txBody>
      </p:sp>
      <p:sp>
        <p:nvSpPr>
          <p:cNvPr id="13" name="矩形 12"/>
          <p:cNvSpPr/>
          <p:nvPr/>
        </p:nvSpPr>
        <p:spPr>
          <a:xfrm>
            <a:off x="8026401" y="4268783"/>
            <a:ext cx="1481667" cy="472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7" dirty="0">
                <a:latin typeface="微软雅黑" pitchFamily="34" charset="-122"/>
                <a:ea typeface="微软雅黑" pitchFamily="34" charset="-122"/>
              </a:rPr>
              <a:t>子问题</a:t>
            </a:r>
            <a:r>
              <a:rPr lang="en-US" altLang="zh-CN" sz="1867" dirty="0">
                <a:latin typeface="微软雅黑" pitchFamily="34" charset="-122"/>
                <a:ea typeface="微软雅黑" pitchFamily="34" charset="-122"/>
              </a:rPr>
              <a:t>21k</a:t>
            </a:r>
            <a:endParaRPr lang="zh-CN" altLang="en-US" sz="1867" dirty="0">
              <a:latin typeface="微软雅黑" pitchFamily="34" charset="-122"/>
              <a:ea typeface="微软雅黑" pitchFamily="34" charset="-122"/>
            </a:endParaRPr>
          </a:p>
        </p:txBody>
      </p:sp>
      <p:sp>
        <p:nvSpPr>
          <p:cNvPr id="14" name="矩形 13"/>
          <p:cNvSpPr/>
          <p:nvPr/>
        </p:nvSpPr>
        <p:spPr>
          <a:xfrm>
            <a:off x="6470654" y="4268783"/>
            <a:ext cx="1333500" cy="472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67" dirty="0">
                <a:latin typeface="微软雅黑" pitchFamily="34" charset="-122"/>
                <a:ea typeface="微软雅黑" pitchFamily="34" charset="-122"/>
              </a:rPr>
              <a:t>……</a:t>
            </a:r>
            <a:endParaRPr lang="zh-CN" altLang="en-US" sz="1867" dirty="0">
              <a:latin typeface="微软雅黑" pitchFamily="34" charset="-122"/>
              <a:ea typeface="微软雅黑" pitchFamily="34" charset="-122"/>
            </a:endParaRPr>
          </a:p>
        </p:txBody>
      </p:sp>
      <p:sp>
        <p:nvSpPr>
          <p:cNvPr id="15" name="矩形 14"/>
          <p:cNvSpPr/>
          <p:nvPr/>
        </p:nvSpPr>
        <p:spPr>
          <a:xfrm>
            <a:off x="5972176" y="5056363"/>
            <a:ext cx="1683809" cy="472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7" dirty="0">
                <a:latin typeface="微软雅黑" pitchFamily="34" charset="-122"/>
                <a:ea typeface="微软雅黑" pitchFamily="34" charset="-122"/>
              </a:rPr>
              <a:t>子问题</a:t>
            </a:r>
            <a:r>
              <a:rPr lang="en-US" altLang="zh-CN" sz="1867" dirty="0">
                <a:latin typeface="微软雅黑" pitchFamily="34" charset="-122"/>
                <a:ea typeface="微软雅黑" pitchFamily="34" charset="-122"/>
              </a:rPr>
              <a:t>21k1</a:t>
            </a:r>
            <a:endParaRPr lang="zh-CN" altLang="en-US" sz="1867" dirty="0">
              <a:latin typeface="微软雅黑" pitchFamily="34" charset="-122"/>
              <a:ea typeface="微软雅黑" pitchFamily="34" charset="-122"/>
            </a:endParaRPr>
          </a:p>
        </p:txBody>
      </p:sp>
      <p:sp>
        <p:nvSpPr>
          <p:cNvPr id="16" name="矩形 15"/>
          <p:cNvSpPr/>
          <p:nvPr/>
        </p:nvSpPr>
        <p:spPr>
          <a:xfrm>
            <a:off x="9656234" y="5056363"/>
            <a:ext cx="1555749" cy="472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7" dirty="0">
                <a:latin typeface="微软雅黑" pitchFamily="34" charset="-122"/>
                <a:ea typeface="微软雅黑" pitchFamily="34" charset="-122"/>
              </a:rPr>
              <a:t>子问题</a:t>
            </a:r>
            <a:r>
              <a:rPr lang="en-US" altLang="zh-CN" sz="1867" dirty="0">
                <a:latin typeface="微软雅黑" pitchFamily="34" charset="-122"/>
                <a:ea typeface="微软雅黑" pitchFamily="34" charset="-122"/>
              </a:rPr>
              <a:t>21ks</a:t>
            </a:r>
            <a:endParaRPr lang="zh-CN" altLang="en-US" sz="1867" dirty="0">
              <a:latin typeface="微软雅黑" pitchFamily="34" charset="-122"/>
              <a:ea typeface="微软雅黑" pitchFamily="34" charset="-122"/>
            </a:endParaRPr>
          </a:p>
        </p:txBody>
      </p:sp>
      <p:sp>
        <p:nvSpPr>
          <p:cNvPr id="17" name="矩形 16"/>
          <p:cNvSpPr/>
          <p:nvPr/>
        </p:nvSpPr>
        <p:spPr>
          <a:xfrm>
            <a:off x="8100509" y="5056363"/>
            <a:ext cx="1333500" cy="472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67" dirty="0">
                <a:latin typeface="微软雅黑" pitchFamily="34" charset="-122"/>
                <a:ea typeface="微软雅黑" pitchFamily="34" charset="-122"/>
              </a:rPr>
              <a:t>……</a:t>
            </a:r>
            <a:endParaRPr lang="zh-CN" altLang="en-US" sz="1867" dirty="0">
              <a:latin typeface="微软雅黑" pitchFamily="34" charset="-122"/>
              <a:ea typeface="微软雅黑" pitchFamily="34" charset="-122"/>
            </a:endParaRPr>
          </a:p>
        </p:txBody>
      </p:sp>
      <p:cxnSp>
        <p:nvCxnSpPr>
          <p:cNvPr id="18" name="直接连接符 17"/>
          <p:cNvCxnSpPr>
            <a:stCxn id="4" idx="1"/>
            <a:endCxn id="5" idx="0"/>
          </p:cNvCxnSpPr>
          <p:nvPr/>
        </p:nvCxnSpPr>
        <p:spPr>
          <a:xfrm rot="10800000" flipV="1">
            <a:off x="6248418" y="1984797"/>
            <a:ext cx="814916" cy="630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915151" y="3087423"/>
            <a:ext cx="666749" cy="393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5581651" y="3875005"/>
            <a:ext cx="666749" cy="393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7506995" y="4741327"/>
            <a:ext cx="519407" cy="3370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6" idx="0"/>
          </p:cNvCxnSpPr>
          <p:nvPr/>
        </p:nvCxnSpPr>
        <p:spPr>
          <a:xfrm rot="5400000">
            <a:off x="7681343" y="2418033"/>
            <a:ext cx="393791" cy="16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5400000">
            <a:off x="7978526" y="3283497"/>
            <a:ext cx="393791" cy="16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5400000">
            <a:off x="6867269" y="4149834"/>
            <a:ext cx="393791" cy="16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8348929" y="4937415"/>
            <a:ext cx="393791" cy="16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396842" y="2221071"/>
            <a:ext cx="740833" cy="4725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545002" y="3087411"/>
            <a:ext cx="740833" cy="4725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433735" y="3953748"/>
            <a:ext cx="666749" cy="315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137665" y="4741342"/>
            <a:ext cx="518583" cy="3150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619067" y="2063557"/>
            <a:ext cx="1852083" cy="5513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par>
                                <p:cTn id="25" presetID="3" presetClass="entr" presetSubtype="1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par>
                                <p:cTn id="28" presetID="3" presetClass="entr" presetSubtype="1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blinds(horizontal)">
                                      <p:cBhvr>
                                        <p:cTn id="30" dur="500"/>
                                        <p:tgtEl>
                                          <p:spTgt spid="26"/>
                                        </p:tgtEl>
                                      </p:cBhvr>
                                    </p:animEffect>
                                  </p:childTnLst>
                                </p:cTn>
                              </p:par>
                              <p:par>
                                <p:cTn id="31" presetID="3" presetClass="entr" presetSubtype="1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blinds(horizontal)">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linds(horizontal)">
                                      <p:cBhvr>
                                        <p:cTn id="38" dur="500"/>
                                        <p:tgtEl>
                                          <p:spTgt spid="9"/>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linds(horizontal)">
                                      <p:cBhvr>
                                        <p:cTn id="41" dur="500"/>
                                        <p:tgtEl>
                                          <p:spTgt spid="10"/>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blinds(horizontal)">
                                      <p:cBhvr>
                                        <p:cTn id="44" dur="500"/>
                                        <p:tgtEl>
                                          <p:spTgt spid="11"/>
                                        </p:tgtEl>
                                      </p:cBhvr>
                                    </p:animEffect>
                                  </p:childTnLst>
                                </p:cTn>
                              </p:par>
                              <p:par>
                                <p:cTn id="45" presetID="3" presetClass="entr" presetSubtype="1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linds(horizontal)">
                                      <p:cBhvr>
                                        <p:cTn id="47" dur="500"/>
                                        <p:tgtEl>
                                          <p:spTgt spid="19"/>
                                        </p:tgtEl>
                                      </p:cBhvr>
                                    </p:animEffect>
                                  </p:childTnLst>
                                </p:cTn>
                              </p:par>
                              <p:par>
                                <p:cTn id="48" presetID="3" presetClass="entr" presetSubtype="1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blinds(horizontal)">
                                      <p:cBhvr>
                                        <p:cTn id="50" dur="500"/>
                                        <p:tgtEl>
                                          <p:spTgt spid="23"/>
                                        </p:tgtEl>
                                      </p:cBhvr>
                                    </p:animEffect>
                                  </p:childTnLst>
                                </p:cTn>
                              </p:par>
                              <p:par>
                                <p:cTn id="51" presetID="3" presetClass="entr" presetSubtype="1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blinds(horizontal)">
                                      <p:cBhvr>
                                        <p:cTn id="53" dur="5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blinds(horizontal)">
                                      <p:cBhvr>
                                        <p:cTn id="58" dur="500"/>
                                        <p:tgtEl>
                                          <p:spTgt spid="12"/>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blinds(horizontal)">
                                      <p:cBhvr>
                                        <p:cTn id="61" dur="500"/>
                                        <p:tgtEl>
                                          <p:spTgt spid="13"/>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blinds(horizontal)">
                                      <p:cBhvr>
                                        <p:cTn id="64" dur="500"/>
                                        <p:tgtEl>
                                          <p:spTgt spid="14"/>
                                        </p:tgtEl>
                                      </p:cBhvr>
                                    </p:animEffect>
                                  </p:childTnLst>
                                </p:cTn>
                              </p:par>
                              <p:par>
                                <p:cTn id="65" presetID="3" presetClass="entr" presetSubtype="10"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blinds(horizontal)">
                                      <p:cBhvr>
                                        <p:cTn id="67" dur="500"/>
                                        <p:tgtEl>
                                          <p:spTgt spid="20"/>
                                        </p:tgtEl>
                                      </p:cBhvr>
                                    </p:animEffect>
                                  </p:childTnLst>
                                </p:cTn>
                              </p:par>
                              <p:par>
                                <p:cTn id="68" presetID="3" presetClass="entr" presetSubtype="10" fill="hold"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blinds(horizontal)">
                                      <p:cBhvr>
                                        <p:cTn id="70" dur="500"/>
                                        <p:tgtEl>
                                          <p:spTgt spid="24"/>
                                        </p:tgtEl>
                                      </p:cBhvr>
                                    </p:animEffect>
                                  </p:childTnLst>
                                </p:cTn>
                              </p:par>
                              <p:par>
                                <p:cTn id="71" presetID="3" presetClass="entr" presetSubtype="10" fill="hold" nodeType="with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blinds(horizontal)">
                                      <p:cBhvr>
                                        <p:cTn id="73" dur="500"/>
                                        <p:tgtEl>
                                          <p:spTgt spid="28"/>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blinds(horizontal)">
                                      <p:cBhvr>
                                        <p:cTn id="78" dur="500"/>
                                        <p:tgtEl>
                                          <p:spTgt spid="15"/>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blinds(horizontal)">
                                      <p:cBhvr>
                                        <p:cTn id="81" dur="500"/>
                                        <p:tgtEl>
                                          <p:spTgt spid="16"/>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blinds(horizontal)">
                                      <p:cBhvr>
                                        <p:cTn id="84" dur="500"/>
                                        <p:tgtEl>
                                          <p:spTgt spid="17"/>
                                        </p:tgtEl>
                                      </p:cBhvr>
                                    </p:animEffect>
                                  </p:childTnLst>
                                </p:cTn>
                              </p:par>
                              <p:par>
                                <p:cTn id="85" presetID="3" presetClass="entr" presetSubtype="10" fill="hold" nodeType="with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blinds(horizontal)">
                                      <p:cBhvr>
                                        <p:cTn id="87" dur="500"/>
                                        <p:tgtEl>
                                          <p:spTgt spid="21"/>
                                        </p:tgtEl>
                                      </p:cBhvr>
                                    </p:animEffect>
                                  </p:childTnLst>
                                </p:cTn>
                              </p:par>
                              <p:par>
                                <p:cTn id="88" presetID="3" presetClass="entr" presetSubtype="10" fill="hold" nodeType="with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blinds(horizontal)">
                                      <p:cBhvr>
                                        <p:cTn id="90" dur="500"/>
                                        <p:tgtEl>
                                          <p:spTgt spid="25"/>
                                        </p:tgtEl>
                                      </p:cBhvr>
                                    </p:animEffect>
                                  </p:childTnLst>
                                </p:cTn>
                              </p:par>
                              <p:par>
                                <p:cTn id="91" presetID="3" presetClass="entr" presetSubtype="10" fill="hold" nodeType="withEffect">
                                  <p:stCondLst>
                                    <p:cond delay="0"/>
                                  </p:stCondLst>
                                  <p:childTnLst>
                                    <p:set>
                                      <p:cBhvr>
                                        <p:cTn id="92" dur="1" fill="hold">
                                          <p:stCondLst>
                                            <p:cond delay="0"/>
                                          </p:stCondLst>
                                        </p:cTn>
                                        <p:tgtEl>
                                          <p:spTgt spid="29"/>
                                        </p:tgtEl>
                                        <p:attrNameLst>
                                          <p:attrName>style.visibility</p:attrName>
                                        </p:attrNameLst>
                                      </p:cBhvr>
                                      <p:to>
                                        <p:strVal val="visible"/>
                                      </p:to>
                                    </p:set>
                                    <p:animEffect transition="in" filter="blinds(horizontal)">
                                      <p:cBhvr>
                                        <p:cTn id="93" dur="500"/>
                                        <p:tgtEl>
                                          <p:spTgt spid="29"/>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620547">
                                            <p:txEl>
                                              <p:pRg st="5" end="5"/>
                                            </p:txEl>
                                          </p:spTgt>
                                        </p:tgtEl>
                                        <p:attrNameLst>
                                          <p:attrName>style.visibility</p:attrName>
                                        </p:attrNameLst>
                                      </p:cBhvr>
                                      <p:to>
                                        <p:strVal val="visible"/>
                                      </p:to>
                                    </p:set>
                                    <p:animEffect transition="in" filter="blinds(horizontal)">
                                      <p:cBhvr>
                                        <p:cTn id="98" dur="500"/>
                                        <p:tgtEl>
                                          <p:spTgt spid="620547">
                                            <p:txEl>
                                              <p:pRg st="5" end="5"/>
                                            </p:txEl>
                                          </p:spTgt>
                                        </p:tgtEl>
                                      </p:cBhvr>
                                    </p:animEffect>
                                  </p:childTnLst>
                                </p:cTn>
                              </p:par>
                              <p:par>
                                <p:cTn id="99" presetID="3" presetClass="entr" presetSubtype="10" fill="hold" nodeType="withEffect">
                                  <p:stCondLst>
                                    <p:cond delay="0"/>
                                  </p:stCondLst>
                                  <p:childTnLst>
                                    <p:set>
                                      <p:cBhvr>
                                        <p:cTn id="100" dur="1" fill="hold">
                                          <p:stCondLst>
                                            <p:cond delay="0"/>
                                          </p:stCondLst>
                                        </p:cTn>
                                        <p:tgtEl>
                                          <p:spTgt spid="620547">
                                            <p:txEl>
                                              <p:pRg st="6" end="6"/>
                                            </p:txEl>
                                          </p:spTgt>
                                        </p:tgtEl>
                                        <p:attrNameLst>
                                          <p:attrName>style.visibility</p:attrName>
                                        </p:attrNameLst>
                                      </p:cBhvr>
                                      <p:to>
                                        <p:strVal val="visible"/>
                                      </p:to>
                                    </p:set>
                                    <p:animEffect transition="in" filter="blinds(horizontal)">
                                      <p:cBhvr>
                                        <p:cTn id="101" dur="500"/>
                                        <p:tgtEl>
                                          <p:spTgt spid="620547">
                                            <p:txEl>
                                              <p:pRg st="6" end="6"/>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620547">
                                            <p:txEl>
                                              <p:pRg st="8" end="8"/>
                                            </p:txEl>
                                          </p:spTgt>
                                        </p:tgtEl>
                                        <p:attrNameLst>
                                          <p:attrName>style.visibility</p:attrName>
                                        </p:attrNameLst>
                                      </p:cBhvr>
                                      <p:to>
                                        <p:strVal val="visible"/>
                                      </p:to>
                                    </p:set>
                                    <p:animEffect transition="in" filter="blinds(horizontal)">
                                      <p:cBhvr>
                                        <p:cTn id="106" dur="500"/>
                                        <p:tgtEl>
                                          <p:spTgt spid="620547">
                                            <p:txEl>
                                              <p:pRg st="8" end="8"/>
                                            </p:txEl>
                                          </p:spTgt>
                                        </p:tgtEl>
                                      </p:cBhvr>
                                    </p:animEffect>
                                  </p:childTnLst>
                                </p:cTn>
                              </p:par>
                              <p:par>
                                <p:cTn id="107" presetID="3" presetClass="entr" presetSubtype="10" fill="hold" nodeType="withEffect">
                                  <p:stCondLst>
                                    <p:cond delay="0"/>
                                  </p:stCondLst>
                                  <p:childTnLst>
                                    <p:set>
                                      <p:cBhvr>
                                        <p:cTn id="108" dur="1" fill="hold">
                                          <p:stCondLst>
                                            <p:cond delay="0"/>
                                          </p:stCondLst>
                                        </p:cTn>
                                        <p:tgtEl>
                                          <p:spTgt spid="620547">
                                            <p:txEl>
                                              <p:pRg st="9" end="9"/>
                                            </p:txEl>
                                          </p:spTgt>
                                        </p:tgtEl>
                                        <p:attrNameLst>
                                          <p:attrName>style.visibility</p:attrName>
                                        </p:attrNameLst>
                                      </p:cBhvr>
                                      <p:to>
                                        <p:strVal val="visible"/>
                                      </p:to>
                                    </p:set>
                                    <p:animEffect transition="in" filter="blinds(horizontal)">
                                      <p:cBhvr>
                                        <p:cTn id="109" dur="500"/>
                                        <p:tgtEl>
                                          <p:spTgt spid="620547">
                                            <p:txEl>
                                              <p:pRg st="9" end="9"/>
                                            </p:txEl>
                                          </p:spTgt>
                                        </p:tgtEl>
                                      </p:cBhvr>
                                    </p:animEffect>
                                  </p:childTnLst>
                                </p:cTn>
                              </p:par>
                              <p:par>
                                <p:cTn id="110" presetID="3" presetClass="entr" presetSubtype="10" fill="hold" nodeType="withEffect">
                                  <p:stCondLst>
                                    <p:cond delay="0"/>
                                  </p:stCondLst>
                                  <p:childTnLst>
                                    <p:set>
                                      <p:cBhvr>
                                        <p:cTn id="111" dur="1" fill="hold">
                                          <p:stCondLst>
                                            <p:cond delay="0"/>
                                          </p:stCondLst>
                                        </p:cTn>
                                        <p:tgtEl>
                                          <p:spTgt spid="620547">
                                            <p:txEl>
                                              <p:pRg st="10" end="10"/>
                                            </p:txEl>
                                          </p:spTgt>
                                        </p:tgtEl>
                                        <p:attrNameLst>
                                          <p:attrName>style.visibility</p:attrName>
                                        </p:attrNameLst>
                                      </p:cBhvr>
                                      <p:to>
                                        <p:strVal val="visible"/>
                                      </p:to>
                                    </p:set>
                                    <p:animEffect transition="in" filter="blinds(horizontal)">
                                      <p:cBhvr>
                                        <p:cTn id="112" dur="500"/>
                                        <p:tgtEl>
                                          <p:spTgt spid="620547">
                                            <p:txEl>
                                              <p:pRg st="10" end="10"/>
                                            </p:txEl>
                                          </p:spTgt>
                                        </p:tgtEl>
                                      </p:cBhvr>
                                    </p:animEffect>
                                  </p:childTnLst>
                                </p:cTn>
                              </p:par>
                              <p:par>
                                <p:cTn id="113" presetID="3" presetClass="entr" presetSubtype="10" fill="hold" nodeType="withEffect">
                                  <p:stCondLst>
                                    <p:cond delay="0"/>
                                  </p:stCondLst>
                                  <p:childTnLst>
                                    <p:set>
                                      <p:cBhvr>
                                        <p:cTn id="114" dur="1" fill="hold">
                                          <p:stCondLst>
                                            <p:cond delay="0"/>
                                          </p:stCondLst>
                                        </p:cTn>
                                        <p:tgtEl>
                                          <p:spTgt spid="620547">
                                            <p:txEl>
                                              <p:pRg st="11" end="11"/>
                                            </p:txEl>
                                          </p:spTgt>
                                        </p:tgtEl>
                                        <p:attrNameLst>
                                          <p:attrName>style.visibility</p:attrName>
                                        </p:attrNameLst>
                                      </p:cBhvr>
                                      <p:to>
                                        <p:strVal val="visible"/>
                                      </p:to>
                                    </p:set>
                                    <p:animEffect transition="in" filter="blinds(horizontal)">
                                      <p:cBhvr>
                                        <p:cTn id="115" dur="500"/>
                                        <p:tgtEl>
                                          <p:spTgt spid="6205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989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猜硬币的游戏 </a:t>
            </a:r>
          </a:p>
        </p:txBody>
      </p:sp>
      <p:sp>
        <p:nvSpPr>
          <p:cNvPr id="621571" name="Rectangle 3"/>
          <p:cNvSpPr>
            <a:spLocks noGrp="1" noChangeArrowheads="1"/>
          </p:cNvSpPr>
          <p:nvPr>
            <p:ph idx="4294967295"/>
          </p:nvPr>
        </p:nvSpPr>
        <p:spPr>
          <a:xfrm>
            <a:off x="838200" y="1839172"/>
            <a:ext cx="10515600" cy="4351338"/>
          </a:xfrm>
        </p:spPr>
        <p:txBody>
          <a:bodyPr>
            <a:normAutofit/>
          </a:bodyPr>
          <a:lstStyle/>
          <a:p>
            <a:pPr eaLnBrk="1" hangingPunct="1">
              <a:lnSpc>
                <a:spcPct val="120000"/>
              </a:lnSpc>
              <a:buNone/>
            </a:pPr>
            <a:r>
              <a:rPr lang="zh-CN" altLang="en-US" sz="2400" b="1" dirty="0"/>
              <a:t>功能</a:t>
            </a:r>
          </a:p>
          <a:p>
            <a:pPr>
              <a:lnSpc>
                <a:spcPct val="120000"/>
              </a:lnSpc>
              <a:buNone/>
            </a:pPr>
            <a:r>
              <a:rPr lang="zh-CN" altLang="en-US" sz="1867" dirty="0"/>
              <a:t>提供游戏指南</a:t>
            </a:r>
          </a:p>
          <a:p>
            <a:pPr>
              <a:lnSpc>
                <a:spcPct val="120000"/>
              </a:lnSpc>
              <a:buNone/>
            </a:pPr>
            <a:r>
              <a:rPr lang="zh-CN" altLang="en-US" sz="1867" dirty="0"/>
              <a:t>计算机随机产生正反面，让用户猜，报告对错结果</a:t>
            </a:r>
          </a:p>
          <a:p>
            <a:pPr eaLnBrk="1" hangingPunct="1">
              <a:lnSpc>
                <a:spcPct val="120000"/>
              </a:lnSpc>
              <a:buNone/>
            </a:pPr>
            <a:r>
              <a:rPr lang="zh-CN" altLang="en-US" sz="1867" dirty="0"/>
              <a:t>重复玩游戏过程，直到用户不想玩了为止</a:t>
            </a:r>
          </a:p>
        </p:txBody>
      </p:sp>
    </p:spTree>
  </p:cSld>
  <p:clrMapOvr>
    <a:masterClrMapping/>
  </p:clrMapOvr>
  <p:transition spd="med">
    <p:fade/>
  </p:transition>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091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顶层分解 </a:t>
            </a:r>
          </a:p>
        </p:txBody>
      </p:sp>
      <p:sp>
        <p:nvSpPr>
          <p:cNvPr id="622595" name="Rectangle 3"/>
          <p:cNvSpPr>
            <a:spLocks noGrp="1" noChangeArrowheads="1"/>
          </p:cNvSpPr>
          <p:nvPr>
            <p:ph idx="4294967295"/>
          </p:nvPr>
        </p:nvSpPr>
        <p:spPr>
          <a:xfrm>
            <a:off x="456779" y="1403020"/>
            <a:ext cx="10363200" cy="660400"/>
          </a:xfrm>
        </p:spPr>
        <p:txBody>
          <a:bodyPr>
            <a:normAutofit/>
          </a:bodyPr>
          <a:lstStyle/>
          <a:p>
            <a:pPr eaLnBrk="1" hangingPunct="1">
              <a:lnSpc>
                <a:spcPct val="120000"/>
              </a:lnSpc>
              <a:buNone/>
            </a:pPr>
            <a:r>
              <a:rPr lang="zh-CN" altLang="en-US" sz="2400" dirty="0"/>
              <a:t>程序要做两件事：显示程序指南；模拟玩游戏的过程。 </a:t>
            </a:r>
          </a:p>
        </p:txBody>
      </p:sp>
      <p:sp>
        <p:nvSpPr>
          <p:cNvPr id="622596" name="Text Box 4"/>
          <p:cNvSpPr txBox="1">
            <a:spLocks noChangeArrowheads="1"/>
          </p:cNvSpPr>
          <p:nvPr/>
        </p:nvSpPr>
        <p:spPr bwMode="auto">
          <a:xfrm>
            <a:off x="485776" y="2451014"/>
            <a:ext cx="2438400" cy="2658998"/>
          </a:xfrm>
          <a:prstGeom prst="rect">
            <a:avLst/>
          </a:prstGeom>
          <a:noFill/>
          <a:ln w="9525">
            <a:solidFill>
              <a:schemeClr val="tx1"/>
            </a:solidFill>
            <a:miter lim="800000"/>
            <a:headEnd/>
            <a:tailEnd/>
          </a:ln>
        </p:spPr>
        <p:txBody>
          <a:bodyPr wrap="square">
            <a:spAutoFit/>
          </a:bodyPr>
          <a:lstStyle/>
          <a:p>
            <a:pPr>
              <a:lnSpc>
                <a:spcPct val="120000"/>
              </a:lnSpc>
              <a:spcBef>
                <a:spcPts val="667"/>
              </a:spcBef>
              <a:spcAft>
                <a:spcPts val="1033"/>
              </a:spcAft>
            </a:pPr>
            <a:r>
              <a:rPr lang="en-US" altLang="zh-CN" sz="1867" dirty="0">
                <a:latin typeface="微软雅黑" pitchFamily="34" charset="-122"/>
                <a:ea typeface="微软雅黑" pitchFamily="34" charset="-122"/>
              </a:rPr>
              <a:t>main( )</a:t>
            </a:r>
          </a:p>
          <a:p>
            <a:pPr>
              <a:lnSpc>
                <a:spcPct val="120000"/>
              </a:lnSpc>
              <a:spcBef>
                <a:spcPts val="667"/>
              </a:spcBef>
              <a:spcAft>
                <a:spcPts val="1033"/>
              </a:spcAft>
            </a:pPr>
            <a:r>
              <a:rPr lang="en-US" altLang="zh-CN" sz="1867" dirty="0">
                <a:latin typeface="微软雅黑" pitchFamily="34" charset="-122"/>
                <a:ea typeface="微软雅黑" pitchFamily="34" charset="-122"/>
              </a:rPr>
              <a:t>{</a:t>
            </a:r>
          </a:p>
          <a:p>
            <a:pPr>
              <a:lnSpc>
                <a:spcPct val="120000"/>
              </a:lnSpc>
              <a:spcBef>
                <a:spcPts val="667"/>
              </a:spcBef>
              <a:spcAft>
                <a:spcPts val="1033"/>
              </a:spcAft>
            </a:pP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显示游戏介绍；</a:t>
            </a:r>
          </a:p>
          <a:p>
            <a:pPr>
              <a:lnSpc>
                <a:spcPct val="120000"/>
              </a:lnSpc>
              <a:spcBef>
                <a:spcPts val="667"/>
              </a:spcBef>
              <a:spcAft>
                <a:spcPts val="1033"/>
              </a:spcAft>
            </a:pPr>
            <a:r>
              <a:rPr lang="zh-CN" altLang="en-US" sz="1867" dirty="0">
                <a:latin typeface="微软雅黑" pitchFamily="34" charset="-122"/>
                <a:ea typeface="微软雅黑" pitchFamily="34" charset="-122"/>
              </a:rPr>
              <a:t>      玩游戏；</a:t>
            </a:r>
          </a:p>
          <a:p>
            <a:pPr>
              <a:lnSpc>
                <a:spcPct val="120000"/>
              </a:lnSpc>
              <a:spcBef>
                <a:spcPts val="667"/>
              </a:spcBef>
              <a:spcAft>
                <a:spcPts val="1033"/>
              </a:spcAft>
            </a:pPr>
            <a:r>
              <a:rPr lang="en-US" altLang="zh-CN" sz="1867" dirty="0">
                <a:latin typeface="微软雅黑" pitchFamily="34" charset="-122"/>
                <a:ea typeface="微软雅黑" pitchFamily="34" charset="-122"/>
              </a:rPr>
              <a:t>}</a:t>
            </a:r>
          </a:p>
        </p:txBody>
      </p:sp>
      <p:sp>
        <p:nvSpPr>
          <p:cNvPr id="622597" name="Rectangle 5"/>
          <p:cNvSpPr>
            <a:spLocks noChangeArrowheads="1"/>
          </p:cNvSpPr>
          <p:nvPr/>
        </p:nvSpPr>
        <p:spPr bwMode="auto">
          <a:xfrm>
            <a:off x="3709458" y="2495130"/>
            <a:ext cx="4501093" cy="1873333"/>
          </a:xfrm>
          <a:prstGeom prst="rect">
            <a:avLst/>
          </a:prstGeom>
          <a:noFill/>
          <a:ln w="12700" cap="sq" algn="ctr">
            <a:noFill/>
            <a:miter lim="800000"/>
            <a:headEnd type="none" w="sm" len="sm"/>
            <a:tailEnd type="none" w="sm" len="sm"/>
          </a:ln>
        </p:spPr>
        <p:txBody>
          <a:bodyPr wrap="square" anchor="ctr">
            <a:spAutoFit/>
          </a:bodyPr>
          <a:lstStyle/>
          <a:p>
            <a:pPr>
              <a:lnSpc>
                <a:spcPct val="160000"/>
              </a:lnSpc>
            </a:pPr>
            <a:r>
              <a:rPr lang="zh-CN" altLang="en-US" sz="1867" dirty="0">
                <a:latin typeface="微软雅黑" pitchFamily="34" charset="-122"/>
                <a:ea typeface="微软雅黑" pitchFamily="34" charset="-122"/>
              </a:rPr>
              <a:t>主程序的两个步骤是相互独立的两个，没有什么联系，因此可设计成两个函数：</a:t>
            </a:r>
          </a:p>
          <a:p>
            <a:pPr indent="355591">
              <a:lnSpc>
                <a:spcPct val="160000"/>
              </a:lnSpc>
            </a:pPr>
            <a:r>
              <a:rPr lang="en-US" altLang="zh-CN" sz="1867" dirty="0">
                <a:latin typeface="微软雅黑" pitchFamily="34" charset="-122"/>
                <a:ea typeface="微软雅黑" pitchFamily="34" charset="-122"/>
              </a:rPr>
              <a:t>void </a:t>
            </a:r>
            <a:r>
              <a:rPr lang="en-US" altLang="zh-CN" sz="1867" dirty="0" err="1">
                <a:latin typeface="微软雅黑" pitchFamily="34" charset="-122"/>
                <a:ea typeface="微软雅黑" pitchFamily="34" charset="-122"/>
              </a:rPr>
              <a:t>prn_instruction</a:t>
            </a:r>
            <a:r>
              <a:rPr lang="en-US" altLang="zh-CN" sz="1867" dirty="0">
                <a:latin typeface="微软雅黑" pitchFamily="34" charset="-122"/>
                <a:ea typeface="微软雅黑" pitchFamily="34" charset="-122"/>
              </a:rPr>
              <a:t>()</a:t>
            </a:r>
          </a:p>
          <a:p>
            <a:pPr indent="355591">
              <a:lnSpc>
                <a:spcPct val="160000"/>
              </a:lnSpc>
            </a:pPr>
            <a:r>
              <a:rPr lang="en-US" altLang="zh-CN" sz="1867" dirty="0">
                <a:latin typeface="微软雅黑" pitchFamily="34" charset="-122"/>
                <a:ea typeface="微软雅黑" pitchFamily="34" charset="-122"/>
              </a:rPr>
              <a:t>void play(</a:t>
            </a:r>
            <a:r>
              <a:rPr lang="zh-CN" altLang="en-US" sz="1867" dirty="0">
                <a:latin typeface="微软雅黑" pitchFamily="34" charset="-122"/>
                <a:ea typeface="微软雅黑" pitchFamily="34" charset="-122"/>
              </a:rPr>
              <a:t>） </a:t>
            </a:r>
          </a:p>
        </p:txBody>
      </p:sp>
      <p:sp>
        <p:nvSpPr>
          <p:cNvPr id="6" name="Text Box 4"/>
          <p:cNvSpPr txBox="1">
            <a:spLocks noChangeArrowheads="1"/>
          </p:cNvSpPr>
          <p:nvPr/>
        </p:nvSpPr>
        <p:spPr bwMode="auto">
          <a:xfrm>
            <a:off x="8778875" y="2581949"/>
            <a:ext cx="2755900" cy="2873031"/>
          </a:xfrm>
          <a:prstGeom prst="rect">
            <a:avLst/>
          </a:prstGeom>
          <a:noFill/>
          <a:ln w="9525">
            <a:solidFill>
              <a:schemeClr val="tx1"/>
            </a:solidFill>
            <a:miter lim="800000"/>
            <a:headEnd/>
            <a:tailEnd/>
          </a:ln>
        </p:spPr>
        <p:txBody>
          <a:bodyPr wrap="square">
            <a:spAutoFit/>
          </a:bodyPr>
          <a:lstStyle/>
          <a:p>
            <a:pPr marL="0" lvl="1">
              <a:spcBef>
                <a:spcPts val="667"/>
              </a:spcBef>
              <a:spcAft>
                <a:spcPts val="333"/>
              </a:spcAft>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pPr marL="0" lvl="1">
              <a:spcBef>
                <a:spcPts val="667"/>
              </a:spcBef>
              <a:spcAft>
                <a:spcPts val="333"/>
              </a:spcAft>
            </a:pPr>
            <a:r>
              <a:rPr lang="en-US" altLang="zh-CN" sz="1867" dirty="0">
                <a:latin typeface="微软雅黑" pitchFamily="34" charset="-122"/>
                <a:ea typeface="微软雅黑" pitchFamily="34" charset="-122"/>
              </a:rPr>
              <a:t>{</a:t>
            </a:r>
          </a:p>
          <a:p>
            <a:pPr marL="0" lvl="1">
              <a:spcBef>
                <a:spcPts val="667"/>
              </a:spcBef>
              <a:spcAft>
                <a:spcPts val="333"/>
              </a:spcAft>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prn_instruction</a:t>
            </a:r>
            <a:r>
              <a:rPr lang="en-US" altLang="zh-CN" sz="1867" dirty="0">
                <a:latin typeface="微软雅黑" pitchFamily="34" charset="-122"/>
                <a:ea typeface="微软雅黑" pitchFamily="34" charset="-122"/>
              </a:rPr>
              <a:t>();</a:t>
            </a:r>
          </a:p>
          <a:p>
            <a:pPr marL="0" lvl="1">
              <a:spcBef>
                <a:spcPts val="667"/>
              </a:spcBef>
              <a:spcAft>
                <a:spcPts val="333"/>
              </a:spcAft>
            </a:pPr>
            <a:r>
              <a:rPr lang="en-US" altLang="zh-CN" sz="1867" dirty="0">
                <a:latin typeface="微软雅黑" pitchFamily="34" charset="-122"/>
                <a:ea typeface="微软雅黑" pitchFamily="34" charset="-122"/>
              </a:rPr>
              <a:t>    play();</a:t>
            </a:r>
          </a:p>
          <a:p>
            <a:pPr marL="0" lvl="1">
              <a:spcBef>
                <a:spcPts val="667"/>
              </a:spcBef>
              <a:spcAft>
                <a:spcPts val="333"/>
              </a:spcAft>
            </a:pPr>
            <a:endParaRPr lang="en-US" altLang="zh-CN" sz="1867" dirty="0">
              <a:latin typeface="微软雅黑" pitchFamily="34" charset="-122"/>
              <a:ea typeface="微软雅黑" pitchFamily="34" charset="-122"/>
            </a:endParaRPr>
          </a:p>
          <a:p>
            <a:pPr marL="0" lvl="1">
              <a:spcBef>
                <a:spcPts val="667"/>
              </a:spcBef>
              <a:spcAft>
                <a:spcPts val="333"/>
              </a:spcAft>
            </a:pPr>
            <a:r>
              <a:rPr lang="en-US" altLang="zh-CN" sz="1867" dirty="0">
                <a:latin typeface="微软雅黑" pitchFamily="34" charset="-122"/>
                <a:ea typeface="微软雅黑" pitchFamily="34" charset="-122"/>
              </a:rPr>
              <a:t>    return 0;</a:t>
            </a:r>
          </a:p>
          <a:p>
            <a:pPr marL="0" lvl="1">
              <a:spcBef>
                <a:spcPts val="667"/>
              </a:spcBef>
              <a:spcAft>
                <a:spcPts val="1033"/>
              </a:spcAft>
            </a:pPr>
            <a:r>
              <a:rPr lang="en-US" altLang="zh-CN" sz="1867" dirty="0">
                <a:latin typeface="微软雅黑" pitchFamily="34" charset="-122"/>
                <a:ea typeface="微软雅黑" pitchFamily="34" charset="-122"/>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2596"/>
                                        </p:tgtEl>
                                        <p:attrNameLst>
                                          <p:attrName>style.visibility</p:attrName>
                                        </p:attrNameLst>
                                      </p:cBhvr>
                                      <p:to>
                                        <p:strVal val="visible"/>
                                      </p:to>
                                    </p:set>
                                    <p:animEffect transition="in" filter="blinds(horizontal)">
                                      <p:cBhvr>
                                        <p:cTn id="7" dur="500"/>
                                        <p:tgtEl>
                                          <p:spTgt spid="6225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2597"/>
                                        </p:tgtEl>
                                        <p:attrNameLst>
                                          <p:attrName>style.visibility</p:attrName>
                                        </p:attrNameLst>
                                      </p:cBhvr>
                                      <p:to>
                                        <p:strVal val="visible"/>
                                      </p:to>
                                    </p:set>
                                    <p:animEffect transition="in" filter="blinds(horizontal)">
                                      <p:cBhvr>
                                        <p:cTn id="12" dur="500"/>
                                        <p:tgtEl>
                                          <p:spTgt spid="62259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6" grpId="0" animBg="1"/>
      <p:bldP spid="622597" grpId="0"/>
      <p:bldP spid="6" grpId="0" animBg="1"/>
    </p:bld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62" name="Rectangle 2"/>
          <p:cNvSpPr>
            <a:spLocks noGrp="1" noChangeArrowheads="1"/>
          </p:cNvSpPr>
          <p:nvPr>
            <p:ph type="title"/>
          </p:nvPr>
        </p:nvSpPr>
        <p:spPr/>
        <p:txBody>
          <a:bodyPr>
            <a:normAutofit fontScale="90000"/>
          </a:bodyPr>
          <a:lstStyle/>
          <a:p>
            <a:pPr eaLnBrk="1" hangingPunct="1">
              <a:defRPr/>
            </a:pPr>
            <a:r>
              <a:rPr lang="en-US" altLang="zh-CN" sz="3733" b="1" dirty="0" err="1">
                <a:latin typeface="微软雅黑" pitchFamily="34" charset="-122"/>
              </a:rPr>
              <a:t>prn_instruction</a:t>
            </a:r>
            <a:r>
              <a:rPr lang="zh-CN" altLang="en-US" sz="3733" b="1" dirty="0">
                <a:latin typeface="微软雅黑" pitchFamily="34" charset="-122"/>
              </a:rPr>
              <a:t>的实现 </a:t>
            </a:r>
          </a:p>
        </p:txBody>
      </p:sp>
      <p:sp>
        <p:nvSpPr>
          <p:cNvPr id="624643" name="Rectangle 3"/>
          <p:cNvSpPr>
            <a:spLocks noGrp="1" noChangeArrowheads="1"/>
          </p:cNvSpPr>
          <p:nvPr>
            <p:ph idx="4294967295"/>
          </p:nvPr>
        </p:nvSpPr>
        <p:spPr>
          <a:xfrm>
            <a:off x="690879" y="1390545"/>
            <a:ext cx="11799147" cy="1663700"/>
          </a:xfrm>
        </p:spPr>
        <p:txBody>
          <a:bodyPr>
            <a:normAutofit/>
          </a:bodyPr>
          <a:lstStyle/>
          <a:p>
            <a:pPr marL="0" indent="0">
              <a:lnSpc>
                <a:spcPct val="150000"/>
              </a:lnSpc>
              <a:buNone/>
            </a:pPr>
            <a:r>
              <a:rPr lang="en-US" altLang="zh-CN" sz="2400" dirty="0" err="1"/>
              <a:t>prn_instruction</a:t>
            </a:r>
            <a:r>
              <a:rPr lang="zh-CN" altLang="en-US" sz="2400" dirty="0"/>
              <a:t>函数的实现非常简单，只要一系列的输出语句把游戏指南显示一下</a:t>
            </a:r>
          </a:p>
        </p:txBody>
      </p:sp>
      <p:sp>
        <p:nvSpPr>
          <p:cNvPr id="624644" name="Text Box 4"/>
          <p:cNvSpPr txBox="1">
            <a:spLocks noChangeArrowheads="1"/>
          </p:cNvSpPr>
          <p:nvPr/>
        </p:nvSpPr>
        <p:spPr bwMode="auto">
          <a:xfrm>
            <a:off x="915979" y="2847975"/>
            <a:ext cx="5458289" cy="2296911"/>
          </a:xfrm>
          <a:prstGeom prst="rect">
            <a:avLst/>
          </a:prstGeom>
          <a:noFill/>
          <a:ln w="9525">
            <a:solidFill>
              <a:schemeClr val="tx1"/>
            </a:solidFill>
            <a:miter lim="800000"/>
            <a:headEnd/>
            <a:tailEnd/>
          </a:ln>
        </p:spPr>
        <p:txBody>
          <a:bodyPr wrap="none">
            <a:spAutoFit/>
          </a:bodyPr>
          <a:lstStyle/>
          <a:p>
            <a:pPr marL="0" lvl="1">
              <a:lnSpc>
                <a:spcPct val="130000"/>
              </a:lnSpc>
            </a:pPr>
            <a:r>
              <a:rPr lang="en-US" altLang="zh-CN" sz="1867" dirty="0">
                <a:latin typeface="微软雅黑" pitchFamily="34" charset="-122"/>
                <a:ea typeface="微软雅黑" pitchFamily="34" charset="-122"/>
              </a:rPr>
              <a:t>void </a:t>
            </a:r>
            <a:r>
              <a:rPr lang="en-US" altLang="zh-CN" sz="1867" dirty="0" err="1">
                <a:latin typeface="微软雅黑" pitchFamily="34" charset="-122"/>
                <a:ea typeface="微软雅黑" pitchFamily="34" charset="-122"/>
              </a:rPr>
              <a:t>prn_instruction</a:t>
            </a:r>
            <a:r>
              <a:rPr lang="en-US" altLang="zh-CN" sz="1867" dirty="0">
                <a:latin typeface="微软雅黑" pitchFamily="34" charset="-122"/>
                <a:ea typeface="微软雅黑" pitchFamily="34" charset="-122"/>
              </a:rPr>
              <a:t>()</a:t>
            </a:r>
          </a:p>
          <a:p>
            <a:pPr marL="0" lvl="1">
              <a:lnSpc>
                <a:spcPct val="130000"/>
              </a:lnSpc>
            </a:pPr>
            <a:r>
              <a:rPr lang="en-US" altLang="zh-CN" sz="1867" dirty="0">
                <a:latin typeface="微软雅黑" pitchFamily="34" charset="-122"/>
                <a:ea typeface="微软雅黑" pitchFamily="34" charset="-122"/>
              </a:rPr>
              <a:t>{ </a:t>
            </a:r>
          </a:p>
          <a:p>
            <a:pPr marL="0" lvl="1">
              <a:lnSpc>
                <a:spcPct val="13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这是一个猜硬币正反面的游戏</a:t>
            </a:r>
            <a:r>
              <a:rPr lang="en-US" altLang="zh-CN" sz="1867" dirty="0">
                <a:latin typeface="微软雅黑" pitchFamily="34" charset="-122"/>
                <a:ea typeface="微软雅黑" pitchFamily="34" charset="-122"/>
              </a:rPr>
              <a:t>.\n";</a:t>
            </a:r>
          </a:p>
          <a:p>
            <a:pPr marL="0" lvl="1">
              <a:lnSpc>
                <a:spcPct val="13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我会扔一个硬币，你来猜</a:t>
            </a:r>
            <a:r>
              <a:rPr lang="en-US" altLang="zh-CN" sz="1867" dirty="0">
                <a:latin typeface="微软雅黑" pitchFamily="34" charset="-122"/>
                <a:ea typeface="微软雅黑" pitchFamily="34" charset="-122"/>
              </a:rPr>
              <a:t>.\n";</a:t>
            </a:r>
          </a:p>
          <a:p>
            <a:pPr marL="0" lvl="1">
              <a:lnSpc>
                <a:spcPct val="13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如果猜对了，你赢，否则我赢。</a:t>
            </a:r>
            <a:r>
              <a:rPr lang="en-US" altLang="zh-CN" sz="1867" dirty="0">
                <a:latin typeface="微软雅黑" pitchFamily="34" charset="-122"/>
                <a:ea typeface="微软雅黑" pitchFamily="34" charset="-122"/>
              </a:rPr>
              <a:t>\n";</a:t>
            </a:r>
          </a:p>
          <a:p>
            <a:pPr marL="0" lvl="1">
              <a:lnSpc>
                <a:spcPct val="130000"/>
              </a:lnSpc>
            </a:pPr>
            <a:r>
              <a:rPr lang="en-US" altLang="zh-CN" sz="1867" dirty="0">
                <a:latin typeface="微软雅黑" pitchFamily="34" charset="-122"/>
                <a:ea typeface="微软雅黑" pitchFamily="34" charset="-122"/>
              </a:rPr>
              <a:t>}</a:t>
            </a:r>
          </a:p>
        </p:txBody>
      </p:sp>
    </p:spTree>
  </p:cSld>
  <p:clrMapOvr>
    <a:masterClrMapping/>
  </p:clrMapOvr>
  <p:transition spd="med">
    <p:fade/>
  </p:transition>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3986" name="Rectangle 2"/>
          <p:cNvSpPr>
            <a:spLocks noGrp="1" noChangeArrowheads="1"/>
          </p:cNvSpPr>
          <p:nvPr>
            <p:ph type="title"/>
          </p:nvPr>
        </p:nvSpPr>
        <p:spPr/>
        <p:txBody>
          <a:bodyPr>
            <a:normAutofit fontScale="90000"/>
          </a:bodyPr>
          <a:lstStyle/>
          <a:p>
            <a:pPr eaLnBrk="1" hangingPunct="1">
              <a:defRPr/>
            </a:pPr>
            <a:r>
              <a:rPr lang="en-GB" altLang="zh-CN" sz="3733" b="1" dirty="0">
                <a:latin typeface="微软雅黑" pitchFamily="34" charset="-122"/>
              </a:rPr>
              <a:t>play</a:t>
            </a:r>
            <a:r>
              <a:rPr lang="zh-CN" altLang="en-GB" sz="3733" b="1" dirty="0">
                <a:latin typeface="微软雅黑" pitchFamily="34" charset="-122"/>
              </a:rPr>
              <a:t>函数的实现 </a:t>
            </a:r>
            <a:endParaRPr lang="zh-CN" altLang="en-US" sz="3733" b="1" dirty="0">
              <a:latin typeface="微软雅黑" pitchFamily="34" charset="-122"/>
            </a:endParaRPr>
          </a:p>
        </p:txBody>
      </p:sp>
      <p:sp>
        <p:nvSpPr>
          <p:cNvPr id="625667" name="Rectangle 3"/>
          <p:cNvSpPr>
            <a:spLocks noGrp="1" noChangeArrowheads="1"/>
          </p:cNvSpPr>
          <p:nvPr>
            <p:ph idx="4294967295"/>
          </p:nvPr>
        </p:nvSpPr>
        <p:spPr>
          <a:xfrm>
            <a:off x="528554" y="1397847"/>
            <a:ext cx="10734675" cy="644525"/>
          </a:xfrm>
        </p:spPr>
        <p:txBody>
          <a:bodyPr>
            <a:normAutofit/>
          </a:bodyPr>
          <a:lstStyle/>
          <a:p>
            <a:pPr eaLnBrk="1" hangingPunct="1">
              <a:buNone/>
            </a:pPr>
            <a:r>
              <a:rPr lang="en-US" altLang="zh-CN" sz="2400" dirty="0"/>
              <a:t>Play</a:t>
            </a:r>
            <a:r>
              <a:rPr lang="zh-CN" altLang="en-US" sz="2400" dirty="0"/>
              <a:t>函数随机产生正反面，让用户猜，报告对错结果，然后询问是否要继续玩 </a:t>
            </a:r>
          </a:p>
        </p:txBody>
      </p:sp>
      <p:sp>
        <p:nvSpPr>
          <p:cNvPr id="625668" name="Text Box 4"/>
          <p:cNvSpPr txBox="1">
            <a:spLocks noChangeArrowheads="1"/>
          </p:cNvSpPr>
          <p:nvPr/>
        </p:nvSpPr>
        <p:spPr bwMode="auto">
          <a:xfrm>
            <a:off x="528554" y="2237740"/>
            <a:ext cx="5513048" cy="4289188"/>
          </a:xfrm>
          <a:prstGeom prst="rect">
            <a:avLst/>
          </a:prstGeom>
          <a:noFill/>
          <a:ln w="9525">
            <a:solidFill>
              <a:schemeClr val="tx1"/>
            </a:solidFill>
            <a:miter lim="800000"/>
            <a:headEnd/>
            <a:tailEnd/>
          </a:ln>
        </p:spPr>
        <p:txBody>
          <a:bodyPr wrap="none">
            <a:spAutoFit/>
          </a:bodyPr>
          <a:lstStyle/>
          <a:p>
            <a:pPr algn="just">
              <a:spcBef>
                <a:spcPts val="267"/>
              </a:spcBef>
            </a:pPr>
            <a:r>
              <a:rPr lang="en-US" altLang="zh-CN" sz="1867" dirty="0">
                <a:latin typeface="微软雅黑" pitchFamily="34" charset="-122"/>
                <a:ea typeface="微软雅黑" pitchFamily="34" charset="-122"/>
              </a:rPr>
              <a:t>void play()</a:t>
            </a:r>
          </a:p>
          <a:p>
            <a:pPr algn="just">
              <a:spcBef>
                <a:spcPts val="267"/>
              </a:spcBef>
            </a:pPr>
            <a:r>
              <a:rPr lang="en-US" altLang="zh-CN" sz="1867" dirty="0">
                <a:latin typeface="微软雅黑" pitchFamily="34" charset="-122"/>
                <a:ea typeface="微软雅黑" pitchFamily="34" charset="-122"/>
              </a:rPr>
              <a:t>{ </a:t>
            </a:r>
          </a:p>
          <a:p>
            <a:pPr algn="just">
              <a:spcBef>
                <a:spcPts val="267"/>
              </a:spcBef>
            </a:pPr>
            <a:r>
              <a:rPr lang="en-US" altLang="zh-CN" sz="1867" dirty="0">
                <a:latin typeface="微软雅黑" pitchFamily="34" charset="-122"/>
                <a:ea typeface="微软雅黑" pitchFamily="34" charset="-122"/>
              </a:rPr>
              <a:t>        char flag = ‘y’;</a:t>
            </a:r>
          </a:p>
          <a:p>
            <a:pPr algn="just">
              <a:spcBef>
                <a:spcPts val="267"/>
              </a:spcBef>
            </a:pPr>
            <a:r>
              <a:rPr lang="fr-FR" altLang="zh-CN" sz="1867" dirty="0">
                <a:latin typeface="微软雅黑" pitchFamily="34" charset="-122"/>
                <a:ea typeface="微软雅黑" pitchFamily="34" charset="-122"/>
              </a:rPr>
              <a:t>        while ( flag == ‘Y’ || flag == ‘y’)     </a:t>
            </a:r>
            <a:r>
              <a:rPr lang="en-US" altLang="zh-CN" sz="1867" dirty="0">
                <a:latin typeface="微软雅黑" pitchFamily="34" charset="-122"/>
                <a:ea typeface="微软雅黑" pitchFamily="34" charset="-122"/>
              </a:rPr>
              <a:t>{ </a:t>
            </a:r>
          </a:p>
          <a:p>
            <a:pPr algn="just">
              <a:spcBef>
                <a:spcPts val="267"/>
              </a:spcBef>
            </a:pPr>
            <a:r>
              <a:rPr lang="en-US" altLang="zh-CN" sz="1867" dirty="0">
                <a:latin typeface="微软雅黑" pitchFamily="34" charset="-122"/>
                <a:ea typeface="微软雅黑" pitchFamily="34" charset="-122"/>
              </a:rPr>
              <a:t>                coin = </a:t>
            </a:r>
            <a:r>
              <a:rPr lang="zh-CN" altLang="en-US" sz="1867" dirty="0">
                <a:latin typeface="微软雅黑" pitchFamily="34" charset="-122"/>
                <a:ea typeface="微软雅黑" pitchFamily="34" charset="-122"/>
              </a:rPr>
              <a:t>生成正反面</a:t>
            </a:r>
            <a:r>
              <a:rPr lang="en-US" altLang="zh-CN" sz="1867" dirty="0">
                <a:latin typeface="微软雅黑" pitchFamily="34" charset="-122"/>
                <a:ea typeface="微软雅黑" pitchFamily="34" charset="-122"/>
              </a:rPr>
              <a:t>;</a:t>
            </a:r>
          </a:p>
          <a:p>
            <a:pPr algn="just">
              <a:spcBef>
                <a:spcPts val="267"/>
              </a:spcBef>
            </a:pP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输入用户的猜测；</a:t>
            </a:r>
          </a:p>
          <a:p>
            <a:pPr algn="just">
              <a:spcBef>
                <a:spcPts val="267"/>
              </a:spcBef>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if  </a:t>
            </a:r>
            <a:r>
              <a:rPr lang="zh-CN" altLang="en-US" sz="1867" dirty="0">
                <a:latin typeface="微软雅黑" pitchFamily="34" charset="-122"/>
                <a:ea typeface="微软雅黑" pitchFamily="34" charset="-122"/>
              </a:rPr>
              <a:t>（用户猜测 </a:t>
            </a:r>
            <a:r>
              <a:rPr lang="en-US" altLang="zh-CN" sz="1867" dirty="0">
                <a:latin typeface="微软雅黑" pitchFamily="34" charset="-122"/>
                <a:ea typeface="微软雅黑" pitchFamily="34" charset="-122"/>
              </a:rPr>
              <a:t>== coin</a:t>
            </a:r>
            <a:r>
              <a:rPr lang="zh-CN" altLang="en-US" sz="1867" dirty="0">
                <a:latin typeface="微软雅黑" pitchFamily="34" charset="-122"/>
                <a:ea typeface="微软雅黑" pitchFamily="34" charset="-122"/>
              </a:rPr>
              <a:t>） </a:t>
            </a:r>
            <a:endParaRPr lang="en-US" altLang="zh-CN" sz="1867" dirty="0">
              <a:latin typeface="微软雅黑" pitchFamily="34" charset="-122"/>
              <a:ea typeface="微软雅黑" pitchFamily="34" charset="-122"/>
            </a:endParaRPr>
          </a:p>
          <a:p>
            <a:pPr algn="just">
              <a:spcBef>
                <a:spcPts val="267"/>
              </a:spcBef>
            </a:pP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报告本次猜测结果正确；</a:t>
            </a:r>
          </a:p>
          <a:p>
            <a:pPr algn="just">
              <a:spcBef>
                <a:spcPts val="267"/>
              </a:spcBef>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else  </a:t>
            </a:r>
          </a:p>
          <a:p>
            <a:pPr algn="just">
              <a:spcBef>
                <a:spcPts val="267"/>
              </a:spcBef>
            </a:pP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报告本次猜测结果错误；</a:t>
            </a:r>
            <a:endParaRPr lang="en-US" altLang="zh-CN" sz="1867" dirty="0">
              <a:latin typeface="微软雅黑" pitchFamily="34" charset="-122"/>
              <a:ea typeface="微软雅黑" pitchFamily="34" charset="-122"/>
            </a:endParaRPr>
          </a:p>
          <a:p>
            <a:pPr algn="just">
              <a:spcBef>
                <a:spcPts val="267"/>
              </a:spcBef>
            </a:pP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询问是否继续游戏</a:t>
            </a:r>
          </a:p>
          <a:p>
            <a:pPr algn="just">
              <a:spcBef>
                <a:spcPts val="267"/>
              </a:spcBef>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a:t>
            </a:r>
          </a:p>
          <a:p>
            <a:pPr algn="just">
              <a:spcBef>
                <a:spcPts val="267"/>
              </a:spcBef>
            </a:pPr>
            <a:r>
              <a:rPr lang="en-US" altLang="zh-CN" sz="1867" dirty="0">
                <a:latin typeface="微软雅黑" pitchFamily="34" charset="-122"/>
                <a:ea typeface="微软雅黑" pitchFamily="34" charset="-122"/>
              </a:rPr>
              <a:t>  }</a:t>
            </a:r>
          </a:p>
        </p:txBody>
      </p:sp>
      <p:sp>
        <p:nvSpPr>
          <p:cNvPr id="5" name="Rectangle 3"/>
          <p:cNvSpPr txBox="1">
            <a:spLocks noChangeArrowheads="1"/>
          </p:cNvSpPr>
          <p:nvPr/>
        </p:nvSpPr>
        <p:spPr>
          <a:xfrm>
            <a:off x="6448426" y="2237740"/>
            <a:ext cx="5419725" cy="4267835"/>
          </a:xfrm>
          <a:prstGeom prst="rect">
            <a:avLst/>
          </a:prstGeom>
        </p:spPr>
        <p:txBody>
          <a:bodyPr vert="horz">
            <a:normAutofit/>
          </a:bodyPr>
          <a:lstStyle/>
          <a:p>
            <a:pPr marL="560818" indent="-512051" defTabSz="1219170">
              <a:lnSpc>
                <a:spcPct val="110000"/>
              </a:lnSpc>
              <a:spcBef>
                <a:spcPct val="20000"/>
              </a:spcBef>
              <a:buClr>
                <a:schemeClr val="accent1"/>
              </a:buClr>
              <a:buSzPct val="80000"/>
              <a:defRPr/>
            </a:pPr>
            <a:r>
              <a:rPr lang="zh-CN" altLang="en-US" sz="2400" b="1" dirty="0">
                <a:latin typeface="微软雅黑" pitchFamily="34" charset="-122"/>
                <a:ea typeface="微软雅黑" pitchFamily="34" charset="-122"/>
              </a:rPr>
              <a:t>生成正反面</a:t>
            </a:r>
            <a:endParaRPr lang="en-US" altLang="zh-CN" sz="2400" b="1" dirty="0">
              <a:latin typeface="微软雅黑" pitchFamily="34" charset="-122"/>
              <a:ea typeface="微软雅黑" pitchFamily="34" charset="-122"/>
            </a:endParaRPr>
          </a:p>
          <a:p>
            <a:pPr marL="560818" indent="-512051" defTabSz="1219170">
              <a:lnSpc>
                <a:spcPct val="110000"/>
              </a:lnSpc>
              <a:spcBef>
                <a:spcPct val="20000"/>
              </a:spcBef>
              <a:buClr>
                <a:schemeClr val="accent1"/>
              </a:buClr>
              <a:buSzPct val="80000"/>
              <a:defRPr/>
            </a:pPr>
            <a:r>
              <a:rPr lang="zh-CN" altLang="en-US" sz="1867" dirty="0">
                <a:latin typeface="微软雅黑" pitchFamily="34" charset="-122"/>
                <a:ea typeface="微软雅黑" pitchFamily="34" charset="-122"/>
              </a:rPr>
              <a:t>正反面表示：用</a:t>
            </a:r>
            <a:r>
              <a:rPr lang="en-US" altLang="zh-CN" sz="1867" dirty="0">
                <a:latin typeface="微软雅黑" pitchFamily="34" charset="-122"/>
                <a:ea typeface="微软雅黑" pitchFamily="34" charset="-122"/>
              </a:rPr>
              <a:t>0</a:t>
            </a:r>
            <a:r>
              <a:rPr lang="zh-CN" altLang="en-US" sz="1867" dirty="0">
                <a:latin typeface="微软雅黑" pitchFamily="34" charset="-122"/>
                <a:ea typeface="微软雅黑" pitchFamily="34" charset="-122"/>
              </a:rPr>
              <a:t>表示正面，</a:t>
            </a:r>
            <a:r>
              <a:rPr lang="en-US" altLang="zh-CN" sz="1867" dirty="0">
                <a:latin typeface="微软雅黑" pitchFamily="34" charset="-122"/>
                <a:ea typeface="微软雅黑" pitchFamily="34" charset="-122"/>
              </a:rPr>
              <a:t>1</a:t>
            </a:r>
            <a:r>
              <a:rPr lang="zh-CN" altLang="en-US" sz="1867" dirty="0">
                <a:latin typeface="微软雅黑" pitchFamily="34" charset="-122"/>
                <a:ea typeface="微软雅黑" pitchFamily="34" charset="-122"/>
              </a:rPr>
              <a:t>表示反面</a:t>
            </a:r>
            <a:endParaRPr lang="en-US" altLang="zh-CN" sz="1867" dirty="0">
              <a:latin typeface="微软雅黑" pitchFamily="34" charset="-122"/>
              <a:ea typeface="微软雅黑" pitchFamily="34" charset="-122"/>
            </a:endParaRPr>
          </a:p>
          <a:p>
            <a:pPr marL="560818" indent="-512051" defTabSz="1219170">
              <a:lnSpc>
                <a:spcPct val="110000"/>
              </a:lnSpc>
              <a:spcBef>
                <a:spcPct val="20000"/>
              </a:spcBef>
              <a:buClr>
                <a:schemeClr val="accent1"/>
              </a:buClr>
              <a:buSzPct val="80000"/>
              <a:defRPr/>
            </a:pPr>
            <a:r>
              <a:rPr lang="zh-CN" altLang="en-US" sz="1867" dirty="0">
                <a:latin typeface="微软雅黑" pitchFamily="34" charset="-122"/>
                <a:ea typeface="微软雅黑" pitchFamily="34" charset="-122"/>
              </a:rPr>
              <a:t>生成正反面：生成</a:t>
            </a:r>
            <a:r>
              <a:rPr lang="en-US" altLang="zh-CN" sz="1867" dirty="0">
                <a:latin typeface="微软雅黑" pitchFamily="34" charset="-122"/>
                <a:ea typeface="微软雅黑" pitchFamily="34" charset="-122"/>
              </a:rPr>
              <a:t>0</a:t>
            </a:r>
            <a:r>
              <a:rPr lang="zh-CN" altLang="en-US" sz="1867" dirty="0">
                <a:latin typeface="微软雅黑" pitchFamily="34" charset="-122"/>
                <a:ea typeface="微软雅黑" pitchFamily="34" charset="-122"/>
              </a:rPr>
              <a:t>和</a:t>
            </a:r>
            <a:r>
              <a:rPr lang="en-US" altLang="zh-CN" sz="1867" dirty="0">
                <a:latin typeface="微软雅黑" pitchFamily="34" charset="-122"/>
                <a:ea typeface="微软雅黑" pitchFamily="34" charset="-122"/>
              </a:rPr>
              <a:t>1</a:t>
            </a:r>
            <a:r>
              <a:rPr lang="zh-CN" altLang="en-US" sz="1867" dirty="0">
                <a:latin typeface="微软雅黑" pitchFamily="34" charset="-122"/>
                <a:ea typeface="微软雅黑" pitchFamily="34" charset="-122"/>
              </a:rPr>
              <a:t>两个随机数 </a:t>
            </a:r>
          </a:p>
          <a:p>
            <a:pPr marL="560818" indent="-512051" defTabSz="1219170">
              <a:lnSpc>
                <a:spcPct val="110000"/>
              </a:lnSpc>
              <a:spcBef>
                <a:spcPts val="2400"/>
              </a:spcBef>
              <a:buClr>
                <a:schemeClr val="accent1"/>
              </a:buClr>
              <a:buSzPct val="80000"/>
              <a:defRPr/>
            </a:pPr>
            <a:r>
              <a:rPr lang="zh-CN" altLang="en-US" sz="2400" b="1" dirty="0">
                <a:latin typeface="微软雅黑" pitchFamily="34" charset="-122"/>
                <a:ea typeface="微软雅黑" pitchFamily="34" charset="-122"/>
              </a:rPr>
              <a:t>输入用户的猜测</a:t>
            </a:r>
            <a:endParaRPr lang="en-US" altLang="zh-CN" sz="2400" b="1" dirty="0">
              <a:latin typeface="微软雅黑" pitchFamily="34" charset="-122"/>
              <a:ea typeface="微软雅黑" pitchFamily="34" charset="-122"/>
            </a:endParaRPr>
          </a:p>
          <a:p>
            <a:pPr marL="560818" indent="-512051" defTabSz="1219170">
              <a:lnSpc>
                <a:spcPct val="110000"/>
              </a:lnSpc>
              <a:spcBef>
                <a:spcPct val="20000"/>
              </a:spcBef>
              <a:buClr>
                <a:schemeClr val="accent1"/>
              </a:buClr>
              <a:buSzPct val="80000"/>
              <a:defRPr/>
            </a:pPr>
            <a:r>
              <a:rPr lang="zh-CN" altLang="en-US" sz="1867" dirty="0">
                <a:latin typeface="微软雅黑" pitchFamily="34" charset="-122"/>
                <a:ea typeface="微软雅黑" pitchFamily="34" charset="-122"/>
              </a:rPr>
              <a:t>直接用一个输入语句</a:t>
            </a:r>
            <a:endParaRPr lang="en-US" altLang="zh-CN" sz="1867" dirty="0">
              <a:latin typeface="微软雅黑" pitchFamily="34" charset="-122"/>
              <a:ea typeface="微软雅黑" pitchFamily="34" charset="-122"/>
            </a:endParaRPr>
          </a:p>
          <a:p>
            <a:pPr marL="560818" indent="-512051" defTabSz="1219170">
              <a:lnSpc>
                <a:spcPct val="110000"/>
              </a:lnSpc>
              <a:spcBef>
                <a:spcPct val="20000"/>
              </a:spcBef>
              <a:buClr>
                <a:schemeClr val="accent1"/>
              </a:buClr>
              <a:buSzPct val="80000"/>
              <a:defRPr/>
            </a:pPr>
            <a:r>
              <a:rPr lang="zh-CN" altLang="en-US" sz="1867" dirty="0">
                <a:latin typeface="微软雅黑" pitchFamily="34" charset="-122"/>
                <a:ea typeface="微软雅黑" pitchFamily="34" charset="-122"/>
              </a:rPr>
              <a:t>但想让程序做得好一点，就必须考虑得全面一些</a:t>
            </a:r>
            <a:endParaRPr lang="en-US" altLang="zh-CN" sz="1867" dirty="0">
              <a:latin typeface="微软雅黑" pitchFamily="34" charset="-122"/>
              <a:ea typeface="微软雅黑" pitchFamily="34" charset="-122"/>
            </a:endParaRPr>
          </a:p>
          <a:p>
            <a:pPr marL="560818" indent="-512051" defTabSz="1219170">
              <a:lnSpc>
                <a:spcPct val="110000"/>
              </a:lnSpc>
              <a:spcBef>
                <a:spcPct val="20000"/>
              </a:spcBef>
              <a:buClr>
                <a:schemeClr val="accent1"/>
              </a:buClr>
              <a:buSzPct val="80000"/>
              <a:defRPr/>
            </a:pPr>
            <a:r>
              <a:rPr lang="zh-CN" altLang="en-US" sz="1867" dirty="0">
                <a:latin typeface="微软雅黑" pitchFamily="34" charset="-122"/>
                <a:ea typeface="微软雅黑" pitchFamily="34" charset="-122"/>
              </a:rPr>
              <a:t>比如，用户既不输入</a:t>
            </a:r>
            <a:r>
              <a:rPr lang="en-US" altLang="zh-CN" sz="1867" dirty="0">
                <a:latin typeface="微软雅黑" pitchFamily="34" charset="-122"/>
                <a:ea typeface="微软雅黑" pitchFamily="34" charset="-122"/>
              </a:rPr>
              <a:t>0</a:t>
            </a:r>
            <a:r>
              <a:rPr lang="zh-CN" altLang="en-US" sz="1867" dirty="0">
                <a:latin typeface="微软雅黑" pitchFamily="34" charset="-122"/>
                <a:ea typeface="微软雅黑" pitchFamily="34" charset="-122"/>
              </a:rPr>
              <a:t>也不输入</a:t>
            </a:r>
            <a:r>
              <a:rPr lang="en-US" altLang="zh-CN" sz="1867" dirty="0">
                <a:latin typeface="微软雅黑" pitchFamily="34" charset="-122"/>
                <a:ea typeface="微软雅黑" pitchFamily="34" charset="-122"/>
              </a:rPr>
              <a:t>1</a:t>
            </a:r>
          </a:p>
          <a:p>
            <a:pPr marL="560818" indent="-512051" defTabSz="1219170">
              <a:lnSpc>
                <a:spcPct val="110000"/>
              </a:lnSpc>
              <a:spcBef>
                <a:spcPct val="20000"/>
              </a:spcBef>
              <a:buClr>
                <a:schemeClr val="accent1"/>
              </a:buClr>
              <a:buSzPct val="80000"/>
              <a:defRPr/>
            </a:pPr>
            <a:r>
              <a:rPr lang="zh-CN" altLang="en-US" sz="1867" dirty="0">
                <a:latin typeface="微软雅黑" pitchFamily="34" charset="-122"/>
                <a:ea typeface="微软雅黑" pitchFamily="34" charset="-122"/>
              </a:rPr>
              <a:t>解决方案：抽象成一个函数</a:t>
            </a:r>
            <a:r>
              <a:rPr lang="en-US" altLang="zh-CN" sz="1867" dirty="0" err="1">
                <a:latin typeface="微软雅黑" pitchFamily="34" charset="-122"/>
                <a:ea typeface="微软雅黑" pitchFamily="34" charset="-122"/>
              </a:rPr>
              <a:t>get_call_from_user</a:t>
            </a:r>
            <a:r>
              <a:rPr lang="zh-CN" altLang="en-US" sz="1867" dirty="0">
                <a:latin typeface="微软雅黑" pitchFamily="34" charset="-122"/>
                <a:ea typeface="微软雅黑" pitchFamily="34" charset="-122"/>
              </a:rPr>
              <a:t>。 </a:t>
            </a:r>
          </a:p>
        </p:txBody>
      </p:sp>
    </p:spTree>
  </p:cSld>
  <p:clrMapOvr>
    <a:masterClrMapping/>
  </p:clrMapOvr>
  <p:transition spd="med">
    <p:fade/>
  </p:transition>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Text Box 4"/>
          <p:cNvSpPr txBox="1">
            <a:spLocks noChangeArrowheads="1"/>
          </p:cNvSpPr>
          <p:nvPr/>
        </p:nvSpPr>
        <p:spPr bwMode="auto">
          <a:xfrm>
            <a:off x="621453" y="1029457"/>
            <a:ext cx="10949093" cy="5579476"/>
          </a:xfrm>
          <a:prstGeom prst="rect">
            <a:avLst/>
          </a:prstGeom>
          <a:noFill/>
          <a:ln w="9525">
            <a:noFill/>
            <a:miter lim="800000"/>
            <a:headEnd/>
            <a:tailEnd/>
          </a:ln>
        </p:spPr>
        <p:txBody>
          <a:bodyPr wrap="square">
            <a:spAutoFit/>
          </a:bodyPr>
          <a:lstStyle/>
          <a:p>
            <a:pPr algn="just">
              <a:lnSpc>
                <a:spcPct val="120000"/>
              </a:lnSpc>
            </a:pPr>
            <a:r>
              <a:rPr lang="en-US" altLang="zh-CN" sz="1867" dirty="0">
                <a:latin typeface="微软雅黑" pitchFamily="34" charset="-122"/>
                <a:ea typeface="微软雅黑" pitchFamily="34" charset="-122"/>
              </a:rPr>
              <a:t>void play()</a:t>
            </a:r>
          </a:p>
          <a:p>
            <a:pPr algn="just">
              <a:lnSpc>
                <a:spcPct val="120000"/>
              </a:lnSpc>
            </a:pPr>
            <a:r>
              <a:rPr lang="en-US" altLang="zh-CN" sz="1867" dirty="0">
                <a:latin typeface="微软雅黑" pitchFamily="34" charset="-122"/>
                <a:ea typeface="微软雅黑" pitchFamily="34" charset="-122"/>
              </a:rPr>
              <a:t>{ </a:t>
            </a:r>
          </a:p>
          <a:p>
            <a:pPr algn="just">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coin ;</a:t>
            </a:r>
          </a:p>
          <a:p>
            <a:pPr algn="just">
              <a:lnSpc>
                <a:spcPct val="120000"/>
              </a:lnSpc>
            </a:pPr>
            <a:r>
              <a:rPr lang="en-US" altLang="zh-CN" sz="1867" dirty="0">
                <a:latin typeface="微软雅黑" pitchFamily="34" charset="-122"/>
                <a:ea typeface="微软雅黑" pitchFamily="34" charset="-122"/>
              </a:rPr>
              <a:t>      char flag = 'Y';</a:t>
            </a:r>
          </a:p>
          <a:p>
            <a:pPr algn="just">
              <a:lnSpc>
                <a:spcPct val="120000"/>
              </a:lnSpc>
            </a:pPr>
            <a:endParaRPr lang="en-US" altLang="zh-CN" sz="1867" dirty="0">
              <a:latin typeface="微软雅黑" pitchFamily="34" charset="-122"/>
              <a:ea typeface="微软雅黑" pitchFamily="34" charset="-122"/>
            </a:endParaRPr>
          </a:p>
          <a:p>
            <a:pPr algn="just">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srand</a:t>
            </a:r>
            <a:r>
              <a:rPr lang="en-US" altLang="zh-CN" sz="1867" dirty="0">
                <a:latin typeface="微软雅黑" pitchFamily="34" charset="-122"/>
                <a:ea typeface="微软雅黑" pitchFamily="34" charset="-122"/>
              </a:rPr>
              <a:t>(time(NULL));                          //</a:t>
            </a:r>
            <a:r>
              <a:rPr lang="zh-CN" altLang="en-US" sz="1867" dirty="0">
                <a:latin typeface="微软雅黑" pitchFamily="34" charset="-122"/>
                <a:ea typeface="微软雅黑" pitchFamily="34" charset="-122"/>
              </a:rPr>
              <a:t>设置随机数种子</a:t>
            </a:r>
          </a:p>
          <a:p>
            <a:pPr algn="just">
              <a:lnSpc>
                <a:spcPct val="120000"/>
              </a:lnSpc>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while (flag == 'Y' || flag =='y') {</a:t>
            </a:r>
          </a:p>
          <a:p>
            <a:pPr algn="just">
              <a:lnSpc>
                <a:spcPct val="120000"/>
              </a:lnSpc>
            </a:pPr>
            <a:r>
              <a:rPr lang="en-US" altLang="zh-CN" sz="1867" dirty="0">
                <a:latin typeface="微软雅黑" pitchFamily="34" charset="-122"/>
                <a:ea typeface="微软雅黑" pitchFamily="34" charset="-122"/>
              </a:rPr>
              <a:t>           coin = rand() * 2 / RAND_MAX;               //</a:t>
            </a:r>
            <a:r>
              <a:rPr lang="zh-CN" altLang="en-US" sz="1867" dirty="0">
                <a:latin typeface="微软雅黑" pitchFamily="34" charset="-122"/>
                <a:ea typeface="微软雅黑" pitchFamily="34" charset="-122"/>
              </a:rPr>
              <a:t>生成扔硬币的结果</a:t>
            </a:r>
          </a:p>
          <a:p>
            <a:pPr algn="just">
              <a:lnSpc>
                <a:spcPct val="120000"/>
              </a:lnSpc>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if  (</a:t>
            </a:r>
            <a:r>
              <a:rPr lang="en-US" altLang="zh-CN" sz="1867" dirty="0" err="1">
                <a:solidFill>
                  <a:srgbClr val="C00000"/>
                </a:solidFill>
                <a:latin typeface="微软雅黑" pitchFamily="34" charset="-122"/>
                <a:ea typeface="微软雅黑" pitchFamily="34" charset="-122"/>
              </a:rPr>
              <a:t>get_call_from_user</a:t>
            </a:r>
            <a:r>
              <a:rPr lang="en-US" altLang="zh-CN" sz="1867" dirty="0">
                <a:solidFill>
                  <a:srgbClr val="C00000"/>
                </a:solidFill>
                <a:latin typeface="微软雅黑" pitchFamily="34" charset="-122"/>
                <a:ea typeface="微软雅黑" pitchFamily="34" charset="-122"/>
              </a:rPr>
              <a:t>() </a:t>
            </a:r>
            <a:r>
              <a:rPr lang="en-US" altLang="zh-CN" sz="1867" dirty="0">
                <a:latin typeface="微软雅黑" pitchFamily="34" charset="-122"/>
                <a:ea typeface="微软雅黑" pitchFamily="34" charset="-122"/>
              </a:rPr>
              <a:t>== coin)  </a:t>
            </a:r>
          </a:p>
          <a:p>
            <a:pPr algn="just">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你赢了</a:t>
            </a:r>
            <a:r>
              <a:rPr lang="en-US" altLang="zh-CN" sz="1867" dirty="0">
                <a:latin typeface="微软雅黑" pitchFamily="34" charset="-122"/>
                <a:ea typeface="微软雅黑" pitchFamily="34" charset="-122"/>
              </a:rPr>
              <a:t>";</a:t>
            </a:r>
          </a:p>
          <a:p>
            <a:pPr algn="just">
              <a:lnSpc>
                <a:spcPct val="120000"/>
              </a:lnSpc>
            </a:pPr>
            <a:r>
              <a:rPr lang="en-US" altLang="zh-CN" sz="1867" dirty="0">
                <a:latin typeface="微软雅黑" pitchFamily="34" charset="-122"/>
                <a:ea typeface="微软雅黑" pitchFamily="34" charset="-122"/>
              </a:rPr>
              <a:t>            else</a:t>
            </a:r>
          </a:p>
          <a:p>
            <a:pPr algn="just">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我赢了</a:t>
            </a:r>
            <a:r>
              <a:rPr lang="en-US" altLang="zh-CN" sz="1867" dirty="0">
                <a:latin typeface="微软雅黑" pitchFamily="34" charset="-122"/>
                <a:ea typeface="微软雅黑" pitchFamily="34" charset="-122"/>
              </a:rPr>
              <a:t>";</a:t>
            </a:r>
          </a:p>
          <a:p>
            <a:pPr algn="just">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"\n</a:t>
            </a:r>
            <a:r>
              <a:rPr lang="zh-CN" altLang="en-US" sz="1867" dirty="0">
                <a:latin typeface="微软雅黑" pitchFamily="34" charset="-122"/>
                <a:ea typeface="微软雅黑" pitchFamily="34" charset="-122"/>
              </a:rPr>
              <a:t>继续玩吗（</a:t>
            </a:r>
            <a:r>
              <a:rPr lang="en-US" altLang="zh-CN" sz="1867" dirty="0">
                <a:latin typeface="微软雅黑" pitchFamily="34" charset="-122"/>
                <a:ea typeface="微软雅黑" pitchFamily="34" charset="-122"/>
              </a:rPr>
              <a:t>Y</a:t>
            </a:r>
            <a:r>
              <a:rPr lang="zh-CN" altLang="en-US" sz="1867" dirty="0">
                <a:latin typeface="微软雅黑" pitchFamily="34" charset="-122"/>
                <a:ea typeface="微软雅黑" pitchFamily="34" charset="-122"/>
              </a:rPr>
              <a:t>或</a:t>
            </a:r>
            <a:r>
              <a:rPr lang="en-US" altLang="zh-CN" sz="1867" dirty="0">
                <a:latin typeface="微软雅黑" pitchFamily="34" charset="-122"/>
                <a:ea typeface="微软雅黑" pitchFamily="34" charset="-122"/>
              </a:rPr>
              <a:t>y</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a:t>
            </a:r>
          </a:p>
          <a:p>
            <a:pPr algn="just">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flag;</a:t>
            </a:r>
          </a:p>
          <a:p>
            <a:pPr algn="just">
              <a:lnSpc>
                <a:spcPct val="120000"/>
              </a:lnSpc>
            </a:pPr>
            <a:r>
              <a:rPr lang="en-US" altLang="zh-CN" sz="1867" dirty="0">
                <a:latin typeface="微软雅黑" pitchFamily="34" charset="-122"/>
                <a:ea typeface="微软雅黑" pitchFamily="34" charset="-122"/>
              </a:rPr>
              <a:t>    }</a:t>
            </a:r>
          </a:p>
          <a:p>
            <a:pPr algn="just">
              <a:lnSpc>
                <a:spcPct val="120000"/>
              </a:lnSpc>
            </a:pPr>
            <a:r>
              <a:rPr lang="en-US" altLang="zh-CN" sz="1867" dirty="0">
                <a:latin typeface="微软雅黑" pitchFamily="34" charset="-122"/>
                <a:ea typeface="微软雅黑" pitchFamily="34" charset="-122"/>
              </a:rPr>
              <a:t>}</a:t>
            </a:r>
          </a:p>
        </p:txBody>
      </p:sp>
      <p:sp>
        <p:nvSpPr>
          <p:cNvPr id="4" name="标题 3">
            <a:extLst>
              <a:ext uri="{FF2B5EF4-FFF2-40B4-BE49-F238E27FC236}">
                <a16:creationId xmlns:a16="http://schemas.microsoft.com/office/drawing/2014/main" id="{1240792C-AD44-4EC7-3DCA-4C997167755E}"/>
              </a:ext>
            </a:extLst>
          </p:cNvPr>
          <p:cNvSpPr>
            <a:spLocks noGrp="1"/>
          </p:cNvSpPr>
          <p:nvPr>
            <p:ph type="title"/>
          </p:nvPr>
        </p:nvSpPr>
        <p:spPr/>
        <p:txBody>
          <a:bodyPr/>
          <a:lstStyle/>
          <a:p>
            <a:endParaRPr lang="zh-CN" altLang="en-US"/>
          </a:p>
        </p:txBody>
      </p:sp>
    </p:spTree>
  </p:cSld>
  <p:clrMapOvr>
    <a:masterClrMapping/>
  </p:clrMapOvr>
  <p:transition spd="med">
    <p:fade/>
  </p:transition>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7058" name="Rectangle 2"/>
          <p:cNvSpPr>
            <a:spLocks noGrp="1" noChangeArrowheads="1"/>
          </p:cNvSpPr>
          <p:nvPr>
            <p:ph type="title"/>
          </p:nvPr>
        </p:nvSpPr>
        <p:spPr/>
        <p:txBody>
          <a:bodyPr>
            <a:normAutofit fontScale="90000"/>
          </a:bodyPr>
          <a:lstStyle/>
          <a:p>
            <a:pPr eaLnBrk="1" hangingPunct="1">
              <a:defRPr/>
            </a:pPr>
            <a:r>
              <a:rPr lang="en-US" altLang="zh-CN" sz="3733" b="1" dirty="0" err="1">
                <a:latin typeface="微软雅黑" pitchFamily="34" charset="-122"/>
              </a:rPr>
              <a:t>get_call_from_user</a:t>
            </a:r>
            <a:r>
              <a:rPr lang="zh-CN" altLang="en-US" sz="3733" b="1" dirty="0">
                <a:latin typeface="微软雅黑" pitchFamily="34" charset="-122"/>
              </a:rPr>
              <a:t>的实现 </a:t>
            </a:r>
          </a:p>
        </p:txBody>
      </p:sp>
      <p:sp>
        <p:nvSpPr>
          <p:cNvPr id="628739" name="Rectangle 3"/>
          <p:cNvSpPr>
            <a:spLocks noGrp="1" noChangeArrowheads="1"/>
          </p:cNvSpPr>
          <p:nvPr>
            <p:ph idx="4294967295"/>
          </p:nvPr>
        </p:nvSpPr>
        <p:spPr>
          <a:xfrm>
            <a:off x="914400" y="1423988"/>
            <a:ext cx="10363200" cy="1290637"/>
          </a:xfrm>
        </p:spPr>
        <p:txBody>
          <a:bodyPr>
            <a:normAutofit/>
          </a:bodyPr>
          <a:lstStyle/>
          <a:p>
            <a:pPr marL="0" indent="0">
              <a:lnSpc>
                <a:spcPct val="150000"/>
              </a:lnSpc>
              <a:buNone/>
            </a:pPr>
            <a:r>
              <a:rPr lang="zh-CN" altLang="en-GB" sz="2400" dirty="0"/>
              <a:t>该函数接收用户输入的一个整型数。如果输入的数不是</a:t>
            </a:r>
            <a:r>
              <a:rPr lang="en-GB" altLang="zh-CN" sz="2400" dirty="0"/>
              <a:t>0</a:t>
            </a:r>
            <a:r>
              <a:rPr lang="zh-CN" altLang="en-GB" sz="2400" dirty="0"/>
              <a:t>或</a:t>
            </a:r>
            <a:r>
              <a:rPr lang="en-GB" altLang="zh-CN" sz="2400" dirty="0"/>
              <a:t>1</a:t>
            </a:r>
            <a:r>
              <a:rPr lang="zh-CN" altLang="en-GB" sz="2400" dirty="0"/>
              <a:t>，则重新输入，否则返回输入的值 </a:t>
            </a:r>
            <a:endParaRPr lang="zh-CN" altLang="en-US" sz="2400" dirty="0"/>
          </a:p>
        </p:txBody>
      </p:sp>
      <p:sp>
        <p:nvSpPr>
          <p:cNvPr id="628740" name="Text Box 4"/>
          <p:cNvSpPr txBox="1">
            <a:spLocks noChangeArrowheads="1"/>
          </p:cNvSpPr>
          <p:nvPr/>
        </p:nvSpPr>
        <p:spPr bwMode="auto">
          <a:xfrm>
            <a:off x="1033068" y="2847975"/>
            <a:ext cx="7162538" cy="3510833"/>
          </a:xfrm>
          <a:prstGeom prst="rect">
            <a:avLst/>
          </a:prstGeom>
          <a:noFill/>
          <a:ln w="9525">
            <a:solidFill>
              <a:schemeClr val="tx1"/>
            </a:solidFill>
            <a:miter lim="800000"/>
            <a:headEnd/>
            <a:tailEnd/>
          </a:ln>
        </p:spPr>
        <p:txBody>
          <a:bodyPr wrap="none">
            <a:spAutoFit/>
          </a:bodyPr>
          <a:lstStyle/>
          <a:p>
            <a:pPr algn="just">
              <a:lnSpc>
                <a:spcPct val="120000"/>
              </a:lnSpc>
            </a:pPr>
            <a:r>
              <a:rPr lang="en-GB" altLang="zh-CN" sz="1867" dirty="0" err="1">
                <a:latin typeface="微软雅黑" pitchFamily="34" charset="-122"/>
                <a:ea typeface="微软雅黑" pitchFamily="34" charset="-122"/>
              </a:rPr>
              <a:t>int</a:t>
            </a:r>
            <a:r>
              <a:rPr lang="en-GB" altLang="zh-CN" sz="1867" dirty="0">
                <a:latin typeface="微软雅黑" pitchFamily="34" charset="-122"/>
                <a:ea typeface="微软雅黑" pitchFamily="34" charset="-122"/>
              </a:rPr>
              <a:t> </a:t>
            </a:r>
            <a:r>
              <a:rPr lang="en-GB" altLang="zh-CN" sz="1867" dirty="0" err="1">
                <a:latin typeface="微软雅黑" pitchFamily="34" charset="-122"/>
                <a:ea typeface="微软雅黑" pitchFamily="34" charset="-122"/>
              </a:rPr>
              <a:t>get_call_from_user</a:t>
            </a:r>
            <a:r>
              <a:rPr lang="en-GB" altLang="zh-CN" sz="1867" dirty="0">
                <a:latin typeface="微软雅黑" pitchFamily="34" charset="-122"/>
                <a:ea typeface="微软雅黑" pitchFamily="34" charset="-122"/>
              </a:rPr>
              <a:t>()</a:t>
            </a:r>
          </a:p>
          <a:p>
            <a:pPr algn="just">
              <a:lnSpc>
                <a:spcPct val="120000"/>
              </a:lnSpc>
            </a:pPr>
            <a:r>
              <a:rPr lang="en-GB" altLang="zh-CN" sz="1867" dirty="0">
                <a:latin typeface="微软雅黑" pitchFamily="34" charset="-122"/>
                <a:ea typeface="微软雅黑" pitchFamily="34" charset="-122"/>
              </a:rPr>
              <a:t>{</a:t>
            </a:r>
          </a:p>
          <a:p>
            <a:pPr algn="just">
              <a:lnSpc>
                <a:spcPct val="120000"/>
              </a:lnSpc>
            </a:pPr>
            <a:r>
              <a:rPr lang="en-GB" altLang="zh-CN" sz="1867" dirty="0">
                <a:latin typeface="微软雅黑" pitchFamily="34" charset="-122"/>
                <a:ea typeface="微软雅黑" pitchFamily="34" charset="-122"/>
              </a:rPr>
              <a:t>       </a:t>
            </a:r>
            <a:r>
              <a:rPr lang="en-GB" altLang="zh-CN" sz="1867" dirty="0" err="1">
                <a:latin typeface="微软雅黑" pitchFamily="34" charset="-122"/>
                <a:ea typeface="微软雅黑" pitchFamily="34" charset="-122"/>
              </a:rPr>
              <a:t>int</a:t>
            </a:r>
            <a:r>
              <a:rPr lang="en-GB" altLang="zh-CN" sz="1867" dirty="0">
                <a:latin typeface="微软雅黑" pitchFamily="34" charset="-122"/>
                <a:ea typeface="微软雅黑" pitchFamily="34" charset="-122"/>
              </a:rPr>
              <a:t>  guess;              // 0 = head, 1 = tail</a:t>
            </a:r>
          </a:p>
          <a:p>
            <a:pPr algn="just">
              <a:lnSpc>
                <a:spcPct val="120000"/>
              </a:lnSpc>
            </a:pPr>
            <a:r>
              <a:rPr lang="en-GB" altLang="zh-CN" sz="1867" dirty="0">
                <a:latin typeface="微软雅黑" pitchFamily="34" charset="-122"/>
                <a:ea typeface="微软雅黑" pitchFamily="34" charset="-122"/>
              </a:rPr>
              <a:t>       do { </a:t>
            </a:r>
          </a:p>
          <a:p>
            <a:pPr algn="just">
              <a:lnSpc>
                <a:spcPct val="120000"/>
              </a:lnSpc>
            </a:pPr>
            <a:r>
              <a:rPr lang="en-GB" altLang="zh-CN" sz="1867" dirty="0">
                <a:latin typeface="微软雅黑" pitchFamily="34" charset="-122"/>
                <a:ea typeface="微软雅黑" pitchFamily="34" charset="-122"/>
              </a:rPr>
              <a:t>               </a:t>
            </a:r>
            <a:r>
              <a:rPr lang="en-GB" altLang="zh-CN" sz="1867" dirty="0" err="1">
                <a:latin typeface="微软雅黑" pitchFamily="34" charset="-122"/>
                <a:ea typeface="微软雅黑" pitchFamily="34" charset="-122"/>
              </a:rPr>
              <a:t>cout</a:t>
            </a:r>
            <a:r>
              <a:rPr lang="en-GB" altLang="zh-CN" sz="1867" dirty="0">
                <a:latin typeface="微软雅黑" pitchFamily="34" charset="-122"/>
                <a:ea typeface="微软雅黑" pitchFamily="34" charset="-122"/>
              </a:rPr>
              <a:t> &lt;&lt; "\n</a:t>
            </a:r>
            <a:r>
              <a:rPr lang="zh-CN" altLang="en-GB" sz="1867" dirty="0">
                <a:latin typeface="微软雅黑" pitchFamily="34" charset="-122"/>
                <a:ea typeface="微软雅黑" pitchFamily="34" charset="-122"/>
              </a:rPr>
              <a:t>输入你的选择（</a:t>
            </a:r>
            <a:r>
              <a:rPr lang="en-GB" altLang="zh-CN" sz="1867" dirty="0">
                <a:latin typeface="微软雅黑" pitchFamily="34" charset="-122"/>
                <a:ea typeface="微软雅黑" pitchFamily="34" charset="-122"/>
              </a:rPr>
              <a:t>0</a:t>
            </a:r>
            <a:r>
              <a:rPr lang="zh-CN" altLang="en-GB" sz="1867" dirty="0">
                <a:latin typeface="微软雅黑" pitchFamily="34" charset="-122"/>
                <a:ea typeface="微软雅黑" pitchFamily="34" charset="-122"/>
              </a:rPr>
              <a:t>表示正面，</a:t>
            </a:r>
            <a:r>
              <a:rPr lang="en-GB" altLang="zh-CN" sz="1867" dirty="0">
                <a:latin typeface="微软雅黑" pitchFamily="34" charset="-122"/>
                <a:ea typeface="微软雅黑" pitchFamily="34" charset="-122"/>
              </a:rPr>
              <a:t>1</a:t>
            </a:r>
            <a:r>
              <a:rPr lang="zh-CN" altLang="en-GB" sz="1867" dirty="0">
                <a:latin typeface="微软雅黑" pitchFamily="34" charset="-122"/>
                <a:ea typeface="微软雅黑" pitchFamily="34" charset="-122"/>
              </a:rPr>
              <a:t>表示反面）</a:t>
            </a:r>
            <a:r>
              <a:rPr lang="en-GB" altLang="zh-CN" sz="1867" dirty="0">
                <a:latin typeface="微软雅黑" pitchFamily="34" charset="-122"/>
                <a:ea typeface="微软雅黑" pitchFamily="34" charset="-122"/>
              </a:rPr>
              <a:t>:";</a:t>
            </a:r>
          </a:p>
          <a:p>
            <a:pPr algn="just">
              <a:lnSpc>
                <a:spcPct val="120000"/>
              </a:lnSpc>
            </a:pPr>
            <a:r>
              <a:rPr lang="en-GB" altLang="zh-CN" sz="1867" dirty="0">
                <a:latin typeface="微软雅黑" pitchFamily="34" charset="-122"/>
                <a:ea typeface="微软雅黑" pitchFamily="34" charset="-122"/>
              </a:rPr>
              <a:t>               </a:t>
            </a:r>
            <a:r>
              <a:rPr lang="en-GB" altLang="zh-CN" sz="1867" dirty="0" err="1">
                <a:latin typeface="微软雅黑" pitchFamily="34" charset="-122"/>
                <a:ea typeface="微软雅黑" pitchFamily="34" charset="-122"/>
              </a:rPr>
              <a:t>cin</a:t>
            </a:r>
            <a:r>
              <a:rPr lang="en-GB" altLang="zh-CN" sz="1867" dirty="0">
                <a:latin typeface="微软雅黑" pitchFamily="34" charset="-122"/>
                <a:ea typeface="微软雅黑" pitchFamily="34" charset="-122"/>
              </a:rPr>
              <a:t> &gt;&gt; guess;</a:t>
            </a:r>
          </a:p>
          <a:p>
            <a:pPr algn="just">
              <a:lnSpc>
                <a:spcPct val="120000"/>
              </a:lnSpc>
            </a:pPr>
            <a:r>
              <a:rPr lang="en-GB" altLang="zh-CN" sz="1867" dirty="0">
                <a:latin typeface="微软雅黑" pitchFamily="34" charset="-122"/>
                <a:ea typeface="微软雅黑" pitchFamily="34" charset="-122"/>
              </a:rPr>
              <a:t>       } while (guess  !=0 &amp;&amp; guess !=1) ;</a:t>
            </a:r>
          </a:p>
          <a:p>
            <a:pPr algn="just">
              <a:lnSpc>
                <a:spcPct val="120000"/>
              </a:lnSpc>
            </a:pPr>
            <a:endParaRPr lang="en-GB" altLang="zh-CN" sz="1867" dirty="0">
              <a:latin typeface="微软雅黑" pitchFamily="34" charset="-122"/>
              <a:ea typeface="微软雅黑" pitchFamily="34" charset="-122"/>
            </a:endParaRPr>
          </a:p>
          <a:p>
            <a:pPr algn="just">
              <a:lnSpc>
                <a:spcPct val="120000"/>
              </a:lnSpc>
            </a:pPr>
            <a:r>
              <a:rPr lang="en-GB" altLang="zh-CN" sz="1867" dirty="0">
                <a:latin typeface="微软雅黑" pitchFamily="34" charset="-122"/>
                <a:ea typeface="微软雅黑" pitchFamily="34" charset="-122"/>
              </a:rPr>
              <a:t>      return guess;</a:t>
            </a:r>
          </a:p>
          <a:p>
            <a:pPr algn="just">
              <a:lnSpc>
                <a:spcPct val="120000"/>
              </a:lnSpc>
            </a:pPr>
            <a:r>
              <a:rPr lang="en-GB" altLang="zh-CN" sz="1867" dirty="0">
                <a:latin typeface="微软雅黑" pitchFamily="34" charset="-122"/>
                <a:ea typeface="微软雅黑" pitchFamily="34" charset="-122"/>
              </a:rPr>
              <a:t>}</a:t>
            </a:r>
            <a:endParaRPr lang="en-US" altLang="zh-CN" sz="1867" dirty="0">
              <a:latin typeface="微软雅黑" pitchFamily="34" charset="-122"/>
              <a:ea typeface="微软雅黑" pitchFamily="34" charset="-122"/>
            </a:endParaRPr>
          </a:p>
        </p:txBody>
      </p:sp>
    </p:spTree>
  </p:cSld>
  <p:clrMapOvr>
    <a:masterClrMapping/>
  </p:clrMapOvr>
  <p:transition spd="med">
    <p:fade/>
  </p:transition>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Text Box 4"/>
          <p:cNvSpPr txBox="1">
            <a:spLocks noChangeArrowheads="1"/>
          </p:cNvSpPr>
          <p:nvPr/>
        </p:nvSpPr>
        <p:spPr bwMode="auto">
          <a:xfrm>
            <a:off x="872224" y="1114426"/>
            <a:ext cx="5187639" cy="5213735"/>
          </a:xfrm>
          <a:prstGeom prst="rect">
            <a:avLst/>
          </a:prstGeom>
          <a:noFill/>
          <a:ln w="9525">
            <a:noFill/>
            <a:miter lim="800000"/>
            <a:headEnd/>
            <a:tailEnd/>
          </a:ln>
        </p:spPr>
        <p:txBody>
          <a:bodyPr wrap="none">
            <a:spAutoFit/>
          </a:bodyPr>
          <a:lstStyle/>
          <a:p>
            <a:pPr lvl="1" algn="just">
              <a:lnSpc>
                <a:spcPct val="150000"/>
              </a:lnSpc>
            </a:pPr>
            <a:r>
              <a:rPr lang="zh-CN" altLang="en-GB" sz="1867">
                <a:latin typeface="微软雅黑" pitchFamily="34" charset="-122"/>
                <a:ea typeface="微软雅黑" pitchFamily="34" charset="-122"/>
              </a:rPr>
              <a:t>这是一个猜硬币正反面的游戏</a:t>
            </a:r>
            <a:r>
              <a:rPr lang="en-GB" altLang="zh-CN" sz="1867">
                <a:latin typeface="微软雅黑" pitchFamily="34" charset="-122"/>
                <a:ea typeface="微软雅黑" pitchFamily="34" charset="-122"/>
              </a:rPr>
              <a:t>.</a:t>
            </a:r>
          </a:p>
          <a:p>
            <a:pPr lvl="1" algn="just">
              <a:lnSpc>
                <a:spcPct val="150000"/>
              </a:lnSpc>
            </a:pPr>
            <a:r>
              <a:rPr lang="zh-CN" altLang="en-GB" sz="1867">
                <a:latin typeface="微软雅黑" pitchFamily="34" charset="-122"/>
                <a:ea typeface="微软雅黑" pitchFamily="34" charset="-122"/>
              </a:rPr>
              <a:t>我会扔一个硬币，你来猜</a:t>
            </a:r>
            <a:r>
              <a:rPr lang="en-GB" altLang="zh-CN" sz="1867">
                <a:latin typeface="微软雅黑" pitchFamily="34" charset="-122"/>
                <a:ea typeface="微软雅黑" pitchFamily="34" charset="-122"/>
              </a:rPr>
              <a:t>.</a:t>
            </a:r>
          </a:p>
          <a:p>
            <a:pPr lvl="1" algn="just">
              <a:lnSpc>
                <a:spcPct val="150000"/>
              </a:lnSpc>
            </a:pPr>
            <a:r>
              <a:rPr lang="zh-CN" altLang="en-GB" sz="1867">
                <a:latin typeface="微软雅黑" pitchFamily="34" charset="-122"/>
                <a:ea typeface="微软雅黑" pitchFamily="34" charset="-122"/>
              </a:rPr>
              <a:t>如果猜对了，你赢，否则我赢。</a:t>
            </a:r>
          </a:p>
          <a:p>
            <a:pPr lvl="1" algn="just">
              <a:lnSpc>
                <a:spcPct val="150000"/>
              </a:lnSpc>
            </a:pPr>
            <a:endParaRPr lang="zh-CN" altLang="en-GB" sz="1867">
              <a:latin typeface="微软雅黑" pitchFamily="34" charset="-122"/>
              <a:ea typeface="微软雅黑" pitchFamily="34" charset="-122"/>
            </a:endParaRPr>
          </a:p>
          <a:p>
            <a:pPr lvl="1" algn="just">
              <a:lnSpc>
                <a:spcPct val="150000"/>
              </a:lnSpc>
            </a:pPr>
            <a:r>
              <a:rPr lang="zh-CN" altLang="en-GB" sz="1867">
                <a:latin typeface="微软雅黑" pitchFamily="34" charset="-122"/>
                <a:ea typeface="微软雅黑" pitchFamily="34" charset="-122"/>
              </a:rPr>
              <a:t>输入你的选择（</a:t>
            </a:r>
            <a:r>
              <a:rPr lang="en-GB" altLang="zh-CN" sz="1867">
                <a:latin typeface="微软雅黑" pitchFamily="34" charset="-122"/>
                <a:ea typeface="微软雅黑" pitchFamily="34" charset="-122"/>
              </a:rPr>
              <a:t>0</a:t>
            </a:r>
            <a:r>
              <a:rPr lang="zh-CN" altLang="en-GB" sz="1867">
                <a:latin typeface="微软雅黑" pitchFamily="34" charset="-122"/>
                <a:ea typeface="微软雅黑" pitchFamily="34" charset="-122"/>
              </a:rPr>
              <a:t>表示正面，</a:t>
            </a:r>
            <a:r>
              <a:rPr lang="en-GB" altLang="zh-CN" sz="1867">
                <a:latin typeface="微软雅黑" pitchFamily="34" charset="-122"/>
                <a:ea typeface="微软雅黑" pitchFamily="34" charset="-122"/>
              </a:rPr>
              <a:t>1</a:t>
            </a:r>
            <a:r>
              <a:rPr lang="zh-CN" altLang="en-GB" sz="1867">
                <a:latin typeface="微软雅黑" pitchFamily="34" charset="-122"/>
                <a:ea typeface="微软雅黑" pitchFamily="34" charset="-122"/>
              </a:rPr>
              <a:t>表示反面）</a:t>
            </a:r>
            <a:r>
              <a:rPr lang="en-GB" altLang="zh-CN" sz="1867">
                <a:latin typeface="微软雅黑" pitchFamily="34" charset="-122"/>
                <a:ea typeface="微软雅黑" pitchFamily="34" charset="-122"/>
              </a:rPr>
              <a:t>:1</a:t>
            </a:r>
          </a:p>
          <a:p>
            <a:pPr lvl="1" algn="just">
              <a:lnSpc>
                <a:spcPct val="150000"/>
              </a:lnSpc>
            </a:pPr>
            <a:r>
              <a:rPr lang="zh-CN" altLang="en-US" sz="1867">
                <a:latin typeface="微软雅黑" pitchFamily="34" charset="-122"/>
                <a:ea typeface="微软雅黑" pitchFamily="34" charset="-122"/>
              </a:rPr>
              <a:t>我赢了</a:t>
            </a:r>
            <a:endParaRPr lang="zh-CN" altLang="en-GB" sz="1867">
              <a:latin typeface="微软雅黑" pitchFamily="34" charset="-122"/>
              <a:ea typeface="微软雅黑" pitchFamily="34" charset="-122"/>
            </a:endParaRPr>
          </a:p>
          <a:p>
            <a:pPr lvl="1" algn="just">
              <a:lnSpc>
                <a:spcPct val="150000"/>
              </a:lnSpc>
            </a:pPr>
            <a:r>
              <a:rPr lang="zh-CN" altLang="en-US" sz="1867">
                <a:latin typeface="微软雅黑" pitchFamily="34" charset="-122"/>
                <a:ea typeface="微软雅黑" pitchFamily="34" charset="-122"/>
              </a:rPr>
              <a:t>继续玩吗（</a:t>
            </a:r>
            <a:r>
              <a:rPr lang="en-US" altLang="zh-CN" sz="1867">
                <a:latin typeface="微软雅黑" pitchFamily="34" charset="-122"/>
                <a:ea typeface="微软雅黑" pitchFamily="34" charset="-122"/>
              </a:rPr>
              <a:t>Y</a:t>
            </a:r>
            <a:r>
              <a:rPr lang="zh-CN" altLang="en-US" sz="1867">
                <a:latin typeface="微软雅黑" pitchFamily="34" charset="-122"/>
                <a:ea typeface="微软雅黑" pitchFamily="34" charset="-122"/>
              </a:rPr>
              <a:t>或</a:t>
            </a:r>
            <a:r>
              <a:rPr lang="en-US" altLang="zh-CN" sz="1867">
                <a:latin typeface="微软雅黑" pitchFamily="34" charset="-122"/>
                <a:ea typeface="微软雅黑" pitchFamily="34" charset="-122"/>
              </a:rPr>
              <a:t>y</a:t>
            </a:r>
            <a:r>
              <a:rPr lang="zh-CN" altLang="en-US" sz="1867">
                <a:latin typeface="微软雅黑" pitchFamily="34" charset="-122"/>
                <a:ea typeface="微软雅黑" pitchFamily="34" charset="-122"/>
              </a:rPr>
              <a:t>）？</a:t>
            </a:r>
            <a:r>
              <a:rPr lang="en-US" altLang="zh-CN" sz="1867">
                <a:latin typeface="微软雅黑" pitchFamily="34" charset="-122"/>
                <a:ea typeface="微软雅黑" pitchFamily="34" charset="-122"/>
              </a:rPr>
              <a:t>y</a:t>
            </a:r>
          </a:p>
          <a:p>
            <a:pPr lvl="1" algn="just">
              <a:lnSpc>
                <a:spcPct val="150000"/>
              </a:lnSpc>
            </a:pPr>
            <a:r>
              <a:rPr lang="zh-CN" altLang="en-GB" sz="1867">
                <a:latin typeface="微软雅黑" pitchFamily="34" charset="-122"/>
                <a:ea typeface="微软雅黑" pitchFamily="34" charset="-122"/>
              </a:rPr>
              <a:t>输入你的选择（</a:t>
            </a:r>
            <a:r>
              <a:rPr lang="en-GB" altLang="zh-CN" sz="1867">
                <a:latin typeface="微软雅黑" pitchFamily="34" charset="-122"/>
                <a:ea typeface="微软雅黑" pitchFamily="34" charset="-122"/>
              </a:rPr>
              <a:t>0</a:t>
            </a:r>
            <a:r>
              <a:rPr lang="zh-CN" altLang="en-GB" sz="1867">
                <a:latin typeface="微软雅黑" pitchFamily="34" charset="-122"/>
                <a:ea typeface="微软雅黑" pitchFamily="34" charset="-122"/>
              </a:rPr>
              <a:t>表示正面，</a:t>
            </a:r>
            <a:r>
              <a:rPr lang="en-GB" altLang="zh-CN" sz="1867">
                <a:latin typeface="微软雅黑" pitchFamily="34" charset="-122"/>
                <a:ea typeface="微软雅黑" pitchFamily="34" charset="-122"/>
              </a:rPr>
              <a:t>1</a:t>
            </a:r>
            <a:r>
              <a:rPr lang="zh-CN" altLang="en-GB" sz="1867">
                <a:latin typeface="微软雅黑" pitchFamily="34" charset="-122"/>
                <a:ea typeface="微软雅黑" pitchFamily="34" charset="-122"/>
              </a:rPr>
              <a:t>表示反面）</a:t>
            </a:r>
            <a:r>
              <a:rPr lang="en-GB" altLang="zh-CN" sz="1867">
                <a:latin typeface="微软雅黑" pitchFamily="34" charset="-122"/>
                <a:ea typeface="微软雅黑" pitchFamily="34" charset="-122"/>
              </a:rPr>
              <a:t>:6</a:t>
            </a:r>
          </a:p>
          <a:p>
            <a:pPr lvl="1" algn="just">
              <a:lnSpc>
                <a:spcPct val="150000"/>
              </a:lnSpc>
            </a:pPr>
            <a:r>
              <a:rPr lang="zh-CN" altLang="en-GB" sz="1867">
                <a:latin typeface="微软雅黑" pitchFamily="34" charset="-122"/>
                <a:ea typeface="微软雅黑" pitchFamily="34" charset="-122"/>
              </a:rPr>
              <a:t>输入你的选择（</a:t>
            </a:r>
            <a:r>
              <a:rPr lang="en-GB" altLang="zh-CN" sz="1867">
                <a:latin typeface="微软雅黑" pitchFamily="34" charset="-122"/>
                <a:ea typeface="微软雅黑" pitchFamily="34" charset="-122"/>
              </a:rPr>
              <a:t>0</a:t>
            </a:r>
            <a:r>
              <a:rPr lang="zh-CN" altLang="en-GB" sz="1867">
                <a:latin typeface="微软雅黑" pitchFamily="34" charset="-122"/>
                <a:ea typeface="微软雅黑" pitchFamily="34" charset="-122"/>
              </a:rPr>
              <a:t>表示正面，</a:t>
            </a:r>
            <a:r>
              <a:rPr lang="en-GB" altLang="zh-CN" sz="1867">
                <a:latin typeface="微软雅黑" pitchFamily="34" charset="-122"/>
                <a:ea typeface="微软雅黑" pitchFamily="34" charset="-122"/>
              </a:rPr>
              <a:t>1</a:t>
            </a:r>
            <a:r>
              <a:rPr lang="zh-CN" altLang="en-GB" sz="1867">
                <a:latin typeface="微软雅黑" pitchFamily="34" charset="-122"/>
                <a:ea typeface="微软雅黑" pitchFamily="34" charset="-122"/>
              </a:rPr>
              <a:t>表示反面）</a:t>
            </a:r>
            <a:r>
              <a:rPr lang="en-GB" altLang="zh-CN" sz="1867">
                <a:latin typeface="微软雅黑" pitchFamily="34" charset="-122"/>
                <a:ea typeface="微软雅黑" pitchFamily="34" charset="-122"/>
              </a:rPr>
              <a:t>:1</a:t>
            </a:r>
          </a:p>
          <a:p>
            <a:pPr lvl="1" algn="just">
              <a:lnSpc>
                <a:spcPct val="150000"/>
              </a:lnSpc>
            </a:pPr>
            <a:r>
              <a:rPr lang="zh-CN" altLang="en-GB" sz="1867">
                <a:latin typeface="微软雅黑" pitchFamily="34" charset="-122"/>
                <a:ea typeface="微软雅黑" pitchFamily="34" charset="-122"/>
              </a:rPr>
              <a:t>你</a:t>
            </a:r>
            <a:r>
              <a:rPr lang="zh-CN" altLang="en-US" sz="1867">
                <a:latin typeface="微软雅黑" pitchFamily="34" charset="-122"/>
                <a:ea typeface="微软雅黑" pitchFamily="34" charset="-122"/>
              </a:rPr>
              <a:t>赢了</a:t>
            </a:r>
            <a:endParaRPr lang="zh-CN" altLang="en-GB" sz="1867">
              <a:latin typeface="微软雅黑" pitchFamily="34" charset="-122"/>
              <a:ea typeface="微软雅黑" pitchFamily="34" charset="-122"/>
            </a:endParaRPr>
          </a:p>
          <a:p>
            <a:pPr lvl="1" algn="just">
              <a:lnSpc>
                <a:spcPct val="150000"/>
              </a:lnSpc>
            </a:pPr>
            <a:r>
              <a:rPr lang="zh-CN" altLang="en-US" sz="1867">
                <a:latin typeface="微软雅黑" pitchFamily="34" charset="-122"/>
                <a:ea typeface="微软雅黑" pitchFamily="34" charset="-122"/>
              </a:rPr>
              <a:t>继续玩吗（</a:t>
            </a:r>
            <a:r>
              <a:rPr lang="en-US" altLang="zh-CN" sz="1867">
                <a:latin typeface="微软雅黑" pitchFamily="34" charset="-122"/>
                <a:ea typeface="微软雅黑" pitchFamily="34" charset="-122"/>
              </a:rPr>
              <a:t>Y</a:t>
            </a:r>
            <a:r>
              <a:rPr lang="zh-CN" altLang="en-US" sz="1867">
                <a:latin typeface="微软雅黑" pitchFamily="34" charset="-122"/>
                <a:ea typeface="微软雅黑" pitchFamily="34" charset="-122"/>
              </a:rPr>
              <a:t>或</a:t>
            </a:r>
            <a:r>
              <a:rPr lang="en-US" altLang="zh-CN" sz="1867">
                <a:latin typeface="微软雅黑" pitchFamily="34" charset="-122"/>
                <a:ea typeface="微软雅黑" pitchFamily="34" charset="-122"/>
              </a:rPr>
              <a:t>y</a:t>
            </a:r>
            <a:r>
              <a:rPr lang="zh-CN" altLang="en-US" sz="1867">
                <a:latin typeface="微软雅黑" pitchFamily="34" charset="-122"/>
                <a:ea typeface="微软雅黑" pitchFamily="34" charset="-122"/>
              </a:rPr>
              <a:t>）？</a:t>
            </a:r>
            <a:r>
              <a:rPr lang="en-US" altLang="zh-CN" sz="1867">
                <a:latin typeface="微软雅黑" pitchFamily="34" charset="-122"/>
                <a:ea typeface="微软雅黑" pitchFamily="34" charset="-122"/>
              </a:rPr>
              <a:t>n</a:t>
            </a:r>
          </a:p>
          <a:p>
            <a:pPr lvl="1" algn="just">
              <a:lnSpc>
                <a:spcPct val="150000"/>
              </a:lnSpc>
            </a:pPr>
            <a:r>
              <a:rPr lang="en-GB" altLang="zh-CN" sz="1867">
                <a:latin typeface="微软雅黑" pitchFamily="34" charset="-122"/>
                <a:ea typeface="微软雅黑" pitchFamily="34" charset="-122"/>
              </a:rPr>
              <a:t>Press any key to continue</a:t>
            </a:r>
            <a:endParaRPr lang="en-US" altLang="zh-CN" sz="1867">
              <a:latin typeface="微软雅黑" pitchFamily="34" charset="-122"/>
              <a:ea typeface="微软雅黑" pitchFamily="34" charset="-122"/>
            </a:endParaRPr>
          </a:p>
        </p:txBody>
      </p:sp>
      <p:sp>
        <p:nvSpPr>
          <p:cNvPr id="3" name="标题 2">
            <a:extLst>
              <a:ext uri="{FF2B5EF4-FFF2-40B4-BE49-F238E27FC236}">
                <a16:creationId xmlns:a16="http://schemas.microsoft.com/office/drawing/2014/main" id="{883A6CD2-C459-7EC1-7FEB-21173D78591D}"/>
              </a:ext>
            </a:extLst>
          </p:cNvPr>
          <p:cNvSpPr>
            <a:spLocks noGrp="1"/>
          </p:cNvSpPr>
          <p:nvPr>
            <p:ph type="title"/>
          </p:nvPr>
        </p:nvSpPr>
        <p:spPr>
          <a:xfrm>
            <a:off x="413853" y="249067"/>
            <a:ext cx="8643848" cy="480131"/>
          </a:xfrm>
        </p:spPr>
        <p:txBody>
          <a:bodyPr/>
          <a:lstStyle/>
          <a:p>
            <a:r>
              <a:rPr lang="zh-CN" altLang="en-US" dirty="0"/>
              <a:t>运行实例</a:t>
            </a:r>
          </a:p>
        </p:txBody>
      </p:sp>
    </p:spTree>
  </p:cSld>
  <p:clrMapOvr>
    <a:masterClrMapping/>
  </p:clrMapOvr>
  <p:transition spd="med">
    <p:fade/>
  </p:transition>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0130" name="Rectangle 2"/>
          <p:cNvSpPr>
            <a:spLocks noGrp="1" noChangeArrowheads="1"/>
          </p:cNvSpPr>
          <p:nvPr>
            <p:ph type="title"/>
          </p:nvPr>
        </p:nvSpPr>
        <p:spPr/>
        <p:txBody>
          <a:bodyPr>
            <a:normAutofit fontScale="90000"/>
          </a:bodyPr>
          <a:lstStyle/>
          <a:p>
            <a:pPr eaLnBrk="1" hangingPunct="1">
              <a:defRPr/>
            </a:pPr>
            <a:r>
              <a:rPr lang="zh-CN" altLang="en-GB" sz="3733" b="1" dirty="0">
                <a:latin typeface="微软雅黑" pitchFamily="34" charset="-122"/>
              </a:rPr>
              <a:t>模块划分 </a:t>
            </a:r>
            <a:endParaRPr lang="zh-CN" altLang="en-US" sz="3733" b="1" dirty="0">
              <a:latin typeface="微软雅黑" pitchFamily="34" charset="-122"/>
            </a:endParaRPr>
          </a:p>
        </p:txBody>
      </p:sp>
      <p:sp>
        <p:nvSpPr>
          <p:cNvPr id="631811" name="Rectangle 3"/>
          <p:cNvSpPr>
            <a:spLocks noGrp="1" noChangeArrowheads="1"/>
          </p:cNvSpPr>
          <p:nvPr>
            <p:ph idx="4294967295"/>
          </p:nvPr>
        </p:nvSpPr>
        <p:spPr>
          <a:xfrm>
            <a:off x="616374" y="1593426"/>
            <a:ext cx="9882293" cy="4525963"/>
          </a:xfrm>
        </p:spPr>
        <p:txBody>
          <a:bodyPr>
            <a:normAutofit/>
          </a:bodyPr>
          <a:lstStyle/>
          <a:p>
            <a:pPr eaLnBrk="1" hangingPunct="1">
              <a:lnSpc>
                <a:spcPct val="120000"/>
              </a:lnSpc>
              <a:buNone/>
            </a:pPr>
            <a:r>
              <a:rPr lang="zh-CN" altLang="en-GB" sz="2400" b="1" dirty="0"/>
              <a:t>当程序变得更长的时候，要在一个单独的源文件中处理如此众多的函数会变得困难 </a:t>
            </a:r>
          </a:p>
          <a:p>
            <a:pPr>
              <a:lnSpc>
                <a:spcPct val="120000"/>
              </a:lnSpc>
              <a:spcBef>
                <a:spcPts val="2400"/>
              </a:spcBef>
              <a:buNone/>
            </a:pPr>
            <a:r>
              <a:rPr lang="zh-CN" altLang="en-US" sz="2400" b="1" dirty="0"/>
              <a:t>解决方案</a:t>
            </a:r>
            <a:endParaRPr lang="en-US" altLang="zh-CN" sz="2400" b="1" dirty="0"/>
          </a:p>
          <a:p>
            <a:pPr eaLnBrk="1" hangingPunct="1">
              <a:lnSpc>
                <a:spcPct val="120000"/>
              </a:lnSpc>
              <a:buNone/>
            </a:pPr>
            <a:r>
              <a:rPr lang="zh-CN" altLang="en-GB" sz="1867" dirty="0"/>
              <a:t>把程序再分成几个小的源文件。每个源文件都包含一组相关的函数</a:t>
            </a:r>
            <a:endParaRPr lang="en-US" altLang="zh-CN" sz="1867" dirty="0"/>
          </a:p>
          <a:p>
            <a:pPr eaLnBrk="1" hangingPunct="1">
              <a:lnSpc>
                <a:spcPct val="120000"/>
              </a:lnSpc>
              <a:buNone/>
            </a:pPr>
            <a:r>
              <a:rPr lang="zh-CN" altLang="en-GB" sz="1867" dirty="0"/>
              <a:t>一个源文件被称为一个模块</a:t>
            </a:r>
          </a:p>
          <a:p>
            <a:pPr>
              <a:lnSpc>
                <a:spcPct val="120000"/>
              </a:lnSpc>
              <a:spcBef>
                <a:spcPts val="2400"/>
              </a:spcBef>
              <a:buNone/>
            </a:pPr>
            <a:r>
              <a:rPr lang="zh-CN" altLang="en-GB" sz="2400" b="1" dirty="0"/>
              <a:t>模块划分标准</a:t>
            </a:r>
            <a:endParaRPr lang="en-US" altLang="zh-CN" sz="2400" b="1" dirty="0"/>
          </a:p>
          <a:p>
            <a:pPr>
              <a:lnSpc>
                <a:spcPct val="120000"/>
              </a:lnSpc>
              <a:buNone/>
            </a:pPr>
            <a:r>
              <a:rPr lang="zh-CN" altLang="en-US" sz="1867" dirty="0"/>
              <a:t>同一模块中的函数比较类似</a:t>
            </a:r>
            <a:endParaRPr lang="en-US" altLang="zh-CN" sz="1867" dirty="0"/>
          </a:p>
          <a:p>
            <a:pPr>
              <a:lnSpc>
                <a:spcPct val="120000"/>
              </a:lnSpc>
              <a:buNone/>
            </a:pPr>
            <a:r>
              <a:rPr lang="zh-CN" altLang="en-GB" sz="1867" dirty="0"/>
              <a:t>块内联系尽可能大，块间联系尽可能小</a:t>
            </a:r>
            <a:r>
              <a:rPr lang="en-GB" altLang="zh-CN" sz="1867" dirty="0"/>
              <a:t> </a:t>
            </a:r>
            <a:endParaRPr lang="zh-CN" altLang="en-US" sz="1867" dirty="0"/>
          </a:p>
        </p:txBody>
      </p:sp>
    </p:spTree>
  </p:cSld>
  <p:clrMapOvr>
    <a:masterClrMapping/>
  </p:clrMapOvr>
  <p:transition spd="med">
    <p:fade/>
  </p:transition>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115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石头、剪刀、布游戏 </a:t>
            </a:r>
          </a:p>
        </p:txBody>
      </p:sp>
      <p:sp>
        <p:nvSpPr>
          <p:cNvPr id="632835" name="Rectangle 3"/>
          <p:cNvSpPr>
            <a:spLocks noGrp="1" noChangeArrowheads="1"/>
          </p:cNvSpPr>
          <p:nvPr>
            <p:ph idx="4294967295"/>
          </p:nvPr>
        </p:nvSpPr>
        <p:spPr>
          <a:xfrm>
            <a:off x="927947" y="1617133"/>
            <a:ext cx="7367588" cy="4635500"/>
          </a:xfrm>
        </p:spPr>
        <p:txBody>
          <a:bodyPr>
            <a:normAutofit lnSpcReduction="10000"/>
          </a:bodyPr>
          <a:lstStyle/>
          <a:p>
            <a:pPr eaLnBrk="1" hangingPunct="1">
              <a:lnSpc>
                <a:spcPct val="110000"/>
              </a:lnSpc>
              <a:buNone/>
            </a:pPr>
            <a:r>
              <a:rPr lang="zh-CN" altLang="en-US" sz="2400" b="1" dirty="0"/>
              <a:t>游戏规则</a:t>
            </a:r>
          </a:p>
          <a:p>
            <a:pPr>
              <a:lnSpc>
                <a:spcPct val="110000"/>
              </a:lnSpc>
              <a:buNone/>
            </a:pPr>
            <a:r>
              <a:rPr lang="zh-CN" altLang="en-US" sz="1867" dirty="0"/>
              <a:t>布覆盖石头</a:t>
            </a:r>
          </a:p>
          <a:p>
            <a:pPr>
              <a:lnSpc>
                <a:spcPct val="110000"/>
              </a:lnSpc>
              <a:buNone/>
            </a:pPr>
            <a:r>
              <a:rPr lang="zh-CN" altLang="en-US" sz="1867" dirty="0"/>
              <a:t>石头砸坏剪刀</a:t>
            </a:r>
          </a:p>
          <a:p>
            <a:pPr>
              <a:lnSpc>
                <a:spcPct val="110000"/>
              </a:lnSpc>
              <a:buNone/>
            </a:pPr>
            <a:r>
              <a:rPr lang="zh-CN" altLang="en-US" sz="1867" dirty="0"/>
              <a:t>剪刀剪碎布 </a:t>
            </a:r>
          </a:p>
          <a:p>
            <a:pPr>
              <a:lnSpc>
                <a:spcPct val="110000"/>
              </a:lnSpc>
              <a:spcBef>
                <a:spcPts val="2400"/>
              </a:spcBef>
              <a:buNone/>
            </a:pPr>
            <a:r>
              <a:rPr lang="zh-CN" altLang="en-US" sz="2400" b="1" dirty="0"/>
              <a:t>游戏的过程</a:t>
            </a:r>
            <a:endParaRPr lang="en-US" altLang="zh-CN" sz="2400" b="1" dirty="0"/>
          </a:p>
          <a:p>
            <a:pPr eaLnBrk="1" hangingPunct="1">
              <a:lnSpc>
                <a:spcPct val="110000"/>
              </a:lnSpc>
              <a:buNone/>
            </a:pPr>
            <a:r>
              <a:rPr lang="zh-CN" altLang="en-US" sz="1867" dirty="0"/>
              <a:t>游戏者选择出石头、剪子或布</a:t>
            </a:r>
            <a:endParaRPr lang="en-US" altLang="zh-CN" sz="1867" dirty="0"/>
          </a:p>
          <a:p>
            <a:pPr eaLnBrk="1" hangingPunct="1">
              <a:lnSpc>
                <a:spcPct val="110000"/>
              </a:lnSpc>
              <a:buNone/>
            </a:pPr>
            <a:r>
              <a:rPr lang="zh-CN" altLang="en-US" sz="1867" dirty="0"/>
              <a:t>计算机也随机选择一个</a:t>
            </a:r>
            <a:endParaRPr lang="en-US" altLang="zh-CN" sz="1867" dirty="0"/>
          </a:p>
          <a:p>
            <a:pPr eaLnBrk="1" hangingPunct="1">
              <a:lnSpc>
                <a:spcPct val="110000"/>
              </a:lnSpc>
              <a:buNone/>
            </a:pPr>
            <a:r>
              <a:rPr lang="zh-CN" altLang="en-US" sz="1867" dirty="0"/>
              <a:t>输出输赢结果</a:t>
            </a:r>
            <a:endParaRPr lang="en-US" altLang="zh-CN" sz="1867" dirty="0"/>
          </a:p>
          <a:p>
            <a:pPr eaLnBrk="1" hangingPunct="1">
              <a:lnSpc>
                <a:spcPct val="110000"/>
              </a:lnSpc>
              <a:buNone/>
            </a:pPr>
            <a:r>
              <a:rPr lang="zh-CN" altLang="en-US" sz="1867" dirty="0"/>
              <a:t>继续游戏，直到游戏者选择结束为止</a:t>
            </a:r>
            <a:endParaRPr lang="en-US" altLang="zh-CN" sz="1867" dirty="0"/>
          </a:p>
          <a:p>
            <a:pPr eaLnBrk="1" hangingPunct="1">
              <a:lnSpc>
                <a:spcPct val="110000"/>
              </a:lnSpc>
              <a:buNone/>
            </a:pPr>
            <a:r>
              <a:rPr lang="zh-CN" altLang="en-US" sz="1867" dirty="0"/>
              <a:t>在此过程中，游戏者也可以阅读游戏指南或看看当前战况。 </a:t>
            </a:r>
          </a:p>
        </p:txBody>
      </p:sp>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8338" name="Rectangle 2"/>
          <p:cNvSpPr>
            <a:spLocks noGrp="1" noChangeArrowheads="1"/>
          </p:cNvSpPr>
          <p:nvPr>
            <p:ph type="title"/>
          </p:nvPr>
        </p:nvSpPr>
        <p:spPr/>
        <p:txBody>
          <a:bodyPr>
            <a:normAutofit/>
          </a:bodyPr>
          <a:lstStyle/>
          <a:p>
            <a:pPr marL="1117572" indent="-1117572">
              <a:defRPr/>
            </a:pPr>
            <a:r>
              <a:rPr lang="zh-CN" altLang="en-US" b="1" dirty="0">
                <a:latin typeface="微软雅黑" pitchFamily="34" charset="-122"/>
              </a:rPr>
              <a:t>重新命名类型名</a:t>
            </a:r>
          </a:p>
        </p:txBody>
      </p:sp>
      <p:sp>
        <p:nvSpPr>
          <p:cNvPr id="91139" name="Rectangle 3"/>
          <p:cNvSpPr>
            <a:spLocks noGrp="1" noChangeArrowheads="1"/>
          </p:cNvSpPr>
          <p:nvPr>
            <p:ph idx="4294967295"/>
          </p:nvPr>
        </p:nvSpPr>
        <p:spPr>
          <a:xfrm>
            <a:off x="838200" y="1534372"/>
            <a:ext cx="10515600" cy="4351338"/>
          </a:xfrm>
        </p:spPr>
        <p:txBody>
          <a:bodyPr>
            <a:normAutofit lnSpcReduction="10000"/>
          </a:bodyPr>
          <a:lstStyle/>
          <a:p>
            <a:pPr>
              <a:spcBef>
                <a:spcPts val="800"/>
              </a:spcBef>
              <a:buNone/>
            </a:pPr>
            <a:r>
              <a:rPr lang="zh-CN" altLang="en-US" sz="2400" b="1" dirty="0"/>
              <a:t>方法一</a:t>
            </a:r>
            <a:endParaRPr lang="en-US" altLang="zh-CN" sz="2400" b="1" dirty="0"/>
          </a:p>
          <a:p>
            <a:pPr>
              <a:spcBef>
                <a:spcPts val="800"/>
              </a:spcBef>
              <a:buNone/>
            </a:pPr>
            <a:r>
              <a:rPr lang="en-US" altLang="zh-CN" sz="1867" dirty="0" err="1"/>
              <a:t>typedef</a:t>
            </a:r>
            <a:r>
              <a:rPr lang="en-US" altLang="zh-CN" sz="1867" dirty="0"/>
              <a:t>   </a:t>
            </a:r>
            <a:r>
              <a:rPr lang="zh-CN" altLang="en-US" sz="1867" dirty="0"/>
              <a:t>已有类型名  新类型名；</a:t>
            </a:r>
          </a:p>
          <a:p>
            <a:pPr>
              <a:spcBef>
                <a:spcPts val="800"/>
              </a:spcBef>
              <a:buNone/>
            </a:pPr>
            <a:r>
              <a:rPr lang="zh-CN" altLang="en-US" sz="1867" dirty="0"/>
              <a:t>如一旦执行了</a:t>
            </a:r>
            <a:endParaRPr lang="en-US" altLang="zh-CN" sz="1867" dirty="0"/>
          </a:p>
          <a:p>
            <a:pPr>
              <a:spcBef>
                <a:spcPts val="800"/>
              </a:spcBef>
              <a:buNone/>
            </a:pPr>
            <a:r>
              <a:rPr lang="en-US" altLang="zh-CN" sz="1867" dirty="0"/>
              <a:t>          </a:t>
            </a:r>
            <a:r>
              <a:rPr lang="en-US" altLang="zh-CN" sz="1867" dirty="0" err="1"/>
              <a:t>typedef</a:t>
            </a:r>
            <a:r>
              <a:rPr lang="en-US" altLang="zh-CN" sz="1867" dirty="0"/>
              <a:t>  </a:t>
            </a:r>
            <a:r>
              <a:rPr lang="en-US" altLang="zh-CN" sz="1867" dirty="0" err="1"/>
              <a:t>int</a:t>
            </a:r>
            <a:r>
              <a:rPr lang="en-US" altLang="zh-CN" sz="1867" dirty="0"/>
              <a:t>  INTEGER; </a:t>
            </a:r>
          </a:p>
          <a:p>
            <a:pPr>
              <a:spcBef>
                <a:spcPts val="800"/>
              </a:spcBef>
              <a:buNone/>
            </a:pPr>
            <a:r>
              <a:rPr lang="zh-CN" altLang="en-US" sz="1867" dirty="0"/>
              <a:t>那么，要定义一个整型变量</a:t>
            </a:r>
            <a:r>
              <a:rPr lang="en-US" altLang="zh-CN" sz="1867" dirty="0"/>
              <a:t>a</a:t>
            </a:r>
            <a:r>
              <a:rPr lang="zh-CN" altLang="en-US" sz="1867" dirty="0"/>
              <a:t>，除了可以用</a:t>
            </a:r>
          </a:p>
          <a:p>
            <a:pPr>
              <a:spcBef>
                <a:spcPts val="800"/>
              </a:spcBef>
              <a:buNone/>
            </a:pPr>
            <a:r>
              <a:rPr lang="zh-CN" altLang="en-US" sz="1867" dirty="0"/>
              <a:t>           </a:t>
            </a:r>
            <a:r>
              <a:rPr lang="en-US" altLang="zh-CN" sz="1867" dirty="0" err="1"/>
              <a:t>int</a:t>
            </a:r>
            <a:r>
              <a:rPr lang="en-US" altLang="zh-CN" sz="1867" dirty="0"/>
              <a:t> a;</a:t>
            </a:r>
          </a:p>
          <a:p>
            <a:pPr>
              <a:spcBef>
                <a:spcPts val="800"/>
              </a:spcBef>
              <a:buNone/>
            </a:pPr>
            <a:r>
              <a:rPr lang="zh-CN" altLang="en-US" sz="1867" dirty="0"/>
              <a:t>之外，也可以用</a:t>
            </a:r>
          </a:p>
          <a:p>
            <a:pPr>
              <a:spcBef>
                <a:spcPts val="800"/>
              </a:spcBef>
              <a:buNone/>
            </a:pPr>
            <a:r>
              <a:rPr lang="zh-CN" altLang="en-US" sz="1867" dirty="0"/>
              <a:t>           </a:t>
            </a:r>
            <a:r>
              <a:rPr lang="en-US" altLang="zh-CN" sz="1867" dirty="0"/>
              <a:t>INTEGER a</a:t>
            </a:r>
            <a:r>
              <a:rPr lang="zh-CN" altLang="en-US" sz="1867" dirty="0"/>
              <a:t>；</a:t>
            </a:r>
            <a:endParaRPr lang="en-US" altLang="zh-CN" sz="1867" dirty="0"/>
          </a:p>
          <a:p>
            <a:pPr>
              <a:spcBef>
                <a:spcPts val="800"/>
              </a:spcBef>
              <a:buNone/>
            </a:pPr>
            <a:endParaRPr lang="en-US" altLang="zh-CN" sz="1867" dirty="0"/>
          </a:p>
          <a:p>
            <a:pPr>
              <a:spcBef>
                <a:spcPts val="800"/>
              </a:spcBef>
              <a:buNone/>
            </a:pPr>
            <a:r>
              <a:rPr lang="zh-CN" altLang="en-US" sz="2400" b="1" dirty="0"/>
              <a:t>方法二</a:t>
            </a:r>
            <a:endParaRPr lang="en-US" altLang="zh-CN" sz="2400" b="1" dirty="0"/>
          </a:p>
          <a:p>
            <a:pPr>
              <a:spcBef>
                <a:spcPts val="800"/>
              </a:spcBef>
              <a:buNone/>
            </a:pPr>
            <a:r>
              <a:rPr lang="en-US" altLang="zh-CN" sz="1867" dirty="0"/>
              <a:t>using    </a:t>
            </a:r>
            <a:r>
              <a:rPr lang="zh-CN" altLang="en-US" sz="1867" dirty="0"/>
              <a:t>别名 </a:t>
            </a:r>
            <a:r>
              <a:rPr lang="en-US" altLang="zh-CN" sz="1867" dirty="0"/>
              <a:t>= </a:t>
            </a:r>
            <a:r>
              <a:rPr lang="zh-CN" altLang="en-US" sz="1867" dirty="0"/>
              <a:t>类型名；</a:t>
            </a:r>
            <a:endParaRPr lang="en-US" altLang="zh-CN" sz="1867" dirty="0"/>
          </a:p>
          <a:p>
            <a:pPr>
              <a:spcBef>
                <a:spcPts val="800"/>
              </a:spcBef>
              <a:buNone/>
            </a:pPr>
            <a:r>
              <a:rPr lang="zh-CN" altLang="en-US" sz="1867" dirty="0"/>
              <a:t>如：</a:t>
            </a:r>
            <a:r>
              <a:rPr lang="en-US" altLang="zh-CN" sz="1867" dirty="0"/>
              <a:t>using  INTEGER = </a:t>
            </a:r>
            <a:r>
              <a:rPr lang="en-US" altLang="zh-CN" sz="1867" dirty="0" err="1"/>
              <a:t>int</a:t>
            </a:r>
            <a:r>
              <a:rPr lang="en-US" altLang="zh-CN" sz="1867" dirty="0"/>
              <a:t>;</a:t>
            </a:r>
            <a:endParaRPr lang="zh-CN" altLang="en-US" sz="1867" dirty="0"/>
          </a:p>
        </p:txBody>
      </p:sp>
    </p:spTree>
  </p:cSld>
  <p:clrMapOvr>
    <a:masterClrMapping/>
  </p:clrMapOvr>
  <p:transition spd="med">
    <p:fade/>
  </p:transition>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217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第一层的分解 </a:t>
            </a:r>
          </a:p>
        </p:txBody>
      </p:sp>
      <p:sp>
        <p:nvSpPr>
          <p:cNvPr id="6" name="Rectangle 3"/>
          <p:cNvSpPr>
            <a:spLocks noGrp="1" noChangeArrowheads="1"/>
          </p:cNvSpPr>
          <p:nvPr>
            <p:ph idx="4294967295"/>
          </p:nvPr>
        </p:nvSpPr>
        <p:spPr>
          <a:xfrm>
            <a:off x="7743825" y="2124075"/>
            <a:ext cx="4448175" cy="2552700"/>
          </a:xfrm>
        </p:spPr>
        <p:txBody>
          <a:bodyPr>
            <a:normAutofit fontScale="92500" lnSpcReduction="10000"/>
          </a:bodyPr>
          <a:lstStyle/>
          <a:p>
            <a:pPr eaLnBrk="1" hangingPunct="1">
              <a:lnSpc>
                <a:spcPct val="120000"/>
              </a:lnSpc>
              <a:buNone/>
            </a:pPr>
            <a:r>
              <a:rPr lang="zh-CN" altLang="en-US" sz="1867" dirty="0"/>
              <a:t>获取用户输入   </a:t>
            </a:r>
            <a:r>
              <a:rPr lang="en-US" altLang="zh-CN" sz="1867" dirty="0" err="1"/>
              <a:t>selection_by_player</a:t>
            </a:r>
            <a:endParaRPr lang="en-US" altLang="zh-CN" sz="1867" dirty="0"/>
          </a:p>
          <a:p>
            <a:pPr eaLnBrk="1" hangingPunct="1">
              <a:lnSpc>
                <a:spcPct val="120000"/>
              </a:lnSpc>
              <a:buNone/>
            </a:pPr>
            <a:r>
              <a:rPr lang="zh-CN" altLang="en-US" sz="1867" dirty="0"/>
              <a:t>获取机器输入   </a:t>
            </a:r>
            <a:r>
              <a:rPr lang="en-US" altLang="zh-CN" sz="1867" dirty="0" err="1"/>
              <a:t>selection_by_machine</a:t>
            </a:r>
            <a:endParaRPr lang="en-US" altLang="zh-CN" sz="1867" dirty="0"/>
          </a:p>
          <a:p>
            <a:pPr eaLnBrk="1" hangingPunct="1">
              <a:lnSpc>
                <a:spcPct val="120000"/>
              </a:lnSpc>
              <a:buNone/>
            </a:pPr>
            <a:r>
              <a:rPr lang="zh-CN" altLang="en-US" sz="1867" dirty="0"/>
              <a:t>评判结果         </a:t>
            </a:r>
            <a:r>
              <a:rPr lang="en-US" altLang="zh-CN" sz="1867" dirty="0"/>
              <a:t>compare</a:t>
            </a:r>
          </a:p>
          <a:p>
            <a:pPr eaLnBrk="1" hangingPunct="1">
              <a:lnSpc>
                <a:spcPct val="120000"/>
              </a:lnSpc>
              <a:buNone/>
            </a:pPr>
            <a:r>
              <a:rPr lang="zh-CN" altLang="en-US" sz="1867" dirty="0"/>
              <a:t>报告结果并记录结果信息     </a:t>
            </a:r>
            <a:r>
              <a:rPr lang="en-US" altLang="zh-CN" sz="1867" dirty="0"/>
              <a:t>report</a:t>
            </a:r>
          </a:p>
          <a:p>
            <a:pPr eaLnBrk="1" hangingPunct="1">
              <a:lnSpc>
                <a:spcPct val="120000"/>
              </a:lnSpc>
              <a:buNone/>
            </a:pPr>
            <a:r>
              <a:rPr lang="zh-CN" altLang="en-US" sz="1867" dirty="0"/>
              <a:t>显示目前战况   </a:t>
            </a:r>
            <a:r>
              <a:rPr lang="en-US" altLang="zh-CN" sz="1867" dirty="0" err="1"/>
              <a:t>prn_game_status</a:t>
            </a:r>
            <a:endParaRPr lang="en-US" altLang="zh-CN" sz="1867" dirty="0"/>
          </a:p>
          <a:p>
            <a:pPr eaLnBrk="1" hangingPunct="1">
              <a:lnSpc>
                <a:spcPct val="120000"/>
              </a:lnSpc>
              <a:buNone/>
            </a:pPr>
            <a:r>
              <a:rPr lang="zh-CN" altLang="en-US" sz="1867" dirty="0"/>
              <a:t>显示帮助信息   </a:t>
            </a:r>
            <a:r>
              <a:rPr lang="en-US" altLang="zh-CN" sz="1867" dirty="0" err="1"/>
              <a:t>prn_help</a:t>
            </a:r>
            <a:endParaRPr lang="zh-CN" altLang="en-US" sz="1867" dirty="0"/>
          </a:p>
        </p:txBody>
      </p:sp>
      <p:sp>
        <p:nvSpPr>
          <p:cNvPr id="633859" name="Text Box 4"/>
          <p:cNvSpPr txBox="1">
            <a:spLocks noChangeArrowheads="1"/>
          </p:cNvSpPr>
          <p:nvPr/>
        </p:nvSpPr>
        <p:spPr bwMode="auto">
          <a:xfrm>
            <a:off x="883301" y="1474574"/>
            <a:ext cx="10394299" cy="3888885"/>
          </a:xfrm>
          <a:prstGeom prst="rect">
            <a:avLst/>
          </a:prstGeom>
          <a:noFill/>
          <a:ln w="9525">
            <a:noFill/>
            <a:miter lim="800000"/>
            <a:headEnd/>
            <a:tailEnd/>
          </a:ln>
        </p:spPr>
        <p:txBody>
          <a:bodyPr wrap="square">
            <a:spAutoFit/>
          </a:bodyPr>
          <a:lstStyle/>
          <a:p>
            <a:pPr>
              <a:spcAft>
                <a:spcPts val="800"/>
              </a:spcAft>
            </a:pPr>
            <a:r>
              <a:rPr lang="en-US" altLang="zh-CN" sz="1867" dirty="0">
                <a:latin typeface="微软雅黑" pitchFamily="34" charset="-122"/>
                <a:ea typeface="微软雅黑" pitchFamily="34" charset="-122"/>
              </a:rPr>
              <a:t>while </a:t>
            </a:r>
            <a:r>
              <a:rPr lang="zh-CN" altLang="en-US" sz="1867" dirty="0">
                <a:latin typeface="微软雅黑" pitchFamily="34" charset="-122"/>
                <a:ea typeface="微软雅黑" pitchFamily="34" charset="-122"/>
              </a:rPr>
              <a:t>（用户输入 </a:t>
            </a:r>
            <a:r>
              <a:rPr lang="en-US" altLang="zh-CN" sz="1867" dirty="0">
                <a:latin typeface="微软雅黑" pitchFamily="34" charset="-122"/>
                <a:ea typeface="微软雅黑" pitchFamily="34" charset="-122"/>
              </a:rPr>
              <a:t>!= quit</a:t>
            </a: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a:t>
            </a:r>
            <a:endParaRPr lang="zh-CN" altLang="en-US" sz="1867" dirty="0">
              <a:latin typeface="微软雅黑" pitchFamily="34" charset="-122"/>
              <a:ea typeface="微软雅黑" pitchFamily="34" charset="-122"/>
            </a:endParaRPr>
          </a:p>
          <a:p>
            <a:pPr>
              <a:spcAft>
                <a:spcPts val="800"/>
              </a:spcAft>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switch</a:t>
            </a:r>
            <a:r>
              <a:rPr lang="zh-CN" altLang="en-US" sz="1867" dirty="0">
                <a:latin typeface="微软雅黑" pitchFamily="34" charset="-122"/>
                <a:ea typeface="微软雅黑" pitchFamily="34" charset="-122"/>
              </a:rPr>
              <a:t>（用户的选择）  </a:t>
            </a:r>
            <a:r>
              <a:rPr lang="en-US" altLang="zh-CN" sz="1867" dirty="0">
                <a:latin typeface="微软雅黑" pitchFamily="34" charset="-122"/>
                <a:ea typeface="微软雅黑" pitchFamily="34" charset="-122"/>
              </a:rPr>
              <a:t>{</a:t>
            </a:r>
            <a:endParaRPr lang="zh-CN" altLang="en-US" sz="1867" dirty="0">
              <a:latin typeface="微软雅黑" pitchFamily="34" charset="-122"/>
              <a:ea typeface="微软雅黑" pitchFamily="34" charset="-122"/>
            </a:endParaRPr>
          </a:p>
          <a:p>
            <a:pPr>
              <a:spcAft>
                <a:spcPts val="800"/>
              </a:spcAft>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case paper, rock, scissor:  </a:t>
            </a:r>
            <a:r>
              <a:rPr lang="zh-CN" altLang="en-US" sz="1867" dirty="0">
                <a:latin typeface="微软雅黑" pitchFamily="34" charset="-122"/>
                <a:ea typeface="微软雅黑" pitchFamily="34" charset="-122"/>
              </a:rPr>
              <a:t>机器选择；</a:t>
            </a:r>
          </a:p>
          <a:p>
            <a:pPr>
              <a:spcAft>
                <a:spcPts val="800"/>
              </a:spcAft>
            </a:pPr>
            <a:r>
              <a:rPr lang="zh-CN" altLang="en-US" sz="1867" dirty="0">
                <a:latin typeface="微软雅黑" pitchFamily="34" charset="-122"/>
                <a:ea typeface="微软雅黑" pitchFamily="34" charset="-122"/>
              </a:rPr>
              <a:t>                                                    评判结果；</a:t>
            </a:r>
          </a:p>
          <a:p>
            <a:pPr>
              <a:spcAft>
                <a:spcPts val="800"/>
              </a:spcAft>
            </a:pPr>
            <a:r>
              <a:rPr lang="zh-CN" altLang="en-US" sz="1867" dirty="0">
                <a:latin typeface="微软雅黑" pitchFamily="34" charset="-122"/>
                <a:ea typeface="微软雅黑" pitchFamily="34" charset="-122"/>
              </a:rPr>
              <a:t>                                                    报告结果；</a:t>
            </a:r>
          </a:p>
          <a:p>
            <a:pPr>
              <a:spcAft>
                <a:spcPts val="800"/>
              </a:spcAft>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case game:    </a:t>
            </a:r>
            <a:r>
              <a:rPr lang="zh-CN" altLang="en-US" sz="1867" dirty="0">
                <a:latin typeface="微软雅黑" pitchFamily="34" charset="-122"/>
                <a:ea typeface="微软雅黑" pitchFamily="34" charset="-122"/>
              </a:rPr>
              <a:t>显示目前的战况；</a:t>
            </a:r>
          </a:p>
          <a:p>
            <a:pPr>
              <a:spcAft>
                <a:spcPts val="800"/>
              </a:spcAft>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case help:     </a:t>
            </a:r>
            <a:r>
              <a:rPr lang="zh-CN" altLang="en-US" sz="1867" dirty="0">
                <a:latin typeface="微软雅黑" pitchFamily="34" charset="-122"/>
                <a:ea typeface="微软雅黑" pitchFamily="34" charset="-122"/>
              </a:rPr>
              <a:t>显示帮助信息；</a:t>
            </a:r>
          </a:p>
          <a:p>
            <a:pPr>
              <a:spcAft>
                <a:spcPts val="800"/>
              </a:spcAft>
            </a:pPr>
            <a:r>
              <a:rPr lang="en-US" altLang="zh-CN" sz="1867" dirty="0">
                <a:latin typeface="微软雅黑" pitchFamily="34" charset="-122"/>
                <a:ea typeface="微软雅黑" pitchFamily="34" charset="-122"/>
              </a:rPr>
              <a:t>     }</a:t>
            </a:r>
          </a:p>
          <a:p>
            <a:pPr>
              <a:spcAft>
                <a:spcPts val="800"/>
              </a:spcAft>
            </a:pPr>
            <a:r>
              <a:rPr lang="en-US" altLang="zh-CN" sz="1867" dirty="0">
                <a:latin typeface="微软雅黑" pitchFamily="34" charset="-122"/>
                <a:ea typeface="微软雅黑" pitchFamily="34" charset="-122"/>
              </a:rPr>
              <a:t>}</a:t>
            </a:r>
          </a:p>
          <a:p>
            <a:pPr>
              <a:spcAft>
                <a:spcPts val="800"/>
              </a:spcAft>
            </a:pPr>
            <a:r>
              <a:rPr lang="zh-CN" altLang="en-US" sz="1867" dirty="0">
                <a:latin typeface="微软雅黑" pitchFamily="34" charset="-122"/>
                <a:ea typeface="微软雅黑" pitchFamily="34" charset="-122"/>
              </a:rPr>
              <a:t>显示战况；</a:t>
            </a:r>
            <a:endParaRPr lang="en-US" altLang="zh-CN" sz="1867" dirty="0">
              <a:latin typeface="微软雅黑" pitchFamily="34" charset="-122"/>
              <a:ea typeface="微软雅黑" pitchFamily="34" charset="-122"/>
            </a:endParaRPr>
          </a:p>
        </p:txBody>
      </p:sp>
      <p:sp>
        <p:nvSpPr>
          <p:cNvPr id="4" name="Rectangle 2"/>
          <p:cNvSpPr txBox="1">
            <a:spLocks noChangeArrowheads="1"/>
          </p:cNvSpPr>
          <p:nvPr/>
        </p:nvSpPr>
        <p:spPr>
          <a:xfrm>
            <a:off x="7386638" y="1617875"/>
            <a:ext cx="1838325" cy="506413"/>
          </a:xfrm>
          <a:prstGeom prst="rect">
            <a:avLst/>
          </a:prstGeom>
        </p:spPr>
        <p:txBody>
          <a:bodyPr vert="horz" lIns="60960" rIns="60960" anchor="ctr">
            <a:normAutofit/>
          </a:bodyPr>
          <a:lstStyle/>
          <a:p>
            <a:pPr defTabSz="1219170">
              <a:spcBef>
                <a:spcPct val="0"/>
              </a:spcBef>
              <a:defRPr/>
            </a:pPr>
            <a:r>
              <a:rPr lang="zh-CN" altLang="en-US" sz="2400" b="1" dirty="0">
                <a:latin typeface="微软雅黑" pitchFamily="34" charset="-122"/>
                <a:ea typeface="微软雅黑" pitchFamily="34" charset="-122"/>
                <a:cs typeface="+mj-cs"/>
              </a:rPr>
              <a:t>函数抽取</a:t>
            </a:r>
          </a:p>
        </p:txBody>
      </p:sp>
      <p:sp>
        <p:nvSpPr>
          <p:cNvPr id="7" name="TextBox 6"/>
          <p:cNvSpPr txBox="1"/>
          <p:nvPr/>
        </p:nvSpPr>
        <p:spPr>
          <a:xfrm>
            <a:off x="1228726" y="5695951"/>
            <a:ext cx="4695825" cy="830997"/>
          </a:xfrm>
          <a:prstGeom prst="rect">
            <a:avLst/>
          </a:prstGeom>
          <a:noFill/>
        </p:spPr>
        <p:txBody>
          <a:bodyPr wrap="square" rtlCol="0">
            <a:spAutoFit/>
          </a:bodyPr>
          <a:lstStyle/>
          <a:p>
            <a:r>
              <a:rPr lang="zh-CN" altLang="en-US" sz="2400" dirty="0">
                <a:latin typeface="微软雅黑" pitchFamily="34" charset="-122"/>
                <a:ea typeface="微软雅黑" pitchFamily="34" charset="-122"/>
              </a:rPr>
              <a:t>用户输入数据类型？？？</a:t>
            </a:r>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评判结果是什么类型？？？</a:t>
            </a:r>
          </a:p>
        </p:txBody>
      </p:sp>
      <p:sp>
        <p:nvSpPr>
          <p:cNvPr id="8" name="TextBox 7"/>
          <p:cNvSpPr txBox="1"/>
          <p:nvPr/>
        </p:nvSpPr>
        <p:spPr>
          <a:xfrm>
            <a:off x="5406389" y="4724083"/>
            <a:ext cx="3368932" cy="2103204"/>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方案一</a:t>
            </a:r>
            <a:endParaRPr lang="en-US" altLang="zh-CN" sz="2400" b="1" dirty="0">
              <a:latin typeface="微软雅黑" pitchFamily="34" charset="-122"/>
              <a:ea typeface="微软雅黑" pitchFamily="34" charset="-122"/>
            </a:endParaRPr>
          </a:p>
          <a:p>
            <a:r>
              <a:rPr lang="zh-CN" altLang="en-US" sz="1867" dirty="0">
                <a:latin typeface="微软雅黑" pitchFamily="34" charset="-122"/>
                <a:ea typeface="微软雅黑" pitchFamily="34" charset="-122"/>
              </a:rPr>
              <a:t>用整型编码</a:t>
            </a:r>
            <a:endParaRPr lang="en-US" altLang="zh-CN" sz="1867" dirty="0">
              <a:latin typeface="微软雅黑" pitchFamily="34" charset="-122"/>
              <a:ea typeface="微软雅黑" pitchFamily="34" charset="-122"/>
            </a:endParaRPr>
          </a:p>
          <a:p>
            <a:r>
              <a:rPr lang="zh-CN" altLang="en-US" sz="1867" dirty="0">
                <a:latin typeface="微软雅黑" pitchFamily="34" charset="-122"/>
                <a:ea typeface="微软雅黑" pitchFamily="34" charset="-122"/>
              </a:rPr>
              <a:t>缺点：可读性、安全性差</a:t>
            </a:r>
            <a:endParaRPr lang="en-US" altLang="zh-CN" sz="1867"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zh-CN" altLang="en-US" sz="2400" b="1" dirty="0">
                <a:latin typeface="微软雅黑" pitchFamily="34" charset="-122"/>
                <a:ea typeface="微软雅黑" pitchFamily="34" charset="-122"/>
              </a:rPr>
              <a:t>方案二</a:t>
            </a:r>
            <a:endParaRPr lang="en-US" altLang="zh-CN" sz="2400" b="1" dirty="0">
              <a:latin typeface="微软雅黑" pitchFamily="34" charset="-122"/>
              <a:ea typeface="微软雅黑" pitchFamily="34" charset="-122"/>
            </a:endParaRPr>
          </a:p>
          <a:p>
            <a:r>
              <a:rPr lang="zh-CN" altLang="en-US" sz="2133" dirty="0">
                <a:latin typeface="微软雅黑" pitchFamily="34" charset="-122"/>
                <a:ea typeface="微软雅黑" pitchFamily="34" charset="-122"/>
              </a:rPr>
              <a:t>用符号常量</a:t>
            </a:r>
          </a:p>
        </p:txBody>
      </p:sp>
      <p:sp>
        <p:nvSpPr>
          <p:cNvPr id="2" name="矩形 1">
            <a:extLst>
              <a:ext uri="{FF2B5EF4-FFF2-40B4-BE49-F238E27FC236}">
                <a16:creationId xmlns:a16="http://schemas.microsoft.com/office/drawing/2014/main" id="{61DBEC6B-CF9D-48D9-BE1C-4F8F23D25023}"/>
              </a:ext>
            </a:extLst>
          </p:cNvPr>
          <p:cNvSpPr/>
          <p:nvPr/>
        </p:nvSpPr>
        <p:spPr>
          <a:xfrm>
            <a:off x="9067344" y="4916117"/>
            <a:ext cx="12192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枚举类型</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blinds(horizontal)">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linds(horizontal)">
                                      <p:cBhvr>
                                        <p:cTn id="15" dur="5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blinds(horizontal)">
                                      <p:cBhvr>
                                        <p:cTn id="20" dur="50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blinds(horizontal)">
                                      <p:cBhvr>
                                        <p:cTn id="25" dur="500"/>
                                        <p:tgtEl>
                                          <p:spTgt spid="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Effect transition="in" filter="blinds(horizontal)">
                                      <p:cBhvr>
                                        <p:cTn id="30" dur="500"/>
                                        <p:tgtEl>
                                          <p:spTgt spid="6">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blinds(horizontal)">
                                      <p:cBhvr>
                                        <p:cTn id="35" dur="500"/>
                                        <p:tgtEl>
                                          <p:spTgt spid="6">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linds(horizontal)">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blinds(horizontal)">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
                                        </p:tgtEl>
                                        <p:attrNameLst>
                                          <p:attrName>style.visibility</p:attrName>
                                        </p:attrNameLst>
                                      </p:cBhvr>
                                      <p:to>
                                        <p:strVal val="visible"/>
                                      </p:to>
                                    </p:set>
                                  </p:childTnLst>
                                </p:cTn>
                              </p:par>
                            </p:childTnLst>
                          </p:cTn>
                        </p:par>
                        <p:par>
                          <p:cTn id="50" fill="hold">
                            <p:stCondLst>
                              <p:cond delay="0"/>
                            </p:stCondLst>
                            <p:childTnLst>
                              <p:par>
                                <p:cTn id="51" presetID="6" presetClass="emph" presetSubtype="0" fill="hold" grpId="1" nodeType="afterEffect">
                                  <p:stCondLst>
                                    <p:cond delay="0"/>
                                  </p:stCondLst>
                                  <p:childTnLst>
                                    <p:animScale>
                                      <p:cBhvr>
                                        <p:cTn id="52"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4" grpId="0"/>
      <p:bldP spid="7" grpId="0"/>
      <p:bldP spid="8" grpId="0"/>
      <p:bldP spid="2" grpId="0"/>
      <p:bldP spid="2" grpId="1"/>
    </p:bld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5266" name="Rectangle 2"/>
          <p:cNvSpPr>
            <a:spLocks noGrp="1" noChangeArrowheads="1"/>
          </p:cNvSpPr>
          <p:nvPr>
            <p:ph type="title"/>
          </p:nvPr>
        </p:nvSpPr>
        <p:spPr/>
        <p:txBody>
          <a:bodyPr>
            <a:normAutofit fontScale="90000"/>
          </a:bodyPr>
          <a:lstStyle/>
          <a:p>
            <a:pPr marL="1117572" indent="-1117572">
              <a:defRPr/>
            </a:pPr>
            <a:r>
              <a:rPr lang="zh-CN" altLang="en-US" sz="3733" b="1" dirty="0">
                <a:latin typeface="微软雅黑" pitchFamily="34" charset="-122"/>
              </a:rPr>
              <a:t>枚举类型</a:t>
            </a:r>
          </a:p>
        </p:txBody>
      </p:sp>
      <p:sp>
        <p:nvSpPr>
          <p:cNvPr id="87043" name="Rectangle 3"/>
          <p:cNvSpPr>
            <a:spLocks noGrp="1" noChangeArrowheads="1"/>
          </p:cNvSpPr>
          <p:nvPr>
            <p:ph idx="4294967295"/>
          </p:nvPr>
        </p:nvSpPr>
        <p:spPr>
          <a:xfrm>
            <a:off x="806027" y="1046333"/>
            <a:ext cx="11072813" cy="5562600"/>
          </a:xfrm>
        </p:spPr>
        <p:txBody>
          <a:bodyPr>
            <a:normAutofit fontScale="92500" lnSpcReduction="20000"/>
          </a:bodyPr>
          <a:lstStyle/>
          <a:p>
            <a:pPr>
              <a:lnSpc>
                <a:spcPct val="110000"/>
              </a:lnSpc>
              <a:buNone/>
            </a:pPr>
            <a:r>
              <a:rPr lang="zh-CN" altLang="en-US" sz="2533" b="1" dirty="0"/>
              <a:t>类型定义格式</a:t>
            </a:r>
            <a:endParaRPr lang="en-US" altLang="zh-CN" sz="2533" b="1" dirty="0"/>
          </a:p>
          <a:p>
            <a:pPr>
              <a:lnSpc>
                <a:spcPct val="110000"/>
              </a:lnSpc>
              <a:buNone/>
            </a:pPr>
            <a:r>
              <a:rPr lang="en-US" altLang="zh-CN" sz="2000" dirty="0" err="1"/>
              <a:t>enum</a:t>
            </a:r>
            <a:r>
              <a:rPr lang="en-US" altLang="zh-CN" sz="2000" dirty="0"/>
              <a:t> </a:t>
            </a:r>
            <a:r>
              <a:rPr lang="zh-CN" altLang="en-US" sz="2000" dirty="0"/>
              <a:t>枚举类型名 </a:t>
            </a:r>
            <a:r>
              <a:rPr lang="en-US" altLang="zh-CN" sz="2000" dirty="0"/>
              <a:t>{</a:t>
            </a:r>
            <a:r>
              <a:rPr lang="zh-CN" altLang="en-US" sz="2000" dirty="0"/>
              <a:t>元素表</a:t>
            </a:r>
            <a:r>
              <a:rPr lang="en-US" altLang="zh-CN" sz="2000" dirty="0"/>
              <a:t>}</a:t>
            </a:r>
            <a:r>
              <a:rPr lang="zh-CN" altLang="en-US" sz="2000" dirty="0"/>
              <a:t>；</a:t>
            </a:r>
          </a:p>
          <a:p>
            <a:pPr>
              <a:lnSpc>
                <a:spcPct val="130000"/>
              </a:lnSpc>
              <a:spcBef>
                <a:spcPts val="2400"/>
              </a:spcBef>
              <a:buNone/>
            </a:pPr>
            <a:r>
              <a:rPr lang="zh-CN" altLang="en-US" sz="2400" b="1" dirty="0"/>
              <a:t>石头、剪子、布中的枚举类型</a:t>
            </a:r>
            <a:endParaRPr lang="en-US" altLang="zh-CN" sz="2400" b="1" dirty="0"/>
          </a:p>
          <a:p>
            <a:pPr>
              <a:lnSpc>
                <a:spcPct val="130000"/>
              </a:lnSpc>
              <a:buNone/>
            </a:pPr>
            <a:r>
              <a:rPr lang="zh-CN" altLang="en-US" sz="1867" dirty="0"/>
              <a:t>用户输入值的类型：</a:t>
            </a:r>
            <a:r>
              <a:rPr lang="en-US" altLang="zh-CN" sz="2133" dirty="0" err="1"/>
              <a:t>enum</a:t>
            </a:r>
            <a:r>
              <a:rPr lang="en-US" altLang="zh-CN" sz="2133" dirty="0"/>
              <a:t> </a:t>
            </a:r>
            <a:r>
              <a:rPr lang="en-US" altLang="zh-CN" sz="2133" dirty="0" err="1"/>
              <a:t>p_r_s</a:t>
            </a:r>
            <a:r>
              <a:rPr lang="en-US" altLang="zh-CN" sz="2133" dirty="0"/>
              <a:t> {  paper, rock, scissor, game,  help, quit } ;</a:t>
            </a:r>
          </a:p>
          <a:p>
            <a:pPr>
              <a:lnSpc>
                <a:spcPct val="130000"/>
              </a:lnSpc>
              <a:buNone/>
            </a:pPr>
            <a:r>
              <a:rPr lang="zh-CN" altLang="en-US" sz="1867" dirty="0"/>
              <a:t>比较结果类型：</a:t>
            </a:r>
            <a:r>
              <a:rPr lang="en-US" altLang="zh-CN" sz="1867" dirty="0" err="1"/>
              <a:t>enum</a:t>
            </a:r>
            <a:r>
              <a:rPr lang="en-US" altLang="zh-CN" sz="1867" dirty="0"/>
              <a:t> </a:t>
            </a:r>
            <a:r>
              <a:rPr lang="en-US" altLang="zh-CN" sz="2133" dirty="0"/>
              <a:t>outcome { win, lose, tie  } ; </a:t>
            </a:r>
          </a:p>
          <a:p>
            <a:pPr>
              <a:lnSpc>
                <a:spcPct val="130000"/>
              </a:lnSpc>
              <a:buNone/>
            </a:pPr>
            <a:endParaRPr lang="en-US" altLang="zh-CN" sz="2133" dirty="0"/>
          </a:p>
          <a:p>
            <a:pPr>
              <a:lnSpc>
                <a:spcPct val="130000"/>
              </a:lnSpc>
              <a:buNone/>
            </a:pPr>
            <a:r>
              <a:rPr lang="zh-CN" altLang="en-US" sz="2400" b="1" dirty="0"/>
              <a:t>枚举类型变量的定义</a:t>
            </a:r>
          </a:p>
          <a:p>
            <a:pPr>
              <a:lnSpc>
                <a:spcPct val="110000"/>
              </a:lnSpc>
              <a:buNone/>
            </a:pPr>
            <a:r>
              <a:rPr lang="en-US" altLang="zh-CN" sz="1867" dirty="0" err="1"/>
              <a:t>p_r_s</a:t>
            </a:r>
            <a:r>
              <a:rPr lang="en-US" altLang="zh-CN" sz="1867" dirty="0"/>
              <a:t>    select</a:t>
            </a:r>
            <a:r>
              <a:rPr lang="zh-CN" altLang="en-US" sz="1867" dirty="0"/>
              <a:t>；</a:t>
            </a:r>
          </a:p>
          <a:p>
            <a:pPr>
              <a:lnSpc>
                <a:spcPct val="110000"/>
              </a:lnSpc>
              <a:spcBef>
                <a:spcPts val="2400"/>
              </a:spcBef>
              <a:buNone/>
            </a:pPr>
            <a:r>
              <a:rPr lang="zh-CN" altLang="en-US" sz="2400" b="1" dirty="0"/>
              <a:t>枚举类型变量的使用</a:t>
            </a:r>
          </a:p>
          <a:p>
            <a:pPr>
              <a:lnSpc>
                <a:spcPct val="110000"/>
              </a:lnSpc>
              <a:buNone/>
            </a:pPr>
            <a:r>
              <a:rPr lang="zh-CN" altLang="en-US" sz="1867" dirty="0"/>
              <a:t>赋值： </a:t>
            </a:r>
            <a:r>
              <a:rPr lang="en-US" altLang="zh-CN" sz="1867" dirty="0"/>
              <a:t>select = paper</a:t>
            </a:r>
            <a:r>
              <a:rPr lang="zh-CN" altLang="en-US" sz="1867" dirty="0"/>
              <a:t>；</a:t>
            </a:r>
          </a:p>
          <a:p>
            <a:pPr>
              <a:lnSpc>
                <a:spcPct val="110000"/>
              </a:lnSpc>
              <a:buNone/>
            </a:pPr>
            <a:r>
              <a:rPr lang="zh-CN" altLang="en-US" sz="1867" dirty="0"/>
              <a:t>比较：</a:t>
            </a:r>
            <a:r>
              <a:rPr lang="en-US" altLang="zh-CN" sz="1867" dirty="0"/>
              <a:t>paper &lt; rock    </a:t>
            </a:r>
            <a:r>
              <a:rPr lang="zh-CN" altLang="en-US" sz="1867" dirty="0"/>
              <a:t>比较这两个值的内部表示</a:t>
            </a:r>
          </a:p>
          <a:p>
            <a:pPr>
              <a:lnSpc>
                <a:spcPct val="110000"/>
              </a:lnSpc>
              <a:buNone/>
            </a:pPr>
            <a:r>
              <a:rPr lang="zh-CN" altLang="en-US" sz="1867" dirty="0"/>
              <a:t>枚举类型不能直接输入输出</a:t>
            </a:r>
          </a:p>
        </p:txBody>
      </p:sp>
    </p:spTree>
  </p:cSld>
  <p:clrMapOvr>
    <a:masterClrMapping/>
  </p:clrMapOvr>
  <p:transition spd="med">
    <p:fade/>
  </p:transition>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731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枚举类型的内部表示</a:t>
            </a:r>
          </a:p>
        </p:txBody>
      </p:sp>
      <p:sp>
        <p:nvSpPr>
          <p:cNvPr id="89091" name="Rectangle 3"/>
          <p:cNvSpPr>
            <a:spLocks noGrp="1" noChangeArrowheads="1"/>
          </p:cNvSpPr>
          <p:nvPr>
            <p:ph idx="4294967295"/>
          </p:nvPr>
        </p:nvSpPr>
        <p:spPr>
          <a:xfrm>
            <a:off x="879475" y="1308100"/>
            <a:ext cx="11312525" cy="5549900"/>
          </a:xfrm>
        </p:spPr>
        <p:txBody>
          <a:bodyPr>
            <a:normAutofit/>
          </a:bodyPr>
          <a:lstStyle/>
          <a:p>
            <a:pPr eaLnBrk="1" hangingPunct="1">
              <a:lnSpc>
                <a:spcPct val="110000"/>
              </a:lnSpc>
              <a:buNone/>
            </a:pPr>
            <a:r>
              <a:rPr lang="zh-CN" altLang="en-US" sz="2400" b="1" dirty="0"/>
              <a:t>内部采用编码表示</a:t>
            </a:r>
            <a:endParaRPr lang="en-US" altLang="zh-CN" sz="2400" b="1" dirty="0"/>
          </a:p>
          <a:p>
            <a:pPr eaLnBrk="1" hangingPunct="1">
              <a:lnSpc>
                <a:spcPct val="110000"/>
              </a:lnSpc>
              <a:buNone/>
            </a:pPr>
            <a:r>
              <a:rPr lang="zh-CN" altLang="en-US" sz="1867" dirty="0"/>
              <a:t>当定义</a:t>
            </a:r>
          </a:p>
          <a:p>
            <a:pPr>
              <a:lnSpc>
                <a:spcPct val="110000"/>
              </a:lnSpc>
              <a:buNone/>
            </a:pPr>
            <a:r>
              <a:rPr lang="en-US" altLang="zh-CN" sz="1867" dirty="0"/>
              <a:t>       </a:t>
            </a:r>
            <a:r>
              <a:rPr lang="en-US" altLang="zh-CN" sz="1867" dirty="0" err="1"/>
              <a:t>enum</a:t>
            </a:r>
            <a:r>
              <a:rPr lang="en-US" altLang="zh-CN" sz="1867" dirty="0"/>
              <a:t> </a:t>
            </a:r>
            <a:r>
              <a:rPr lang="en-US" altLang="zh-CN" sz="1867" dirty="0" err="1"/>
              <a:t>p_r_s</a:t>
            </a:r>
            <a:r>
              <a:rPr lang="en-US" altLang="zh-CN" sz="1867" dirty="0"/>
              <a:t> {  paper, rock, scissor, game,  help, quit } ;</a:t>
            </a:r>
          </a:p>
          <a:p>
            <a:pPr>
              <a:lnSpc>
                <a:spcPct val="110000"/>
              </a:lnSpc>
              <a:buNone/>
            </a:pPr>
            <a:r>
              <a:rPr lang="zh-CN" altLang="en-US" sz="1867" dirty="0"/>
              <a:t>默认用</a:t>
            </a:r>
            <a:r>
              <a:rPr lang="en-US" altLang="zh-CN" sz="1867" dirty="0"/>
              <a:t>0</a:t>
            </a:r>
            <a:r>
              <a:rPr lang="zh-CN" altLang="en-US" sz="1867" dirty="0"/>
              <a:t>代表</a:t>
            </a:r>
            <a:r>
              <a:rPr lang="en-US" altLang="zh-CN" sz="1867" dirty="0" err="1"/>
              <a:t>pape</a:t>
            </a:r>
            <a:r>
              <a:rPr lang="zh-CN" altLang="en-US" sz="1867" dirty="0"/>
              <a:t>， </a:t>
            </a:r>
            <a:r>
              <a:rPr lang="en-US" altLang="zh-CN" sz="1867" dirty="0"/>
              <a:t>1</a:t>
            </a:r>
            <a:r>
              <a:rPr lang="zh-CN" altLang="en-US" sz="1867" dirty="0"/>
              <a:t>代表</a:t>
            </a:r>
            <a:r>
              <a:rPr lang="en-US" altLang="zh-CN" sz="1867" dirty="0"/>
              <a:t>rock </a:t>
            </a:r>
            <a:r>
              <a:rPr lang="zh-CN" altLang="en-US" sz="1867" dirty="0"/>
              <a:t>，</a:t>
            </a:r>
            <a:r>
              <a:rPr lang="en-US" altLang="zh-CN" sz="1867" dirty="0"/>
              <a:t>…</a:t>
            </a:r>
            <a:r>
              <a:rPr lang="zh-CN" altLang="en-US" sz="1867" dirty="0"/>
              <a:t>，</a:t>
            </a:r>
            <a:r>
              <a:rPr lang="en-US" altLang="zh-CN" sz="1867" dirty="0"/>
              <a:t>5 </a:t>
            </a:r>
            <a:r>
              <a:rPr lang="zh-CN" altLang="en-US" sz="1867" dirty="0"/>
              <a:t>表示</a:t>
            </a:r>
            <a:r>
              <a:rPr lang="en-US" altLang="zh-CN" sz="1867" dirty="0"/>
              <a:t>quit</a:t>
            </a:r>
          </a:p>
          <a:p>
            <a:pPr>
              <a:lnSpc>
                <a:spcPct val="110000"/>
              </a:lnSpc>
              <a:spcBef>
                <a:spcPts val="2400"/>
              </a:spcBef>
              <a:buNone/>
            </a:pPr>
            <a:r>
              <a:rPr lang="zh-CN" altLang="en-US" sz="2400" b="1" dirty="0"/>
              <a:t>指定编码值</a:t>
            </a:r>
            <a:endParaRPr lang="en-US" altLang="zh-CN" sz="2400" b="1" dirty="0"/>
          </a:p>
          <a:p>
            <a:pPr eaLnBrk="1" hangingPunct="1">
              <a:lnSpc>
                <a:spcPct val="110000"/>
              </a:lnSpc>
              <a:buNone/>
            </a:pPr>
            <a:r>
              <a:rPr lang="zh-CN" altLang="en-US" sz="1867" dirty="0"/>
              <a:t>希望从</a:t>
            </a:r>
            <a:r>
              <a:rPr lang="en-US" altLang="zh-CN" sz="1867" dirty="0"/>
              <a:t>1</a:t>
            </a:r>
            <a:r>
              <a:rPr lang="zh-CN" altLang="en-US" sz="1867" dirty="0"/>
              <a:t>而不是</a:t>
            </a:r>
            <a:r>
              <a:rPr lang="en-US" altLang="zh-CN" sz="1867" dirty="0"/>
              <a:t>0</a:t>
            </a:r>
            <a:r>
              <a:rPr lang="zh-CN" altLang="en-US" sz="1867" dirty="0"/>
              <a:t>开始编号，可以这样定义</a:t>
            </a:r>
          </a:p>
          <a:p>
            <a:pPr>
              <a:lnSpc>
                <a:spcPct val="110000"/>
              </a:lnSpc>
              <a:buNone/>
            </a:pPr>
            <a:r>
              <a:rPr lang="en-US" altLang="zh-CN" sz="1867" dirty="0"/>
              <a:t>     </a:t>
            </a:r>
            <a:r>
              <a:rPr lang="en-US" altLang="zh-CN" sz="1867" dirty="0" err="1"/>
              <a:t>enum</a:t>
            </a:r>
            <a:r>
              <a:rPr lang="en-US" altLang="zh-CN" sz="1867" dirty="0"/>
              <a:t> </a:t>
            </a:r>
            <a:r>
              <a:rPr lang="en-US" altLang="zh-CN" sz="1867" dirty="0" err="1"/>
              <a:t>p_r_s</a:t>
            </a:r>
            <a:r>
              <a:rPr lang="en-US" altLang="zh-CN" sz="1867" dirty="0"/>
              <a:t> {  paper = 1, rock, scissor, game,  help, quit } ;</a:t>
            </a:r>
          </a:p>
          <a:p>
            <a:pPr>
              <a:lnSpc>
                <a:spcPct val="110000"/>
              </a:lnSpc>
              <a:buNone/>
            </a:pPr>
            <a:r>
              <a:rPr lang="zh-CN" altLang="en-US" sz="1867" dirty="0"/>
              <a:t>可以从中间某一个开始重新指定，如</a:t>
            </a:r>
          </a:p>
          <a:p>
            <a:pPr>
              <a:lnSpc>
                <a:spcPct val="110000"/>
              </a:lnSpc>
              <a:buNone/>
            </a:pPr>
            <a:r>
              <a:rPr lang="en-US" altLang="zh-CN" sz="1867" dirty="0"/>
              <a:t>    </a:t>
            </a:r>
            <a:r>
              <a:rPr lang="en-US" altLang="zh-CN" sz="1867" dirty="0" err="1"/>
              <a:t>enum</a:t>
            </a:r>
            <a:r>
              <a:rPr lang="en-US" altLang="zh-CN" sz="1867" dirty="0"/>
              <a:t> </a:t>
            </a:r>
            <a:r>
              <a:rPr lang="en-US" altLang="zh-CN" sz="1867" dirty="0" err="1"/>
              <a:t>p_r_s</a:t>
            </a:r>
            <a:r>
              <a:rPr lang="en-US" altLang="zh-CN" sz="1867" dirty="0"/>
              <a:t> {  paper, rock = 5, scissor, game,  help, quit } ;</a:t>
            </a:r>
          </a:p>
        </p:txBody>
      </p:sp>
    </p:spTree>
  </p:cSld>
  <p:clrMapOvr>
    <a:masterClrMapping/>
  </p:clrMapOvr>
  <p:transition spd="med">
    <p:fade/>
  </p:transition>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525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模块划分 </a:t>
            </a:r>
          </a:p>
        </p:txBody>
      </p:sp>
      <p:sp>
        <p:nvSpPr>
          <p:cNvPr id="636931" name="Rectangle 3"/>
          <p:cNvSpPr>
            <a:spLocks noGrp="1" noChangeArrowheads="1"/>
          </p:cNvSpPr>
          <p:nvPr>
            <p:ph idx="4294967295"/>
          </p:nvPr>
        </p:nvSpPr>
        <p:spPr>
          <a:xfrm>
            <a:off x="1273387" y="1261851"/>
            <a:ext cx="8643848" cy="5249862"/>
          </a:xfrm>
        </p:spPr>
        <p:txBody>
          <a:bodyPr>
            <a:normAutofit fontScale="92500" lnSpcReduction="10000"/>
          </a:bodyPr>
          <a:lstStyle/>
          <a:p>
            <a:pPr>
              <a:lnSpc>
                <a:spcPct val="130000"/>
              </a:lnSpc>
              <a:buNone/>
            </a:pPr>
            <a:r>
              <a:rPr lang="zh-CN" altLang="en-US" sz="2400" b="1" dirty="0"/>
              <a:t>主模块</a:t>
            </a:r>
            <a:endParaRPr lang="en-US" altLang="zh-CN" sz="2400" b="1" dirty="0"/>
          </a:p>
          <a:p>
            <a:pPr>
              <a:buNone/>
            </a:pPr>
            <a:r>
              <a:rPr lang="en-US" altLang="zh-CN" sz="1867" dirty="0"/>
              <a:t>main</a:t>
            </a:r>
            <a:r>
              <a:rPr lang="zh-CN" altLang="en-US" sz="1867" dirty="0"/>
              <a:t>函数</a:t>
            </a:r>
          </a:p>
          <a:p>
            <a:pPr>
              <a:lnSpc>
                <a:spcPct val="130000"/>
              </a:lnSpc>
              <a:spcBef>
                <a:spcPts val="2400"/>
              </a:spcBef>
              <a:buNone/>
            </a:pPr>
            <a:r>
              <a:rPr lang="zh-CN" altLang="en-US" sz="2400" b="1" dirty="0"/>
              <a:t>获取选择的模块</a:t>
            </a:r>
            <a:endParaRPr lang="en-US" altLang="zh-CN" sz="2400" b="1" dirty="0"/>
          </a:p>
          <a:p>
            <a:pPr>
              <a:buNone/>
            </a:pPr>
            <a:r>
              <a:rPr lang="zh-CN" altLang="en-US" sz="1867" dirty="0"/>
              <a:t> </a:t>
            </a:r>
            <a:r>
              <a:rPr lang="en-US" altLang="zh-CN" sz="1867" dirty="0" err="1"/>
              <a:t>selection_by_player</a:t>
            </a:r>
            <a:endParaRPr lang="en-US" altLang="zh-CN" sz="1867" dirty="0"/>
          </a:p>
          <a:p>
            <a:pPr>
              <a:buNone/>
            </a:pPr>
            <a:r>
              <a:rPr lang="en-US" altLang="zh-CN" sz="1867" dirty="0" err="1"/>
              <a:t>selection_by_machine</a:t>
            </a:r>
            <a:endParaRPr lang="en-US" altLang="zh-CN" sz="1867" dirty="0"/>
          </a:p>
          <a:p>
            <a:pPr>
              <a:lnSpc>
                <a:spcPct val="130000"/>
              </a:lnSpc>
              <a:spcBef>
                <a:spcPts val="2400"/>
              </a:spcBef>
              <a:buNone/>
            </a:pPr>
            <a:r>
              <a:rPr lang="zh-CN" altLang="en-US" sz="2400" b="1" dirty="0"/>
              <a:t>比较模块</a:t>
            </a:r>
            <a:endParaRPr lang="en-US" altLang="zh-CN" sz="2400" b="1" dirty="0"/>
          </a:p>
          <a:p>
            <a:pPr>
              <a:buNone/>
            </a:pPr>
            <a:r>
              <a:rPr lang="en-US" altLang="zh-CN" sz="1867" dirty="0"/>
              <a:t>compare</a:t>
            </a:r>
          </a:p>
          <a:p>
            <a:pPr>
              <a:lnSpc>
                <a:spcPct val="130000"/>
              </a:lnSpc>
              <a:spcBef>
                <a:spcPts val="2400"/>
              </a:spcBef>
              <a:buNone/>
            </a:pPr>
            <a:r>
              <a:rPr lang="zh-CN" altLang="en-US" sz="2400" b="1" dirty="0"/>
              <a:t>输出模块</a:t>
            </a:r>
            <a:endParaRPr lang="en-US" altLang="zh-CN" sz="2400" b="1" dirty="0"/>
          </a:p>
          <a:p>
            <a:pPr>
              <a:lnSpc>
                <a:spcPct val="110000"/>
              </a:lnSpc>
              <a:buNone/>
            </a:pPr>
            <a:r>
              <a:rPr lang="zh-CN" altLang="en-US" sz="1867" dirty="0"/>
              <a:t> </a:t>
            </a:r>
            <a:r>
              <a:rPr lang="en-US" altLang="zh-CN" sz="1867" dirty="0"/>
              <a:t>report</a:t>
            </a:r>
          </a:p>
          <a:p>
            <a:pPr>
              <a:lnSpc>
                <a:spcPct val="110000"/>
              </a:lnSpc>
              <a:buNone/>
            </a:pPr>
            <a:r>
              <a:rPr lang="en-US" altLang="zh-CN" sz="1867" dirty="0" err="1"/>
              <a:t>prn_game_status</a:t>
            </a:r>
            <a:endParaRPr lang="en-US" altLang="zh-CN" sz="1867" dirty="0"/>
          </a:p>
          <a:p>
            <a:pPr>
              <a:lnSpc>
                <a:spcPct val="110000"/>
              </a:lnSpc>
              <a:buNone/>
            </a:pPr>
            <a:r>
              <a:rPr lang="en-US" altLang="zh-CN" sz="1867" dirty="0" err="1"/>
              <a:t>prn_help</a:t>
            </a:r>
            <a:endParaRPr lang="zh-CN" altLang="en-US" sz="1867" dirty="0"/>
          </a:p>
        </p:txBody>
      </p:sp>
    </p:spTree>
  </p:cSld>
  <p:clrMapOvr>
    <a:masterClrMapping/>
  </p:clrMapOvr>
  <p:transition spd="med">
    <p:fade/>
  </p:transition>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6274" name="Rectangle 2"/>
          <p:cNvSpPr>
            <a:spLocks noGrp="1" noChangeArrowheads="1"/>
          </p:cNvSpPr>
          <p:nvPr>
            <p:ph type="title"/>
          </p:nvPr>
        </p:nvSpPr>
        <p:spPr/>
        <p:txBody>
          <a:bodyPr>
            <a:normAutofit fontScale="90000"/>
          </a:bodyPr>
          <a:lstStyle/>
          <a:p>
            <a:pPr eaLnBrk="1" hangingPunct="1">
              <a:defRPr/>
            </a:pPr>
            <a:r>
              <a:rPr lang="en-US" altLang="zh-CN" sz="3733" b="1" dirty="0">
                <a:latin typeface="微软雅黑" pitchFamily="34" charset="-122"/>
              </a:rPr>
              <a:t>Select</a:t>
            </a:r>
            <a:r>
              <a:rPr lang="zh-CN" altLang="en-US" sz="3733" b="1" dirty="0">
                <a:latin typeface="微软雅黑" pitchFamily="34" charset="-122"/>
              </a:rPr>
              <a:t>模块的设计</a:t>
            </a:r>
          </a:p>
        </p:txBody>
      </p:sp>
      <p:sp>
        <p:nvSpPr>
          <p:cNvPr id="637955" name="Rectangle 3"/>
          <p:cNvSpPr>
            <a:spLocks noGrp="1" noChangeArrowheads="1"/>
          </p:cNvSpPr>
          <p:nvPr>
            <p:ph idx="4294967295"/>
          </p:nvPr>
        </p:nvSpPr>
        <p:spPr>
          <a:xfrm>
            <a:off x="684107" y="1434888"/>
            <a:ext cx="10363200" cy="4114800"/>
          </a:xfrm>
        </p:spPr>
        <p:txBody>
          <a:bodyPr>
            <a:normAutofit/>
          </a:bodyPr>
          <a:lstStyle/>
          <a:p>
            <a:pPr>
              <a:lnSpc>
                <a:spcPct val="150000"/>
              </a:lnSpc>
              <a:spcBef>
                <a:spcPts val="0"/>
              </a:spcBef>
              <a:buNone/>
            </a:pPr>
            <a:r>
              <a:rPr lang="en-US" altLang="zh-CN" sz="2400" b="1" dirty="0" err="1"/>
              <a:t>selection_by_player</a:t>
            </a:r>
            <a:endParaRPr lang="en-US" altLang="zh-CN" sz="2400" b="1" dirty="0"/>
          </a:p>
          <a:p>
            <a:pPr>
              <a:lnSpc>
                <a:spcPct val="150000"/>
              </a:lnSpc>
              <a:spcBef>
                <a:spcPts val="0"/>
              </a:spcBef>
              <a:buNone/>
            </a:pPr>
            <a:r>
              <a:rPr lang="zh-CN" altLang="en-US" sz="1867" dirty="0"/>
              <a:t>功能：从键盘接收用户的输入并返回此输入值</a:t>
            </a:r>
            <a:endParaRPr lang="en-US" altLang="zh-CN" sz="1867" dirty="0"/>
          </a:p>
          <a:p>
            <a:pPr>
              <a:lnSpc>
                <a:spcPct val="150000"/>
              </a:lnSpc>
              <a:spcBef>
                <a:spcPts val="0"/>
              </a:spcBef>
              <a:buNone/>
            </a:pPr>
            <a:r>
              <a:rPr lang="zh-CN" altLang="en-US" sz="1867" dirty="0"/>
              <a:t>原型：    </a:t>
            </a:r>
            <a:r>
              <a:rPr lang="en-US" altLang="zh-CN" sz="1867" dirty="0" err="1"/>
              <a:t>p_r_s</a:t>
            </a:r>
            <a:r>
              <a:rPr lang="en-US" altLang="zh-CN" sz="1867" dirty="0"/>
              <a:t>  </a:t>
            </a:r>
            <a:r>
              <a:rPr lang="en-US" altLang="zh-CN" sz="1867" dirty="0" err="1"/>
              <a:t>selection_by_player</a:t>
            </a:r>
            <a:r>
              <a:rPr lang="zh-CN" altLang="en-US" sz="1867" dirty="0"/>
              <a:t>（）；</a:t>
            </a:r>
          </a:p>
          <a:p>
            <a:pPr>
              <a:lnSpc>
                <a:spcPct val="150000"/>
              </a:lnSpc>
              <a:spcBef>
                <a:spcPts val="2400"/>
              </a:spcBef>
              <a:buNone/>
            </a:pPr>
            <a:r>
              <a:rPr lang="en-US" altLang="zh-CN" sz="2400" b="1" dirty="0" err="1"/>
              <a:t>selection_by_machine</a:t>
            </a:r>
            <a:endParaRPr lang="en-US" altLang="zh-CN" sz="2400" b="1" dirty="0"/>
          </a:p>
          <a:p>
            <a:pPr>
              <a:lnSpc>
                <a:spcPct val="150000"/>
              </a:lnSpc>
              <a:spcBef>
                <a:spcPts val="0"/>
              </a:spcBef>
              <a:buNone/>
            </a:pPr>
            <a:r>
              <a:rPr lang="zh-CN" altLang="en-US" sz="1867" dirty="0"/>
              <a:t>功能：由机器产生一个石头、剪子、布的值，并返回</a:t>
            </a:r>
            <a:endParaRPr lang="en-US" altLang="zh-CN" sz="1867" dirty="0"/>
          </a:p>
          <a:p>
            <a:pPr>
              <a:lnSpc>
                <a:spcPct val="150000"/>
              </a:lnSpc>
              <a:spcBef>
                <a:spcPts val="0"/>
              </a:spcBef>
              <a:buNone/>
            </a:pPr>
            <a:r>
              <a:rPr lang="zh-CN" altLang="en-US" sz="1867" dirty="0"/>
              <a:t>原型： </a:t>
            </a:r>
            <a:r>
              <a:rPr lang="en-US" altLang="zh-CN" sz="1867" dirty="0" err="1"/>
              <a:t>p_r_s</a:t>
            </a:r>
            <a:r>
              <a:rPr lang="en-US" altLang="zh-CN" sz="1867" dirty="0"/>
              <a:t>  </a:t>
            </a:r>
            <a:r>
              <a:rPr lang="en-US" altLang="zh-CN" sz="1867" dirty="0" err="1"/>
              <a:t>selection_by_machine</a:t>
            </a:r>
            <a:r>
              <a:rPr lang="zh-CN" altLang="en-US" sz="1867" dirty="0"/>
              <a:t>（）；</a:t>
            </a:r>
          </a:p>
        </p:txBody>
      </p:sp>
    </p:spTree>
  </p:cSld>
  <p:clrMapOvr>
    <a:masterClrMapping/>
  </p:clrMapOvr>
  <p:transition spd="med">
    <p:fade/>
  </p:transition>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7298" name="Rectangle 2"/>
          <p:cNvSpPr>
            <a:spLocks noGrp="1" noChangeArrowheads="1"/>
          </p:cNvSpPr>
          <p:nvPr>
            <p:ph type="title"/>
          </p:nvPr>
        </p:nvSpPr>
        <p:spPr/>
        <p:txBody>
          <a:bodyPr>
            <a:normAutofit fontScale="90000"/>
          </a:bodyPr>
          <a:lstStyle/>
          <a:p>
            <a:pPr eaLnBrk="1" hangingPunct="1">
              <a:defRPr/>
            </a:pPr>
            <a:r>
              <a:rPr lang="en-US" altLang="zh-CN" sz="3733" b="1" dirty="0">
                <a:latin typeface="微软雅黑" pitchFamily="34" charset="-122"/>
              </a:rPr>
              <a:t>Compare</a:t>
            </a:r>
            <a:r>
              <a:rPr lang="zh-CN" altLang="en-US" sz="3733" b="1" dirty="0">
                <a:latin typeface="微软雅黑" pitchFamily="34" charset="-122"/>
              </a:rPr>
              <a:t>模块的设计</a:t>
            </a:r>
          </a:p>
        </p:txBody>
      </p:sp>
      <p:sp>
        <p:nvSpPr>
          <p:cNvPr id="638979" name="Rectangle 3"/>
          <p:cNvSpPr>
            <a:spLocks noGrp="1" noChangeArrowheads="1"/>
          </p:cNvSpPr>
          <p:nvPr>
            <p:ph idx="4294967295"/>
          </p:nvPr>
        </p:nvSpPr>
        <p:spPr>
          <a:xfrm>
            <a:off x="1100138" y="1417638"/>
            <a:ext cx="11091862" cy="5183187"/>
          </a:xfrm>
        </p:spPr>
        <p:txBody>
          <a:bodyPr>
            <a:normAutofit/>
          </a:bodyPr>
          <a:lstStyle/>
          <a:p>
            <a:pPr eaLnBrk="1" hangingPunct="1">
              <a:lnSpc>
                <a:spcPct val="130000"/>
              </a:lnSpc>
              <a:buNone/>
            </a:pPr>
            <a:r>
              <a:rPr lang="zh-CN" altLang="en-US" sz="2400" b="1" dirty="0"/>
              <a:t>功能</a:t>
            </a:r>
            <a:endParaRPr lang="en-US" altLang="zh-CN" sz="2400" b="1" dirty="0"/>
          </a:p>
          <a:p>
            <a:pPr eaLnBrk="1" hangingPunct="1">
              <a:lnSpc>
                <a:spcPct val="130000"/>
              </a:lnSpc>
              <a:buNone/>
            </a:pPr>
            <a:r>
              <a:rPr lang="en-US" altLang="zh-CN" sz="1867" dirty="0"/>
              <a:t>compare</a:t>
            </a:r>
            <a:r>
              <a:rPr lang="zh-CN" altLang="en-US" sz="1867" dirty="0"/>
              <a:t>函数比较用户输入的值和机器产生的值，确定输赢</a:t>
            </a:r>
          </a:p>
          <a:p>
            <a:pPr>
              <a:lnSpc>
                <a:spcPct val="130000"/>
              </a:lnSpc>
              <a:spcBef>
                <a:spcPts val="2400"/>
              </a:spcBef>
              <a:buNone/>
            </a:pPr>
            <a:r>
              <a:rPr lang="zh-CN" altLang="en-US" sz="2400" b="1" dirty="0"/>
              <a:t>参数</a:t>
            </a:r>
            <a:endParaRPr lang="en-US" altLang="zh-CN" sz="2400" b="1" dirty="0"/>
          </a:p>
          <a:p>
            <a:pPr>
              <a:lnSpc>
                <a:spcPct val="130000"/>
              </a:lnSpc>
              <a:buNone/>
            </a:pPr>
            <a:r>
              <a:rPr lang="zh-CN" altLang="en-US" sz="1867" dirty="0"/>
              <a:t>用户输入的值和机器产生的值，都是</a:t>
            </a:r>
            <a:r>
              <a:rPr lang="en-US" altLang="zh-CN" sz="1867" dirty="0" err="1"/>
              <a:t>p_r_s</a:t>
            </a:r>
            <a:r>
              <a:rPr lang="zh-CN" altLang="en-US" sz="1867" dirty="0"/>
              <a:t>类型的</a:t>
            </a:r>
            <a:endParaRPr lang="en-US" altLang="zh-CN" sz="1867" dirty="0"/>
          </a:p>
          <a:p>
            <a:pPr>
              <a:lnSpc>
                <a:spcPct val="130000"/>
              </a:lnSpc>
              <a:spcBef>
                <a:spcPts val="2400"/>
              </a:spcBef>
              <a:buNone/>
            </a:pPr>
            <a:r>
              <a:rPr lang="zh-CN" altLang="en-US" sz="2400" b="1" dirty="0"/>
              <a:t>返回值</a:t>
            </a:r>
            <a:endParaRPr lang="en-US" altLang="zh-CN" sz="2400" b="1" dirty="0"/>
          </a:p>
          <a:p>
            <a:pPr>
              <a:lnSpc>
                <a:spcPct val="130000"/>
              </a:lnSpc>
              <a:buNone/>
            </a:pPr>
            <a:r>
              <a:rPr lang="zh-CN" altLang="en-US" sz="1867" dirty="0"/>
              <a:t>判断的结果 ， 是</a:t>
            </a:r>
            <a:r>
              <a:rPr lang="en-US" altLang="zh-CN" sz="1867" dirty="0"/>
              <a:t>outcome</a:t>
            </a:r>
            <a:r>
              <a:rPr lang="zh-CN" altLang="en-US" sz="1867" dirty="0"/>
              <a:t>类型</a:t>
            </a:r>
          </a:p>
          <a:p>
            <a:pPr>
              <a:lnSpc>
                <a:spcPct val="130000"/>
              </a:lnSpc>
              <a:spcBef>
                <a:spcPts val="2400"/>
              </a:spcBef>
              <a:buNone/>
            </a:pPr>
            <a:r>
              <a:rPr lang="zh-CN" altLang="en-US" sz="2400" b="1" dirty="0"/>
              <a:t>原型</a:t>
            </a:r>
            <a:endParaRPr lang="en-US" altLang="zh-CN" sz="2400" b="1" dirty="0"/>
          </a:p>
          <a:p>
            <a:pPr eaLnBrk="1" hangingPunct="1">
              <a:lnSpc>
                <a:spcPct val="130000"/>
              </a:lnSpc>
              <a:buNone/>
            </a:pPr>
            <a:r>
              <a:rPr lang="pt-BR" altLang="zh-CN" sz="1867" dirty="0"/>
              <a:t>outcome   compare( p_r_s,   p_r_s )</a:t>
            </a:r>
            <a:r>
              <a:rPr lang="zh-CN" altLang="pt-BR" sz="1867" dirty="0"/>
              <a:t>；</a:t>
            </a:r>
            <a:r>
              <a:rPr lang="zh-CN" altLang="en-US" sz="1867" dirty="0"/>
              <a:t> </a:t>
            </a:r>
          </a:p>
        </p:txBody>
      </p:sp>
    </p:spTree>
  </p:cSld>
  <p:clrMapOvr>
    <a:masterClrMapping/>
  </p:clrMapOvr>
  <p:transition spd="med">
    <p:fade/>
  </p:transition>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8322" name="Rectangle 2"/>
          <p:cNvSpPr>
            <a:spLocks noGrp="1" noChangeArrowheads="1"/>
          </p:cNvSpPr>
          <p:nvPr>
            <p:ph type="title"/>
          </p:nvPr>
        </p:nvSpPr>
        <p:spPr/>
        <p:txBody>
          <a:bodyPr>
            <a:normAutofit fontScale="90000"/>
          </a:bodyPr>
          <a:lstStyle/>
          <a:p>
            <a:pPr eaLnBrk="1" hangingPunct="1">
              <a:defRPr/>
            </a:pPr>
            <a:r>
              <a:rPr lang="en-US" altLang="zh-CN" sz="3733" b="1" dirty="0">
                <a:latin typeface="微软雅黑" pitchFamily="34" charset="-122"/>
              </a:rPr>
              <a:t>print</a:t>
            </a:r>
            <a:r>
              <a:rPr lang="zh-CN" altLang="en-US" sz="3733" b="1" dirty="0">
                <a:latin typeface="微软雅黑" pitchFamily="34" charset="-122"/>
              </a:rPr>
              <a:t>模块的设计</a:t>
            </a:r>
          </a:p>
        </p:txBody>
      </p:sp>
      <p:sp>
        <p:nvSpPr>
          <p:cNvPr id="640003" name="Rectangle 3"/>
          <p:cNvSpPr>
            <a:spLocks noGrp="1" noChangeArrowheads="1"/>
          </p:cNvSpPr>
          <p:nvPr>
            <p:ph idx="4294967295"/>
          </p:nvPr>
        </p:nvSpPr>
        <p:spPr>
          <a:xfrm>
            <a:off x="846667" y="1328420"/>
            <a:ext cx="10363200" cy="5105400"/>
          </a:xfrm>
        </p:spPr>
        <p:txBody>
          <a:bodyPr>
            <a:normAutofit/>
          </a:bodyPr>
          <a:lstStyle/>
          <a:p>
            <a:pPr eaLnBrk="1" hangingPunct="1">
              <a:buNone/>
            </a:pPr>
            <a:r>
              <a:rPr lang="en-US" altLang="zh-CN" sz="2400" b="1" dirty="0" err="1"/>
              <a:t>prn_help</a:t>
            </a:r>
            <a:endParaRPr lang="en-US" altLang="zh-CN" sz="2400" b="1" dirty="0"/>
          </a:p>
          <a:p>
            <a:pPr eaLnBrk="1" hangingPunct="1">
              <a:buNone/>
            </a:pPr>
            <a:r>
              <a:rPr lang="zh-CN" altLang="en-US" sz="1867" dirty="0"/>
              <a:t>功能：显示一个用户输入的指南，告诉用户如何输入他的选择。它没有参数也没有返回值</a:t>
            </a:r>
            <a:endParaRPr lang="en-US" altLang="zh-CN" sz="1867" dirty="0"/>
          </a:p>
          <a:p>
            <a:pPr eaLnBrk="1" hangingPunct="1">
              <a:buNone/>
            </a:pPr>
            <a:r>
              <a:rPr lang="zh-CN" altLang="en-US" sz="1867" dirty="0"/>
              <a:t>原型： </a:t>
            </a:r>
            <a:r>
              <a:rPr lang="en-US" altLang="zh-CN" sz="1867" dirty="0"/>
              <a:t>void </a:t>
            </a:r>
            <a:r>
              <a:rPr lang="en-US" altLang="zh-CN" sz="1867" dirty="0" err="1"/>
              <a:t>prn_help</a:t>
            </a:r>
            <a:r>
              <a:rPr lang="en-US" altLang="zh-CN" sz="1867" dirty="0"/>
              <a:t>( );</a:t>
            </a:r>
            <a:endParaRPr lang="zh-CN" altLang="en-US" sz="1867" dirty="0"/>
          </a:p>
          <a:p>
            <a:pPr>
              <a:spcBef>
                <a:spcPts val="2400"/>
              </a:spcBef>
              <a:buNone/>
            </a:pPr>
            <a:r>
              <a:rPr lang="en-US" altLang="zh-CN" sz="2400" b="1" dirty="0"/>
              <a:t>Report</a:t>
            </a:r>
          </a:p>
          <a:p>
            <a:pPr eaLnBrk="1" hangingPunct="1">
              <a:buNone/>
            </a:pPr>
            <a:r>
              <a:rPr lang="zh-CN" altLang="en-US" sz="1867" dirty="0"/>
              <a:t>功能：函数报告输赢结果，并记录输赢的次数</a:t>
            </a:r>
            <a:endParaRPr lang="en-US" altLang="zh-CN" sz="1867" dirty="0"/>
          </a:p>
          <a:p>
            <a:pPr eaLnBrk="1" hangingPunct="1">
              <a:buNone/>
            </a:pPr>
            <a:r>
              <a:rPr lang="zh-CN" altLang="en-US" sz="1867" dirty="0"/>
              <a:t>参数：输赢结果、输的次数、赢的次数和平局的次数</a:t>
            </a:r>
            <a:endParaRPr lang="en-US" altLang="zh-CN" sz="1867" dirty="0"/>
          </a:p>
          <a:p>
            <a:pPr eaLnBrk="1" hangingPunct="1">
              <a:buNone/>
            </a:pPr>
            <a:r>
              <a:rPr lang="zh-CN" altLang="en-US" sz="1867" dirty="0"/>
              <a:t>返回值：无</a:t>
            </a:r>
            <a:endParaRPr lang="en-US" altLang="zh-CN" sz="1867" dirty="0"/>
          </a:p>
          <a:p>
            <a:pPr eaLnBrk="1" hangingPunct="1">
              <a:buNone/>
            </a:pPr>
            <a:endParaRPr lang="zh-CN" altLang="en-US" sz="1867" dirty="0"/>
          </a:p>
          <a:p>
            <a:pPr eaLnBrk="1" hangingPunct="1">
              <a:buNone/>
            </a:pPr>
            <a:r>
              <a:rPr lang="en-US" altLang="zh-CN" sz="2400" b="1" dirty="0" err="1"/>
              <a:t>prn_game_status</a:t>
            </a:r>
            <a:endParaRPr lang="en-US" altLang="zh-CN" sz="2400" b="1" dirty="0"/>
          </a:p>
          <a:p>
            <a:pPr eaLnBrk="1" hangingPunct="1">
              <a:buNone/>
            </a:pPr>
            <a:r>
              <a:rPr lang="zh-CN" altLang="en-US" sz="1867" dirty="0"/>
              <a:t>功能：报告至今为止的战况</a:t>
            </a:r>
            <a:endParaRPr lang="en-US" altLang="zh-CN" sz="1867" dirty="0"/>
          </a:p>
          <a:p>
            <a:pPr eaLnBrk="1" hangingPunct="1">
              <a:buNone/>
            </a:pPr>
            <a:r>
              <a:rPr lang="zh-CN" altLang="en-US" sz="1867" dirty="0"/>
              <a:t>参数：输的次数、赢的次数和平的次数</a:t>
            </a:r>
            <a:endParaRPr lang="en-US" altLang="zh-CN" sz="1867" dirty="0"/>
          </a:p>
          <a:p>
            <a:pPr>
              <a:buNone/>
            </a:pPr>
            <a:r>
              <a:rPr lang="zh-CN" altLang="en-US" sz="1867" dirty="0"/>
              <a:t>返回值：无</a:t>
            </a:r>
            <a:endParaRPr lang="en-US" altLang="zh-CN" sz="1867" dirty="0"/>
          </a:p>
        </p:txBody>
      </p:sp>
    </p:spTree>
  </p:cSld>
  <p:clrMapOvr>
    <a:masterClrMapping/>
  </p:clrMapOvr>
  <p:transition spd="med">
    <p:fade/>
  </p:transition>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3874" name="Rectangle 2"/>
          <p:cNvSpPr>
            <a:spLocks noGrp="1" noChangeArrowheads="1"/>
          </p:cNvSpPr>
          <p:nvPr>
            <p:ph type="title"/>
          </p:nvPr>
        </p:nvSpPr>
        <p:spPr/>
        <p:txBody>
          <a:bodyPr>
            <a:normAutofit fontScale="90000"/>
          </a:bodyPr>
          <a:lstStyle/>
          <a:p>
            <a:pPr eaLnBrk="1" hangingPunct="1">
              <a:defRPr/>
            </a:pPr>
            <a:r>
              <a:rPr lang="en-US" altLang="zh-CN" sz="3733" b="1" dirty="0">
                <a:latin typeface="微软雅黑" pitchFamily="34" charset="-122"/>
              </a:rPr>
              <a:t>print</a:t>
            </a:r>
            <a:r>
              <a:rPr lang="zh-CN" altLang="en-US" sz="3733" b="1" dirty="0">
                <a:latin typeface="微软雅黑" pitchFamily="34" charset="-122"/>
              </a:rPr>
              <a:t>模块的进一步考虑</a:t>
            </a:r>
          </a:p>
        </p:txBody>
      </p:sp>
      <p:sp>
        <p:nvSpPr>
          <p:cNvPr id="641027" name="Rectangle 3"/>
          <p:cNvSpPr>
            <a:spLocks noGrp="1" noChangeArrowheads="1"/>
          </p:cNvSpPr>
          <p:nvPr>
            <p:ph idx="4294967295"/>
          </p:nvPr>
        </p:nvSpPr>
        <p:spPr>
          <a:xfrm>
            <a:off x="988906" y="1263821"/>
            <a:ext cx="8248650" cy="5345112"/>
          </a:xfrm>
        </p:spPr>
        <p:txBody>
          <a:bodyPr>
            <a:normAutofit/>
          </a:bodyPr>
          <a:lstStyle/>
          <a:p>
            <a:pPr eaLnBrk="1" hangingPunct="1">
              <a:lnSpc>
                <a:spcPct val="120000"/>
              </a:lnSpc>
              <a:buNone/>
            </a:pPr>
            <a:r>
              <a:rPr lang="zh-CN" altLang="en-US" sz="2400" b="1" dirty="0"/>
              <a:t>输的次数、赢的次数、平局的次数</a:t>
            </a:r>
            <a:endParaRPr lang="en-US" altLang="zh-CN" sz="2400" b="1" dirty="0"/>
          </a:p>
          <a:p>
            <a:pPr eaLnBrk="1" hangingPunct="1">
              <a:lnSpc>
                <a:spcPct val="120000"/>
              </a:lnSpc>
              <a:buNone/>
            </a:pPr>
            <a:r>
              <a:rPr lang="zh-CN" altLang="en-US" sz="1867" dirty="0"/>
              <a:t>在</a:t>
            </a:r>
            <a:r>
              <a:rPr lang="en-US" altLang="zh-CN" sz="1867" dirty="0"/>
              <a:t>Report</a:t>
            </a:r>
            <a:r>
              <a:rPr lang="zh-CN" altLang="en-US" sz="1867" dirty="0"/>
              <a:t>和</a:t>
            </a:r>
            <a:r>
              <a:rPr lang="en-US" altLang="zh-CN" sz="1867" dirty="0" err="1"/>
              <a:t>prn_game_status</a:t>
            </a:r>
            <a:r>
              <a:rPr lang="zh-CN" altLang="en-US" sz="1867" dirty="0"/>
              <a:t>两个函数中都出现</a:t>
            </a:r>
          </a:p>
          <a:p>
            <a:pPr eaLnBrk="1" hangingPunct="1">
              <a:lnSpc>
                <a:spcPct val="120000"/>
              </a:lnSpc>
              <a:buNone/>
            </a:pPr>
            <a:r>
              <a:rPr lang="en-US" altLang="zh-CN" sz="1867" dirty="0"/>
              <a:t>Report</a:t>
            </a:r>
            <a:r>
              <a:rPr lang="zh-CN" altLang="en-US" sz="1867" dirty="0"/>
              <a:t>函数修改这些变量的值</a:t>
            </a:r>
            <a:endParaRPr lang="en-US" altLang="zh-CN" sz="1867" dirty="0"/>
          </a:p>
          <a:p>
            <a:pPr eaLnBrk="1" hangingPunct="1">
              <a:lnSpc>
                <a:spcPct val="120000"/>
              </a:lnSpc>
              <a:buNone/>
            </a:pPr>
            <a:r>
              <a:rPr lang="en-US" altLang="zh-CN" sz="1867" dirty="0" err="1"/>
              <a:t>prn_game_status</a:t>
            </a:r>
            <a:r>
              <a:rPr lang="zh-CN" altLang="en-US" sz="1867" dirty="0"/>
              <a:t>函数显示这些变量的值</a:t>
            </a:r>
          </a:p>
          <a:p>
            <a:pPr>
              <a:lnSpc>
                <a:spcPct val="120000"/>
              </a:lnSpc>
              <a:spcBef>
                <a:spcPts val="2400"/>
              </a:spcBef>
              <a:buNone/>
            </a:pPr>
            <a:r>
              <a:rPr lang="zh-CN" altLang="en-US" sz="2400" b="1" dirty="0"/>
              <a:t>三个参数与其他模块的函数无任何关系</a:t>
            </a:r>
          </a:p>
          <a:p>
            <a:pPr>
              <a:lnSpc>
                <a:spcPct val="120000"/>
              </a:lnSpc>
              <a:spcBef>
                <a:spcPts val="2400"/>
              </a:spcBef>
              <a:buNone/>
            </a:pPr>
            <a:r>
              <a:rPr lang="zh-CN" altLang="en-US" sz="2400" b="1" dirty="0"/>
              <a:t>内部状态可以作为该模块专用的全局变量</a:t>
            </a:r>
          </a:p>
          <a:p>
            <a:pPr>
              <a:lnSpc>
                <a:spcPct val="120000"/>
              </a:lnSpc>
              <a:spcBef>
                <a:spcPts val="2400"/>
              </a:spcBef>
              <a:buNone/>
            </a:pPr>
            <a:r>
              <a:rPr lang="zh-CN" altLang="en-US" sz="2400" b="1" dirty="0"/>
              <a:t>函数原型</a:t>
            </a:r>
            <a:endParaRPr lang="en-US" altLang="zh-CN" sz="2400" b="1" dirty="0"/>
          </a:p>
          <a:p>
            <a:pPr algn="just">
              <a:buNone/>
            </a:pPr>
            <a:r>
              <a:rPr lang="en-US" altLang="zh-CN" sz="1867" dirty="0"/>
              <a:t>void </a:t>
            </a:r>
            <a:r>
              <a:rPr lang="en-US" altLang="zh-CN" sz="1867" dirty="0" err="1"/>
              <a:t>prn_game_status</a:t>
            </a:r>
            <a:r>
              <a:rPr lang="en-US" altLang="zh-CN" sz="1867" dirty="0"/>
              <a:t>();</a:t>
            </a:r>
          </a:p>
          <a:p>
            <a:pPr algn="just">
              <a:buNone/>
            </a:pPr>
            <a:r>
              <a:rPr lang="en-US" altLang="zh-CN" sz="1867" dirty="0"/>
              <a:t>void report(outcome result);</a:t>
            </a:r>
          </a:p>
          <a:p>
            <a:pPr eaLnBrk="1" hangingPunct="1">
              <a:lnSpc>
                <a:spcPct val="120000"/>
              </a:lnSpc>
              <a:buNone/>
            </a:pPr>
            <a:endParaRPr lang="zh-CN" altLang="en-US" sz="1867" dirty="0"/>
          </a:p>
        </p:txBody>
      </p:sp>
    </p:spTree>
  </p:cSld>
  <p:clrMapOvr>
    <a:masterClrMapping/>
  </p:clrMapOvr>
  <p:transition spd="med">
    <p:fade/>
  </p:transition>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037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头文件的设计</a:t>
            </a:r>
          </a:p>
        </p:txBody>
      </p:sp>
      <p:sp>
        <p:nvSpPr>
          <p:cNvPr id="642051" name="Rectangle 3"/>
          <p:cNvSpPr>
            <a:spLocks noGrp="1" noChangeArrowheads="1"/>
          </p:cNvSpPr>
          <p:nvPr>
            <p:ph idx="4294967295"/>
          </p:nvPr>
        </p:nvSpPr>
        <p:spPr>
          <a:xfrm>
            <a:off x="480907" y="1136227"/>
            <a:ext cx="10363200" cy="5156200"/>
          </a:xfrm>
        </p:spPr>
        <p:txBody>
          <a:bodyPr>
            <a:normAutofit fontScale="92500"/>
          </a:bodyPr>
          <a:lstStyle/>
          <a:p>
            <a:pPr>
              <a:lnSpc>
                <a:spcPct val="110000"/>
              </a:lnSpc>
              <a:buNone/>
            </a:pPr>
            <a:r>
              <a:rPr lang="zh-CN" altLang="en-US" sz="2400" b="1" dirty="0"/>
              <a:t>头文件</a:t>
            </a:r>
            <a:endParaRPr lang="en-US" altLang="zh-CN" sz="2400" b="1" dirty="0"/>
          </a:p>
          <a:p>
            <a:pPr>
              <a:lnSpc>
                <a:spcPct val="110000"/>
              </a:lnSpc>
              <a:buNone/>
            </a:pPr>
            <a:r>
              <a:rPr lang="zh-CN" altLang="en-US" sz="1867" dirty="0"/>
              <a:t>包含所有的符号常量定义、类型定义和函数原型声明</a:t>
            </a:r>
            <a:endParaRPr lang="en-US" altLang="zh-CN" sz="1867" dirty="0"/>
          </a:p>
          <a:p>
            <a:pPr>
              <a:lnSpc>
                <a:spcPct val="110000"/>
              </a:lnSpc>
              <a:spcBef>
                <a:spcPts val="2400"/>
              </a:spcBef>
              <a:buNone/>
            </a:pPr>
            <a:r>
              <a:rPr lang="zh-CN" altLang="en-US" sz="2400" b="1" dirty="0"/>
              <a:t>每个模块都</a:t>
            </a:r>
            <a:r>
              <a:rPr lang="en-US" altLang="zh-CN" sz="2400" b="1" dirty="0"/>
              <a:t>include</a:t>
            </a:r>
            <a:r>
              <a:rPr lang="zh-CN" altLang="en-US" sz="2400" b="1" dirty="0"/>
              <a:t>这个头文件</a:t>
            </a:r>
          </a:p>
          <a:p>
            <a:pPr>
              <a:lnSpc>
                <a:spcPct val="110000"/>
              </a:lnSpc>
              <a:buNone/>
            </a:pPr>
            <a:r>
              <a:rPr lang="zh-CN" altLang="en-US" sz="1867" dirty="0"/>
              <a:t>每个模块就不必要再写那些符号常量定义、类型定义和函数的原型声明</a:t>
            </a:r>
          </a:p>
          <a:p>
            <a:pPr>
              <a:lnSpc>
                <a:spcPct val="110000"/>
              </a:lnSpc>
              <a:spcBef>
                <a:spcPts val="2400"/>
              </a:spcBef>
              <a:buNone/>
            </a:pPr>
            <a:r>
              <a:rPr lang="zh-CN" altLang="en-US" sz="2400" b="1" dirty="0"/>
              <a:t>问题</a:t>
            </a:r>
            <a:endParaRPr lang="en-US" altLang="zh-CN" sz="2400" b="1" dirty="0"/>
          </a:p>
          <a:p>
            <a:pPr eaLnBrk="1" hangingPunct="1">
              <a:lnSpc>
                <a:spcPct val="110000"/>
              </a:lnSpc>
              <a:buNone/>
            </a:pPr>
            <a:r>
              <a:rPr lang="zh-CN" altLang="en-US" sz="1867" dirty="0"/>
              <a:t>链接时，编译器会发现这些类型定义、符号常量和函数原型的声明在程序中反复出现多次</a:t>
            </a:r>
          </a:p>
          <a:p>
            <a:pPr>
              <a:lnSpc>
                <a:spcPct val="110000"/>
              </a:lnSpc>
              <a:spcBef>
                <a:spcPts val="2400"/>
              </a:spcBef>
              <a:buNone/>
            </a:pPr>
            <a:r>
              <a:rPr lang="zh-CN" altLang="en-US" sz="2400" b="1" dirty="0"/>
              <a:t>解决方法</a:t>
            </a:r>
            <a:endParaRPr lang="en-US" altLang="zh-CN" sz="2400" b="1" dirty="0"/>
          </a:p>
          <a:p>
            <a:pPr eaLnBrk="1" hangingPunct="1">
              <a:lnSpc>
                <a:spcPct val="110000"/>
              </a:lnSpc>
              <a:buNone/>
            </a:pPr>
            <a:r>
              <a:rPr lang="zh-CN" altLang="en-US" sz="1867" dirty="0"/>
              <a:t>需要用到一个新的编译预处理命令：</a:t>
            </a:r>
          </a:p>
          <a:p>
            <a:pPr lvl="1">
              <a:lnSpc>
                <a:spcPct val="110000"/>
              </a:lnSpc>
              <a:buNone/>
            </a:pPr>
            <a:r>
              <a:rPr lang="en-US" altLang="zh-CN" sz="1867" dirty="0"/>
              <a:t>#</a:t>
            </a:r>
            <a:r>
              <a:rPr lang="en-US" altLang="zh-CN" sz="1867" dirty="0" err="1"/>
              <a:t>ifndef</a:t>
            </a:r>
            <a:r>
              <a:rPr lang="en-US" altLang="zh-CN" sz="1867" dirty="0"/>
              <a:t>   </a:t>
            </a:r>
            <a:r>
              <a:rPr lang="zh-CN" altLang="en-US" sz="1867" dirty="0"/>
              <a:t>标识符</a:t>
            </a:r>
          </a:p>
          <a:p>
            <a:pPr lvl="1">
              <a:lnSpc>
                <a:spcPct val="110000"/>
              </a:lnSpc>
              <a:buNone/>
            </a:pPr>
            <a:r>
              <a:rPr lang="en-US" altLang="zh-CN" sz="1867" dirty="0"/>
              <a:t>… </a:t>
            </a:r>
          </a:p>
          <a:p>
            <a:pPr lvl="1">
              <a:lnSpc>
                <a:spcPct val="110000"/>
              </a:lnSpc>
              <a:buNone/>
            </a:pPr>
            <a:r>
              <a:rPr lang="en-US" altLang="zh-CN" sz="1867" dirty="0"/>
              <a:t>#</a:t>
            </a:r>
            <a:r>
              <a:rPr lang="en-US" altLang="zh-CN" sz="1867" dirty="0" err="1"/>
              <a:t>endif</a:t>
            </a:r>
            <a:r>
              <a:rPr lang="en-US" altLang="zh-CN" sz="1867" dirty="0"/>
              <a:t> </a:t>
            </a:r>
          </a:p>
        </p:txBody>
      </p:sp>
    </p:spTree>
  </p:cSld>
  <p:clrMapOvr>
    <a:masterClrMapping/>
  </p:clrMapOvr>
  <p:transition spd="med">
    <p:fade/>
  </p:transition>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675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头文件的格式</a:t>
            </a:r>
          </a:p>
        </p:txBody>
      </p:sp>
      <p:sp>
        <p:nvSpPr>
          <p:cNvPr id="643075" name="Text Box 4"/>
          <p:cNvSpPr txBox="1">
            <a:spLocks noChangeArrowheads="1"/>
          </p:cNvSpPr>
          <p:nvPr/>
        </p:nvSpPr>
        <p:spPr bwMode="auto">
          <a:xfrm>
            <a:off x="852903" y="1609726"/>
            <a:ext cx="3164649" cy="2196499"/>
          </a:xfrm>
          <a:prstGeom prst="rect">
            <a:avLst/>
          </a:prstGeom>
          <a:noFill/>
          <a:ln w="9525">
            <a:solidFill>
              <a:schemeClr val="tx1"/>
            </a:solidFill>
            <a:miter lim="800000"/>
            <a:headEnd/>
            <a:tailEnd/>
          </a:ln>
        </p:spPr>
        <p:txBody>
          <a:bodyPr wrap="none">
            <a:spAutoFit/>
          </a:bodyPr>
          <a:lstStyle/>
          <a:p>
            <a:pPr algn="just">
              <a:lnSpc>
                <a:spcPct val="190000"/>
              </a:lnSpc>
            </a:pP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ifndef</a:t>
            </a:r>
            <a:r>
              <a:rPr lang="en-US" altLang="zh-CN" sz="1867" dirty="0">
                <a:latin typeface="微软雅黑" pitchFamily="34" charset="-122"/>
                <a:ea typeface="微软雅黑" pitchFamily="34" charset="-122"/>
              </a:rPr>
              <a:t>   </a:t>
            </a:r>
            <a:r>
              <a:rPr lang="en-US" altLang="zh-CN" sz="1867" i="1" dirty="0">
                <a:latin typeface="微软雅黑" pitchFamily="34" charset="-122"/>
                <a:ea typeface="微软雅黑" pitchFamily="34" charset="-122"/>
              </a:rPr>
              <a:t>_</a:t>
            </a:r>
            <a:r>
              <a:rPr lang="en-US" altLang="zh-CN" sz="1867" i="1" dirty="0" err="1">
                <a:latin typeface="微软雅黑" pitchFamily="34" charset="-122"/>
                <a:ea typeface="微软雅黑" pitchFamily="34" charset="-122"/>
              </a:rPr>
              <a:t>name_h</a:t>
            </a:r>
            <a:endParaRPr lang="en-US" altLang="zh-CN" sz="1867" dirty="0">
              <a:latin typeface="微软雅黑" pitchFamily="34" charset="-122"/>
              <a:ea typeface="微软雅黑" pitchFamily="34" charset="-122"/>
            </a:endParaRPr>
          </a:p>
          <a:p>
            <a:pPr algn="just">
              <a:lnSpc>
                <a:spcPct val="190000"/>
              </a:lnSpc>
            </a:pPr>
            <a:r>
              <a:rPr lang="en-US" altLang="zh-CN" sz="1867" dirty="0">
                <a:latin typeface="微软雅黑" pitchFamily="34" charset="-122"/>
                <a:ea typeface="微软雅黑" pitchFamily="34" charset="-122"/>
              </a:rPr>
              <a:t>#define  </a:t>
            </a:r>
            <a:r>
              <a:rPr lang="en-US" altLang="zh-CN" sz="1867" i="1" dirty="0">
                <a:latin typeface="微软雅黑" pitchFamily="34" charset="-122"/>
                <a:ea typeface="微软雅黑" pitchFamily="34" charset="-122"/>
              </a:rPr>
              <a:t>_</a:t>
            </a:r>
            <a:r>
              <a:rPr lang="en-US" altLang="zh-CN" sz="1867" i="1" dirty="0" err="1">
                <a:latin typeface="微软雅黑" pitchFamily="34" charset="-122"/>
                <a:ea typeface="微软雅黑" pitchFamily="34" charset="-122"/>
              </a:rPr>
              <a:t>name_h</a:t>
            </a:r>
            <a:endParaRPr lang="en-US" altLang="zh-CN" sz="1867" i="1" dirty="0">
              <a:latin typeface="微软雅黑" pitchFamily="34" charset="-122"/>
              <a:ea typeface="微软雅黑" pitchFamily="34" charset="-122"/>
            </a:endParaRPr>
          </a:p>
          <a:p>
            <a:pPr algn="just">
              <a:lnSpc>
                <a:spcPct val="190000"/>
              </a:lnSpc>
            </a:pPr>
            <a:r>
              <a:rPr lang="en-US" altLang="zh-CN" sz="1867" i="1" dirty="0">
                <a:latin typeface="微软雅黑" pitchFamily="34" charset="-122"/>
                <a:ea typeface="微软雅黑" pitchFamily="34" charset="-122"/>
              </a:rPr>
              <a:t>     </a:t>
            </a:r>
            <a:r>
              <a:rPr lang="zh-CN" altLang="en-US" sz="1867" dirty="0">
                <a:latin typeface="微软雅黑" pitchFamily="34" charset="-122"/>
                <a:ea typeface="微软雅黑" pitchFamily="34" charset="-122"/>
              </a:rPr>
              <a:t>头文件真正需要写的内容</a:t>
            </a:r>
          </a:p>
          <a:p>
            <a:pPr algn="just">
              <a:lnSpc>
                <a:spcPct val="190000"/>
              </a:lnSpc>
            </a:pP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endif</a:t>
            </a:r>
            <a:endParaRPr lang="en-US" altLang="zh-CN" sz="1867" dirty="0">
              <a:latin typeface="微软雅黑" pitchFamily="34" charset="-122"/>
              <a:ea typeface="微软雅黑" pitchFamily="34" charset="-122"/>
            </a:endParaRPr>
          </a:p>
        </p:txBody>
      </p:sp>
    </p:spTree>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0386" name="Rectangle 2"/>
          <p:cNvSpPr>
            <a:spLocks noGrp="1" noChangeArrowheads="1"/>
          </p:cNvSpPr>
          <p:nvPr>
            <p:ph type="title"/>
          </p:nvPr>
        </p:nvSpPr>
        <p:spPr/>
        <p:txBody>
          <a:bodyPr>
            <a:normAutofit/>
          </a:bodyPr>
          <a:lstStyle/>
          <a:p>
            <a:pPr marL="1117572" indent="-1117572">
              <a:defRPr/>
            </a:pPr>
            <a:r>
              <a:rPr lang="zh-CN" altLang="en-US" b="1" dirty="0">
                <a:latin typeface="微软雅黑" pitchFamily="34" charset="-122"/>
              </a:rPr>
              <a:t>了解占用的内存量</a:t>
            </a:r>
          </a:p>
        </p:txBody>
      </p:sp>
      <p:sp>
        <p:nvSpPr>
          <p:cNvPr id="95235" name="Rectangle 3"/>
          <p:cNvSpPr>
            <a:spLocks noGrp="1" noChangeArrowheads="1"/>
          </p:cNvSpPr>
          <p:nvPr>
            <p:ph idx="4294967295"/>
          </p:nvPr>
        </p:nvSpPr>
        <p:spPr>
          <a:xfrm>
            <a:off x="846666" y="1442932"/>
            <a:ext cx="10363200" cy="4784725"/>
          </a:xfrm>
        </p:spPr>
        <p:txBody>
          <a:bodyPr>
            <a:noAutofit/>
          </a:bodyPr>
          <a:lstStyle/>
          <a:p>
            <a:pPr eaLnBrk="1" hangingPunct="1">
              <a:lnSpc>
                <a:spcPct val="120000"/>
              </a:lnSpc>
              <a:buNone/>
            </a:pPr>
            <a:r>
              <a:rPr lang="en-US" altLang="zh-CN" sz="2400" b="1" dirty="0" err="1"/>
              <a:t>sizeof</a:t>
            </a:r>
            <a:r>
              <a:rPr lang="en-US" altLang="zh-CN" sz="2400" b="1" dirty="0"/>
              <a:t> </a:t>
            </a:r>
            <a:r>
              <a:rPr lang="zh-CN" altLang="en-US" sz="2400" b="1" dirty="0"/>
              <a:t>运算符</a:t>
            </a:r>
            <a:endParaRPr lang="en-US" altLang="zh-CN" sz="2400" b="1" dirty="0"/>
          </a:p>
          <a:p>
            <a:pPr eaLnBrk="1" hangingPunct="1">
              <a:lnSpc>
                <a:spcPct val="120000"/>
              </a:lnSpc>
              <a:buNone/>
            </a:pPr>
            <a:r>
              <a:rPr lang="zh-CN" altLang="en-US" sz="2400" dirty="0"/>
              <a:t>了解某一类型或某一表达式占用的内存量</a:t>
            </a:r>
          </a:p>
          <a:p>
            <a:pPr eaLnBrk="1" hangingPunct="1">
              <a:lnSpc>
                <a:spcPct val="120000"/>
              </a:lnSpc>
              <a:buNone/>
            </a:pPr>
            <a:endParaRPr lang="en-US" altLang="zh-CN" sz="2400" b="1" dirty="0"/>
          </a:p>
          <a:p>
            <a:pPr eaLnBrk="1" hangingPunct="1">
              <a:lnSpc>
                <a:spcPct val="120000"/>
              </a:lnSpc>
              <a:buNone/>
            </a:pPr>
            <a:r>
              <a:rPr lang="en-US" altLang="zh-CN" sz="2400" b="1" dirty="0" err="1"/>
              <a:t>sizeof</a:t>
            </a:r>
            <a:r>
              <a:rPr lang="en-US" altLang="zh-CN" sz="2400" b="1" dirty="0"/>
              <a:t> </a:t>
            </a:r>
            <a:r>
              <a:rPr lang="zh-CN" altLang="en-US" sz="2400" b="1" dirty="0"/>
              <a:t>运算符的用法</a:t>
            </a:r>
          </a:p>
          <a:p>
            <a:pPr>
              <a:lnSpc>
                <a:spcPct val="120000"/>
              </a:lnSpc>
              <a:buNone/>
            </a:pPr>
            <a:r>
              <a:rPr lang="en-US" altLang="zh-CN" sz="2400" dirty="0" err="1"/>
              <a:t>sizeof</a:t>
            </a:r>
            <a:r>
              <a:rPr lang="en-US" altLang="zh-CN" sz="2400" dirty="0"/>
              <a:t>(</a:t>
            </a:r>
            <a:r>
              <a:rPr lang="zh-CN" altLang="en-US" sz="2400" dirty="0"/>
              <a:t>类型名</a:t>
            </a:r>
            <a:r>
              <a:rPr lang="en-US" altLang="zh-CN" sz="2400" dirty="0"/>
              <a:t>)  </a:t>
            </a:r>
            <a:r>
              <a:rPr lang="zh-CN" altLang="en-US" sz="2400" dirty="0"/>
              <a:t>或 </a:t>
            </a:r>
            <a:r>
              <a:rPr lang="en-US" altLang="zh-CN" sz="2400" dirty="0" err="1"/>
              <a:t>sizeof</a:t>
            </a:r>
            <a:r>
              <a:rPr lang="en-US" altLang="zh-CN" sz="2400" dirty="0"/>
              <a:t>(</a:t>
            </a:r>
            <a:r>
              <a:rPr lang="zh-CN" altLang="en-US" sz="2400" dirty="0"/>
              <a:t>表达式</a:t>
            </a:r>
            <a:r>
              <a:rPr lang="en-US" altLang="zh-CN" sz="2400" dirty="0"/>
              <a:t>) </a:t>
            </a:r>
          </a:p>
          <a:p>
            <a:pPr eaLnBrk="1" hangingPunct="1">
              <a:lnSpc>
                <a:spcPct val="120000"/>
              </a:lnSpc>
              <a:buNone/>
            </a:pPr>
            <a:r>
              <a:rPr lang="zh-CN" altLang="en-US" sz="2400" dirty="0"/>
              <a:t>如：</a:t>
            </a:r>
          </a:p>
          <a:p>
            <a:pPr>
              <a:lnSpc>
                <a:spcPct val="120000"/>
              </a:lnSpc>
              <a:buNone/>
            </a:pPr>
            <a:r>
              <a:rPr lang="en-US" altLang="zh-CN" sz="2400" dirty="0" err="1"/>
              <a:t>sizeof</a:t>
            </a:r>
            <a:r>
              <a:rPr lang="en-US" altLang="zh-CN" sz="2400" dirty="0"/>
              <a:t>(float) </a:t>
            </a:r>
            <a:r>
              <a:rPr lang="zh-CN" altLang="en-US" sz="2400" dirty="0"/>
              <a:t>：</a:t>
            </a:r>
            <a:r>
              <a:rPr lang="en-US" altLang="zh-CN" sz="2400" dirty="0"/>
              <a:t>float</a:t>
            </a:r>
            <a:r>
              <a:rPr lang="zh-CN" altLang="en-US" sz="2400" dirty="0"/>
              <a:t>类型的变量占用的内存量</a:t>
            </a:r>
          </a:p>
          <a:p>
            <a:pPr>
              <a:lnSpc>
                <a:spcPct val="120000"/>
              </a:lnSpc>
              <a:buNone/>
            </a:pPr>
            <a:r>
              <a:rPr lang="en-US" altLang="zh-CN" sz="2400" dirty="0" err="1"/>
              <a:t>sizeof</a:t>
            </a:r>
            <a:r>
              <a:rPr lang="en-US" altLang="zh-CN" sz="2400" dirty="0"/>
              <a:t>(’a’+  15) </a:t>
            </a:r>
            <a:r>
              <a:rPr lang="zh-CN" altLang="en-US" sz="2400" dirty="0"/>
              <a:t>：表达式 ’</a:t>
            </a:r>
            <a:r>
              <a:rPr lang="en-US" altLang="zh-CN" sz="2400" dirty="0"/>
              <a:t>a’+15 </a:t>
            </a:r>
            <a:r>
              <a:rPr lang="zh-CN" altLang="en-US" sz="2400" dirty="0"/>
              <a:t>的计算结果所占的内存量</a:t>
            </a:r>
          </a:p>
        </p:txBody>
      </p:sp>
    </p:spTree>
    <p:extLst>
      <p:ext uri="{BB962C8B-B14F-4D97-AF65-F5344CB8AC3E}">
        <p14:creationId xmlns:p14="http://schemas.microsoft.com/office/powerpoint/2010/main" val="2744470362"/>
      </p:ext>
    </p:extLst>
  </p:cSld>
  <p:clrMapOvr>
    <a:masterClrMapping/>
  </p:clrMapOvr>
  <p:transition spd="med">
    <p:fade/>
  </p:transition>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1394" name="Rectangle 2"/>
          <p:cNvSpPr>
            <a:spLocks noGrp="1" noChangeArrowheads="1"/>
          </p:cNvSpPr>
          <p:nvPr>
            <p:ph type="title"/>
          </p:nvPr>
        </p:nvSpPr>
        <p:spPr/>
        <p:txBody>
          <a:bodyPr>
            <a:normAutofit fontScale="90000"/>
          </a:bodyPr>
          <a:lstStyle/>
          <a:p>
            <a:pPr eaLnBrk="1" hangingPunct="1">
              <a:defRPr/>
            </a:pPr>
            <a:r>
              <a:rPr lang="zh-CN" altLang="pt-BR" sz="3733" b="1" dirty="0">
                <a:latin typeface="微软雅黑" pitchFamily="34" charset="-122"/>
              </a:rPr>
              <a:t>石头、剪子、布游戏的头文件 </a:t>
            </a:r>
            <a:endParaRPr lang="zh-CN" altLang="en-US" sz="3733" b="1" dirty="0">
              <a:latin typeface="微软雅黑" pitchFamily="34" charset="-122"/>
            </a:endParaRPr>
          </a:p>
        </p:txBody>
      </p:sp>
      <p:sp>
        <p:nvSpPr>
          <p:cNvPr id="644099" name="Text Box 4"/>
          <p:cNvSpPr txBox="1">
            <a:spLocks noChangeArrowheads="1"/>
          </p:cNvSpPr>
          <p:nvPr/>
        </p:nvSpPr>
        <p:spPr bwMode="auto">
          <a:xfrm>
            <a:off x="591951" y="989727"/>
            <a:ext cx="8191410" cy="5838778"/>
          </a:xfrm>
          <a:prstGeom prst="rect">
            <a:avLst/>
          </a:prstGeom>
          <a:noFill/>
          <a:ln w="9525">
            <a:solidFill>
              <a:schemeClr val="tx1"/>
            </a:solidFill>
            <a:miter lim="800000"/>
            <a:headEnd/>
            <a:tailEnd/>
          </a:ln>
        </p:spPr>
        <p:txBody>
          <a:bodyPr wrap="none">
            <a:spAutoFit/>
          </a:bodyPr>
          <a:lstStyle/>
          <a:p>
            <a:pPr algn="just"/>
            <a:r>
              <a:rPr lang="pt-BR" altLang="zh-CN" sz="1867" dirty="0">
                <a:latin typeface="微软雅黑" pitchFamily="34" charset="-122"/>
                <a:ea typeface="微软雅黑" pitchFamily="34" charset="-122"/>
              </a:rPr>
              <a:t>// </a:t>
            </a:r>
            <a:r>
              <a:rPr lang="zh-CN" altLang="pt-BR" sz="1867" dirty="0">
                <a:latin typeface="微软雅黑" pitchFamily="34" charset="-122"/>
                <a:ea typeface="微软雅黑" pitchFamily="34" charset="-122"/>
              </a:rPr>
              <a:t>文件：</a:t>
            </a:r>
            <a:r>
              <a:rPr lang="pt-BR" altLang="zh-CN" sz="1867" dirty="0">
                <a:latin typeface="微软雅黑" pitchFamily="34" charset="-122"/>
                <a:ea typeface="微软雅黑" pitchFamily="34" charset="-122"/>
              </a:rPr>
              <a:t>p_r_s.h</a:t>
            </a:r>
          </a:p>
          <a:p>
            <a:pPr algn="just"/>
            <a:r>
              <a:rPr lang="pt-BR" altLang="zh-CN" sz="1867" dirty="0">
                <a:latin typeface="微软雅黑" pitchFamily="34" charset="-122"/>
                <a:ea typeface="微软雅黑" pitchFamily="34" charset="-122"/>
              </a:rPr>
              <a:t>// </a:t>
            </a:r>
            <a:r>
              <a:rPr lang="zh-CN" altLang="pt-BR" sz="1867" dirty="0">
                <a:latin typeface="微软雅黑" pitchFamily="34" charset="-122"/>
                <a:ea typeface="微软雅黑" pitchFamily="34" charset="-122"/>
              </a:rPr>
              <a:t>本文件定义了两个枚举类型，声明了本程序包括的所有函数原型</a:t>
            </a:r>
          </a:p>
          <a:p>
            <a:pPr algn="just"/>
            <a:endParaRPr lang="zh-CN" altLang="pt-BR" sz="1867" dirty="0">
              <a:latin typeface="微软雅黑" pitchFamily="34" charset="-122"/>
              <a:ea typeface="微软雅黑" pitchFamily="34" charset="-122"/>
            </a:endParaRPr>
          </a:p>
          <a:p>
            <a:pPr algn="just"/>
            <a:r>
              <a:rPr lang="pt-BR" altLang="zh-CN" sz="1867" dirty="0">
                <a:latin typeface="微软雅黑" pitchFamily="34" charset="-122"/>
                <a:ea typeface="微软雅黑" pitchFamily="34" charset="-122"/>
              </a:rPr>
              <a:t>#ifndef  P_R_S</a:t>
            </a:r>
          </a:p>
          <a:p>
            <a:pPr algn="just"/>
            <a:r>
              <a:rPr lang="pt-BR" altLang="zh-CN" sz="1867" dirty="0">
                <a:latin typeface="微软雅黑" pitchFamily="34" charset="-122"/>
                <a:ea typeface="微软雅黑" pitchFamily="34" charset="-122"/>
              </a:rPr>
              <a:t>#define P_R_S</a:t>
            </a:r>
          </a:p>
          <a:p>
            <a:pPr algn="just"/>
            <a:r>
              <a:rPr lang="pt-BR" altLang="zh-CN"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iostream</a:t>
            </a:r>
            <a:r>
              <a:rPr lang="en-US" altLang="zh-CN" sz="1867" dirty="0">
                <a:latin typeface="微软雅黑" pitchFamily="34" charset="-122"/>
                <a:ea typeface="微软雅黑" pitchFamily="34" charset="-122"/>
              </a:rPr>
              <a:t>&gt;</a:t>
            </a:r>
          </a:p>
          <a:p>
            <a:pPr algn="just"/>
            <a:r>
              <a:rPr lang="en-US" altLang="zh-CN" sz="1867" dirty="0">
                <a:latin typeface="微软雅黑" pitchFamily="34" charset="-122"/>
                <a:ea typeface="微软雅黑" pitchFamily="34" charset="-122"/>
              </a:rPr>
              <a:t>     #include &lt;</a:t>
            </a:r>
            <a:r>
              <a:rPr lang="en-US" altLang="zh-CN" sz="1867" dirty="0" err="1">
                <a:latin typeface="微软雅黑" pitchFamily="34" charset="-122"/>
                <a:ea typeface="微软雅黑" pitchFamily="34" charset="-122"/>
              </a:rPr>
              <a:t>cstdlib</a:t>
            </a:r>
            <a:r>
              <a:rPr lang="en-US" altLang="zh-CN" sz="1867" dirty="0">
                <a:latin typeface="微软雅黑" pitchFamily="34" charset="-122"/>
                <a:ea typeface="微软雅黑" pitchFamily="34" charset="-122"/>
              </a:rPr>
              <a:t>&gt;</a:t>
            </a:r>
          </a:p>
          <a:p>
            <a:pPr algn="just"/>
            <a:r>
              <a:rPr lang="en-US" altLang="zh-CN" sz="1867" dirty="0">
                <a:latin typeface="微软雅黑" pitchFamily="34" charset="-122"/>
                <a:ea typeface="微软雅黑" pitchFamily="34" charset="-122"/>
              </a:rPr>
              <a:t>     #include &lt;</a:t>
            </a:r>
            <a:r>
              <a:rPr lang="en-US" altLang="zh-CN" sz="1867" dirty="0" err="1">
                <a:latin typeface="微软雅黑" pitchFamily="34" charset="-122"/>
                <a:ea typeface="微软雅黑" pitchFamily="34" charset="-122"/>
              </a:rPr>
              <a:t>ctime</a:t>
            </a:r>
            <a:r>
              <a:rPr lang="en-US" altLang="zh-CN" sz="1867" dirty="0">
                <a:latin typeface="微软雅黑" pitchFamily="34" charset="-122"/>
                <a:ea typeface="微软雅黑" pitchFamily="34" charset="-122"/>
              </a:rPr>
              <a:t>&gt;</a:t>
            </a:r>
          </a:p>
          <a:p>
            <a:pPr algn="just"/>
            <a:r>
              <a:rPr lang="en-US" altLang="zh-CN" sz="1867" dirty="0">
                <a:latin typeface="微软雅黑" pitchFamily="34" charset="-122"/>
                <a:ea typeface="微软雅黑" pitchFamily="34" charset="-122"/>
              </a:rPr>
              <a:t>     using namespace std;</a:t>
            </a:r>
          </a:p>
          <a:p>
            <a:pPr algn="just"/>
            <a:endParaRPr lang="en-US" altLang="zh-CN" sz="1867" dirty="0">
              <a:latin typeface="微软雅黑" pitchFamily="34" charset="-122"/>
              <a:ea typeface="微软雅黑" pitchFamily="34" charset="-122"/>
            </a:endParaRPr>
          </a:p>
          <a:p>
            <a:pPr algn="just"/>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enum</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p_r_s</a:t>
            </a:r>
            <a:r>
              <a:rPr lang="en-US" altLang="zh-CN" sz="1867" dirty="0">
                <a:latin typeface="微软雅黑" pitchFamily="34" charset="-122"/>
                <a:ea typeface="微软雅黑" pitchFamily="34" charset="-122"/>
              </a:rPr>
              <a:t>  { paper,  rock,  scissor,  game,  help,  quit  } ;</a:t>
            </a:r>
          </a:p>
          <a:p>
            <a:pPr algn="just"/>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enum</a:t>
            </a:r>
            <a:r>
              <a:rPr lang="en-US" altLang="zh-CN" sz="1867" dirty="0">
                <a:latin typeface="微软雅黑" pitchFamily="34" charset="-122"/>
                <a:ea typeface="微软雅黑" pitchFamily="34" charset="-122"/>
              </a:rPr>
              <a:t> outcome { win , lose,  tie  } ;</a:t>
            </a:r>
          </a:p>
          <a:p>
            <a:pPr algn="just"/>
            <a:r>
              <a:rPr lang="en-US" altLang="zh-CN" sz="1867" dirty="0">
                <a:latin typeface="微软雅黑" pitchFamily="34" charset="-122"/>
                <a:ea typeface="微软雅黑" pitchFamily="34" charset="-122"/>
              </a:rPr>
              <a:t> </a:t>
            </a:r>
          </a:p>
          <a:p>
            <a:pPr algn="just"/>
            <a:r>
              <a:rPr lang="en-US" altLang="zh-CN" sz="1867" dirty="0">
                <a:latin typeface="微软雅黑" pitchFamily="34" charset="-122"/>
                <a:ea typeface="微软雅黑" pitchFamily="34" charset="-122"/>
              </a:rPr>
              <a:t>     outcome compare( </a:t>
            </a:r>
            <a:r>
              <a:rPr lang="en-US" altLang="zh-CN" sz="1867" dirty="0" err="1">
                <a:latin typeface="微软雅黑" pitchFamily="34" charset="-122"/>
                <a:ea typeface="微软雅黑" pitchFamily="34" charset="-122"/>
              </a:rPr>
              <a:t>p_r_s</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player_choice</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p_r_s</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machine_choice</a:t>
            </a:r>
            <a:r>
              <a:rPr lang="en-US" altLang="zh-CN" sz="1867" dirty="0">
                <a:latin typeface="微软雅黑" pitchFamily="34" charset="-122"/>
                <a:ea typeface="微软雅黑" pitchFamily="34" charset="-122"/>
              </a:rPr>
              <a:t>  );</a:t>
            </a:r>
          </a:p>
          <a:p>
            <a:pPr algn="just"/>
            <a:r>
              <a:rPr lang="en-US" altLang="zh-CN" sz="1867" dirty="0">
                <a:latin typeface="微软雅黑" pitchFamily="34" charset="-122"/>
                <a:ea typeface="微软雅黑" pitchFamily="34" charset="-122"/>
              </a:rPr>
              <a:t>     void </a:t>
            </a:r>
            <a:r>
              <a:rPr lang="en-US" altLang="zh-CN" sz="1867" dirty="0" err="1">
                <a:latin typeface="微软雅黑" pitchFamily="34" charset="-122"/>
                <a:ea typeface="微软雅黑" pitchFamily="34" charset="-122"/>
              </a:rPr>
              <a:t>prn_game_status</a:t>
            </a:r>
            <a:r>
              <a:rPr lang="en-US" altLang="zh-CN" sz="1867" dirty="0">
                <a:latin typeface="微软雅黑" pitchFamily="34" charset="-122"/>
                <a:ea typeface="微软雅黑" pitchFamily="34" charset="-122"/>
              </a:rPr>
              <a:t>( );</a:t>
            </a:r>
          </a:p>
          <a:p>
            <a:pPr algn="just"/>
            <a:r>
              <a:rPr lang="en-US" altLang="zh-CN" sz="1867" dirty="0">
                <a:latin typeface="微软雅黑" pitchFamily="34" charset="-122"/>
                <a:ea typeface="微软雅黑" pitchFamily="34" charset="-122"/>
              </a:rPr>
              <a:t>     void </a:t>
            </a:r>
            <a:r>
              <a:rPr lang="en-US" altLang="zh-CN" sz="1867" dirty="0" err="1">
                <a:latin typeface="微软雅黑" pitchFamily="34" charset="-122"/>
                <a:ea typeface="微软雅黑" pitchFamily="34" charset="-122"/>
              </a:rPr>
              <a:t>prn_help</a:t>
            </a:r>
            <a:r>
              <a:rPr lang="en-US" altLang="zh-CN" sz="1867" dirty="0">
                <a:latin typeface="微软雅黑" pitchFamily="34" charset="-122"/>
                <a:ea typeface="微软雅黑" pitchFamily="34" charset="-122"/>
              </a:rPr>
              <a:t>();</a:t>
            </a:r>
          </a:p>
          <a:p>
            <a:pPr algn="just"/>
            <a:r>
              <a:rPr lang="en-US" altLang="zh-CN" sz="1867" dirty="0">
                <a:latin typeface="微软雅黑" pitchFamily="34" charset="-122"/>
                <a:ea typeface="微软雅黑" pitchFamily="34" charset="-122"/>
              </a:rPr>
              <a:t>     void report (outcome  result );</a:t>
            </a:r>
          </a:p>
          <a:p>
            <a:pPr algn="just"/>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p_r_s</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selection_by_machine</a:t>
            </a:r>
            <a:r>
              <a:rPr lang="en-US" altLang="zh-CN" sz="1867" dirty="0">
                <a:latin typeface="微软雅黑" pitchFamily="34" charset="-122"/>
                <a:ea typeface="微软雅黑" pitchFamily="34" charset="-122"/>
              </a:rPr>
              <a:t>( );</a:t>
            </a:r>
          </a:p>
          <a:p>
            <a:pPr algn="just"/>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p_r_s</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selection_by_player</a:t>
            </a:r>
            <a:r>
              <a:rPr lang="en-US" altLang="zh-CN" sz="1867" dirty="0">
                <a:latin typeface="微软雅黑" pitchFamily="34" charset="-122"/>
                <a:ea typeface="微软雅黑" pitchFamily="34" charset="-122"/>
              </a:rPr>
              <a:t>( );</a:t>
            </a:r>
          </a:p>
          <a:p>
            <a:pPr algn="just"/>
            <a:r>
              <a:rPr lang="pt-BR" altLang="zh-CN" sz="1867" dirty="0">
                <a:latin typeface="微软雅黑" pitchFamily="34" charset="-122"/>
                <a:ea typeface="微软雅黑" pitchFamily="34" charset="-122"/>
              </a:rPr>
              <a:t>#endif</a:t>
            </a:r>
            <a:endParaRPr lang="en-US" altLang="zh-CN" sz="1867" dirty="0">
              <a:latin typeface="微软雅黑" pitchFamily="34" charset="-122"/>
              <a:ea typeface="微软雅黑" pitchFamily="34" charset="-122"/>
            </a:endParaRPr>
          </a:p>
        </p:txBody>
      </p:sp>
    </p:spTree>
  </p:cSld>
  <p:clrMapOvr>
    <a:masterClrMapping/>
  </p:clrMapOvr>
  <p:transition spd="med">
    <p:fade/>
  </p:transition>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241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主模块的实现</a:t>
            </a:r>
          </a:p>
        </p:txBody>
      </p:sp>
      <p:sp>
        <p:nvSpPr>
          <p:cNvPr id="645123" name="Text Box 4"/>
          <p:cNvSpPr txBox="1">
            <a:spLocks noChangeArrowheads="1"/>
          </p:cNvSpPr>
          <p:nvPr/>
        </p:nvSpPr>
        <p:spPr bwMode="auto">
          <a:xfrm>
            <a:off x="914400" y="1409700"/>
            <a:ext cx="10735733" cy="4289188"/>
          </a:xfrm>
          <a:prstGeom prst="rect">
            <a:avLst/>
          </a:prstGeom>
          <a:noFill/>
          <a:ln w="9525">
            <a:noFill/>
            <a:miter lim="800000"/>
            <a:headEnd/>
            <a:tailEnd/>
          </a:ln>
        </p:spPr>
        <p:txBody>
          <a:bodyPr>
            <a:spAutoFit/>
          </a:bodyPr>
          <a:lstStyle/>
          <a:p>
            <a:pPr algn="just">
              <a:spcBef>
                <a:spcPts val="267"/>
              </a:spcBef>
            </a:pPr>
            <a:r>
              <a:rPr lang="pt-BR" altLang="zh-CN" sz="1867" dirty="0">
                <a:latin typeface="微软雅黑" pitchFamily="34" charset="-122"/>
                <a:ea typeface="微软雅黑" pitchFamily="34" charset="-122"/>
              </a:rPr>
              <a:t>//</a:t>
            </a:r>
            <a:r>
              <a:rPr lang="zh-CN" altLang="pt-BR" sz="1867" dirty="0">
                <a:latin typeface="微软雅黑" pitchFamily="34" charset="-122"/>
                <a:ea typeface="微软雅黑" pitchFamily="34" charset="-122"/>
              </a:rPr>
              <a:t>文件：</a:t>
            </a:r>
            <a:r>
              <a:rPr lang="pt-BR" altLang="zh-CN" sz="1867" dirty="0">
                <a:latin typeface="微软雅黑" pitchFamily="34" charset="-122"/>
                <a:ea typeface="微软雅黑" pitchFamily="34" charset="-122"/>
              </a:rPr>
              <a:t>main.cpp</a:t>
            </a:r>
          </a:p>
          <a:p>
            <a:pPr algn="just">
              <a:spcBef>
                <a:spcPts val="267"/>
              </a:spcBef>
            </a:pPr>
            <a:r>
              <a:rPr lang="pt-BR" altLang="zh-CN" sz="1867" dirty="0">
                <a:latin typeface="微软雅黑" pitchFamily="34" charset="-122"/>
                <a:ea typeface="微软雅黑" pitchFamily="34" charset="-122"/>
              </a:rPr>
              <a:t>// </a:t>
            </a:r>
            <a:r>
              <a:rPr lang="zh-CN" altLang="pt-BR" sz="1867" dirty="0">
                <a:latin typeface="微软雅黑" pitchFamily="34" charset="-122"/>
                <a:ea typeface="微软雅黑" pitchFamily="34" charset="-122"/>
              </a:rPr>
              <a:t>石头、剪子、布游戏的主模块</a:t>
            </a:r>
          </a:p>
          <a:p>
            <a:pPr algn="just">
              <a:spcBef>
                <a:spcPts val="267"/>
              </a:spcBef>
            </a:pPr>
            <a:endParaRPr lang="zh-CN" altLang="pt-BR" sz="1867" dirty="0">
              <a:latin typeface="微软雅黑" pitchFamily="34" charset="-122"/>
              <a:ea typeface="微软雅黑" pitchFamily="34" charset="-122"/>
            </a:endParaRPr>
          </a:p>
          <a:p>
            <a:pPr algn="just">
              <a:spcBef>
                <a:spcPts val="267"/>
              </a:spcBef>
            </a:pPr>
            <a:r>
              <a:rPr lang="en-US" altLang="zh-CN" sz="1867" dirty="0">
                <a:latin typeface="微软雅黑" pitchFamily="34" charset="-122"/>
                <a:ea typeface="微软雅黑" pitchFamily="34" charset="-122"/>
              </a:rPr>
              <a:t>#include "</a:t>
            </a:r>
            <a:r>
              <a:rPr lang="en-US" altLang="zh-CN" sz="1867" dirty="0" err="1">
                <a:latin typeface="微软雅黑" pitchFamily="34" charset="-122"/>
                <a:ea typeface="微软雅黑" pitchFamily="34" charset="-122"/>
              </a:rPr>
              <a:t>p_r_s.h</a:t>
            </a:r>
            <a:r>
              <a:rPr lang="en-US" altLang="zh-CN" sz="1867" dirty="0">
                <a:latin typeface="微软雅黑" pitchFamily="34" charset="-122"/>
                <a:ea typeface="微软雅黑" pitchFamily="34" charset="-122"/>
              </a:rPr>
              <a:t>“</a:t>
            </a:r>
          </a:p>
          <a:p>
            <a:pPr algn="just">
              <a:spcBef>
                <a:spcPts val="267"/>
              </a:spcBef>
            </a:pPr>
            <a:endParaRPr lang="en-US" altLang="zh-CN" sz="1867" dirty="0">
              <a:latin typeface="微软雅黑" pitchFamily="34" charset="-122"/>
              <a:ea typeface="微软雅黑" pitchFamily="34" charset="-122"/>
            </a:endParaRPr>
          </a:p>
          <a:p>
            <a:pPr algn="just">
              <a:spcBef>
                <a:spcPts val="267"/>
              </a:spcBef>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pPr algn="just">
              <a:spcBef>
                <a:spcPts val="267"/>
              </a:spcBef>
            </a:pPr>
            <a:r>
              <a:rPr lang="en-US" altLang="zh-CN" sz="1867" dirty="0">
                <a:latin typeface="微软雅黑" pitchFamily="34" charset="-122"/>
                <a:ea typeface="微软雅黑" pitchFamily="34" charset="-122"/>
              </a:rPr>
              <a:t>{</a:t>
            </a:r>
          </a:p>
          <a:p>
            <a:pPr algn="just">
              <a:spcBef>
                <a:spcPts val="267"/>
              </a:spcBef>
            </a:pPr>
            <a:r>
              <a:rPr lang="en-US" altLang="zh-CN" sz="1867" dirty="0">
                <a:latin typeface="微软雅黑" pitchFamily="34" charset="-122"/>
                <a:ea typeface="微软雅黑" pitchFamily="34" charset="-122"/>
              </a:rPr>
              <a:t>        outcome  result;</a:t>
            </a:r>
          </a:p>
          <a:p>
            <a:pPr algn="just">
              <a:spcBef>
                <a:spcPts val="267"/>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p_r_s</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player_choice</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machine_choice</a:t>
            </a:r>
            <a:r>
              <a:rPr lang="en-US" altLang="zh-CN" sz="1867" dirty="0">
                <a:latin typeface="微软雅黑" pitchFamily="34" charset="-122"/>
                <a:ea typeface="微软雅黑" pitchFamily="34" charset="-122"/>
              </a:rPr>
              <a:t>;</a:t>
            </a:r>
          </a:p>
          <a:p>
            <a:pPr lvl="1" algn="just">
              <a:spcBef>
                <a:spcPts val="267"/>
              </a:spcBef>
            </a:pPr>
            <a:endParaRPr lang="en-US" altLang="zh-CN" sz="1867" dirty="0">
              <a:latin typeface="微软雅黑" pitchFamily="34" charset="-122"/>
              <a:ea typeface="微软雅黑" pitchFamily="34" charset="-122"/>
            </a:endParaRPr>
          </a:p>
          <a:p>
            <a:pPr lvl="1" algn="just">
              <a:spcBef>
                <a:spcPts val="267"/>
              </a:spcBef>
            </a:pPr>
            <a:r>
              <a:rPr lang="en-US" altLang="zh-CN" sz="1867" dirty="0">
                <a:latin typeface="微软雅黑" pitchFamily="34" charset="-122"/>
                <a:ea typeface="微软雅黑" pitchFamily="34" charset="-122"/>
              </a:rPr>
              <a:t> // seed the random number generator </a:t>
            </a:r>
          </a:p>
          <a:p>
            <a:pPr lvl="1" algn="just">
              <a:spcBef>
                <a:spcPts val="267"/>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srand</a:t>
            </a:r>
            <a:r>
              <a:rPr lang="en-US" altLang="zh-CN" sz="1867" dirty="0">
                <a:latin typeface="微软雅黑" pitchFamily="34" charset="-122"/>
                <a:ea typeface="微软雅黑" pitchFamily="34" charset="-122"/>
              </a:rPr>
              <a:t>(time(NULL));</a:t>
            </a:r>
          </a:p>
          <a:p>
            <a:pPr lvl="1" algn="just">
              <a:spcBef>
                <a:spcPts val="267"/>
              </a:spcBef>
            </a:pPr>
            <a:r>
              <a:rPr lang="en-US" altLang="zh-CN" sz="1867" dirty="0">
                <a:latin typeface="微软雅黑" pitchFamily="34" charset="-122"/>
                <a:ea typeface="微软雅黑" pitchFamily="34" charset="-122"/>
              </a:rPr>
              <a:t>   </a:t>
            </a:r>
          </a:p>
        </p:txBody>
      </p:sp>
    </p:spTree>
  </p:cSld>
  <p:clrMapOvr>
    <a:masterClrMapping/>
  </p:clrMapOvr>
  <p:transition spd="med">
    <p:fade/>
  </p:transition>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4"/>
          <p:cNvSpPr>
            <a:spLocks noChangeArrowheads="1"/>
          </p:cNvSpPr>
          <p:nvPr/>
        </p:nvSpPr>
        <p:spPr bwMode="auto">
          <a:xfrm>
            <a:off x="705909" y="828675"/>
            <a:ext cx="9876367" cy="5579476"/>
          </a:xfrm>
          <a:prstGeom prst="rect">
            <a:avLst/>
          </a:prstGeom>
          <a:noFill/>
          <a:ln w="12700" cap="sq" algn="ctr">
            <a:noFill/>
            <a:miter lim="800000"/>
            <a:headEnd type="none" w="sm" len="sm"/>
            <a:tailEnd type="none" w="sm" len="sm"/>
          </a:ln>
        </p:spPr>
        <p:txBody>
          <a:bodyPr wrap="square">
            <a:spAutoFit/>
          </a:bodyPr>
          <a:lstStyle/>
          <a:p>
            <a:pPr lvl="1">
              <a:lnSpc>
                <a:spcPct val="120000"/>
              </a:lnSpc>
            </a:pPr>
            <a:r>
              <a:rPr lang="en-US" altLang="zh-CN" sz="1867" dirty="0">
                <a:latin typeface="微软雅黑" pitchFamily="34" charset="-122"/>
                <a:ea typeface="微软雅黑" pitchFamily="34" charset="-122"/>
              </a:rPr>
              <a:t>while((</a:t>
            </a:r>
            <a:r>
              <a:rPr lang="en-US" altLang="zh-CN" sz="1867" dirty="0" err="1">
                <a:latin typeface="微软雅黑" pitchFamily="34" charset="-122"/>
                <a:ea typeface="微软雅黑" pitchFamily="34" charset="-122"/>
              </a:rPr>
              <a:t>player_choice</a:t>
            </a:r>
            <a:r>
              <a:rPr lang="en-US" altLang="zh-CN" sz="1867" dirty="0">
                <a:latin typeface="微软雅黑" pitchFamily="34" charset="-122"/>
                <a:ea typeface="微软雅黑" pitchFamily="34" charset="-122"/>
              </a:rPr>
              <a:t> = </a:t>
            </a:r>
            <a:r>
              <a:rPr lang="en-US" altLang="zh-CN" sz="1867" dirty="0" err="1">
                <a:latin typeface="微软雅黑" pitchFamily="34" charset="-122"/>
                <a:ea typeface="微软雅黑" pitchFamily="34" charset="-122"/>
              </a:rPr>
              <a:t>selection_by_player</a:t>
            </a:r>
            <a:r>
              <a:rPr lang="en-US" altLang="zh-CN" sz="1867" dirty="0">
                <a:latin typeface="微软雅黑" pitchFamily="34" charset="-122"/>
                <a:ea typeface="微软雅黑" pitchFamily="34" charset="-122"/>
              </a:rPr>
              <a:t>()) != quit)</a:t>
            </a:r>
          </a:p>
          <a:p>
            <a:pPr lvl="1">
              <a:lnSpc>
                <a:spcPct val="120000"/>
              </a:lnSpc>
            </a:pPr>
            <a:r>
              <a:rPr lang="en-US" altLang="zh-CN" sz="1867" dirty="0">
                <a:latin typeface="微软雅黑" pitchFamily="34" charset="-122"/>
                <a:ea typeface="微软雅黑" pitchFamily="34" charset="-122"/>
              </a:rPr>
              <a:t>      switch(</a:t>
            </a:r>
            <a:r>
              <a:rPr lang="en-US" altLang="zh-CN" sz="1867" dirty="0" err="1">
                <a:latin typeface="微软雅黑" pitchFamily="34" charset="-122"/>
                <a:ea typeface="微软雅黑" pitchFamily="34" charset="-122"/>
              </a:rPr>
              <a:t>player_choice</a:t>
            </a:r>
            <a:r>
              <a:rPr lang="en-US" altLang="zh-CN" sz="1867" dirty="0">
                <a:latin typeface="微软雅黑" pitchFamily="34" charset="-122"/>
                <a:ea typeface="微软雅黑" pitchFamily="34" charset="-122"/>
              </a:rPr>
              <a:t>) { </a:t>
            </a:r>
          </a:p>
          <a:p>
            <a:pPr lvl="1">
              <a:lnSpc>
                <a:spcPct val="120000"/>
              </a:lnSpc>
            </a:pPr>
            <a:r>
              <a:rPr lang="en-US" altLang="zh-CN" sz="1867" dirty="0">
                <a:latin typeface="微软雅黑" pitchFamily="34" charset="-122"/>
                <a:ea typeface="微软雅黑" pitchFamily="34" charset="-122"/>
              </a:rPr>
              <a:t>          case paper:    case rock:      case scissor:</a:t>
            </a:r>
          </a:p>
          <a:p>
            <a:pPr lvl="1">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machine_choice</a:t>
            </a:r>
            <a:r>
              <a:rPr lang="en-US" altLang="zh-CN" sz="1867" dirty="0">
                <a:latin typeface="微软雅黑" pitchFamily="34" charset="-122"/>
                <a:ea typeface="微软雅黑" pitchFamily="34" charset="-122"/>
              </a:rPr>
              <a:t> = </a:t>
            </a:r>
            <a:r>
              <a:rPr lang="en-US" altLang="zh-CN" sz="1867" dirty="0" err="1">
                <a:latin typeface="微软雅黑" pitchFamily="34" charset="-122"/>
                <a:ea typeface="微软雅黑" pitchFamily="34" charset="-122"/>
              </a:rPr>
              <a:t>selection_by_machine</a:t>
            </a:r>
            <a:r>
              <a:rPr lang="en-US" altLang="zh-CN" sz="1867" dirty="0">
                <a:latin typeface="微软雅黑" pitchFamily="34" charset="-122"/>
                <a:ea typeface="微软雅黑" pitchFamily="34" charset="-122"/>
              </a:rPr>
              <a:t>();</a:t>
            </a:r>
          </a:p>
          <a:p>
            <a:pPr lvl="1">
              <a:lnSpc>
                <a:spcPct val="120000"/>
              </a:lnSpc>
            </a:pPr>
            <a:r>
              <a:rPr lang="en-US" altLang="zh-CN" sz="1867" dirty="0">
                <a:latin typeface="微软雅黑" pitchFamily="34" charset="-122"/>
                <a:ea typeface="微软雅黑" pitchFamily="34" charset="-122"/>
              </a:rPr>
              <a:t>                  result = compare(</a:t>
            </a:r>
            <a:r>
              <a:rPr lang="en-US" altLang="zh-CN" sz="1867" dirty="0" err="1">
                <a:latin typeface="微软雅黑" pitchFamily="34" charset="-122"/>
                <a:ea typeface="微软雅黑" pitchFamily="34" charset="-122"/>
              </a:rPr>
              <a:t>player_choice</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machine_choice</a:t>
            </a:r>
            <a:r>
              <a:rPr lang="en-US" altLang="zh-CN" sz="1867" dirty="0">
                <a:latin typeface="微软雅黑" pitchFamily="34" charset="-122"/>
                <a:ea typeface="微软雅黑" pitchFamily="34" charset="-122"/>
              </a:rPr>
              <a:t>);</a:t>
            </a:r>
          </a:p>
          <a:p>
            <a:pPr lvl="1">
              <a:lnSpc>
                <a:spcPct val="120000"/>
              </a:lnSpc>
            </a:pPr>
            <a:r>
              <a:rPr lang="en-US" altLang="zh-CN" sz="1867" dirty="0">
                <a:latin typeface="微软雅黑" pitchFamily="34" charset="-122"/>
                <a:ea typeface="微软雅黑" pitchFamily="34" charset="-122"/>
              </a:rPr>
              <a:t>                  report(result); </a:t>
            </a:r>
          </a:p>
          <a:p>
            <a:pPr lvl="1">
              <a:lnSpc>
                <a:spcPct val="120000"/>
              </a:lnSpc>
            </a:pPr>
            <a:r>
              <a:rPr lang="en-US" altLang="zh-CN" sz="1867" dirty="0">
                <a:latin typeface="微软雅黑" pitchFamily="34" charset="-122"/>
                <a:ea typeface="微软雅黑" pitchFamily="34" charset="-122"/>
              </a:rPr>
              <a:t>                  break;</a:t>
            </a:r>
          </a:p>
          <a:p>
            <a:pPr lvl="1">
              <a:lnSpc>
                <a:spcPct val="120000"/>
              </a:lnSpc>
            </a:pPr>
            <a:r>
              <a:rPr lang="en-US" altLang="zh-CN" sz="1867" dirty="0">
                <a:latin typeface="微软雅黑" pitchFamily="34" charset="-122"/>
                <a:ea typeface="微软雅黑" pitchFamily="34" charset="-122"/>
              </a:rPr>
              <a:t>          case game:  </a:t>
            </a:r>
          </a:p>
          <a:p>
            <a:pPr lvl="1">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prn_game_status</a:t>
            </a:r>
            <a:r>
              <a:rPr lang="en-US" altLang="zh-CN" sz="1867" dirty="0">
                <a:latin typeface="微软雅黑" pitchFamily="34" charset="-122"/>
                <a:ea typeface="微软雅黑" pitchFamily="34" charset="-122"/>
              </a:rPr>
              <a:t>(); </a:t>
            </a:r>
          </a:p>
          <a:p>
            <a:pPr lvl="1">
              <a:lnSpc>
                <a:spcPct val="120000"/>
              </a:lnSpc>
            </a:pPr>
            <a:r>
              <a:rPr lang="en-US" altLang="zh-CN" sz="1867" dirty="0">
                <a:latin typeface="微软雅黑" pitchFamily="34" charset="-122"/>
                <a:ea typeface="微软雅黑" pitchFamily="34" charset="-122"/>
              </a:rPr>
              <a:t>                 break;</a:t>
            </a:r>
          </a:p>
          <a:p>
            <a:pPr lvl="1">
              <a:lnSpc>
                <a:spcPct val="120000"/>
              </a:lnSpc>
            </a:pPr>
            <a:r>
              <a:rPr lang="en-US" altLang="zh-CN" sz="1867" dirty="0">
                <a:latin typeface="微软雅黑" pitchFamily="34" charset="-122"/>
                <a:ea typeface="微软雅黑" pitchFamily="34" charset="-122"/>
              </a:rPr>
              <a:t>          case help: </a:t>
            </a:r>
            <a:r>
              <a:rPr lang="en-US" altLang="zh-CN" sz="1867" dirty="0" err="1">
                <a:latin typeface="微软雅黑" pitchFamily="34" charset="-122"/>
                <a:ea typeface="微软雅黑" pitchFamily="34" charset="-122"/>
              </a:rPr>
              <a:t>prn_help</a:t>
            </a:r>
            <a:r>
              <a:rPr lang="en-US" altLang="zh-CN" sz="1867" dirty="0">
                <a:latin typeface="微软雅黑" pitchFamily="34" charset="-122"/>
                <a:ea typeface="微软雅黑" pitchFamily="34" charset="-122"/>
              </a:rPr>
              <a:t>();   </a:t>
            </a:r>
          </a:p>
          <a:p>
            <a:pPr lvl="1">
              <a:lnSpc>
                <a:spcPct val="120000"/>
              </a:lnSpc>
            </a:pPr>
            <a:r>
              <a:rPr lang="en-US" altLang="zh-CN" sz="1867" dirty="0">
                <a:latin typeface="微软雅黑" pitchFamily="34" charset="-122"/>
                <a:ea typeface="微软雅黑" pitchFamily="34" charset="-122"/>
              </a:rPr>
              <a:t>     }</a:t>
            </a:r>
          </a:p>
          <a:p>
            <a:pPr lvl="1">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prn_game_status</a:t>
            </a:r>
            <a:r>
              <a:rPr lang="en-US" altLang="zh-CN" sz="1867" dirty="0">
                <a:latin typeface="微软雅黑" pitchFamily="34" charset="-122"/>
                <a:ea typeface="微软雅黑" pitchFamily="34" charset="-122"/>
              </a:rPr>
              <a:t>(); </a:t>
            </a:r>
          </a:p>
          <a:p>
            <a:pPr lvl="1">
              <a:lnSpc>
                <a:spcPct val="120000"/>
              </a:lnSpc>
            </a:pPr>
            <a:endParaRPr lang="en-US" altLang="zh-CN" sz="1867" dirty="0">
              <a:latin typeface="微软雅黑" pitchFamily="34" charset="-122"/>
              <a:ea typeface="微软雅黑" pitchFamily="34" charset="-122"/>
            </a:endParaRPr>
          </a:p>
          <a:p>
            <a:pPr lvl="1">
              <a:lnSpc>
                <a:spcPct val="120000"/>
              </a:lnSpc>
            </a:pPr>
            <a:r>
              <a:rPr lang="en-US" altLang="zh-CN" sz="1867" dirty="0">
                <a:latin typeface="微软雅黑" pitchFamily="34" charset="-122"/>
                <a:ea typeface="微软雅黑" pitchFamily="34" charset="-122"/>
              </a:rPr>
              <a:t>     return 0;</a:t>
            </a:r>
          </a:p>
          <a:p>
            <a:pPr marL="0" lvl="1">
              <a:lnSpc>
                <a:spcPct val="120000"/>
              </a:lnSpc>
            </a:pPr>
            <a:r>
              <a:rPr lang="pt-BR" altLang="zh-CN" sz="1867" dirty="0">
                <a:latin typeface="微软雅黑" pitchFamily="34" charset="-122"/>
                <a:ea typeface="微软雅黑" pitchFamily="34" charset="-122"/>
              </a:rPr>
              <a:t>}</a:t>
            </a:r>
            <a:endParaRPr lang="en-US" altLang="zh-CN" sz="1867" dirty="0">
              <a:latin typeface="微软雅黑" pitchFamily="34" charset="-122"/>
              <a:ea typeface="微软雅黑" pitchFamily="34" charset="-122"/>
            </a:endParaRPr>
          </a:p>
        </p:txBody>
      </p:sp>
      <p:sp>
        <p:nvSpPr>
          <p:cNvPr id="4" name="标题 3">
            <a:extLst>
              <a:ext uri="{FF2B5EF4-FFF2-40B4-BE49-F238E27FC236}">
                <a16:creationId xmlns:a16="http://schemas.microsoft.com/office/drawing/2014/main" id="{01C6308A-09EE-7822-991E-0C64E667B61E}"/>
              </a:ext>
            </a:extLst>
          </p:cNvPr>
          <p:cNvSpPr>
            <a:spLocks noGrp="1"/>
          </p:cNvSpPr>
          <p:nvPr>
            <p:ph type="title"/>
          </p:nvPr>
        </p:nvSpPr>
        <p:spPr/>
        <p:txBody>
          <a:bodyPr/>
          <a:lstStyle/>
          <a:p>
            <a:endParaRPr lang="zh-CN" altLang="en-US"/>
          </a:p>
        </p:txBody>
      </p:sp>
    </p:spTree>
  </p:cSld>
  <p:clrMapOvr>
    <a:masterClrMapping/>
  </p:clrMapOvr>
  <p:transition spd="med">
    <p:fade/>
  </p:transition>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4466" name="Rectangle 2"/>
          <p:cNvSpPr>
            <a:spLocks noGrp="1" noChangeArrowheads="1"/>
          </p:cNvSpPr>
          <p:nvPr>
            <p:ph type="title"/>
          </p:nvPr>
        </p:nvSpPr>
        <p:spPr/>
        <p:txBody>
          <a:bodyPr>
            <a:normAutofit fontScale="90000"/>
          </a:bodyPr>
          <a:lstStyle/>
          <a:p>
            <a:pPr eaLnBrk="1" hangingPunct="1">
              <a:defRPr/>
            </a:pPr>
            <a:r>
              <a:rPr lang="en-US" altLang="zh-CN" sz="3733" b="1" dirty="0">
                <a:latin typeface="微软雅黑" pitchFamily="34" charset="-122"/>
              </a:rPr>
              <a:t>select</a:t>
            </a:r>
            <a:r>
              <a:rPr lang="zh-CN" altLang="en-US" sz="3733" b="1" dirty="0">
                <a:latin typeface="微软雅黑" pitchFamily="34" charset="-122"/>
              </a:rPr>
              <a:t>模块的实现 </a:t>
            </a:r>
          </a:p>
        </p:txBody>
      </p:sp>
      <p:sp>
        <p:nvSpPr>
          <p:cNvPr id="647171" name="Text Box 4"/>
          <p:cNvSpPr txBox="1">
            <a:spLocks noChangeArrowheads="1"/>
          </p:cNvSpPr>
          <p:nvPr/>
        </p:nvSpPr>
        <p:spPr bwMode="auto">
          <a:xfrm>
            <a:off x="676277" y="702470"/>
            <a:ext cx="9419167" cy="6126101"/>
          </a:xfrm>
          <a:prstGeom prst="rect">
            <a:avLst/>
          </a:prstGeom>
          <a:noFill/>
          <a:ln w="9525">
            <a:noFill/>
            <a:miter lim="800000"/>
            <a:headEnd/>
            <a:tailEnd/>
          </a:ln>
        </p:spPr>
        <p:txBody>
          <a:bodyPr>
            <a:spAutoFit/>
          </a:bodyPr>
          <a:lstStyle/>
          <a:p>
            <a:pPr algn="just"/>
            <a:r>
              <a:rPr lang="pt-BR" altLang="zh-CN" sz="1867" dirty="0">
                <a:latin typeface="微软雅黑" pitchFamily="34" charset="-122"/>
                <a:ea typeface="微软雅黑" pitchFamily="34" charset="-122"/>
              </a:rPr>
              <a:t>//</a:t>
            </a:r>
            <a:r>
              <a:rPr lang="zh-CN" altLang="pt-BR" sz="1867" dirty="0">
                <a:latin typeface="微软雅黑" pitchFamily="34" charset="-122"/>
                <a:ea typeface="微软雅黑" pitchFamily="34" charset="-122"/>
              </a:rPr>
              <a:t>文件：</a:t>
            </a:r>
            <a:r>
              <a:rPr lang="pt-BR" altLang="zh-CN" sz="1867" dirty="0">
                <a:latin typeface="微软雅黑" pitchFamily="34" charset="-122"/>
                <a:ea typeface="微软雅黑" pitchFamily="34" charset="-122"/>
              </a:rPr>
              <a:t>select.cpp</a:t>
            </a:r>
          </a:p>
          <a:p>
            <a:pPr algn="just"/>
            <a:r>
              <a:rPr lang="pt-BR" altLang="zh-CN" sz="1867" dirty="0">
                <a:latin typeface="微软雅黑" pitchFamily="34" charset="-122"/>
                <a:ea typeface="微软雅黑" pitchFamily="34" charset="-122"/>
              </a:rPr>
              <a:t>//</a:t>
            </a:r>
            <a:r>
              <a:rPr lang="zh-CN" altLang="pt-BR" sz="1867" dirty="0">
                <a:latin typeface="微软雅黑" pitchFamily="34" charset="-122"/>
                <a:ea typeface="微软雅黑" pitchFamily="34" charset="-122"/>
              </a:rPr>
              <a:t>包括机器选择</a:t>
            </a:r>
            <a:r>
              <a:rPr lang="en-US" altLang="zh-CN" sz="1867" dirty="0" err="1">
                <a:latin typeface="微软雅黑" pitchFamily="34" charset="-122"/>
                <a:ea typeface="微软雅黑" pitchFamily="34" charset="-122"/>
              </a:rPr>
              <a:t>selection_by_machine</a:t>
            </a:r>
            <a:r>
              <a:rPr lang="zh-CN" altLang="en-US" sz="1867" dirty="0">
                <a:latin typeface="微软雅黑" pitchFamily="34" charset="-122"/>
                <a:ea typeface="微软雅黑" pitchFamily="34" charset="-122"/>
              </a:rPr>
              <a:t>和</a:t>
            </a:r>
          </a:p>
          <a:p>
            <a:pPr algn="just"/>
            <a:r>
              <a:rPr lang="en-US" altLang="zh-CN" sz="1867" dirty="0">
                <a:latin typeface="微软雅黑" pitchFamily="34" charset="-122"/>
                <a:ea typeface="微软雅黑" pitchFamily="34" charset="-122"/>
              </a:rPr>
              <a:t>//</a:t>
            </a:r>
            <a:r>
              <a:rPr lang="zh-CN" altLang="en-US" sz="1867" dirty="0">
                <a:latin typeface="微软雅黑" pitchFamily="34" charset="-122"/>
                <a:ea typeface="微软雅黑" pitchFamily="34" charset="-122"/>
              </a:rPr>
              <a:t>玩家选择</a:t>
            </a:r>
            <a:r>
              <a:rPr lang="en-US" altLang="zh-CN" sz="1867" dirty="0" err="1">
                <a:latin typeface="微软雅黑" pitchFamily="34" charset="-122"/>
                <a:ea typeface="微软雅黑" pitchFamily="34" charset="-122"/>
              </a:rPr>
              <a:t>selection_by_player</a:t>
            </a:r>
            <a:r>
              <a:rPr lang="zh-CN" altLang="en-US" sz="1867" dirty="0">
                <a:latin typeface="微软雅黑" pitchFamily="34" charset="-122"/>
                <a:ea typeface="微软雅黑" pitchFamily="34" charset="-122"/>
              </a:rPr>
              <a:t>函数的实现</a:t>
            </a:r>
          </a:p>
          <a:p>
            <a:pPr algn="just"/>
            <a:endParaRPr lang="zh-CN" altLang="pt-BR" sz="1867" dirty="0">
              <a:latin typeface="微软雅黑" pitchFamily="34" charset="-122"/>
              <a:ea typeface="微软雅黑" pitchFamily="34" charset="-122"/>
            </a:endParaRPr>
          </a:p>
          <a:p>
            <a:pPr algn="just"/>
            <a:r>
              <a:rPr lang="pt-BR" altLang="zh-CN" sz="1867" dirty="0">
                <a:latin typeface="微软雅黑" pitchFamily="34" charset="-122"/>
                <a:ea typeface="微软雅黑" pitchFamily="34" charset="-122"/>
              </a:rPr>
              <a:t>#include "p_r_s.h"</a:t>
            </a:r>
          </a:p>
          <a:p>
            <a:pPr algn="just"/>
            <a:endParaRPr lang="pt-BR" altLang="zh-CN" sz="1867" dirty="0">
              <a:latin typeface="微软雅黑" pitchFamily="34" charset="-122"/>
              <a:ea typeface="微软雅黑" pitchFamily="34" charset="-122"/>
            </a:endParaRPr>
          </a:p>
          <a:p>
            <a:pPr algn="just"/>
            <a:r>
              <a:rPr lang="en-US" altLang="zh-CN" sz="1867" dirty="0" err="1">
                <a:latin typeface="微软雅黑" pitchFamily="34" charset="-122"/>
                <a:ea typeface="微软雅黑" pitchFamily="34" charset="-122"/>
              </a:rPr>
              <a:t>p_r_s</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selection_by_machine</a:t>
            </a:r>
            <a:r>
              <a:rPr lang="en-US" altLang="zh-CN" sz="1867" dirty="0">
                <a:latin typeface="微软雅黑" pitchFamily="34" charset="-122"/>
                <a:ea typeface="微软雅黑" pitchFamily="34" charset="-122"/>
              </a:rPr>
              <a:t>( )</a:t>
            </a:r>
          </a:p>
          <a:p>
            <a:pPr algn="just"/>
            <a:r>
              <a:rPr lang="en-US" altLang="zh-CN" sz="1867" dirty="0">
                <a:latin typeface="微软雅黑" pitchFamily="34" charset="-122"/>
                <a:ea typeface="微软雅黑" pitchFamily="34" charset="-122"/>
              </a:rPr>
              <a:t>{</a:t>
            </a:r>
          </a:p>
          <a:p>
            <a:pPr algn="just"/>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select = (rand( ) * 3 / (RAND_MAX + 1)); </a:t>
            </a:r>
          </a:p>
          <a:p>
            <a:pPr algn="just"/>
            <a:endParaRPr lang="en-US" altLang="zh-CN" sz="1867" dirty="0">
              <a:latin typeface="微软雅黑" pitchFamily="34" charset="-122"/>
              <a:ea typeface="微软雅黑" pitchFamily="34" charset="-122"/>
            </a:endParaRPr>
          </a:p>
          <a:p>
            <a:pPr algn="just"/>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 I am ";</a:t>
            </a:r>
          </a:p>
          <a:p>
            <a:pPr algn="just"/>
            <a:r>
              <a:rPr lang="en-US" altLang="zh-CN" sz="1867" dirty="0">
                <a:latin typeface="微软雅黑" pitchFamily="34" charset="-122"/>
                <a:ea typeface="微软雅黑" pitchFamily="34" charset="-122"/>
              </a:rPr>
              <a:t>       switch(select)  {</a:t>
            </a:r>
          </a:p>
          <a:p>
            <a:pPr algn="just"/>
            <a:r>
              <a:rPr lang="en-US" altLang="zh-CN" sz="1867" dirty="0">
                <a:latin typeface="微软雅黑" pitchFamily="34" charset="-122"/>
                <a:ea typeface="微软雅黑" pitchFamily="34" charset="-122"/>
              </a:rPr>
              <a:t>             case 0: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"paper. "; </a:t>
            </a:r>
          </a:p>
          <a:p>
            <a:pPr algn="just"/>
            <a:r>
              <a:rPr lang="en-US" altLang="zh-CN" sz="1867" dirty="0">
                <a:latin typeface="微软雅黑" pitchFamily="34" charset="-122"/>
                <a:ea typeface="微软雅黑" pitchFamily="34" charset="-122"/>
              </a:rPr>
              <a:t>                        break;</a:t>
            </a:r>
          </a:p>
          <a:p>
            <a:pPr algn="just"/>
            <a:r>
              <a:rPr lang="en-US" altLang="zh-CN" sz="1867" dirty="0">
                <a:latin typeface="微软雅黑" pitchFamily="34" charset="-122"/>
                <a:ea typeface="微软雅黑" pitchFamily="34" charset="-122"/>
              </a:rPr>
              <a:t>             case 1: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"rock. "; </a:t>
            </a:r>
          </a:p>
          <a:p>
            <a:pPr algn="just"/>
            <a:r>
              <a:rPr lang="en-US" altLang="zh-CN" sz="1867" dirty="0">
                <a:latin typeface="微软雅黑" pitchFamily="34" charset="-122"/>
                <a:ea typeface="微软雅黑" pitchFamily="34" charset="-122"/>
              </a:rPr>
              <a:t>                         break;</a:t>
            </a:r>
          </a:p>
          <a:p>
            <a:pPr algn="just"/>
            <a:r>
              <a:rPr lang="en-US" altLang="zh-CN" sz="1867" dirty="0">
                <a:latin typeface="微软雅黑" pitchFamily="34" charset="-122"/>
                <a:ea typeface="微软雅黑" pitchFamily="34" charset="-122"/>
              </a:rPr>
              <a:t>             case 2: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"scissor. "; </a:t>
            </a:r>
          </a:p>
          <a:p>
            <a:pPr algn="just"/>
            <a:r>
              <a:rPr lang="en-US" altLang="zh-CN" sz="1867" dirty="0">
                <a:latin typeface="微软雅黑" pitchFamily="34" charset="-122"/>
                <a:ea typeface="微软雅黑" pitchFamily="34" charset="-122"/>
              </a:rPr>
              <a:t>                        break;</a:t>
            </a:r>
          </a:p>
          <a:p>
            <a:pPr algn="just"/>
            <a:r>
              <a:rPr lang="en-US" altLang="zh-CN" sz="1867" dirty="0">
                <a:latin typeface="微软雅黑" pitchFamily="34" charset="-122"/>
                <a:ea typeface="微软雅黑" pitchFamily="34" charset="-122"/>
              </a:rPr>
              <a:t>       </a:t>
            </a:r>
            <a:r>
              <a:rPr lang="pt-BR" altLang="zh-CN" sz="1867" dirty="0">
                <a:latin typeface="微软雅黑" pitchFamily="34" charset="-122"/>
                <a:ea typeface="微软雅黑" pitchFamily="34" charset="-122"/>
              </a:rPr>
              <a:t>}</a:t>
            </a:r>
          </a:p>
          <a:p>
            <a:pPr algn="just"/>
            <a:r>
              <a:rPr lang="en-US" altLang="zh-CN" sz="1867" dirty="0">
                <a:latin typeface="微软雅黑" pitchFamily="34" charset="-122"/>
                <a:ea typeface="微软雅黑" pitchFamily="34" charset="-122"/>
              </a:rPr>
              <a:t>       return ((</a:t>
            </a:r>
            <a:r>
              <a:rPr lang="en-US" altLang="zh-CN" sz="1867" dirty="0" err="1">
                <a:latin typeface="微软雅黑" pitchFamily="34" charset="-122"/>
                <a:ea typeface="微软雅黑" pitchFamily="34" charset="-122"/>
              </a:rPr>
              <a:t>p_r_s</a:t>
            </a:r>
            <a:r>
              <a:rPr lang="en-US" altLang="zh-CN" sz="1867" dirty="0">
                <a:latin typeface="微软雅黑" pitchFamily="34" charset="-122"/>
                <a:ea typeface="微软雅黑" pitchFamily="34" charset="-122"/>
              </a:rPr>
              <a:t>) select);</a:t>
            </a:r>
          </a:p>
          <a:p>
            <a:pPr algn="just"/>
            <a:r>
              <a:rPr lang="en-US" altLang="zh-CN" sz="1867" dirty="0">
                <a:latin typeface="微软雅黑" pitchFamily="34" charset="-122"/>
                <a:ea typeface="微软雅黑" pitchFamily="34" charset="-122"/>
              </a:rPr>
              <a:t>}</a:t>
            </a:r>
          </a:p>
        </p:txBody>
      </p:sp>
      <p:sp>
        <p:nvSpPr>
          <p:cNvPr id="4" name="矩形 3"/>
          <p:cNvSpPr/>
          <p:nvPr/>
        </p:nvSpPr>
        <p:spPr>
          <a:xfrm>
            <a:off x="5496000" y="4339201"/>
            <a:ext cx="6580800" cy="379656"/>
          </a:xfrm>
          <a:prstGeom prst="rect">
            <a:avLst/>
          </a:prstGeom>
        </p:spPr>
        <p:txBody>
          <a:bodyPr wrap="square">
            <a:spAutoFit/>
          </a:bodyPr>
          <a:lstStyle/>
          <a:p>
            <a:r>
              <a:rPr lang="en-US" altLang="zh-CN" sz="1867" dirty="0" err="1">
                <a:latin typeface="微软雅黑" pitchFamily="34" charset="-122"/>
                <a:ea typeface="微软雅黑" pitchFamily="34" charset="-122"/>
              </a:rPr>
              <a:t>enum</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p_r_s</a:t>
            </a:r>
            <a:r>
              <a:rPr lang="en-US" altLang="zh-CN" sz="1867" dirty="0">
                <a:latin typeface="微软雅黑" pitchFamily="34" charset="-122"/>
                <a:ea typeface="微软雅黑" pitchFamily="34" charset="-122"/>
              </a:rPr>
              <a:t>  { paper,  rock,  scissor,  game,  help,  quit  } ;</a:t>
            </a:r>
            <a:endParaRPr lang="zh-CN" altLang="en-US" sz="1867"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4"/>
          <p:cNvSpPr>
            <a:spLocks noChangeArrowheads="1"/>
          </p:cNvSpPr>
          <p:nvPr/>
        </p:nvSpPr>
        <p:spPr bwMode="auto">
          <a:xfrm>
            <a:off x="514350" y="400052"/>
            <a:ext cx="11677649" cy="6391237"/>
          </a:xfrm>
          <a:prstGeom prst="rect">
            <a:avLst/>
          </a:prstGeom>
          <a:noFill/>
          <a:ln w="12700" cap="sq" algn="ctr">
            <a:noFill/>
            <a:miter lim="800000"/>
            <a:headEnd type="none" w="sm" len="sm"/>
            <a:tailEnd type="none" w="sm" len="sm"/>
          </a:ln>
        </p:spPr>
        <p:txBody>
          <a:bodyPr wrap="square">
            <a:spAutoFit/>
          </a:bodyPr>
          <a:lstStyle/>
          <a:p>
            <a:pPr>
              <a:lnSpc>
                <a:spcPct val="110000"/>
              </a:lnSpc>
            </a:pPr>
            <a:r>
              <a:rPr lang="en-US" altLang="zh-CN" sz="1867" dirty="0" err="1">
                <a:latin typeface="微软雅黑" pitchFamily="34" charset="-122"/>
                <a:ea typeface="微软雅黑" pitchFamily="34" charset="-122"/>
              </a:rPr>
              <a:t>p_r_s</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selection_by_player</a:t>
            </a:r>
            <a:r>
              <a:rPr lang="en-US" altLang="zh-CN" sz="1867" dirty="0">
                <a:latin typeface="微软雅黑" pitchFamily="34" charset="-122"/>
                <a:ea typeface="微软雅黑" pitchFamily="34" charset="-122"/>
              </a:rPr>
              <a:t>()</a:t>
            </a:r>
          </a:p>
          <a:p>
            <a:pPr>
              <a:lnSpc>
                <a:spcPct val="110000"/>
              </a:lnSpc>
            </a:pPr>
            <a:r>
              <a:rPr lang="en-US" altLang="zh-CN" sz="1867" dirty="0">
                <a:latin typeface="微软雅黑" pitchFamily="34" charset="-122"/>
                <a:ea typeface="微软雅黑" pitchFamily="34" charset="-122"/>
              </a:rPr>
              <a:t>{  </a:t>
            </a:r>
          </a:p>
          <a:p>
            <a:pPr>
              <a:lnSpc>
                <a:spcPct val="110000"/>
              </a:lnSpc>
            </a:pPr>
            <a:r>
              <a:rPr lang="en-US" altLang="zh-CN" sz="1867" dirty="0">
                <a:latin typeface="微软雅黑" pitchFamily="34" charset="-122"/>
                <a:ea typeface="微软雅黑" pitchFamily="34" charset="-122"/>
              </a:rPr>
              <a:t>       char c;</a:t>
            </a:r>
          </a:p>
          <a:p>
            <a:pPr>
              <a:lnSpc>
                <a:spcPct val="11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p_r_s</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player_choice</a:t>
            </a:r>
            <a:r>
              <a:rPr lang="en-US" altLang="zh-CN" sz="1867" dirty="0">
                <a:latin typeface="微软雅黑" pitchFamily="34" charset="-122"/>
                <a:ea typeface="微软雅黑" pitchFamily="34" charset="-122"/>
              </a:rPr>
              <a:t>;</a:t>
            </a:r>
          </a:p>
          <a:p>
            <a:pPr>
              <a:lnSpc>
                <a:spcPct val="110000"/>
              </a:lnSpc>
            </a:pPr>
            <a:endParaRPr lang="en-US" altLang="zh-CN" sz="1867" dirty="0">
              <a:latin typeface="微软雅黑" pitchFamily="34" charset="-122"/>
              <a:ea typeface="微软雅黑" pitchFamily="34" charset="-122"/>
            </a:endParaRPr>
          </a:p>
          <a:p>
            <a:pPr>
              <a:lnSpc>
                <a:spcPct val="11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prn_help</a:t>
            </a:r>
            <a:r>
              <a:rPr lang="en-US" altLang="zh-CN" sz="1867" dirty="0">
                <a:latin typeface="微软雅黑" pitchFamily="34" charset="-122"/>
                <a:ea typeface="微软雅黑" pitchFamily="34" charset="-122"/>
              </a:rPr>
              <a:t>(); </a:t>
            </a:r>
            <a:endParaRPr lang="zh-CN" altLang="en-US" sz="1867" dirty="0">
              <a:latin typeface="微软雅黑" pitchFamily="34" charset="-122"/>
              <a:ea typeface="微软雅黑" pitchFamily="34" charset="-122"/>
            </a:endParaRPr>
          </a:p>
          <a:p>
            <a:pPr>
              <a:lnSpc>
                <a:spcPct val="110000"/>
              </a:lnSpc>
            </a:pPr>
            <a:r>
              <a:rPr lang="zh-CN" altLang="en-US"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"please select: ";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c;</a:t>
            </a:r>
          </a:p>
          <a:p>
            <a:pPr>
              <a:lnSpc>
                <a:spcPct val="110000"/>
              </a:lnSpc>
            </a:pPr>
            <a:r>
              <a:rPr lang="en-US" altLang="zh-CN" sz="1867" dirty="0">
                <a:latin typeface="微软雅黑" pitchFamily="34" charset="-122"/>
                <a:ea typeface="微软雅黑" pitchFamily="34" charset="-122"/>
              </a:rPr>
              <a:t>       switch(c)    {</a:t>
            </a:r>
          </a:p>
          <a:p>
            <a:pPr>
              <a:lnSpc>
                <a:spcPct val="110000"/>
              </a:lnSpc>
            </a:pPr>
            <a:r>
              <a:rPr lang="en-US" altLang="zh-CN" sz="1867" dirty="0">
                <a:latin typeface="微软雅黑" pitchFamily="34" charset="-122"/>
                <a:ea typeface="微软雅黑" pitchFamily="34" charset="-122"/>
              </a:rPr>
              <a:t>             case 'p':  </a:t>
            </a:r>
            <a:r>
              <a:rPr lang="en-US" altLang="zh-CN" sz="1867" dirty="0" err="1">
                <a:latin typeface="微软雅黑" pitchFamily="34" charset="-122"/>
                <a:ea typeface="微软雅黑" pitchFamily="34" charset="-122"/>
              </a:rPr>
              <a:t>player_choice</a:t>
            </a:r>
            <a:r>
              <a:rPr lang="en-US" altLang="zh-CN" sz="1867" dirty="0">
                <a:latin typeface="微软雅黑" pitchFamily="34" charset="-122"/>
                <a:ea typeface="微软雅黑" pitchFamily="34" charset="-122"/>
              </a:rPr>
              <a:t> = paper;  </a:t>
            </a:r>
          </a:p>
          <a:p>
            <a:pPr>
              <a:lnSpc>
                <a:spcPct val="11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"you are paper. "; break;</a:t>
            </a:r>
          </a:p>
          <a:p>
            <a:pPr>
              <a:lnSpc>
                <a:spcPct val="110000"/>
              </a:lnSpc>
            </a:pPr>
            <a:r>
              <a:rPr lang="en-US" altLang="zh-CN" sz="1867" dirty="0">
                <a:latin typeface="微软雅黑" pitchFamily="34" charset="-122"/>
                <a:ea typeface="微软雅黑" pitchFamily="34" charset="-122"/>
              </a:rPr>
              <a:t>             case 'r':  </a:t>
            </a:r>
            <a:r>
              <a:rPr lang="en-US" altLang="zh-CN" sz="1867" dirty="0" err="1">
                <a:latin typeface="微软雅黑" pitchFamily="34" charset="-122"/>
                <a:ea typeface="微软雅黑" pitchFamily="34" charset="-122"/>
              </a:rPr>
              <a:t>player_choice</a:t>
            </a:r>
            <a:r>
              <a:rPr lang="en-US" altLang="zh-CN" sz="1867" dirty="0">
                <a:latin typeface="微软雅黑" pitchFamily="34" charset="-122"/>
                <a:ea typeface="微软雅黑" pitchFamily="34" charset="-122"/>
              </a:rPr>
              <a:t> = rock;   </a:t>
            </a:r>
          </a:p>
          <a:p>
            <a:pPr>
              <a:lnSpc>
                <a:spcPct val="11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"you are rock. "; break;</a:t>
            </a:r>
          </a:p>
          <a:p>
            <a:pPr>
              <a:lnSpc>
                <a:spcPct val="110000"/>
              </a:lnSpc>
            </a:pPr>
            <a:r>
              <a:rPr lang="en-US" altLang="zh-CN" sz="1867" dirty="0">
                <a:latin typeface="微软雅黑" pitchFamily="34" charset="-122"/>
                <a:ea typeface="微软雅黑" pitchFamily="34" charset="-122"/>
              </a:rPr>
              <a:t>             case 's':  </a:t>
            </a:r>
            <a:r>
              <a:rPr lang="en-US" altLang="zh-CN" sz="1867" dirty="0" err="1">
                <a:latin typeface="微软雅黑" pitchFamily="34" charset="-122"/>
                <a:ea typeface="微软雅黑" pitchFamily="34" charset="-122"/>
              </a:rPr>
              <a:t>player_choice</a:t>
            </a:r>
            <a:r>
              <a:rPr lang="en-US" altLang="zh-CN" sz="1867" dirty="0">
                <a:latin typeface="微软雅黑" pitchFamily="34" charset="-122"/>
                <a:ea typeface="微软雅黑" pitchFamily="34" charset="-122"/>
              </a:rPr>
              <a:t> = scissor;  </a:t>
            </a:r>
          </a:p>
          <a:p>
            <a:pPr>
              <a:lnSpc>
                <a:spcPct val="11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"you are scissor. ";break;</a:t>
            </a:r>
          </a:p>
          <a:p>
            <a:pPr>
              <a:lnSpc>
                <a:spcPct val="110000"/>
              </a:lnSpc>
            </a:pPr>
            <a:r>
              <a:rPr lang="en-US" altLang="zh-CN" sz="1867" dirty="0">
                <a:latin typeface="微软雅黑" pitchFamily="34" charset="-122"/>
                <a:ea typeface="微软雅黑" pitchFamily="34" charset="-122"/>
              </a:rPr>
              <a:t>             case 'g':  </a:t>
            </a:r>
            <a:r>
              <a:rPr lang="en-US" altLang="zh-CN" sz="1867" dirty="0" err="1">
                <a:latin typeface="微软雅黑" pitchFamily="34" charset="-122"/>
                <a:ea typeface="微软雅黑" pitchFamily="34" charset="-122"/>
              </a:rPr>
              <a:t>player_choice</a:t>
            </a:r>
            <a:r>
              <a:rPr lang="en-US" altLang="zh-CN" sz="1867" dirty="0">
                <a:latin typeface="微软雅黑" pitchFamily="34" charset="-122"/>
                <a:ea typeface="微软雅黑" pitchFamily="34" charset="-122"/>
              </a:rPr>
              <a:t> = game;   break;</a:t>
            </a:r>
          </a:p>
          <a:p>
            <a:pPr>
              <a:lnSpc>
                <a:spcPct val="110000"/>
              </a:lnSpc>
            </a:pPr>
            <a:r>
              <a:rPr lang="en-US" altLang="zh-CN" sz="1867" dirty="0">
                <a:latin typeface="微软雅黑" pitchFamily="34" charset="-122"/>
                <a:ea typeface="微软雅黑" pitchFamily="34" charset="-122"/>
              </a:rPr>
              <a:t>             case 'q':  </a:t>
            </a:r>
            <a:r>
              <a:rPr lang="en-US" altLang="zh-CN" sz="1867" dirty="0" err="1">
                <a:latin typeface="微软雅黑" pitchFamily="34" charset="-122"/>
                <a:ea typeface="微软雅黑" pitchFamily="34" charset="-122"/>
              </a:rPr>
              <a:t>player_choice</a:t>
            </a:r>
            <a:r>
              <a:rPr lang="en-US" altLang="zh-CN" sz="1867" dirty="0">
                <a:latin typeface="微软雅黑" pitchFamily="34" charset="-122"/>
                <a:ea typeface="微软雅黑" pitchFamily="34" charset="-122"/>
              </a:rPr>
              <a:t> = quit;  break;</a:t>
            </a:r>
          </a:p>
          <a:p>
            <a:pPr>
              <a:lnSpc>
                <a:spcPct val="110000"/>
              </a:lnSpc>
            </a:pPr>
            <a:r>
              <a:rPr lang="en-US" altLang="zh-CN" sz="1867" dirty="0">
                <a:latin typeface="微软雅黑" pitchFamily="34" charset="-122"/>
                <a:ea typeface="微软雅黑" pitchFamily="34" charset="-122"/>
              </a:rPr>
              <a:t>             default : </a:t>
            </a:r>
            <a:r>
              <a:rPr lang="en-US" altLang="zh-CN" sz="1867" dirty="0" err="1">
                <a:latin typeface="微软雅黑" pitchFamily="34" charset="-122"/>
                <a:ea typeface="微软雅黑" pitchFamily="34" charset="-122"/>
              </a:rPr>
              <a:t>player_choice</a:t>
            </a:r>
            <a:r>
              <a:rPr lang="en-US" altLang="zh-CN" sz="1867" dirty="0">
                <a:latin typeface="微软雅黑" pitchFamily="34" charset="-122"/>
                <a:ea typeface="微软雅黑" pitchFamily="34" charset="-122"/>
              </a:rPr>
              <a:t> = help;  break;</a:t>
            </a:r>
          </a:p>
          <a:p>
            <a:pPr>
              <a:lnSpc>
                <a:spcPct val="110000"/>
              </a:lnSpc>
            </a:pPr>
            <a:r>
              <a:rPr lang="en-US" altLang="zh-CN" sz="1867" dirty="0">
                <a:latin typeface="微软雅黑" pitchFamily="34" charset="-122"/>
                <a:ea typeface="微软雅黑" pitchFamily="34" charset="-122"/>
              </a:rPr>
              <a:t>      </a:t>
            </a:r>
            <a:r>
              <a:rPr lang="pt-BR" altLang="zh-CN" sz="1867" dirty="0">
                <a:latin typeface="微软雅黑" pitchFamily="34" charset="-122"/>
                <a:ea typeface="微软雅黑" pitchFamily="34" charset="-122"/>
              </a:rPr>
              <a:t>}</a:t>
            </a:r>
          </a:p>
          <a:p>
            <a:pPr>
              <a:lnSpc>
                <a:spcPct val="110000"/>
              </a:lnSpc>
            </a:pPr>
            <a:r>
              <a:rPr lang="pt-BR" altLang="zh-CN" sz="1867" dirty="0">
                <a:latin typeface="微软雅黑" pitchFamily="34" charset="-122"/>
                <a:ea typeface="微软雅黑" pitchFamily="34" charset="-122"/>
              </a:rPr>
              <a:t>      return player_choice;  </a:t>
            </a:r>
          </a:p>
          <a:p>
            <a:pPr>
              <a:lnSpc>
                <a:spcPct val="110000"/>
              </a:lnSpc>
            </a:pPr>
            <a:r>
              <a:rPr lang="pt-BR" altLang="zh-CN" sz="1867" dirty="0">
                <a:latin typeface="微软雅黑" pitchFamily="34" charset="-122"/>
                <a:ea typeface="微软雅黑" pitchFamily="34" charset="-122"/>
              </a:rPr>
              <a:t>}</a:t>
            </a:r>
            <a:endParaRPr lang="en-US" altLang="zh-CN" sz="1867" dirty="0">
              <a:latin typeface="微软雅黑" pitchFamily="34" charset="-122"/>
              <a:ea typeface="微软雅黑" pitchFamily="34" charset="-122"/>
            </a:endParaRPr>
          </a:p>
        </p:txBody>
      </p:sp>
    </p:spTree>
  </p:cSld>
  <p:clrMapOvr>
    <a:masterClrMapping/>
  </p:clrMapOvr>
  <p:transition spd="med">
    <p:fade/>
  </p:transition>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6514" name="Rectangle 2"/>
          <p:cNvSpPr>
            <a:spLocks noGrp="1" noChangeArrowheads="1"/>
          </p:cNvSpPr>
          <p:nvPr>
            <p:ph type="title"/>
          </p:nvPr>
        </p:nvSpPr>
        <p:spPr/>
        <p:txBody>
          <a:bodyPr>
            <a:normAutofit fontScale="90000"/>
          </a:bodyPr>
          <a:lstStyle/>
          <a:p>
            <a:pPr eaLnBrk="1" hangingPunct="1">
              <a:defRPr/>
            </a:pPr>
            <a:r>
              <a:rPr lang="pt-BR" altLang="zh-CN" sz="3733" b="1" dirty="0">
                <a:latin typeface="微软雅黑" pitchFamily="34" charset="-122"/>
              </a:rPr>
              <a:t>Compare</a:t>
            </a:r>
            <a:r>
              <a:rPr lang="zh-CN" altLang="pt-BR" sz="3733" b="1" dirty="0">
                <a:latin typeface="微软雅黑" pitchFamily="34" charset="-122"/>
              </a:rPr>
              <a:t>模块的实现 </a:t>
            </a:r>
            <a:endParaRPr lang="zh-CN" altLang="en-US" sz="3733" b="1" dirty="0">
              <a:latin typeface="微软雅黑" pitchFamily="34" charset="-122"/>
            </a:endParaRPr>
          </a:p>
        </p:txBody>
      </p:sp>
      <p:sp>
        <p:nvSpPr>
          <p:cNvPr id="649219" name="Text Box 4"/>
          <p:cNvSpPr txBox="1">
            <a:spLocks noChangeArrowheads="1"/>
          </p:cNvSpPr>
          <p:nvPr/>
        </p:nvSpPr>
        <p:spPr bwMode="auto">
          <a:xfrm>
            <a:off x="694267" y="1009651"/>
            <a:ext cx="11182351" cy="5782289"/>
          </a:xfrm>
          <a:prstGeom prst="rect">
            <a:avLst/>
          </a:prstGeom>
          <a:noFill/>
          <a:ln w="9525">
            <a:noFill/>
            <a:miter lim="800000"/>
            <a:headEnd/>
            <a:tailEnd/>
          </a:ln>
        </p:spPr>
        <p:txBody>
          <a:bodyPr>
            <a:spAutoFit/>
          </a:bodyPr>
          <a:lstStyle/>
          <a:p>
            <a:pPr algn="just">
              <a:spcBef>
                <a:spcPts val="133"/>
              </a:spcBef>
            </a:pPr>
            <a:r>
              <a:rPr lang="en-US" altLang="zh-CN" sz="1867" dirty="0">
                <a:latin typeface="微软雅黑" pitchFamily="34" charset="-122"/>
                <a:ea typeface="微软雅黑" pitchFamily="34" charset="-122"/>
              </a:rPr>
              <a:t>//</a:t>
            </a:r>
            <a:r>
              <a:rPr lang="zh-CN" altLang="pt-BR" sz="1867" dirty="0">
                <a:latin typeface="微软雅黑" pitchFamily="34" charset="-122"/>
                <a:ea typeface="微软雅黑" pitchFamily="34" charset="-122"/>
              </a:rPr>
              <a:t>文件</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compare.cpp </a:t>
            </a:r>
          </a:p>
          <a:p>
            <a:pPr algn="just">
              <a:spcBef>
                <a:spcPts val="133"/>
              </a:spcBef>
            </a:pPr>
            <a:r>
              <a:rPr lang="en-US" altLang="zh-CN" sz="1867" dirty="0">
                <a:latin typeface="微软雅黑" pitchFamily="34" charset="-122"/>
                <a:ea typeface="微软雅黑" pitchFamily="34" charset="-122"/>
              </a:rPr>
              <a:t>//</a:t>
            </a:r>
            <a:r>
              <a:rPr lang="zh-CN" altLang="pt-BR" sz="1867" dirty="0">
                <a:latin typeface="微软雅黑" pitchFamily="34" charset="-122"/>
                <a:ea typeface="微软雅黑" pitchFamily="34" charset="-122"/>
              </a:rPr>
              <a:t>包括</a:t>
            </a:r>
            <a:r>
              <a:rPr lang="en-US" altLang="zh-CN" sz="1867" dirty="0">
                <a:latin typeface="微软雅黑" pitchFamily="34" charset="-122"/>
                <a:ea typeface="微软雅黑" pitchFamily="34" charset="-122"/>
              </a:rPr>
              <a:t>compare</a:t>
            </a:r>
            <a:r>
              <a:rPr lang="zh-CN" altLang="en-US" sz="1867" dirty="0">
                <a:latin typeface="微软雅黑" pitchFamily="34" charset="-122"/>
                <a:ea typeface="微软雅黑" pitchFamily="34" charset="-122"/>
              </a:rPr>
              <a:t>函数的实现</a:t>
            </a:r>
          </a:p>
          <a:p>
            <a:pPr algn="just">
              <a:spcBef>
                <a:spcPts val="133"/>
              </a:spcBef>
            </a:pPr>
            <a:endParaRPr lang="zh-CN" altLang="en-US" sz="1867" dirty="0">
              <a:latin typeface="微软雅黑" pitchFamily="34" charset="-122"/>
              <a:ea typeface="微软雅黑" pitchFamily="34" charset="-122"/>
            </a:endParaRPr>
          </a:p>
          <a:p>
            <a:pPr algn="just">
              <a:spcBef>
                <a:spcPts val="133"/>
              </a:spcBef>
            </a:pPr>
            <a:r>
              <a:rPr lang="pt-BR" altLang="zh-CN" sz="1867" dirty="0">
                <a:latin typeface="微软雅黑" pitchFamily="34" charset="-122"/>
                <a:ea typeface="微软雅黑" pitchFamily="34" charset="-122"/>
              </a:rPr>
              <a:t>#include "p_r_s.h"</a:t>
            </a:r>
          </a:p>
          <a:p>
            <a:pPr algn="just">
              <a:spcBef>
                <a:spcPts val="133"/>
              </a:spcBef>
            </a:pPr>
            <a:endParaRPr lang="pt-BR" altLang="zh-CN" sz="1867" dirty="0">
              <a:latin typeface="微软雅黑" pitchFamily="34" charset="-122"/>
              <a:ea typeface="微软雅黑" pitchFamily="34" charset="-122"/>
            </a:endParaRPr>
          </a:p>
          <a:p>
            <a:pPr algn="just">
              <a:spcBef>
                <a:spcPts val="133"/>
              </a:spcBef>
            </a:pPr>
            <a:r>
              <a:rPr lang="en-US" altLang="zh-CN" sz="1867" dirty="0">
                <a:latin typeface="微软雅黑" pitchFamily="34" charset="-122"/>
                <a:ea typeface="微软雅黑" pitchFamily="34" charset="-122"/>
              </a:rPr>
              <a:t>outcome compare(</a:t>
            </a:r>
            <a:r>
              <a:rPr lang="en-US" altLang="zh-CN" sz="1867" dirty="0" err="1">
                <a:latin typeface="微软雅黑" pitchFamily="34" charset="-122"/>
                <a:ea typeface="微软雅黑" pitchFamily="34" charset="-122"/>
              </a:rPr>
              <a:t>p_r_s</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player_choice</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p_r_s</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machine_choice</a:t>
            </a:r>
            <a:r>
              <a:rPr lang="en-US" altLang="zh-CN" sz="1867" dirty="0">
                <a:latin typeface="微软雅黑" pitchFamily="34" charset="-122"/>
                <a:ea typeface="微软雅黑" pitchFamily="34" charset="-122"/>
              </a:rPr>
              <a:t>)</a:t>
            </a:r>
          </a:p>
          <a:p>
            <a:pPr algn="just">
              <a:spcBef>
                <a:spcPts val="133"/>
              </a:spcBef>
            </a:pPr>
            <a:r>
              <a:rPr lang="en-US" altLang="zh-CN" sz="1867" dirty="0">
                <a:latin typeface="微软雅黑" pitchFamily="34" charset="-122"/>
                <a:ea typeface="微软雅黑" pitchFamily="34" charset="-122"/>
              </a:rPr>
              <a:t>{ </a:t>
            </a:r>
          </a:p>
          <a:p>
            <a:pPr algn="just">
              <a:spcBef>
                <a:spcPts val="133"/>
              </a:spcBef>
            </a:pPr>
            <a:r>
              <a:rPr lang="en-US" altLang="zh-CN" sz="1867" dirty="0">
                <a:latin typeface="微软雅黑" pitchFamily="34" charset="-122"/>
                <a:ea typeface="微软雅黑" pitchFamily="34" charset="-122"/>
              </a:rPr>
              <a:t>      outcome  result;</a:t>
            </a:r>
          </a:p>
          <a:p>
            <a:pPr algn="just">
              <a:spcBef>
                <a:spcPts val="133"/>
              </a:spcBef>
            </a:pPr>
            <a:endParaRPr lang="en-US" altLang="zh-CN" sz="1867" dirty="0">
              <a:latin typeface="微软雅黑" pitchFamily="34" charset="-122"/>
              <a:ea typeface="微软雅黑" pitchFamily="34" charset="-122"/>
            </a:endParaRPr>
          </a:p>
          <a:p>
            <a:pPr algn="just">
              <a:spcBef>
                <a:spcPts val="133"/>
              </a:spcBef>
            </a:pPr>
            <a:r>
              <a:rPr lang="en-US" altLang="zh-CN" sz="1867" dirty="0">
                <a:latin typeface="微软雅黑" pitchFamily="34" charset="-122"/>
                <a:ea typeface="微软雅黑" pitchFamily="34" charset="-122"/>
              </a:rPr>
              <a:t>       if (</a:t>
            </a:r>
            <a:r>
              <a:rPr lang="en-US" altLang="zh-CN" sz="1867" dirty="0" err="1">
                <a:latin typeface="微软雅黑" pitchFamily="34" charset="-122"/>
                <a:ea typeface="微软雅黑" pitchFamily="34" charset="-122"/>
              </a:rPr>
              <a:t>player_choice</a:t>
            </a:r>
            <a:r>
              <a:rPr lang="en-US" altLang="zh-CN" sz="1867" dirty="0">
                <a:latin typeface="微软雅黑" pitchFamily="34" charset="-122"/>
                <a:ea typeface="微软雅黑" pitchFamily="34" charset="-122"/>
              </a:rPr>
              <a:t> == </a:t>
            </a:r>
            <a:r>
              <a:rPr lang="en-US" altLang="zh-CN" sz="1867" dirty="0" err="1">
                <a:latin typeface="微软雅黑" pitchFamily="34" charset="-122"/>
                <a:ea typeface="微软雅黑" pitchFamily="34" charset="-122"/>
              </a:rPr>
              <a:t>machine_choice</a:t>
            </a:r>
            <a:r>
              <a:rPr lang="en-US" altLang="zh-CN" sz="1867" dirty="0">
                <a:latin typeface="微软雅黑" pitchFamily="34" charset="-122"/>
                <a:ea typeface="微软雅黑" pitchFamily="34" charset="-122"/>
              </a:rPr>
              <a:t>)   return tie;</a:t>
            </a:r>
          </a:p>
          <a:p>
            <a:pPr algn="just">
              <a:spcBef>
                <a:spcPts val="133"/>
              </a:spcBef>
            </a:pPr>
            <a:r>
              <a:rPr lang="en-US" altLang="zh-CN" sz="1867" dirty="0">
                <a:latin typeface="微软雅黑" pitchFamily="34" charset="-122"/>
                <a:ea typeface="微软雅黑" pitchFamily="34" charset="-122"/>
              </a:rPr>
              <a:t>      switch(</a:t>
            </a:r>
            <a:r>
              <a:rPr lang="en-US" altLang="zh-CN" sz="1867" dirty="0" err="1">
                <a:latin typeface="微软雅黑" pitchFamily="34" charset="-122"/>
                <a:ea typeface="微软雅黑" pitchFamily="34" charset="-122"/>
              </a:rPr>
              <a:t>player_choice</a:t>
            </a:r>
            <a:r>
              <a:rPr lang="en-US" altLang="zh-CN" sz="1867" dirty="0">
                <a:latin typeface="微软雅黑" pitchFamily="34" charset="-122"/>
                <a:ea typeface="微软雅黑" pitchFamily="34" charset="-122"/>
              </a:rPr>
              <a:t>)   {</a:t>
            </a:r>
          </a:p>
          <a:p>
            <a:pPr algn="just">
              <a:spcBef>
                <a:spcPts val="133"/>
              </a:spcBef>
            </a:pPr>
            <a:r>
              <a:rPr lang="en-US" altLang="zh-CN" sz="1867" dirty="0">
                <a:latin typeface="微软雅黑" pitchFamily="34" charset="-122"/>
                <a:ea typeface="微软雅黑" pitchFamily="34" charset="-122"/>
              </a:rPr>
              <a:t>             case paper: result = (</a:t>
            </a:r>
            <a:r>
              <a:rPr lang="en-US" altLang="zh-CN" sz="1867" dirty="0" err="1">
                <a:latin typeface="微软雅黑" pitchFamily="34" charset="-122"/>
                <a:ea typeface="微软雅黑" pitchFamily="34" charset="-122"/>
              </a:rPr>
              <a:t>machine_choice</a:t>
            </a:r>
            <a:r>
              <a:rPr lang="en-US" altLang="zh-CN" sz="1867" dirty="0">
                <a:latin typeface="微软雅黑" pitchFamily="34" charset="-122"/>
                <a:ea typeface="微软雅黑" pitchFamily="34" charset="-122"/>
              </a:rPr>
              <a:t> == rock) ? win : lose;</a:t>
            </a:r>
          </a:p>
          <a:p>
            <a:pPr algn="just">
              <a:spcBef>
                <a:spcPts val="133"/>
              </a:spcBef>
            </a:pPr>
            <a:r>
              <a:rPr lang="en-US" altLang="zh-CN" sz="1867" dirty="0">
                <a:latin typeface="微软雅黑" pitchFamily="34" charset="-122"/>
                <a:ea typeface="微软雅黑" pitchFamily="34" charset="-122"/>
              </a:rPr>
              <a:t>                                break; </a:t>
            </a:r>
          </a:p>
          <a:p>
            <a:pPr algn="just">
              <a:spcBef>
                <a:spcPts val="133"/>
              </a:spcBef>
            </a:pPr>
            <a:r>
              <a:rPr lang="en-US" altLang="zh-CN" sz="1867" dirty="0">
                <a:latin typeface="微软雅黑" pitchFamily="34" charset="-122"/>
                <a:ea typeface="微软雅黑" pitchFamily="34" charset="-122"/>
              </a:rPr>
              <a:t>             case rock: result = (</a:t>
            </a:r>
            <a:r>
              <a:rPr lang="en-US" altLang="zh-CN" sz="1867" dirty="0" err="1">
                <a:latin typeface="微软雅黑" pitchFamily="34" charset="-122"/>
                <a:ea typeface="微软雅黑" pitchFamily="34" charset="-122"/>
              </a:rPr>
              <a:t>machine_choice</a:t>
            </a:r>
            <a:r>
              <a:rPr lang="en-US" altLang="zh-CN" sz="1867" dirty="0">
                <a:latin typeface="微软雅黑" pitchFamily="34" charset="-122"/>
                <a:ea typeface="微软雅黑" pitchFamily="34" charset="-122"/>
              </a:rPr>
              <a:t> == scissor) ? win : lose; </a:t>
            </a:r>
          </a:p>
          <a:p>
            <a:pPr algn="just">
              <a:spcBef>
                <a:spcPts val="133"/>
              </a:spcBef>
            </a:pPr>
            <a:r>
              <a:rPr lang="en-US" altLang="zh-CN" sz="1867" dirty="0">
                <a:latin typeface="微软雅黑" pitchFamily="34" charset="-122"/>
                <a:ea typeface="微软雅黑" pitchFamily="34" charset="-122"/>
              </a:rPr>
              <a:t>                               break;</a:t>
            </a:r>
          </a:p>
          <a:p>
            <a:pPr algn="just">
              <a:spcBef>
                <a:spcPts val="133"/>
              </a:spcBef>
            </a:pPr>
            <a:r>
              <a:rPr lang="en-US" altLang="zh-CN" sz="1867" dirty="0">
                <a:latin typeface="微软雅黑" pitchFamily="34" charset="-122"/>
                <a:ea typeface="微软雅黑" pitchFamily="34" charset="-122"/>
              </a:rPr>
              <a:t>             case scissor: result = (</a:t>
            </a:r>
            <a:r>
              <a:rPr lang="en-US" altLang="zh-CN" sz="1867" dirty="0" err="1">
                <a:latin typeface="微软雅黑" pitchFamily="34" charset="-122"/>
                <a:ea typeface="微软雅黑" pitchFamily="34" charset="-122"/>
              </a:rPr>
              <a:t>machine_choice</a:t>
            </a:r>
            <a:r>
              <a:rPr lang="en-US" altLang="zh-CN" sz="1867" dirty="0">
                <a:latin typeface="微软雅黑" pitchFamily="34" charset="-122"/>
                <a:ea typeface="微软雅黑" pitchFamily="34" charset="-122"/>
              </a:rPr>
              <a:t> == paper) ? win : lose; </a:t>
            </a:r>
          </a:p>
          <a:p>
            <a:pPr algn="just">
              <a:spcBef>
                <a:spcPts val="133"/>
              </a:spcBef>
            </a:pPr>
            <a:r>
              <a:rPr lang="pt-BR" altLang="zh-CN" sz="1867" dirty="0">
                <a:latin typeface="微软雅黑" pitchFamily="34" charset="-122"/>
                <a:ea typeface="微软雅黑" pitchFamily="34" charset="-122"/>
              </a:rPr>
              <a:t>       }    </a:t>
            </a:r>
          </a:p>
          <a:p>
            <a:pPr algn="just">
              <a:spcBef>
                <a:spcPts val="133"/>
              </a:spcBef>
            </a:pPr>
            <a:r>
              <a:rPr lang="pt-BR" altLang="zh-CN" sz="1867" dirty="0">
                <a:latin typeface="微软雅黑" pitchFamily="34" charset="-122"/>
                <a:ea typeface="微软雅黑" pitchFamily="34" charset="-122"/>
              </a:rPr>
              <a:t>      return result; </a:t>
            </a:r>
          </a:p>
          <a:p>
            <a:pPr algn="just">
              <a:spcBef>
                <a:spcPts val="133"/>
              </a:spcBef>
            </a:pPr>
            <a:r>
              <a:rPr lang="pt-BR" altLang="zh-CN" sz="1867" dirty="0">
                <a:latin typeface="微软雅黑" pitchFamily="34" charset="-122"/>
                <a:ea typeface="微软雅黑" pitchFamily="34" charset="-122"/>
              </a:rPr>
              <a:t>}</a:t>
            </a:r>
            <a:endParaRPr lang="en-US" altLang="zh-CN" sz="1867" dirty="0">
              <a:latin typeface="微软雅黑" pitchFamily="34" charset="-122"/>
              <a:ea typeface="微软雅黑" pitchFamily="34" charset="-122"/>
            </a:endParaRPr>
          </a:p>
        </p:txBody>
      </p:sp>
    </p:spTree>
  </p:cSld>
  <p:clrMapOvr>
    <a:masterClrMapping/>
  </p:clrMapOvr>
  <p:transition spd="med">
    <p:fade/>
  </p:transition>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7538" name="Rectangle 2"/>
          <p:cNvSpPr>
            <a:spLocks noGrp="1" noChangeArrowheads="1"/>
          </p:cNvSpPr>
          <p:nvPr>
            <p:ph type="title"/>
          </p:nvPr>
        </p:nvSpPr>
        <p:spPr/>
        <p:txBody>
          <a:bodyPr>
            <a:normAutofit fontScale="90000"/>
          </a:bodyPr>
          <a:lstStyle/>
          <a:p>
            <a:pPr eaLnBrk="1" hangingPunct="1">
              <a:defRPr/>
            </a:pPr>
            <a:r>
              <a:rPr lang="pt-BR" altLang="zh-CN" sz="3733" b="1" dirty="0">
                <a:latin typeface="微软雅黑" pitchFamily="34" charset="-122"/>
              </a:rPr>
              <a:t>Print</a:t>
            </a:r>
            <a:r>
              <a:rPr lang="zh-CN" altLang="pt-BR" sz="3733" b="1" dirty="0">
                <a:latin typeface="微软雅黑" pitchFamily="34" charset="-122"/>
              </a:rPr>
              <a:t>模块的实现 </a:t>
            </a:r>
            <a:endParaRPr lang="zh-CN" altLang="en-US" sz="3733" b="1" dirty="0">
              <a:latin typeface="微软雅黑" pitchFamily="34" charset="-122"/>
            </a:endParaRPr>
          </a:p>
        </p:txBody>
      </p:sp>
      <p:sp>
        <p:nvSpPr>
          <p:cNvPr id="650243" name="Text Box 4"/>
          <p:cNvSpPr txBox="1">
            <a:spLocks noChangeArrowheads="1"/>
          </p:cNvSpPr>
          <p:nvPr/>
        </p:nvSpPr>
        <p:spPr bwMode="auto">
          <a:xfrm>
            <a:off x="609602" y="981075"/>
            <a:ext cx="9381066" cy="6096734"/>
          </a:xfrm>
          <a:prstGeom prst="rect">
            <a:avLst/>
          </a:prstGeom>
          <a:noFill/>
          <a:ln w="9525">
            <a:noFill/>
            <a:miter lim="800000"/>
            <a:headEnd/>
            <a:tailEnd/>
          </a:ln>
        </p:spPr>
        <p:txBody>
          <a:bodyPr wrap="square">
            <a:spAutoFit/>
          </a:bodyPr>
          <a:lstStyle/>
          <a:p>
            <a:pPr algn="just">
              <a:lnSpc>
                <a:spcPct val="120000"/>
              </a:lnSpc>
            </a:pPr>
            <a:r>
              <a:rPr lang="pt-BR" altLang="zh-CN" sz="1867" dirty="0">
                <a:latin typeface="微软雅黑" pitchFamily="34" charset="-122"/>
                <a:ea typeface="微软雅黑" pitchFamily="34" charset="-122"/>
              </a:rPr>
              <a:t>//</a:t>
            </a:r>
            <a:r>
              <a:rPr lang="zh-CN" altLang="pt-BR" sz="1867" dirty="0">
                <a:latin typeface="微软雅黑" pitchFamily="34" charset="-122"/>
                <a:ea typeface="微软雅黑" pitchFamily="34" charset="-122"/>
              </a:rPr>
              <a:t>文件：</a:t>
            </a:r>
            <a:r>
              <a:rPr lang="pt-BR" altLang="zh-CN" sz="1867" dirty="0">
                <a:latin typeface="微软雅黑" pitchFamily="34" charset="-122"/>
                <a:ea typeface="微软雅黑" pitchFamily="34" charset="-122"/>
              </a:rPr>
              <a:t>print.cpp </a:t>
            </a:r>
          </a:p>
          <a:p>
            <a:pPr algn="just">
              <a:lnSpc>
                <a:spcPct val="120000"/>
              </a:lnSpc>
            </a:pPr>
            <a:r>
              <a:rPr lang="pt-BR" altLang="zh-CN" sz="1867" dirty="0">
                <a:latin typeface="微软雅黑" pitchFamily="34" charset="-122"/>
                <a:ea typeface="微软雅黑" pitchFamily="34" charset="-122"/>
              </a:rPr>
              <a:t>//</a:t>
            </a:r>
            <a:r>
              <a:rPr lang="zh-CN" altLang="pt-BR" sz="1867" dirty="0">
                <a:latin typeface="微软雅黑" pitchFamily="34" charset="-122"/>
                <a:ea typeface="微软雅黑" pitchFamily="34" charset="-122"/>
              </a:rPr>
              <a:t>包括所有与输出有关的模块。</a:t>
            </a:r>
          </a:p>
          <a:p>
            <a:pPr algn="just">
              <a:lnSpc>
                <a:spcPct val="120000"/>
              </a:lnSpc>
            </a:pPr>
            <a:r>
              <a:rPr lang="pt-BR" altLang="zh-CN" sz="1867" dirty="0">
                <a:latin typeface="微软雅黑" pitchFamily="34" charset="-122"/>
                <a:ea typeface="微软雅黑" pitchFamily="34" charset="-122"/>
              </a:rPr>
              <a:t>//</a:t>
            </a:r>
            <a:r>
              <a:rPr lang="zh-CN" altLang="pt-BR" sz="1867" dirty="0">
                <a:latin typeface="微软雅黑" pitchFamily="34" charset="-122"/>
                <a:ea typeface="微软雅黑" pitchFamily="34" charset="-122"/>
              </a:rPr>
              <a:t>有</a:t>
            </a:r>
            <a:r>
              <a:rPr lang="en-US" altLang="zh-CN" sz="1867" dirty="0" err="1">
                <a:latin typeface="微软雅黑" pitchFamily="34" charset="-122"/>
                <a:ea typeface="微软雅黑" pitchFamily="34" charset="-122"/>
              </a:rPr>
              <a:t>prn_game_status</a:t>
            </a:r>
            <a:r>
              <a:rPr lang="zh-CN" altLang="en-US"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prn_help</a:t>
            </a:r>
            <a:r>
              <a:rPr lang="zh-CN" altLang="en-US" sz="1867" dirty="0">
                <a:latin typeface="微软雅黑" pitchFamily="34" charset="-122"/>
                <a:ea typeface="微软雅黑" pitchFamily="34" charset="-122"/>
              </a:rPr>
              <a:t>和</a:t>
            </a:r>
            <a:r>
              <a:rPr lang="en-US" altLang="zh-CN" sz="1867" dirty="0">
                <a:latin typeface="微软雅黑" pitchFamily="34" charset="-122"/>
                <a:ea typeface="微软雅黑" pitchFamily="34" charset="-122"/>
              </a:rPr>
              <a:t>report</a:t>
            </a:r>
            <a:r>
              <a:rPr lang="zh-CN" altLang="en-US" sz="1867" dirty="0">
                <a:latin typeface="微软雅黑" pitchFamily="34" charset="-122"/>
                <a:ea typeface="微软雅黑" pitchFamily="34" charset="-122"/>
              </a:rPr>
              <a:t>函数</a:t>
            </a:r>
          </a:p>
          <a:p>
            <a:pPr algn="just">
              <a:lnSpc>
                <a:spcPct val="120000"/>
              </a:lnSpc>
            </a:pPr>
            <a:endParaRPr lang="zh-CN" altLang="en-US" sz="1867" dirty="0">
              <a:latin typeface="微软雅黑" pitchFamily="34" charset="-122"/>
              <a:ea typeface="微软雅黑" pitchFamily="34" charset="-122"/>
            </a:endParaRPr>
          </a:p>
          <a:p>
            <a:pPr algn="just">
              <a:lnSpc>
                <a:spcPct val="120000"/>
              </a:lnSpc>
            </a:pPr>
            <a:r>
              <a:rPr lang="pt-BR" altLang="zh-CN" sz="1867" dirty="0">
                <a:latin typeface="微软雅黑" pitchFamily="34" charset="-122"/>
                <a:ea typeface="微软雅黑" pitchFamily="34" charset="-122"/>
              </a:rPr>
              <a:t>#include "p_r_s.h“</a:t>
            </a:r>
          </a:p>
          <a:p>
            <a:pPr algn="just">
              <a:lnSpc>
                <a:spcPct val="120000"/>
              </a:lnSpc>
            </a:pPr>
            <a:r>
              <a:rPr lang="en-US" altLang="zh-CN" sz="1867" dirty="0">
                <a:latin typeface="微软雅黑" pitchFamily="34" charset="-122"/>
                <a:ea typeface="微软雅黑" pitchFamily="34" charset="-122"/>
              </a:rPr>
              <a:t>static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win_cnt</a:t>
            </a:r>
            <a:r>
              <a:rPr lang="en-US" altLang="zh-CN" sz="1867" dirty="0">
                <a:latin typeface="微软雅黑" pitchFamily="34" charset="-122"/>
                <a:ea typeface="微软雅黑" pitchFamily="34" charset="-122"/>
              </a:rPr>
              <a:t> = 0, </a:t>
            </a:r>
            <a:r>
              <a:rPr lang="en-US" altLang="zh-CN" sz="1867" dirty="0" err="1">
                <a:latin typeface="微软雅黑" pitchFamily="34" charset="-122"/>
                <a:ea typeface="微软雅黑" pitchFamily="34" charset="-122"/>
              </a:rPr>
              <a:t>lose_cnt</a:t>
            </a:r>
            <a:r>
              <a:rPr lang="en-US" altLang="zh-CN" sz="1867" dirty="0">
                <a:latin typeface="微软雅黑" pitchFamily="34" charset="-122"/>
                <a:ea typeface="微软雅黑" pitchFamily="34" charset="-122"/>
              </a:rPr>
              <a:t> = 0, </a:t>
            </a:r>
            <a:r>
              <a:rPr lang="en-US" altLang="zh-CN" sz="1867" dirty="0" err="1">
                <a:latin typeface="微软雅黑" pitchFamily="34" charset="-122"/>
                <a:ea typeface="微软雅黑" pitchFamily="34" charset="-122"/>
              </a:rPr>
              <a:t>tie_cnt</a:t>
            </a:r>
            <a:r>
              <a:rPr lang="en-US" altLang="zh-CN" sz="1867" dirty="0">
                <a:latin typeface="微软雅黑" pitchFamily="34" charset="-122"/>
                <a:ea typeface="微软雅黑" pitchFamily="34" charset="-122"/>
              </a:rPr>
              <a:t> = 0;                 //</a:t>
            </a:r>
            <a:r>
              <a:rPr lang="zh-CN" altLang="en-US" sz="1867" dirty="0">
                <a:latin typeface="微软雅黑" pitchFamily="34" charset="-122"/>
                <a:ea typeface="微软雅黑" pitchFamily="34" charset="-122"/>
              </a:rPr>
              <a:t>模块的内部状态</a:t>
            </a:r>
            <a:endParaRPr lang="en-US" altLang="zh-CN" sz="1867" dirty="0">
              <a:latin typeface="微软雅黑" pitchFamily="34" charset="-122"/>
              <a:ea typeface="微软雅黑" pitchFamily="34" charset="-122"/>
            </a:endParaRPr>
          </a:p>
          <a:p>
            <a:pPr algn="just">
              <a:lnSpc>
                <a:spcPct val="120000"/>
              </a:lnSpc>
            </a:pPr>
            <a:endParaRPr lang="en-US" altLang="zh-CN" sz="1867" dirty="0">
              <a:latin typeface="微软雅黑" pitchFamily="34" charset="-122"/>
              <a:ea typeface="微软雅黑" pitchFamily="34" charset="-122"/>
            </a:endParaRPr>
          </a:p>
          <a:p>
            <a:pPr algn="just">
              <a:lnSpc>
                <a:spcPct val="120000"/>
              </a:lnSpc>
            </a:pPr>
            <a:r>
              <a:rPr lang="en-US" altLang="zh-CN" sz="1867" dirty="0">
                <a:latin typeface="微软雅黑" pitchFamily="34" charset="-122"/>
                <a:ea typeface="微软雅黑" pitchFamily="34" charset="-122"/>
              </a:rPr>
              <a:t>void report(outcome result)</a:t>
            </a:r>
          </a:p>
          <a:p>
            <a:pPr algn="just">
              <a:lnSpc>
                <a:spcPct val="120000"/>
              </a:lnSpc>
            </a:pPr>
            <a:r>
              <a:rPr lang="en-US" altLang="zh-CN" sz="1867" dirty="0">
                <a:latin typeface="微软雅黑" pitchFamily="34" charset="-122"/>
                <a:ea typeface="微软雅黑" pitchFamily="34" charset="-122"/>
              </a:rPr>
              <a:t>{</a:t>
            </a:r>
          </a:p>
          <a:p>
            <a:pPr lvl="1"/>
            <a:r>
              <a:rPr lang="en-US" altLang="zh-CN" sz="1867" dirty="0">
                <a:latin typeface="微软雅黑" pitchFamily="34" charset="-122"/>
                <a:ea typeface="微软雅黑" pitchFamily="34" charset="-122"/>
              </a:rPr>
              <a:t>switch(result) {  </a:t>
            </a:r>
          </a:p>
          <a:p>
            <a:pPr lvl="1"/>
            <a:r>
              <a:rPr lang="en-US" altLang="zh-CN" sz="1867" dirty="0">
                <a:latin typeface="微软雅黑" pitchFamily="34" charset="-122"/>
                <a:ea typeface="微软雅黑" pitchFamily="34" charset="-122"/>
              </a:rPr>
              <a:t>       case win:  ++</a:t>
            </a:r>
            <a:r>
              <a:rPr lang="en-US" altLang="zh-CN" sz="1867" dirty="0" err="1">
                <a:latin typeface="微软雅黑" pitchFamily="34" charset="-122"/>
                <a:ea typeface="微软雅黑" pitchFamily="34" charset="-122"/>
              </a:rPr>
              <a:t>win_cnt</a:t>
            </a:r>
            <a:r>
              <a:rPr lang="en-US" altLang="zh-CN" sz="1867" dirty="0">
                <a:latin typeface="微软雅黑" pitchFamily="34" charset="-122"/>
                <a:ea typeface="微软雅黑" pitchFamily="34" charset="-122"/>
              </a:rPr>
              <a:t>; </a:t>
            </a:r>
          </a:p>
          <a:p>
            <a:pPr lvl="1"/>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"You win. \n";   break;</a:t>
            </a:r>
          </a:p>
          <a:p>
            <a:pPr lvl="1"/>
            <a:r>
              <a:rPr lang="en-US" altLang="zh-CN" sz="1867" dirty="0">
                <a:latin typeface="微软雅黑" pitchFamily="34" charset="-122"/>
                <a:ea typeface="微软雅黑" pitchFamily="34" charset="-122"/>
              </a:rPr>
              <a:t>       case lose:  ++</a:t>
            </a:r>
            <a:r>
              <a:rPr lang="en-US" altLang="zh-CN" sz="1867" dirty="0" err="1">
                <a:latin typeface="微软雅黑" pitchFamily="34" charset="-122"/>
                <a:ea typeface="微软雅黑" pitchFamily="34" charset="-122"/>
              </a:rPr>
              <a:t>lose_cnt</a:t>
            </a:r>
            <a:r>
              <a:rPr lang="en-US" altLang="zh-CN" sz="1867" dirty="0">
                <a:latin typeface="微软雅黑" pitchFamily="34" charset="-122"/>
                <a:ea typeface="微软雅黑" pitchFamily="34" charset="-122"/>
              </a:rPr>
              <a:t>;</a:t>
            </a:r>
          </a:p>
          <a:p>
            <a:pPr lvl="1"/>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"You lose.\n";   break;</a:t>
            </a:r>
          </a:p>
          <a:p>
            <a:pPr lvl="1"/>
            <a:r>
              <a:rPr lang="en-US" altLang="zh-CN" sz="1867" dirty="0">
                <a:latin typeface="微软雅黑" pitchFamily="34" charset="-122"/>
                <a:ea typeface="微软雅黑" pitchFamily="34" charset="-122"/>
              </a:rPr>
              <a:t>       </a:t>
            </a:r>
            <a:r>
              <a:rPr lang="fr-FR" altLang="zh-CN" sz="1867" dirty="0">
                <a:latin typeface="微软雅黑" pitchFamily="34" charset="-122"/>
                <a:ea typeface="微软雅黑" pitchFamily="34" charset="-122"/>
              </a:rPr>
              <a:t>case tie:    ++tie_cnt;</a:t>
            </a:r>
          </a:p>
          <a:p>
            <a:pPr lvl="1"/>
            <a:r>
              <a:rPr lang="fr-FR" altLang="zh-CN" sz="1867" dirty="0">
                <a:latin typeface="微软雅黑" pitchFamily="34" charset="-122"/>
                <a:ea typeface="微软雅黑" pitchFamily="34" charset="-122"/>
              </a:rPr>
              <a:t>                         cout &lt;&lt;"A  tie.\n";   break;</a:t>
            </a:r>
          </a:p>
          <a:p>
            <a:pPr lvl="1"/>
            <a:r>
              <a:rPr lang="pt-BR" altLang="zh-CN" sz="1867" dirty="0">
                <a:latin typeface="微软雅黑" pitchFamily="34" charset="-122"/>
                <a:ea typeface="微软雅黑" pitchFamily="34" charset="-122"/>
              </a:rPr>
              <a:t> }</a:t>
            </a:r>
          </a:p>
          <a:p>
            <a:pPr marL="0" lvl="1"/>
            <a:r>
              <a:rPr lang="pt-BR" altLang="zh-CN" sz="1867" dirty="0">
                <a:latin typeface="微软雅黑" pitchFamily="34" charset="-122"/>
                <a:ea typeface="微软雅黑" pitchFamily="34" charset="-122"/>
              </a:rPr>
              <a:t>}</a:t>
            </a:r>
            <a:endParaRPr lang="en-US" altLang="zh-CN" sz="1867" dirty="0">
              <a:latin typeface="微软雅黑" pitchFamily="34" charset="-122"/>
              <a:ea typeface="微软雅黑" pitchFamily="34" charset="-122"/>
            </a:endParaRPr>
          </a:p>
          <a:p>
            <a:pPr algn="just">
              <a:lnSpc>
                <a:spcPct val="120000"/>
              </a:lnSpc>
            </a:pPr>
            <a:endParaRPr lang="zh-CN" altLang="en-US" sz="1867" dirty="0">
              <a:latin typeface="微软雅黑" pitchFamily="34" charset="-122"/>
              <a:ea typeface="微软雅黑" pitchFamily="34" charset="-122"/>
            </a:endParaRPr>
          </a:p>
        </p:txBody>
      </p:sp>
    </p:spTree>
  </p:cSld>
  <p:clrMapOvr>
    <a:masterClrMapping/>
  </p:clrMapOvr>
  <p:transition spd="med">
    <p:fade/>
  </p:transition>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4"/>
          <p:cNvSpPr>
            <a:spLocks noChangeArrowheads="1"/>
          </p:cNvSpPr>
          <p:nvPr/>
        </p:nvSpPr>
        <p:spPr bwMode="auto">
          <a:xfrm>
            <a:off x="800099" y="457201"/>
            <a:ext cx="11070167" cy="6126101"/>
          </a:xfrm>
          <a:prstGeom prst="rect">
            <a:avLst/>
          </a:prstGeom>
          <a:noFill/>
          <a:ln w="12700" cap="sq" algn="ctr">
            <a:noFill/>
            <a:miter lim="800000"/>
            <a:headEnd type="none" w="sm" len="sm"/>
            <a:tailEnd type="none" w="sm" len="sm"/>
          </a:ln>
        </p:spPr>
        <p:txBody>
          <a:bodyPr wrap="square">
            <a:spAutoFit/>
          </a:bodyPr>
          <a:lstStyle/>
          <a:p>
            <a:pPr marL="0" lvl="1"/>
            <a:r>
              <a:rPr lang="en-US" altLang="zh-CN" sz="1867" dirty="0">
                <a:latin typeface="微软雅黑" pitchFamily="34" charset="-122"/>
                <a:ea typeface="微软雅黑" pitchFamily="34" charset="-122"/>
              </a:rPr>
              <a:t>void </a:t>
            </a:r>
            <a:r>
              <a:rPr lang="en-US" altLang="zh-CN" sz="1867" dirty="0" err="1">
                <a:latin typeface="微软雅黑" pitchFamily="34" charset="-122"/>
                <a:ea typeface="微软雅黑" pitchFamily="34" charset="-122"/>
              </a:rPr>
              <a:t>prn_game_status</a:t>
            </a:r>
            <a:r>
              <a:rPr lang="en-US" altLang="zh-CN" sz="1867" dirty="0">
                <a:latin typeface="微软雅黑" pitchFamily="34" charset="-122"/>
                <a:ea typeface="微软雅黑" pitchFamily="34" charset="-122"/>
              </a:rPr>
              <a:t>()</a:t>
            </a:r>
          </a:p>
          <a:p>
            <a:pPr marL="0" lvl="1"/>
            <a:r>
              <a:rPr lang="en-US" altLang="zh-CN" sz="1867" dirty="0">
                <a:latin typeface="微软雅黑" pitchFamily="34" charset="-122"/>
                <a:ea typeface="微软雅黑" pitchFamily="34" charset="-122"/>
              </a:rPr>
              <a:t>{</a:t>
            </a:r>
          </a:p>
          <a:p>
            <a:pPr marL="0" lvl="1"/>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 ;</a:t>
            </a:r>
          </a:p>
          <a:p>
            <a:pPr marL="0" lvl="1"/>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"GAME STATUS:"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 </a:t>
            </a:r>
          </a:p>
          <a:p>
            <a:pPr marL="0" lvl="1"/>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"win:  " &lt;&lt; </a:t>
            </a:r>
            <a:r>
              <a:rPr lang="en-US" altLang="zh-CN" sz="1867" dirty="0" err="1">
                <a:latin typeface="微软雅黑" pitchFamily="34" charset="-122"/>
                <a:ea typeface="微软雅黑" pitchFamily="34" charset="-122"/>
              </a:rPr>
              <a:t>win_cnt</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marL="0" lvl="1"/>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"Lose: " &lt;&lt;  </a:t>
            </a:r>
            <a:r>
              <a:rPr lang="en-US" altLang="zh-CN" sz="1867" dirty="0" err="1">
                <a:latin typeface="微软雅黑" pitchFamily="34" charset="-122"/>
                <a:ea typeface="微软雅黑" pitchFamily="34" charset="-122"/>
              </a:rPr>
              <a:t>lose_cnt</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marL="0" lvl="1"/>
            <a:r>
              <a:rPr lang="fr-FR" altLang="zh-CN" sz="1867" dirty="0">
                <a:latin typeface="微软雅黑" pitchFamily="34" charset="-122"/>
                <a:ea typeface="微软雅黑" pitchFamily="34" charset="-122"/>
              </a:rPr>
              <a:t>    cout &lt;&lt;  "tie:    " &lt;&lt;  tie_cnt &lt;&lt; endl;</a:t>
            </a:r>
          </a:p>
          <a:p>
            <a:pPr marL="0" lvl="1"/>
            <a:r>
              <a:rPr lang="fr-FR"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"Total:“   &lt;&lt;  </a:t>
            </a:r>
            <a:r>
              <a:rPr lang="en-US" altLang="zh-CN" sz="1867" dirty="0" err="1">
                <a:latin typeface="微软雅黑" pitchFamily="34" charset="-122"/>
                <a:ea typeface="微软雅黑" pitchFamily="34" charset="-122"/>
              </a:rPr>
              <a:t>win_cnt</a:t>
            </a:r>
            <a:r>
              <a:rPr lang="en-US" altLang="zh-CN" sz="1867" dirty="0">
                <a:latin typeface="微软雅黑" pitchFamily="34" charset="-122"/>
                <a:ea typeface="微软雅黑" pitchFamily="34" charset="-122"/>
              </a:rPr>
              <a:t> + </a:t>
            </a:r>
            <a:r>
              <a:rPr lang="en-US" altLang="zh-CN" sz="1867" dirty="0" err="1">
                <a:latin typeface="微软雅黑" pitchFamily="34" charset="-122"/>
                <a:ea typeface="微软雅黑" pitchFamily="34" charset="-122"/>
              </a:rPr>
              <a:t>lose_cnt</a:t>
            </a:r>
            <a:r>
              <a:rPr lang="en-US" altLang="zh-CN" sz="1867" dirty="0">
                <a:latin typeface="微软雅黑" pitchFamily="34" charset="-122"/>
                <a:ea typeface="微软雅黑" pitchFamily="34" charset="-122"/>
              </a:rPr>
              <a:t> + </a:t>
            </a:r>
            <a:r>
              <a:rPr lang="en-US" altLang="zh-CN" sz="1867" dirty="0" err="1">
                <a:latin typeface="微软雅黑" pitchFamily="34" charset="-122"/>
                <a:ea typeface="微软雅黑" pitchFamily="34" charset="-122"/>
              </a:rPr>
              <a:t>tie_cnt</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marL="0" lvl="1"/>
            <a:r>
              <a:rPr lang="en-US" altLang="zh-CN" sz="1867" dirty="0">
                <a:latin typeface="微软雅黑" pitchFamily="34" charset="-122"/>
                <a:ea typeface="微软雅黑" pitchFamily="34" charset="-122"/>
              </a:rPr>
              <a:t>}</a:t>
            </a:r>
          </a:p>
          <a:p>
            <a:pPr marL="0" lvl="1"/>
            <a:endParaRPr lang="en-US" altLang="zh-CN" sz="1867" dirty="0">
              <a:latin typeface="微软雅黑" pitchFamily="34" charset="-122"/>
              <a:ea typeface="微软雅黑" pitchFamily="34" charset="-122"/>
            </a:endParaRPr>
          </a:p>
          <a:p>
            <a:pPr marL="0" lvl="1"/>
            <a:r>
              <a:rPr lang="en-US" altLang="zh-CN" sz="1867" dirty="0">
                <a:latin typeface="微软雅黑" pitchFamily="34" charset="-122"/>
                <a:ea typeface="微软雅黑" pitchFamily="34" charset="-122"/>
              </a:rPr>
              <a:t>void </a:t>
            </a:r>
            <a:r>
              <a:rPr lang="en-US" altLang="zh-CN" sz="1867" dirty="0" err="1">
                <a:latin typeface="微软雅黑" pitchFamily="34" charset="-122"/>
                <a:ea typeface="微软雅黑" pitchFamily="34" charset="-122"/>
              </a:rPr>
              <a:t>prn_help</a:t>
            </a:r>
            <a:r>
              <a:rPr lang="en-US" altLang="zh-CN" sz="1867" dirty="0">
                <a:latin typeface="微软雅黑" pitchFamily="34" charset="-122"/>
                <a:ea typeface="微软雅黑" pitchFamily="34" charset="-122"/>
              </a:rPr>
              <a:t>()</a:t>
            </a:r>
          </a:p>
          <a:p>
            <a:pPr marL="0" lvl="1"/>
            <a:r>
              <a:rPr lang="en-US" altLang="zh-CN" sz="1867" dirty="0">
                <a:latin typeface="微软雅黑" pitchFamily="34" charset="-122"/>
                <a:ea typeface="微软雅黑" pitchFamily="34" charset="-122"/>
              </a:rPr>
              <a:t>{ </a:t>
            </a:r>
          </a:p>
          <a:p>
            <a:pPr marL="0" lvl="1"/>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endl</a:t>
            </a:r>
            <a:endParaRPr lang="en-US" altLang="zh-CN" sz="1867" dirty="0">
              <a:latin typeface="微软雅黑" pitchFamily="34" charset="-122"/>
              <a:ea typeface="微软雅黑" pitchFamily="34" charset="-122"/>
            </a:endParaRPr>
          </a:p>
          <a:p>
            <a:pPr marL="0" lvl="1"/>
            <a:r>
              <a:rPr lang="en-US" altLang="zh-CN" sz="1867" dirty="0">
                <a:latin typeface="微软雅黑" pitchFamily="34" charset="-122"/>
                <a:ea typeface="微软雅黑" pitchFamily="34" charset="-122"/>
              </a:rPr>
              <a:t>                 &lt;&lt;  "The following characters can be used:\n"</a:t>
            </a:r>
          </a:p>
          <a:p>
            <a:pPr marL="0" lvl="1"/>
            <a:r>
              <a:rPr lang="en-US" altLang="zh-CN" sz="1867" dirty="0">
                <a:latin typeface="微软雅黑" pitchFamily="34" charset="-122"/>
                <a:ea typeface="微软雅黑" pitchFamily="34" charset="-122"/>
              </a:rPr>
              <a:t>                 </a:t>
            </a:r>
            <a:r>
              <a:rPr lang="pt-BR" altLang="zh-CN" sz="1867" dirty="0">
                <a:latin typeface="微软雅黑" pitchFamily="34" charset="-122"/>
                <a:ea typeface="微软雅黑" pitchFamily="34" charset="-122"/>
              </a:rPr>
              <a:t>&lt;&lt;  "   p  for paper\n"</a:t>
            </a:r>
          </a:p>
          <a:p>
            <a:pPr marL="0" lvl="1"/>
            <a:r>
              <a:rPr lang="pt-BR" altLang="zh-CN" sz="1867" dirty="0">
                <a:latin typeface="微软雅黑" pitchFamily="34" charset="-122"/>
                <a:ea typeface="微软雅黑" pitchFamily="34" charset="-122"/>
              </a:rPr>
              <a:t>                 &lt;&lt; "   r   for rock\n"</a:t>
            </a:r>
          </a:p>
          <a:p>
            <a:pPr marL="0" lvl="1"/>
            <a:r>
              <a:rPr lang="pt-BR" altLang="zh-CN"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&lt;&lt; "   s   for scissors\n"</a:t>
            </a:r>
          </a:p>
          <a:p>
            <a:pPr marL="0" lvl="1"/>
            <a:r>
              <a:rPr lang="en-US" altLang="zh-CN" sz="1867" dirty="0">
                <a:latin typeface="微软雅黑" pitchFamily="34" charset="-122"/>
                <a:ea typeface="微软雅黑" pitchFamily="34" charset="-122"/>
              </a:rPr>
              <a:t>                 &lt;&lt; "   g   print the game status\n"</a:t>
            </a:r>
          </a:p>
          <a:p>
            <a:pPr marL="0" lvl="1"/>
            <a:r>
              <a:rPr lang="en-US" altLang="zh-CN" sz="1867" dirty="0">
                <a:latin typeface="微软雅黑" pitchFamily="34" charset="-122"/>
                <a:ea typeface="微软雅黑" pitchFamily="34" charset="-122"/>
              </a:rPr>
              <a:t>                 &lt;&lt; "   h   help, print this list\n"</a:t>
            </a:r>
          </a:p>
          <a:p>
            <a:pPr marL="0" lvl="1"/>
            <a:r>
              <a:rPr lang="en-US" altLang="zh-CN" sz="1867" dirty="0">
                <a:latin typeface="微软雅黑" pitchFamily="34" charset="-122"/>
                <a:ea typeface="微软雅黑" pitchFamily="34" charset="-122"/>
              </a:rPr>
              <a:t>                 &lt;&lt; "   q   quit the game\n";</a:t>
            </a:r>
          </a:p>
          <a:p>
            <a:pPr marL="0" lvl="1"/>
            <a:r>
              <a:rPr lang="en-US" altLang="zh-CN" sz="1867" dirty="0">
                <a:latin typeface="微软雅黑" pitchFamily="34" charset="-122"/>
                <a:ea typeface="微软雅黑" pitchFamily="34" charset="-122"/>
              </a:rPr>
              <a:t>}</a:t>
            </a:r>
          </a:p>
        </p:txBody>
      </p:sp>
    </p:spTree>
  </p:cSld>
  <p:clrMapOvr>
    <a:masterClrMapping/>
  </p:clrMapOvr>
  <p:transition spd="med">
    <p:fade/>
  </p:transition>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2658" name="Rectangle 2"/>
          <p:cNvSpPr>
            <a:spLocks noGrp="1" noChangeArrowheads="1"/>
          </p:cNvSpPr>
          <p:nvPr>
            <p:ph type="title"/>
          </p:nvPr>
        </p:nvSpPr>
        <p:spPr/>
        <p:txBody>
          <a:bodyPr>
            <a:normAutofit fontScale="90000"/>
          </a:bodyPr>
          <a:lstStyle/>
          <a:p>
            <a:pPr eaLnBrk="1" hangingPunct="1">
              <a:defRPr/>
            </a:pPr>
            <a:r>
              <a:rPr lang="zh-CN" altLang="pt-BR" sz="3733" b="1" dirty="0">
                <a:latin typeface="微软雅黑" pitchFamily="34" charset="-122"/>
              </a:rPr>
              <a:t>设计自己的库 </a:t>
            </a:r>
            <a:endParaRPr lang="zh-CN" altLang="en-US" sz="3733" b="1" dirty="0">
              <a:latin typeface="微软雅黑" pitchFamily="34" charset="-122"/>
            </a:endParaRPr>
          </a:p>
        </p:txBody>
      </p:sp>
      <p:sp>
        <p:nvSpPr>
          <p:cNvPr id="655363" name="Rectangle 3"/>
          <p:cNvSpPr>
            <a:spLocks noGrp="1" noChangeArrowheads="1"/>
          </p:cNvSpPr>
          <p:nvPr>
            <p:ph idx="4294967295"/>
          </p:nvPr>
        </p:nvSpPr>
        <p:spPr>
          <a:xfrm>
            <a:off x="857250" y="1272540"/>
            <a:ext cx="10477500" cy="5248275"/>
          </a:xfrm>
        </p:spPr>
        <p:txBody>
          <a:bodyPr>
            <a:normAutofit/>
          </a:bodyPr>
          <a:lstStyle/>
          <a:p>
            <a:pPr eaLnBrk="1" hangingPunct="1">
              <a:lnSpc>
                <a:spcPct val="110000"/>
              </a:lnSpc>
              <a:buNone/>
            </a:pPr>
            <a:r>
              <a:rPr lang="zh-CN" altLang="en-US" sz="2400" b="1" dirty="0"/>
              <a:t>库</a:t>
            </a:r>
            <a:endParaRPr lang="en-US" altLang="zh-CN" sz="2400" b="1" dirty="0"/>
          </a:p>
          <a:p>
            <a:pPr eaLnBrk="1" hangingPunct="1">
              <a:lnSpc>
                <a:spcPct val="110000"/>
              </a:lnSpc>
              <a:buNone/>
            </a:pPr>
            <a:r>
              <a:rPr lang="zh-CN" altLang="en-US" sz="1867" dirty="0"/>
              <a:t>常</a:t>
            </a:r>
            <a:r>
              <a:rPr lang="zh-CN" altLang="pt-BR" sz="1867" dirty="0"/>
              <a:t>用的工具</a:t>
            </a:r>
          </a:p>
          <a:p>
            <a:pPr>
              <a:lnSpc>
                <a:spcPct val="110000"/>
              </a:lnSpc>
              <a:spcBef>
                <a:spcPts val="2400"/>
              </a:spcBef>
              <a:buNone/>
            </a:pPr>
            <a:r>
              <a:rPr lang="zh-CN" altLang="pt-BR" sz="2400" b="1" dirty="0"/>
              <a:t>库</a:t>
            </a:r>
            <a:r>
              <a:rPr lang="zh-CN" altLang="en-US" sz="2400" b="1" dirty="0"/>
              <a:t>的</a:t>
            </a:r>
            <a:r>
              <a:rPr lang="zh-CN" altLang="pt-BR" sz="2400" b="1" dirty="0"/>
              <a:t>主题</a:t>
            </a:r>
            <a:endParaRPr lang="en-US" altLang="zh-CN" sz="2400" b="1" dirty="0"/>
          </a:p>
          <a:p>
            <a:pPr eaLnBrk="1" hangingPunct="1">
              <a:lnSpc>
                <a:spcPct val="110000"/>
              </a:lnSpc>
              <a:buNone/>
            </a:pPr>
            <a:r>
              <a:rPr lang="zh-CN" altLang="en-US" sz="1867" dirty="0"/>
              <a:t>同</a:t>
            </a:r>
            <a:r>
              <a:rPr lang="zh-CN" altLang="pt-BR" sz="1867" dirty="0"/>
              <a:t>一个库中的函数都应该是处理同一类问题</a:t>
            </a:r>
            <a:endParaRPr lang="en-US" altLang="zh-CN" sz="1867" dirty="0"/>
          </a:p>
          <a:p>
            <a:pPr eaLnBrk="1" hangingPunct="1">
              <a:lnSpc>
                <a:spcPct val="110000"/>
              </a:lnSpc>
              <a:buNone/>
            </a:pPr>
            <a:r>
              <a:rPr lang="zh-CN" altLang="pt-BR" sz="1867" dirty="0"/>
              <a:t>如标准库</a:t>
            </a:r>
            <a:r>
              <a:rPr lang="pt-BR" altLang="zh-CN" sz="1867" dirty="0"/>
              <a:t>iostream</a:t>
            </a:r>
            <a:r>
              <a:rPr lang="zh-CN" altLang="pt-BR" sz="1867" dirty="0"/>
              <a:t>包含输入输出功能，</a:t>
            </a:r>
            <a:r>
              <a:rPr lang="pt-BR" altLang="zh-CN" sz="1867" dirty="0"/>
              <a:t>cmath</a:t>
            </a:r>
            <a:r>
              <a:rPr lang="zh-CN" altLang="pt-BR" sz="1867" dirty="0"/>
              <a:t>包含数学运算函数</a:t>
            </a:r>
            <a:endParaRPr lang="en-US" altLang="zh-CN" sz="1867" dirty="0"/>
          </a:p>
          <a:p>
            <a:pPr eaLnBrk="1" hangingPunct="1">
              <a:lnSpc>
                <a:spcPct val="110000"/>
              </a:lnSpc>
              <a:buNone/>
            </a:pPr>
            <a:r>
              <a:rPr lang="zh-CN" altLang="pt-BR" sz="1867" dirty="0"/>
              <a:t>自己设计的库也要有一个主题</a:t>
            </a:r>
            <a:endParaRPr lang="zh-CN" altLang="pt-BR" sz="2400" dirty="0"/>
          </a:p>
          <a:p>
            <a:pPr>
              <a:lnSpc>
                <a:spcPct val="110000"/>
              </a:lnSpc>
              <a:spcBef>
                <a:spcPts val="2400"/>
              </a:spcBef>
              <a:buNone/>
            </a:pPr>
            <a:r>
              <a:rPr lang="zh-CN" altLang="pt-BR" sz="2400" b="1" dirty="0"/>
              <a:t>库的通用性</a:t>
            </a:r>
            <a:endParaRPr lang="en-US" altLang="zh-CN" sz="2400" b="1" dirty="0"/>
          </a:p>
          <a:p>
            <a:pPr eaLnBrk="1" hangingPunct="1">
              <a:lnSpc>
                <a:spcPct val="110000"/>
              </a:lnSpc>
              <a:buNone/>
            </a:pPr>
            <a:r>
              <a:rPr lang="zh-CN" altLang="pt-BR" sz="1867" dirty="0"/>
              <a:t>库中的功能应来源于某一应用，但不局限于该应用，而且要高于该应用</a:t>
            </a:r>
            <a:endParaRPr lang="en-US" altLang="zh-CN" sz="1867" dirty="0"/>
          </a:p>
          <a:p>
            <a:pPr eaLnBrk="1" hangingPunct="1">
              <a:lnSpc>
                <a:spcPct val="110000"/>
              </a:lnSpc>
              <a:buNone/>
            </a:pPr>
            <a:r>
              <a:rPr lang="zh-CN" altLang="pt-BR" sz="1867" dirty="0"/>
              <a:t>在某一应用程序中提取库内容时应尽量考虑到兼容更多的应用，使其他应用程序也能共享这个库</a:t>
            </a:r>
            <a:endParaRPr lang="zh-CN" altLang="en-US" sz="1867" dirty="0"/>
          </a:p>
        </p:txBody>
      </p:sp>
    </p:spTree>
  </p:cSld>
  <p:clrMapOvr>
    <a:masterClrMapping/>
  </p:clrMapOvr>
  <p:transition spd="med">
    <p:fade/>
  </p:transition>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682" name="Rectangle 2"/>
          <p:cNvSpPr>
            <a:spLocks noGrp="1" noChangeArrowheads="1"/>
          </p:cNvSpPr>
          <p:nvPr>
            <p:ph type="title"/>
          </p:nvPr>
        </p:nvSpPr>
        <p:spPr/>
        <p:txBody>
          <a:bodyPr>
            <a:normAutofit fontScale="90000"/>
          </a:bodyPr>
          <a:lstStyle/>
          <a:p>
            <a:pPr eaLnBrk="1" hangingPunct="1">
              <a:defRPr/>
            </a:pPr>
            <a:r>
              <a:rPr lang="zh-CN" altLang="pt-BR" sz="3733" b="1" dirty="0">
                <a:latin typeface="微软雅黑" pitchFamily="34" charset="-122"/>
              </a:rPr>
              <a:t>库的设计和实现</a:t>
            </a:r>
            <a:endParaRPr lang="zh-CN" altLang="en-US" sz="3733" b="1" dirty="0">
              <a:latin typeface="微软雅黑" pitchFamily="34" charset="-122"/>
            </a:endParaRPr>
          </a:p>
        </p:txBody>
      </p:sp>
      <p:sp>
        <p:nvSpPr>
          <p:cNvPr id="656387" name="Rectangle 3"/>
          <p:cNvSpPr>
            <a:spLocks noGrp="1" noChangeArrowheads="1"/>
          </p:cNvSpPr>
          <p:nvPr>
            <p:ph idx="4294967295"/>
          </p:nvPr>
        </p:nvSpPr>
        <p:spPr>
          <a:xfrm>
            <a:off x="960438" y="1571625"/>
            <a:ext cx="11231562" cy="4678363"/>
          </a:xfrm>
        </p:spPr>
        <p:txBody>
          <a:bodyPr>
            <a:normAutofit/>
          </a:bodyPr>
          <a:lstStyle/>
          <a:p>
            <a:pPr eaLnBrk="1" hangingPunct="1">
              <a:lnSpc>
                <a:spcPct val="140000"/>
              </a:lnSpc>
              <a:buNone/>
            </a:pPr>
            <a:r>
              <a:rPr lang="zh-CN" altLang="pt-BR" sz="2400" b="1" dirty="0"/>
              <a:t>设计库的接口</a:t>
            </a:r>
          </a:p>
          <a:p>
            <a:pPr>
              <a:lnSpc>
                <a:spcPct val="140000"/>
              </a:lnSpc>
              <a:buNone/>
            </a:pPr>
            <a:r>
              <a:rPr lang="zh-CN" altLang="pt-BR" sz="1867" dirty="0"/>
              <a:t>库的用户必须了解的内容，包括库中函数的原型、这些函数用到的符号常量和自定义类型</a:t>
            </a:r>
            <a:endParaRPr lang="pt-BR" altLang="zh-CN" sz="1867" dirty="0"/>
          </a:p>
          <a:p>
            <a:pPr>
              <a:lnSpc>
                <a:spcPct val="140000"/>
              </a:lnSpc>
              <a:buNone/>
            </a:pPr>
            <a:r>
              <a:rPr lang="zh-CN" altLang="pt-BR" sz="1867" dirty="0"/>
              <a:t>接口表现为一个头文件</a:t>
            </a:r>
            <a:endParaRPr lang="pt-BR" altLang="zh-CN" sz="1867" dirty="0"/>
          </a:p>
          <a:p>
            <a:pPr>
              <a:lnSpc>
                <a:spcPct val="140000"/>
              </a:lnSpc>
              <a:spcBef>
                <a:spcPts val="2400"/>
              </a:spcBef>
              <a:buNone/>
            </a:pPr>
            <a:r>
              <a:rPr lang="zh-CN" altLang="pt-BR" sz="2400" b="1" dirty="0"/>
              <a:t>设计库中的函数的实现</a:t>
            </a:r>
            <a:endParaRPr lang="en-US" altLang="zh-CN" sz="2400" b="1" dirty="0"/>
          </a:p>
          <a:p>
            <a:pPr eaLnBrk="1" hangingPunct="1">
              <a:lnSpc>
                <a:spcPct val="140000"/>
              </a:lnSpc>
              <a:buNone/>
            </a:pPr>
            <a:r>
              <a:rPr lang="zh-CN" altLang="pt-BR" sz="1867" dirty="0"/>
              <a:t>表现为一个源文件</a:t>
            </a:r>
          </a:p>
          <a:p>
            <a:pPr>
              <a:lnSpc>
                <a:spcPct val="140000"/>
              </a:lnSpc>
              <a:spcBef>
                <a:spcPts val="2400"/>
              </a:spcBef>
              <a:buNone/>
            </a:pPr>
            <a:r>
              <a:rPr lang="zh-CN" altLang="pt-BR" sz="2400" b="1" dirty="0"/>
              <a:t>库的这种实现方法称为信息隐藏 </a:t>
            </a:r>
            <a:endParaRPr lang="zh-CN" altLang="en-US" sz="2400" b="1" dirty="0"/>
          </a:p>
        </p:txBody>
      </p:sp>
    </p:spTree>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0082"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常量</a:t>
            </a:r>
          </a:p>
        </p:txBody>
      </p:sp>
      <p:sp>
        <p:nvSpPr>
          <p:cNvPr id="84995" name="Rectangle 3"/>
          <p:cNvSpPr>
            <a:spLocks noGrp="1" noChangeArrowheads="1"/>
          </p:cNvSpPr>
          <p:nvPr>
            <p:ph idx="4294967295"/>
          </p:nvPr>
        </p:nvSpPr>
        <p:spPr>
          <a:xfrm>
            <a:off x="717973" y="1859491"/>
            <a:ext cx="10515600" cy="4351338"/>
          </a:xfrm>
        </p:spPr>
        <p:txBody>
          <a:bodyPr>
            <a:normAutofit/>
          </a:bodyPr>
          <a:lstStyle/>
          <a:p>
            <a:pPr eaLnBrk="1" hangingPunct="1">
              <a:lnSpc>
                <a:spcPct val="150000"/>
              </a:lnSpc>
              <a:buNone/>
            </a:pPr>
            <a:r>
              <a:rPr lang="zh-CN" altLang="en-US" sz="2133" dirty="0"/>
              <a:t>写程序时可以确定且在程序运行过程中不会变化的值</a:t>
            </a:r>
            <a:endParaRPr lang="en-US" altLang="zh-CN" sz="2133" dirty="0"/>
          </a:p>
          <a:p>
            <a:pPr eaLnBrk="1" hangingPunct="1">
              <a:lnSpc>
                <a:spcPct val="150000"/>
              </a:lnSpc>
              <a:buNone/>
            </a:pPr>
            <a:r>
              <a:rPr lang="zh-CN" altLang="en-US" sz="2133" dirty="0"/>
              <a:t>常量必须是</a:t>
            </a:r>
            <a:r>
              <a:rPr lang="en-US" altLang="zh-CN" sz="2133" dirty="0"/>
              <a:t>C++</a:t>
            </a:r>
            <a:r>
              <a:rPr lang="zh-CN" altLang="en-US" sz="2133" dirty="0"/>
              <a:t>的合法类型</a:t>
            </a:r>
          </a:p>
          <a:p>
            <a:pPr eaLnBrk="1" hangingPunct="1">
              <a:lnSpc>
                <a:spcPct val="150000"/>
              </a:lnSpc>
              <a:buNone/>
            </a:pPr>
            <a:endParaRPr lang="en-US" altLang="zh-CN" sz="2133" b="1" dirty="0"/>
          </a:p>
        </p:txBody>
      </p:sp>
    </p:spTree>
  </p:cSld>
  <p:clrMapOvr>
    <a:masterClrMapping/>
  </p:clrMapOvr>
  <p:transition spd="med">
    <p:fade/>
  </p:transition>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4706" name="Rectangle 2"/>
          <p:cNvSpPr>
            <a:spLocks noGrp="1" noChangeArrowheads="1"/>
          </p:cNvSpPr>
          <p:nvPr>
            <p:ph type="title"/>
          </p:nvPr>
        </p:nvSpPr>
        <p:spPr/>
        <p:txBody>
          <a:bodyPr>
            <a:normAutofit fontScale="90000"/>
          </a:bodyPr>
          <a:lstStyle/>
          <a:p>
            <a:pPr eaLnBrk="1" hangingPunct="1">
              <a:defRPr/>
            </a:pPr>
            <a:r>
              <a:rPr lang="zh-CN" altLang="pt-BR" sz="3733" b="1" dirty="0">
                <a:latin typeface="微软雅黑" pitchFamily="34" charset="-122"/>
              </a:rPr>
              <a:t>随机函数库的设计 </a:t>
            </a:r>
            <a:endParaRPr lang="zh-CN" altLang="en-US" sz="3733" b="1" dirty="0">
              <a:latin typeface="微软雅黑" pitchFamily="34" charset="-122"/>
            </a:endParaRPr>
          </a:p>
        </p:txBody>
      </p:sp>
      <p:sp>
        <p:nvSpPr>
          <p:cNvPr id="657411" name="Rectangle 3"/>
          <p:cNvSpPr>
            <a:spLocks noGrp="1" noChangeArrowheads="1"/>
          </p:cNvSpPr>
          <p:nvPr>
            <p:ph idx="4294967295"/>
          </p:nvPr>
        </p:nvSpPr>
        <p:spPr>
          <a:xfrm>
            <a:off x="723326" y="1524794"/>
            <a:ext cx="8334375" cy="3429000"/>
          </a:xfrm>
        </p:spPr>
        <p:txBody>
          <a:bodyPr>
            <a:normAutofit/>
          </a:bodyPr>
          <a:lstStyle/>
          <a:p>
            <a:pPr eaLnBrk="1" hangingPunct="1">
              <a:buNone/>
            </a:pPr>
            <a:r>
              <a:rPr lang="zh-CN" altLang="pt-BR" sz="2400" b="1" dirty="0"/>
              <a:t>库功能</a:t>
            </a:r>
            <a:r>
              <a:rPr lang="zh-CN" altLang="en-US" sz="2400" b="1" dirty="0"/>
              <a:t>提取</a:t>
            </a:r>
            <a:r>
              <a:rPr lang="zh-CN" altLang="pt-BR" sz="2400" b="1" dirty="0"/>
              <a:t> </a:t>
            </a:r>
          </a:p>
          <a:p>
            <a:pPr>
              <a:buNone/>
            </a:pPr>
            <a:r>
              <a:rPr lang="zh-CN" altLang="pt-BR" sz="1867" dirty="0"/>
              <a:t>在</a:t>
            </a:r>
            <a:r>
              <a:rPr lang="pt-BR" altLang="zh-CN" sz="1867" dirty="0"/>
              <a:t>9.1</a:t>
            </a:r>
            <a:r>
              <a:rPr lang="zh-CN" altLang="pt-BR" sz="1867" dirty="0"/>
              <a:t>中，用到了随机生成</a:t>
            </a:r>
            <a:r>
              <a:rPr lang="pt-BR" altLang="zh-CN" sz="1867" dirty="0"/>
              <a:t>0</a:t>
            </a:r>
            <a:r>
              <a:rPr lang="zh-CN" altLang="pt-BR" sz="1867" dirty="0"/>
              <a:t>和</a:t>
            </a:r>
            <a:r>
              <a:rPr lang="pt-BR" altLang="zh-CN" sz="1867" dirty="0"/>
              <a:t>1 </a:t>
            </a:r>
          </a:p>
          <a:p>
            <a:pPr>
              <a:buNone/>
            </a:pPr>
            <a:r>
              <a:rPr lang="zh-CN" altLang="pt-BR" sz="1867" dirty="0"/>
              <a:t>在</a:t>
            </a:r>
            <a:r>
              <a:rPr lang="pt-BR" altLang="zh-CN" sz="1867" dirty="0"/>
              <a:t>9.2</a:t>
            </a:r>
            <a:r>
              <a:rPr lang="zh-CN" altLang="pt-BR" sz="1867" dirty="0"/>
              <a:t>中，用到了随机生成</a:t>
            </a:r>
            <a:r>
              <a:rPr lang="pt-BR" altLang="zh-CN" sz="1867" dirty="0"/>
              <a:t>0</a:t>
            </a:r>
            <a:r>
              <a:rPr lang="zh-CN" altLang="pt-BR" sz="1867" dirty="0"/>
              <a:t>和</a:t>
            </a:r>
            <a:r>
              <a:rPr lang="pt-BR" altLang="zh-CN" sz="1867" dirty="0"/>
              <a:t>2</a:t>
            </a:r>
          </a:p>
          <a:p>
            <a:pPr>
              <a:buNone/>
            </a:pPr>
            <a:r>
              <a:rPr lang="zh-CN" altLang="pt-BR" sz="1867" dirty="0"/>
              <a:t>在自动出题中，用到了随机生成</a:t>
            </a:r>
            <a:r>
              <a:rPr lang="pt-BR" altLang="zh-CN" sz="1867" dirty="0"/>
              <a:t>0</a:t>
            </a:r>
            <a:r>
              <a:rPr lang="zh-CN" altLang="pt-BR" sz="1867" dirty="0"/>
              <a:t>和</a:t>
            </a:r>
            <a:r>
              <a:rPr lang="pt-BR" altLang="zh-CN" sz="1867" dirty="0"/>
              <a:t>3</a:t>
            </a:r>
            <a:r>
              <a:rPr lang="zh-CN" altLang="pt-BR" sz="1867" dirty="0"/>
              <a:t>及随机生成</a:t>
            </a:r>
            <a:r>
              <a:rPr lang="pt-BR" altLang="zh-CN" sz="1867" dirty="0"/>
              <a:t>0</a:t>
            </a:r>
            <a:r>
              <a:rPr lang="zh-CN" altLang="pt-BR" sz="1867" dirty="0"/>
              <a:t>到</a:t>
            </a:r>
            <a:r>
              <a:rPr lang="pt-BR" altLang="zh-CN" sz="1867" dirty="0"/>
              <a:t>9</a:t>
            </a:r>
          </a:p>
          <a:p>
            <a:pPr>
              <a:buNone/>
            </a:pPr>
            <a:endParaRPr lang="en-US" altLang="zh-CN" sz="1867" dirty="0"/>
          </a:p>
          <a:p>
            <a:pPr>
              <a:buNone/>
            </a:pPr>
            <a:r>
              <a:rPr lang="zh-CN" altLang="en-US" sz="2400" b="1" dirty="0"/>
              <a:t>库功能确定</a:t>
            </a:r>
            <a:endParaRPr lang="en-US" altLang="zh-CN" sz="2400" b="1" dirty="0"/>
          </a:p>
          <a:p>
            <a:pPr>
              <a:buNone/>
            </a:pPr>
            <a:r>
              <a:rPr lang="zh-CN" altLang="pt-BR" sz="1867" dirty="0"/>
              <a:t>生成</a:t>
            </a:r>
            <a:r>
              <a:rPr lang="pt-BR" altLang="zh-CN" sz="1867" dirty="0"/>
              <a:t>low</a:t>
            </a:r>
            <a:r>
              <a:rPr lang="zh-CN" altLang="pt-BR" sz="1867" dirty="0"/>
              <a:t>到</a:t>
            </a:r>
            <a:r>
              <a:rPr lang="pt-BR" altLang="zh-CN" sz="1867" dirty="0"/>
              <a:t>high</a:t>
            </a:r>
            <a:r>
              <a:rPr lang="zh-CN" altLang="pt-BR" sz="1867" dirty="0"/>
              <a:t>之间的随机数</a:t>
            </a:r>
            <a:r>
              <a:rPr lang="pt-BR" altLang="zh-CN" sz="1867" dirty="0"/>
              <a:t>    int RandomInteger(int low, int high) </a:t>
            </a:r>
          </a:p>
          <a:p>
            <a:pPr>
              <a:buNone/>
            </a:pPr>
            <a:r>
              <a:rPr lang="zh-CN" altLang="pt-BR" sz="1867" dirty="0"/>
              <a:t>初始化函数     </a:t>
            </a:r>
            <a:r>
              <a:rPr lang="pt-BR" altLang="zh-CN" sz="1867" dirty="0"/>
              <a:t>RandomInit()</a:t>
            </a:r>
            <a:r>
              <a:rPr lang="zh-CN" altLang="pt-BR" sz="1867" dirty="0"/>
              <a:t>实现设置随机数种子的功能  </a:t>
            </a:r>
            <a:endParaRPr lang="zh-CN" altLang="en-US" sz="1867" dirty="0"/>
          </a:p>
        </p:txBody>
      </p:sp>
    </p:spTree>
  </p:cSld>
  <p:clrMapOvr>
    <a:masterClrMapping/>
  </p:clrMapOvr>
  <p:transition spd="med">
    <p:fade/>
  </p:transition>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8802"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接口文件</a:t>
            </a:r>
          </a:p>
        </p:txBody>
      </p:sp>
      <p:sp>
        <p:nvSpPr>
          <p:cNvPr id="658435" name="Rectangle 3"/>
          <p:cNvSpPr>
            <a:spLocks noGrp="1" noChangeArrowheads="1"/>
          </p:cNvSpPr>
          <p:nvPr>
            <p:ph idx="4294967295"/>
          </p:nvPr>
        </p:nvSpPr>
        <p:spPr>
          <a:xfrm>
            <a:off x="745066" y="1331172"/>
            <a:ext cx="10515600" cy="4351338"/>
          </a:xfrm>
        </p:spPr>
        <p:txBody>
          <a:bodyPr>
            <a:normAutofit lnSpcReduction="10000"/>
          </a:bodyPr>
          <a:lstStyle/>
          <a:p>
            <a:pPr eaLnBrk="1" hangingPunct="1">
              <a:lnSpc>
                <a:spcPct val="140000"/>
              </a:lnSpc>
              <a:buNone/>
            </a:pPr>
            <a:r>
              <a:rPr lang="zh-CN" altLang="en-US" sz="2400" b="1" dirty="0"/>
              <a:t>头文件的格式</a:t>
            </a:r>
            <a:endParaRPr lang="en-US" altLang="zh-CN" sz="2400" b="1" dirty="0"/>
          </a:p>
          <a:p>
            <a:pPr eaLnBrk="1" hangingPunct="1">
              <a:lnSpc>
                <a:spcPct val="140000"/>
              </a:lnSpc>
              <a:buNone/>
            </a:pPr>
            <a:r>
              <a:rPr lang="en-US" altLang="zh-CN" sz="1867" dirty="0"/>
              <a:t>#</a:t>
            </a:r>
            <a:r>
              <a:rPr lang="en-US" altLang="zh-CN" sz="1867" dirty="0" err="1"/>
              <a:t>ifndef</a:t>
            </a:r>
            <a:r>
              <a:rPr lang="en-US" altLang="zh-CN" sz="1867" dirty="0"/>
              <a:t> </a:t>
            </a:r>
          </a:p>
          <a:p>
            <a:pPr eaLnBrk="1" hangingPunct="1">
              <a:lnSpc>
                <a:spcPct val="140000"/>
              </a:lnSpc>
              <a:buNone/>
            </a:pPr>
            <a:r>
              <a:rPr lang="en-US" altLang="zh-CN" sz="1867" dirty="0"/>
              <a:t>#define</a:t>
            </a:r>
          </a:p>
          <a:p>
            <a:pPr eaLnBrk="1" hangingPunct="1">
              <a:lnSpc>
                <a:spcPct val="140000"/>
              </a:lnSpc>
              <a:buNone/>
            </a:pPr>
            <a:r>
              <a:rPr lang="en-US" altLang="zh-CN" sz="1867" dirty="0"/>
              <a:t>  ……  </a:t>
            </a:r>
          </a:p>
          <a:p>
            <a:pPr eaLnBrk="1" hangingPunct="1">
              <a:lnSpc>
                <a:spcPct val="140000"/>
              </a:lnSpc>
              <a:buNone/>
            </a:pPr>
            <a:r>
              <a:rPr lang="en-US" altLang="zh-CN" sz="1867" dirty="0"/>
              <a:t>#</a:t>
            </a:r>
            <a:r>
              <a:rPr lang="en-US" altLang="zh-CN" sz="1867" dirty="0" err="1"/>
              <a:t>endif</a:t>
            </a:r>
            <a:endParaRPr lang="zh-CN" altLang="en-US" sz="1867" dirty="0"/>
          </a:p>
          <a:p>
            <a:pPr>
              <a:lnSpc>
                <a:spcPct val="140000"/>
              </a:lnSpc>
              <a:spcBef>
                <a:spcPts val="2400"/>
              </a:spcBef>
              <a:buNone/>
            </a:pPr>
            <a:r>
              <a:rPr lang="zh-CN" altLang="en-US" sz="2400" b="1" dirty="0"/>
              <a:t>注释</a:t>
            </a:r>
            <a:endParaRPr lang="en-US" altLang="zh-CN" sz="2400" b="1" dirty="0"/>
          </a:p>
          <a:p>
            <a:pPr eaLnBrk="1" hangingPunct="1">
              <a:lnSpc>
                <a:spcPct val="140000"/>
              </a:lnSpc>
              <a:buNone/>
            </a:pPr>
            <a:r>
              <a:rPr lang="zh-CN" altLang="en-US" sz="1867" dirty="0"/>
              <a:t>头文件头上有段注释，说明库的主题、功能</a:t>
            </a:r>
            <a:endParaRPr lang="en-US" altLang="zh-CN" sz="1867" dirty="0"/>
          </a:p>
          <a:p>
            <a:pPr eaLnBrk="1" hangingPunct="1">
              <a:lnSpc>
                <a:spcPct val="140000"/>
              </a:lnSpc>
              <a:buNone/>
            </a:pPr>
            <a:r>
              <a:rPr lang="zh-CN" altLang="en-US" sz="1867" dirty="0"/>
              <a:t>每个函数声明前有一段注释，告诉用户如何使用这些函数</a:t>
            </a:r>
          </a:p>
        </p:txBody>
      </p:sp>
    </p:spTree>
  </p:cSld>
  <p:clrMapOvr>
    <a:masterClrMapping/>
  </p:clrMapOvr>
  <p:transition spd="med">
    <p:fade/>
  </p:transition>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5730"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随机函数</a:t>
            </a:r>
            <a:r>
              <a:rPr lang="zh-CN" altLang="pt-BR" sz="3733" b="1" dirty="0">
                <a:latin typeface="微软雅黑" pitchFamily="34" charset="-122"/>
              </a:rPr>
              <a:t>库接口</a:t>
            </a:r>
            <a:r>
              <a:rPr lang="zh-CN" altLang="en-US" sz="3733" b="1" dirty="0">
                <a:latin typeface="微软雅黑" pitchFamily="34" charset="-122"/>
              </a:rPr>
              <a:t>文件</a:t>
            </a:r>
          </a:p>
        </p:txBody>
      </p:sp>
      <p:sp>
        <p:nvSpPr>
          <p:cNvPr id="659459" name="Text Box 5"/>
          <p:cNvSpPr txBox="1">
            <a:spLocks noChangeArrowheads="1"/>
          </p:cNvSpPr>
          <p:nvPr/>
        </p:nvSpPr>
        <p:spPr bwMode="auto">
          <a:xfrm>
            <a:off x="949975" y="1397000"/>
            <a:ext cx="7736413" cy="5181996"/>
          </a:xfrm>
          <a:prstGeom prst="rect">
            <a:avLst/>
          </a:prstGeom>
          <a:noFill/>
          <a:ln w="9525">
            <a:noFill/>
            <a:miter lim="800000"/>
            <a:headEnd/>
            <a:tailEnd/>
          </a:ln>
        </p:spPr>
        <p:txBody>
          <a:bodyPr wrap="none">
            <a:spAutoFit/>
          </a:bodyPr>
          <a:lstStyle/>
          <a:p>
            <a:pPr algn="just">
              <a:spcBef>
                <a:spcPts val="133"/>
              </a:spcBef>
            </a:pPr>
            <a:r>
              <a:rPr lang="en-US" altLang="zh-CN" sz="1867" dirty="0">
                <a:latin typeface="微软雅黑" pitchFamily="34" charset="-122"/>
                <a:ea typeface="微软雅黑" pitchFamily="34" charset="-122"/>
              </a:rPr>
              <a:t>//</a:t>
            </a:r>
            <a:r>
              <a:rPr lang="zh-CN" altLang="en-US" sz="1867" dirty="0">
                <a:latin typeface="微软雅黑" pitchFamily="34" charset="-122"/>
                <a:ea typeface="微软雅黑" pitchFamily="34" charset="-122"/>
              </a:rPr>
              <a:t>文件：</a:t>
            </a:r>
            <a:r>
              <a:rPr lang="en-US" altLang="zh-CN" sz="1867" dirty="0" err="1">
                <a:latin typeface="微软雅黑" pitchFamily="34" charset="-122"/>
                <a:ea typeface="微软雅黑" pitchFamily="34" charset="-122"/>
              </a:rPr>
              <a:t>Random.h</a:t>
            </a:r>
            <a:endParaRPr lang="en-US" altLang="zh-CN" sz="1867" dirty="0">
              <a:latin typeface="微软雅黑" pitchFamily="34" charset="-122"/>
              <a:ea typeface="微软雅黑" pitchFamily="34" charset="-122"/>
            </a:endParaRPr>
          </a:p>
          <a:p>
            <a:pPr algn="just">
              <a:spcBef>
                <a:spcPts val="133"/>
              </a:spcBef>
            </a:pPr>
            <a:r>
              <a:rPr lang="en-US" altLang="zh-CN" sz="1867" dirty="0">
                <a:latin typeface="微软雅黑" pitchFamily="34" charset="-122"/>
                <a:ea typeface="微软雅黑" pitchFamily="34" charset="-122"/>
              </a:rPr>
              <a:t>//</a:t>
            </a:r>
            <a:r>
              <a:rPr lang="zh-CN" altLang="en-US" sz="1867" dirty="0">
                <a:latin typeface="微软雅黑" pitchFamily="34" charset="-122"/>
                <a:ea typeface="微软雅黑" pitchFamily="34" charset="-122"/>
              </a:rPr>
              <a:t>随机函数库的头文件</a:t>
            </a:r>
          </a:p>
          <a:p>
            <a:pPr algn="just">
              <a:spcBef>
                <a:spcPts val="133"/>
              </a:spcBef>
            </a:pPr>
            <a:endParaRPr lang="zh-CN" altLang="en-US" sz="1867" dirty="0">
              <a:latin typeface="微软雅黑" pitchFamily="34" charset="-122"/>
              <a:ea typeface="微软雅黑" pitchFamily="34" charset="-122"/>
            </a:endParaRPr>
          </a:p>
          <a:p>
            <a:pPr algn="just">
              <a:spcBef>
                <a:spcPts val="133"/>
              </a:spcBef>
            </a:pP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ifndef</a:t>
            </a:r>
            <a:r>
              <a:rPr lang="en-US" altLang="zh-CN" sz="1867" dirty="0">
                <a:latin typeface="微软雅黑" pitchFamily="34" charset="-122"/>
                <a:ea typeface="微软雅黑" pitchFamily="34" charset="-122"/>
              </a:rPr>
              <a:t> _</a:t>
            </a:r>
            <a:r>
              <a:rPr lang="en-US" altLang="zh-CN" sz="1867" dirty="0" err="1">
                <a:latin typeface="微软雅黑" pitchFamily="34" charset="-122"/>
                <a:ea typeface="微软雅黑" pitchFamily="34" charset="-122"/>
              </a:rPr>
              <a:t>random_h</a:t>
            </a:r>
            <a:endParaRPr lang="en-US" altLang="zh-CN" sz="1867" dirty="0">
              <a:latin typeface="微软雅黑" pitchFamily="34" charset="-122"/>
              <a:ea typeface="微软雅黑" pitchFamily="34" charset="-122"/>
            </a:endParaRPr>
          </a:p>
          <a:p>
            <a:pPr algn="just">
              <a:spcBef>
                <a:spcPts val="133"/>
              </a:spcBef>
            </a:pPr>
            <a:r>
              <a:rPr lang="en-US" altLang="zh-CN" sz="1867" dirty="0">
                <a:latin typeface="微软雅黑" pitchFamily="34" charset="-122"/>
                <a:ea typeface="微软雅黑" pitchFamily="34" charset="-122"/>
              </a:rPr>
              <a:t>#define _</a:t>
            </a:r>
            <a:r>
              <a:rPr lang="en-US" altLang="zh-CN" sz="1867" dirty="0" err="1">
                <a:latin typeface="微软雅黑" pitchFamily="34" charset="-122"/>
                <a:ea typeface="微软雅黑" pitchFamily="34" charset="-122"/>
              </a:rPr>
              <a:t>random_h</a:t>
            </a:r>
            <a:endParaRPr lang="en-US" altLang="zh-CN" sz="1867" dirty="0">
              <a:latin typeface="微软雅黑" pitchFamily="34" charset="-122"/>
              <a:ea typeface="微软雅黑" pitchFamily="34" charset="-122"/>
            </a:endParaRPr>
          </a:p>
          <a:p>
            <a:pPr algn="just">
              <a:spcBef>
                <a:spcPts val="133"/>
              </a:spcBef>
            </a:pPr>
            <a:endParaRPr lang="en-US" altLang="zh-CN" sz="1867" dirty="0">
              <a:latin typeface="微软雅黑" pitchFamily="34" charset="-122"/>
              <a:ea typeface="微软雅黑" pitchFamily="34" charset="-122"/>
            </a:endParaRPr>
          </a:p>
          <a:p>
            <a:pPr algn="just">
              <a:spcBef>
                <a:spcPts val="133"/>
              </a:spcBef>
            </a:pPr>
            <a:r>
              <a:rPr lang="en-US" altLang="zh-CN" sz="1867" dirty="0">
                <a:latin typeface="微软雅黑" pitchFamily="34" charset="-122"/>
                <a:ea typeface="微软雅黑" pitchFamily="34" charset="-122"/>
              </a:rPr>
              <a:t>//</a:t>
            </a:r>
            <a:r>
              <a:rPr lang="zh-CN" altLang="pt-BR" sz="1867" dirty="0">
                <a:latin typeface="微软雅黑" pitchFamily="34" charset="-122"/>
                <a:ea typeface="微软雅黑" pitchFamily="34" charset="-122"/>
              </a:rPr>
              <a:t>函数</a:t>
            </a:r>
            <a:r>
              <a:rPr lang="zh-CN" altLang="en-US"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RandomInit</a:t>
            </a:r>
            <a:endParaRPr lang="en-US" altLang="zh-CN" sz="1867" dirty="0">
              <a:latin typeface="微软雅黑" pitchFamily="34" charset="-122"/>
              <a:ea typeface="微软雅黑" pitchFamily="34" charset="-122"/>
            </a:endParaRPr>
          </a:p>
          <a:p>
            <a:pPr algn="just">
              <a:spcBef>
                <a:spcPts val="133"/>
              </a:spcBef>
            </a:pPr>
            <a:r>
              <a:rPr lang="en-US" altLang="zh-CN" sz="1867" dirty="0">
                <a:latin typeface="微软雅黑" pitchFamily="34" charset="-122"/>
                <a:ea typeface="微软雅黑" pitchFamily="34" charset="-122"/>
              </a:rPr>
              <a:t>//</a:t>
            </a:r>
            <a:r>
              <a:rPr lang="zh-CN" altLang="pt-BR" sz="1867" dirty="0">
                <a:latin typeface="微软雅黑" pitchFamily="34" charset="-122"/>
                <a:ea typeface="微软雅黑" pitchFamily="34" charset="-122"/>
              </a:rPr>
              <a:t>用法</a:t>
            </a:r>
            <a:r>
              <a:rPr lang="zh-CN" altLang="en-US"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RandomInit</a:t>
            </a:r>
            <a:r>
              <a:rPr lang="en-US" altLang="zh-CN" sz="1867" dirty="0">
                <a:latin typeface="微软雅黑" pitchFamily="34" charset="-122"/>
                <a:ea typeface="微软雅黑" pitchFamily="34" charset="-122"/>
              </a:rPr>
              <a:t>()</a:t>
            </a:r>
          </a:p>
          <a:p>
            <a:pPr algn="just">
              <a:spcBef>
                <a:spcPts val="133"/>
              </a:spcBef>
            </a:pPr>
            <a:r>
              <a:rPr lang="en-US" altLang="zh-CN" sz="1867" dirty="0">
                <a:latin typeface="微软雅黑" pitchFamily="34" charset="-122"/>
                <a:ea typeface="微软雅黑" pitchFamily="34" charset="-122"/>
              </a:rPr>
              <a:t>//</a:t>
            </a:r>
            <a:r>
              <a:rPr lang="zh-CN" altLang="pt-BR" sz="1867" dirty="0">
                <a:latin typeface="微软雅黑" pitchFamily="34" charset="-122"/>
                <a:ea typeface="微软雅黑" pitchFamily="34" charset="-122"/>
              </a:rPr>
              <a:t>作用</a:t>
            </a:r>
            <a:r>
              <a:rPr lang="zh-CN" altLang="en-US" sz="1867" dirty="0">
                <a:latin typeface="微软雅黑" pitchFamily="34" charset="-122"/>
                <a:ea typeface="微软雅黑" pitchFamily="34" charset="-122"/>
              </a:rPr>
              <a:t>：</a:t>
            </a:r>
            <a:r>
              <a:rPr lang="zh-CN" altLang="pt-BR" sz="1867" dirty="0">
                <a:latin typeface="微软雅黑" pitchFamily="34" charset="-122"/>
                <a:ea typeface="微软雅黑" pitchFamily="34" charset="-122"/>
              </a:rPr>
              <a:t>此函数初始化随机数种子</a:t>
            </a:r>
            <a:endParaRPr lang="zh-CN" altLang="en-US" sz="1867" dirty="0">
              <a:latin typeface="微软雅黑" pitchFamily="34" charset="-122"/>
              <a:ea typeface="微软雅黑" pitchFamily="34" charset="-122"/>
            </a:endParaRPr>
          </a:p>
          <a:p>
            <a:pPr algn="just">
              <a:spcBef>
                <a:spcPts val="133"/>
              </a:spcBef>
            </a:pPr>
            <a:r>
              <a:rPr lang="en-US" altLang="zh-CN" sz="1867" dirty="0">
                <a:latin typeface="微软雅黑" pitchFamily="34" charset="-122"/>
                <a:ea typeface="微软雅黑" pitchFamily="34" charset="-122"/>
              </a:rPr>
              <a:t>void </a:t>
            </a:r>
            <a:r>
              <a:rPr lang="en-US" altLang="zh-CN" sz="1867" dirty="0" err="1">
                <a:latin typeface="微软雅黑" pitchFamily="34" charset="-122"/>
                <a:ea typeface="微软雅黑" pitchFamily="34" charset="-122"/>
              </a:rPr>
              <a:t>RandomInit</a:t>
            </a:r>
            <a:r>
              <a:rPr lang="en-US" altLang="zh-CN" sz="1867" dirty="0">
                <a:latin typeface="微软雅黑" pitchFamily="34" charset="-122"/>
                <a:ea typeface="微软雅黑" pitchFamily="34" charset="-122"/>
              </a:rPr>
              <a:t>();</a:t>
            </a:r>
          </a:p>
          <a:p>
            <a:pPr algn="just">
              <a:spcBef>
                <a:spcPts val="133"/>
              </a:spcBef>
            </a:pPr>
            <a:endParaRPr lang="en-US" altLang="zh-CN" sz="1867" dirty="0">
              <a:latin typeface="微软雅黑" pitchFamily="34" charset="-122"/>
              <a:ea typeface="微软雅黑" pitchFamily="34" charset="-122"/>
            </a:endParaRPr>
          </a:p>
          <a:p>
            <a:pPr algn="just">
              <a:spcBef>
                <a:spcPts val="133"/>
              </a:spcBef>
            </a:pPr>
            <a:r>
              <a:rPr lang="en-US" altLang="zh-CN" sz="1867" dirty="0">
                <a:latin typeface="微软雅黑" pitchFamily="34" charset="-122"/>
                <a:ea typeface="微软雅黑" pitchFamily="34" charset="-122"/>
              </a:rPr>
              <a:t>//</a:t>
            </a:r>
            <a:r>
              <a:rPr lang="zh-CN" altLang="pt-BR" sz="1867" dirty="0">
                <a:latin typeface="微软雅黑" pitchFamily="34" charset="-122"/>
                <a:ea typeface="微软雅黑" pitchFamily="34" charset="-122"/>
              </a:rPr>
              <a:t>函数</a:t>
            </a:r>
            <a:r>
              <a:rPr lang="zh-CN" altLang="en-US"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RandomInteger</a:t>
            </a:r>
            <a:endParaRPr lang="en-US" altLang="zh-CN" sz="1867" dirty="0">
              <a:latin typeface="微软雅黑" pitchFamily="34" charset="-122"/>
              <a:ea typeface="微软雅黑" pitchFamily="34" charset="-122"/>
            </a:endParaRPr>
          </a:p>
          <a:p>
            <a:pPr algn="just">
              <a:spcBef>
                <a:spcPts val="133"/>
              </a:spcBef>
            </a:pPr>
            <a:r>
              <a:rPr lang="en-US" altLang="zh-CN" sz="1867" dirty="0">
                <a:latin typeface="微软雅黑" pitchFamily="34" charset="-122"/>
                <a:ea typeface="微软雅黑" pitchFamily="34" charset="-122"/>
              </a:rPr>
              <a:t>//</a:t>
            </a:r>
            <a:r>
              <a:rPr lang="zh-CN" altLang="pt-BR" sz="1867" dirty="0">
                <a:latin typeface="微软雅黑" pitchFamily="34" charset="-122"/>
                <a:ea typeface="微软雅黑" pitchFamily="34" charset="-122"/>
              </a:rPr>
              <a:t>用法</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n = </a:t>
            </a:r>
            <a:r>
              <a:rPr lang="en-US" altLang="zh-CN" sz="1867" dirty="0" err="1">
                <a:latin typeface="微软雅黑" pitchFamily="34" charset="-122"/>
                <a:ea typeface="微软雅黑" pitchFamily="34" charset="-122"/>
              </a:rPr>
              <a:t>RandomInteger</a:t>
            </a:r>
            <a:r>
              <a:rPr lang="en-US" altLang="zh-CN" sz="1867" dirty="0">
                <a:latin typeface="微软雅黑" pitchFamily="34" charset="-122"/>
                <a:ea typeface="微软雅黑" pitchFamily="34" charset="-122"/>
              </a:rPr>
              <a:t>(low,  high)</a:t>
            </a:r>
          </a:p>
          <a:p>
            <a:pPr algn="just">
              <a:spcBef>
                <a:spcPts val="133"/>
              </a:spcBef>
            </a:pPr>
            <a:r>
              <a:rPr lang="pt-BR" altLang="zh-CN" sz="1867" dirty="0">
                <a:latin typeface="微软雅黑" pitchFamily="34" charset="-122"/>
                <a:ea typeface="微软雅黑" pitchFamily="34" charset="-122"/>
              </a:rPr>
              <a:t>//</a:t>
            </a:r>
            <a:r>
              <a:rPr lang="zh-CN" altLang="pt-BR" sz="1867" dirty="0">
                <a:latin typeface="微软雅黑" pitchFamily="34" charset="-122"/>
                <a:ea typeface="微软雅黑" pitchFamily="34" charset="-122"/>
              </a:rPr>
              <a:t>作用：此函数返回一个 </a:t>
            </a:r>
            <a:r>
              <a:rPr lang="pt-BR" altLang="zh-CN" sz="1867" dirty="0">
                <a:latin typeface="微软雅黑" pitchFamily="34" charset="-122"/>
                <a:ea typeface="微软雅黑" pitchFamily="34" charset="-122"/>
              </a:rPr>
              <a:t>low </a:t>
            </a:r>
            <a:r>
              <a:rPr lang="zh-CN" altLang="pt-BR" sz="1867" dirty="0">
                <a:latin typeface="微软雅黑" pitchFamily="34" charset="-122"/>
                <a:ea typeface="微软雅黑" pitchFamily="34" charset="-122"/>
              </a:rPr>
              <a:t>到 </a:t>
            </a:r>
            <a:r>
              <a:rPr lang="pt-BR" altLang="zh-CN" sz="1867" dirty="0">
                <a:latin typeface="微软雅黑" pitchFamily="34" charset="-122"/>
                <a:ea typeface="微软雅黑" pitchFamily="34" charset="-122"/>
              </a:rPr>
              <a:t>high </a:t>
            </a:r>
            <a:r>
              <a:rPr lang="zh-CN" altLang="pt-BR" sz="1867" dirty="0">
                <a:latin typeface="微软雅黑" pitchFamily="34" charset="-122"/>
                <a:ea typeface="微软雅黑" pitchFamily="34" charset="-122"/>
              </a:rPr>
              <a:t>之间的随机数，包括 </a:t>
            </a:r>
            <a:r>
              <a:rPr lang="pt-BR" altLang="zh-CN" sz="1867" dirty="0">
                <a:latin typeface="微软雅黑" pitchFamily="34" charset="-122"/>
                <a:ea typeface="微软雅黑" pitchFamily="34" charset="-122"/>
              </a:rPr>
              <a:t>low </a:t>
            </a:r>
            <a:r>
              <a:rPr lang="zh-CN" altLang="pt-BR" sz="1867" dirty="0">
                <a:latin typeface="微软雅黑" pitchFamily="34" charset="-122"/>
                <a:ea typeface="微软雅黑" pitchFamily="34" charset="-122"/>
              </a:rPr>
              <a:t>和 </a:t>
            </a:r>
            <a:r>
              <a:rPr lang="pt-BR" altLang="zh-CN" sz="1867" dirty="0">
                <a:latin typeface="微软雅黑" pitchFamily="34" charset="-122"/>
                <a:ea typeface="微软雅黑" pitchFamily="34" charset="-122"/>
              </a:rPr>
              <a:t>high</a:t>
            </a:r>
          </a:p>
          <a:p>
            <a:pPr algn="just">
              <a:spcBef>
                <a:spcPts val="133"/>
              </a:spcBef>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RandomInteger</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low,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high);</a:t>
            </a:r>
          </a:p>
          <a:p>
            <a:pPr algn="just">
              <a:spcBef>
                <a:spcPts val="133"/>
              </a:spcBef>
            </a:pPr>
            <a:endParaRPr lang="en-US" altLang="zh-CN" sz="1867" dirty="0">
              <a:latin typeface="微软雅黑" pitchFamily="34" charset="-122"/>
              <a:ea typeface="微软雅黑" pitchFamily="34" charset="-122"/>
            </a:endParaRPr>
          </a:p>
          <a:p>
            <a:pPr algn="just">
              <a:spcBef>
                <a:spcPts val="133"/>
              </a:spcBef>
            </a:pPr>
            <a:r>
              <a:rPr lang="pt-BR" altLang="zh-CN" sz="1867" dirty="0">
                <a:latin typeface="微软雅黑" pitchFamily="34" charset="-122"/>
                <a:ea typeface="微软雅黑" pitchFamily="34" charset="-122"/>
              </a:rPr>
              <a:t>#endif</a:t>
            </a:r>
            <a:endParaRPr lang="en-US" altLang="zh-CN" sz="1867" dirty="0">
              <a:latin typeface="微软雅黑" pitchFamily="34" charset="-122"/>
              <a:ea typeface="微软雅黑" pitchFamily="34" charset="-122"/>
            </a:endParaRPr>
          </a:p>
        </p:txBody>
      </p:sp>
    </p:spTree>
  </p:cSld>
  <p:clrMapOvr>
    <a:masterClrMapping/>
  </p:clrMapOvr>
  <p:transition spd="med">
    <p:fade/>
  </p:transition>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7778" name="Rectangle 2"/>
          <p:cNvSpPr>
            <a:spLocks noGrp="1" noChangeArrowheads="1"/>
          </p:cNvSpPr>
          <p:nvPr>
            <p:ph type="title"/>
          </p:nvPr>
        </p:nvSpPr>
        <p:spPr/>
        <p:txBody>
          <a:bodyPr>
            <a:normAutofit fontScale="90000"/>
          </a:bodyPr>
          <a:lstStyle/>
          <a:p>
            <a:pPr eaLnBrk="1" hangingPunct="1">
              <a:defRPr/>
            </a:pPr>
            <a:r>
              <a:rPr lang="zh-CN" altLang="pt-BR" sz="3733" b="1" dirty="0">
                <a:latin typeface="微软雅黑" pitchFamily="34" charset="-122"/>
              </a:rPr>
              <a:t>库的实现</a:t>
            </a:r>
            <a:r>
              <a:rPr lang="zh-CN" altLang="en-US" sz="3733" b="1" dirty="0">
                <a:latin typeface="微软雅黑" pitchFamily="34" charset="-122"/>
              </a:rPr>
              <a:t>文件</a:t>
            </a:r>
            <a:r>
              <a:rPr lang="zh-CN" altLang="pt-BR" sz="3733" b="1" dirty="0">
                <a:latin typeface="微软雅黑" pitchFamily="34" charset="-122"/>
              </a:rPr>
              <a:t> </a:t>
            </a:r>
            <a:endParaRPr lang="zh-CN" altLang="en-US" sz="3733" b="1" dirty="0">
              <a:latin typeface="微软雅黑" pitchFamily="34" charset="-122"/>
            </a:endParaRPr>
          </a:p>
        </p:txBody>
      </p:sp>
      <p:sp>
        <p:nvSpPr>
          <p:cNvPr id="660483" name="Rectangle 3"/>
          <p:cNvSpPr>
            <a:spLocks noGrp="1" noChangeArrowheads="1"/>
          </p:cNvSpPr>
          <p:nvPr>
            <p:ph idx="4294967295"/>
          </p:nvPr>
        </p:nvSpPr>
        <p:spPr>
          <a:xfrm>
            <a:off x="1287463" y="1512888"/>
            <a:ext cx="10904537" cy="5167312"/>
          </a:xfrm>
        </p:spPr>
        <p:txBody>
          <a:bodyPr>
            <a:normAutofit/>
          </a:bodyPr>
          <a:lstStyle/>
          <a:p>
            <a:pPr eaLnBrk="1" hangingPunct="1">
              <a:buNone/>
            </a:pPr>
            <a:r>
              <a:rPr lang="zh-CN" altLang="pt-BR" sz="2400" b="1" dirty="0"/>
              <a:t>实现文件</a:t>
            </a:r>
            <a:r>
              <a:rPr lang="zh-CN" altLang="en-US" sz="2400" b="1" dirty="0"/>
              <a:t>名</a:t>
            </a:r>
            <a:endParaRPr lang="en-US" altLang="zh-CN" sz="2400" b="1" dirty="0"/>
          </a:p>
          <a:p>
            <a:pPr eaLnBrk="1" hangingPunct="1">
              <a:buNone/>
            </a:pPr>
            <a:r>
              <a:rPr lang="zh-CN" altLang="en-US" sz="1867" dirty="0"/>
              <a:t>与</a:t>
            </a:r>
            <a:r>
              <a:rPr lang="zh-CN" altLang="pt-BR" sz="1867" dirty="0"/>
              <a:t>头文件的名字是相同</a:t>
            </a:r>
            <a:endParaRPr lang="en-US" altLang="zh-CN" sz="1867" dirty="0"/>
          </a:p>
          <a:p>
            <a:pPr eaLnBrk="1" hangingPunct="1">
              <a:buNone/>
            </a:pPr>
            <a:r>
              <a:rPr lang="zh-CN" altLang="pt-BR" sz="1867" dirty="0"/>
              <a:t>如头文件为</a:t>
            </a:r>
            <a:r>
              <a:rPr lang="pt-BR" altLang="zh-CN" sz="1867" dirty="0"/>
              <a:t>Random.h</a:t>
            </a:r>
            <a:r>
              <a:rPr lang="zh-CN" altLang="pt-BR" sz="1867" dirty="0"/>
              <a:t>，则实现文件为</a:t>
            </a:r>
            <a:r>
              <a:rPr lang="pt-BR" altLang="zh-CN" sz="1867" dirty="0"/>
              <a:t>Random.cpp</a:t>
            </a:r>
            <a:endParaRPr lang="zh-CN" altLang="pt-BR" sz="1867" dirty="0"/>
          </a:p>
          <a:p>
            <a:pPr>
              <a:spcBef>
                <a:spcPts val="2400"/>
              </a:spcBef>
              <a:buNone/>
            </a:pPr>
            <a:r>
              <a:rPr lang="zh-CN" altLang="pt-BR" sz="2400" b="1" dirty="0"/>
              <a:t>实现文件的格式</a:t>
            </a:r>
          </a:p>
          <a:p>
            <a:pPr>
              <a:buNone/>
            </a:pPr>
            <a:r>
              <a:rPr lang="zh-CN" altLang="pt-BR" sz="1867" dirty="0"/>
              <a:t>注释：这一部分简单介绍库的功能</a:t>
            </a:r>
          </a:p>
          <a:p>
            <a:pPr>
              <a:buNone/>
            </a:pPr>
            <a:r>
              <a:rPr lang="pt-BR" altLang="zh-CN" sz="1867" dirty="0"/>
              <a:t>include</a:t>
            </a:r>
            <a:r>
              <a:rPr lang="zh-CN" altLang="pt-BR" sz="1867" dirty="0"/>
              <a:t>此</a:t>
            </a:r>
            <a:r>
              <a:rPr lang="pt-BR" altLang="zh-CN" sz="1867" dirty="0"/>
              <a:t>cpp</a:t>
            </a:r>
            <a:r>
              <a:rPr lang="zh-CN" altLang="pt-BR" sz="1867" dirty="0"/>
              <a:t>文件所需的头文件</a:t>
            </a:r>
          </a:p>
          <a:p>
            <a:pPr>
              <a:buNone/>
            </a:pPr>
            <a:r>
              <a:rPr lang="zh-CN" altLang="pt-BR" sz="1867" dirty="0"/>
              <a:t>每个实现要包含自己的头文件，以便编译器能检查函数定义和函数原型声明的一致性</a:t>
            </a:r>
          </a:p>
          <a:p>
            <a:pPr>
              <a:buNone/>
            </a:pPr>
            <a:r>
              <a:rPr lang="zh-CN" altLang="pt-BR" sz="1867" dirty="0"/>
              <a:t>每个函数的实现代码</a:t>
            </a:r>
            <a:endParaRPr lang="en-US" altLang="zh-CN" sz="1867" dirty="0"/>
          </a:p>
          <a:p>
            <a:pPr>
              <a:buNone/>
            </a:pPr>
            <a:r>
              <a:rPr lang="zh-CN" altLang="pt-BR" sz="1867" dirty="0"/>
              <a:t>在每个函数实现的前面也必须有一段注释</a:t>
            </a:r>
            <a:endParaRPr lang="zh-CN" altLang="en-US" sz="1867" dirty="0"/>
          </a:p>
        </p:txBody>
      </p:sp>
    </p:spTree>
  </p:cSld>
  <p:clrMapOvr>
    <a:masterClrMapping/>
  </p:clrMapOvr>
  <p:transition spd="med">
    <p:fade/>
  </p:transition>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Text Box 4"/>
          <p:cNvSpPr txBox="1">
            <a:spLocks noChangeArrowheads="1"/>
          </p:cNvSpPr>
          <p:nvPr/>
        </p:nvSpPr>
        <p:spPr bwMode="auto">
          <a:xfrm>
            <a:off x="914400" y="1009651"/>
            <a:ext cx="10658475" cy="5592365"/>
          </a:xfrm>
          <a:prstGeom prst="rect">
            <a:avLst/>
          </a:prstGeom>
          <a:noFill/>
          <a:ln w="9525">
            <a:noFill/>
            <a:miter lim="800000"/>
            <a:headEnd/>
            <a:tailEnd/>
          </a:ln>
        </p:spPr>
        <p:txBody>
          <a:bodyPr wrap="square">
            <a:spAutoFit/>
          </a:bodyPr>
          <a:lstStyle/>
          <a:p>
            <a:pPr algn="just">
              <a:spcBef>
                <a:spcPts val="267"/>
              </a:spcBef>
            </a:pPr>
            <a:r>
              <a:rPr lang="pt-BR" altLang="zh-CN" sz="1867" dirty="0">
                <a:latin typeface="微软雅黑" pitchFamily="34" charset="-122"/>
                <a:ea typeface="微软雅黑" pitchFamily="34" charset="-122"/>
              </a:rPr>
              <a:t>//</a:t>
            </a:r>
            <a:r>
              <a:rPr lang="zh-CN" altLang="pt-BR" sz="1867" dirty="0">
                <a:latin typeface="微软雅黑" pitchFamily="34" charset="-122"/>
                <a:ea typeface="微软雅黑" pitchFamily="34" charset="-122"/>
              </a:rPr>
              <a:t>文件：</a:t>
            </a:r>
            <a:r>
              <a:rPr lang="pt-BR" altLang="zh-CN" sz="1867" dirty="0">
                <a:latin typeface="微软雅黑" pitchFamily="34" charset="-122"/>
                <a:ea typeface="微软雅黑" pitchFamily="34" charset="-122"/>
              </a:rPr>
              <a:t>Random.cpp</a:t>
            </a:r>
          </a:p>
          <a:p>
            <a:pPr algn="just">
              <a:spcBef>
                <a:spcPts val="267"/>
              </a:spcBef>
            </a:pPr>
            <a:r>
              <a:rPr lang="pt-BR" altLang="zh-CN" sz="1867" dirty="0">
                <a:latin typeface="微软雅黑" pitchFamily="34" charset="-122"/>
                <a:ea typeface="微软雅黑" pitchFamily="34" charset="-122"/>
              </a:rPr>
              <a:t>//</a:t>
            </a:r>
            <a:r>
              <a:rPr lang="zh-CN" altLang="pt-BR" sz="1867" dirty="0">
                <a:latin typeface="微软雅黑" pitchFamily="34" charset="-122"/>
                <a:ea typeface="微软雅黑" pitchFamily="34" charset="-122"/>
              </a:rPr>
              <a:t>该文件实现了</a:t>
            </a:r>
            <a:r>
              <a:rPr lang="pt-BR" altLang="zh-CN" sz="1867" dirty="0">
                <a:latin typeface="微软雅黑" pitchFamily="34" charset="-122"/>
                <a:ea typeface="微软雅黑" pitchFamily="34" charset="-122"/>
              </a:rPr>
              <a:t>Random</a:t>
            </a:r>
            <a:r>
              <a:rPr lang="zh-CN" altLang="pt-BR" sz="1867" dirty="0">
                <a:latin typeface="微软雅黑" pitchFamily="34" charset="-122"/>
                <a:ea typeface="微软雅黑" pitchFamily="34" charset="-122"/>
              </a:rPr>
              <a:t>库</a:t>
            </a:r>
          </a:p>
          <a:p>
            <a:pPr algn="just">
              <a:spcBef>
                <a:spcPts val="267"/>
              </a:spcBef>
            </a:pPr>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cstdlib</a:t>
            </a:r>
            <a:r>
              <a:rPr lang="en-US" altLang="zh-CN" sz="1867" dirty="0">
                <a:latin typeface="微软雅黑" pitchFamily="34" charset="-122"/>
                <a:ea typeface="微软雅黑" pitchFamily="34" charset="-122"/>
              </a:rPr>
              <a:t>&gt;</a:t>
            </a:r>
          </a:p>
          <a:p>
            <a:pPr algn="just">
              <a:spcBef>
                <a:spcPts val="267"/>
              </a:spcBef>
            </a:pPr>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ctime</a:t>
            </a:r>
            <a:r>
              <a:rPr lang="en-US" altLang="zh-CN" sz="1867" dirty="0">
                <a:latin typeface="微软雅黑" pitchFamily="34" charset="-122"/>
                <a:ea typeface="微软雅黑" pitchFamily="34" charset="-122"/>
              </a:rPr>
              <a:t>&gt;</a:t>
            </a:r>
          </a:p>
          <a:p>
            <a:pPr algn="just">
              <a:spcBef>
                <a:spcPts val="267"/>
              </a:spcBef>
            </a:pPr>
            <a:r>
              <a:rPr lang="en-US" altLang="zh-CN" sz="1867" dirty="0">
                <a:latin typeface="微软雅黑" pitchFamily="34" charset="-122"/>
                <a:ea typeface="微软雅黑" pitchFamily="34" charset="-122"/>
              </a:rPr>
              <a:t>#include "</a:t>
            </a:r>
            <a:r>
              <a:rPr lang="en-US" altLang="zh-CN" sz="1867" dirty="0" err="1">
                <a:latin typeface="微软雅黑" pitchFamily="34" charset="-122"/>
                <a:ea typeface="微软雅黑" pitchFamily="34" charset="-122"/>
              </a:rPr>
              <a:t>Random.h</a:t>
            </a:r>
            <a:r>
              <a:rPr lang="en-US" altLang="zh-CN" sz="1867" dirty="0">
                <a:latin typeface="微软雅黑" pitchFamily="34" charset="-122"/>
                <a:ea typeface="微软雅黑" pitchFamily="34" charset="-122"/>
              </a:rPr>
              <a:t>"</a:t>
            </a:r>
          </a:p>
          <a:p>
            <a:pPr algn="just">
              <a:spcBef>
                <a:spcPts val="267"/>
              </a:spcBef>
            </a:pPr>
            <a:endParaRPr lang="en-US" altLang="zh-CN" sz="1867" dirty="0">
              <a:latin typeface="微软雅黑" pitchFamily="34" charset="-122"/>
              <a:ea typeface="微软雅黑" pitchFamily="34" charset="-122"/>
            </a:endParaRPr>
          </a:p>
          <a:p>
            <a:pPr algn="just">
              <a:spcBef>
                <a:spcPts val="267"/>
              </a:spcBef>
            </a:pPr>
            <a:r>
              <a:rPr lang="pt-BR" altLang="zh-CN" sz="1867" dirty="0">
                <a:latin typeface="微软雅黑" pitchFamily="34" charset="-122"/>
                <a:ea typeface="微软雅黑" pitchFamily="34" charset="-122"/>
              </a:rPr>
              <a:t>//</a:t>
            </a:r>
            <a:r>
              <a:rPr lang="zh-CN" altLang="pt-BR" sz="1867" dirty="0">
                <a:latin typeface="微软雅黑" pitchFamily="34" charset="-122"/>
                <a:ea typeface="微软雅黑" pitchFamily="34" charset="-122"/>
              </a:rPr>
              <a:t>函数：</a:t>
            </a:r>
            <a:r>
              <a:rPr lang="pt-BR" altLang="zh-CN" sz="1867" dirty="0">
                <a:latin typeface="微软雅黑" pitchFamily="34" charset="-122"/>
                <a:ea typeface="微软雅黑" pitchFamily="34" charset="-122"/>
              </a:rPr>
              <a:t>RandomInit</a:t>
            </a:r>
          </a:p>
          <a:p>
            <a:pPr algn="just">
              <a:spcBef>
                <a:spcPts val="267"/>
              </a:spcBef>
            </a:pPr>
            <a:r>
              <a:rPr lang="pt-BR" altLang="zh-CN" sz="1867" dirty="0">
                <a:latin typeface="微软雅黑" pitchFamily="34" charset="-122"/>
                <a:ea typeface="微软雅黑" pitchFamily="34" charset="-122"/>
              </a:rPr>
              <a:t>//</a:t>
            </a:r>
            <a:r>
              <a:rPr lang="zh-CN" altLang="pt-BR" sz="1867" dirty="0">
                <a:latin typeface="微软雅黑" pitchFamily="34" charset="-122"/>
                <a:ea typeface="微软雅黑" pitchFamily="34" charset="-122"/>
              </a:rPr>
              <a:t>该函数取当前系统时间作为随机数发生器的种子</a:t>
            </a:r>
          </a:p>
          <a:p>
            <a:pPr algn="just">
              <a:spcBef>
                <a:spcPts val="267"/>
              </a:spcBef>
            </a:pPr>
            <a:r>
              <a:rPr lang="en-US" altLang="zh-CN" sz="1867" dirty="0">
                <a:latin typeface="微软雅黑" pitchFamily="34" charset="-122"/>
                <a:ea typeface="微软雅黑" pitchFamily="34" charset="-122"/>
              </a:rPr>
              <a:t>void </a:t>
            </a:r>
            <a:r>
              <a:rPr lang="en-US" altLang="zh-CN" sz="1867" dirty="0" err="1">
                <a:latin typeface="微软雅黑" pitchFamily="34" charset="-122"/>
                <a:ea typeface="微软雅黑" pitchFamily="34" charset="-122"/>
              </a:rPr>
              <a:t>RandomInit</a:t>
            </a:r>
            <a:r>
              <a:rPr lang="en-US" altLang="zh-CN" sz="1867" dirty="0">
                <a:latin typeface="微软雅黑" pitchFamily="34" charset="-122"/>
                <a:ea typeface="微软雅黑" pitchFamily="34" charset="-122"/>
              </a:rPr>
              <a:t>()</a:t>
            </a:r>
          </a:p>
          <a:p>
            <a:pPr algn="just">
              <a:spcBef>
                <a:spcPts val="267"/>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srand</a:t>
            </a:r>
            <a:r>
              <a:rPr lang="en-US" altLang="zh-CN" sz="1867" dirty="0">
                <a:latin typeface="微软雅黑" pitchFamily="34" charset="-122"/>
                <a:ea typeface="微软雅黑" pitchFamily="34" charset="-122"/>
              </a:rPr>
              <a:t>(time(NULL));       </a:t>
            </a:r>
            <a:r>
              <a:rPr lang="pt-BR" altLang="zh-CN" sz="1867" dirty="0">
                <a:latin typeface="微软雅黑" pitchFamily="34" charset="-122"/>
                <a:ea typeface="微软雅黑" pitchFamily="34" charset="-122"/>
              </a:rPr>
              <a:t>}</a:t>
            </a:r>
          </a:p>
          <a:p>
            <a:pPr algn="just">
              <a:spcBef>
                <a:spcPts val="267"/>
              </a:spcBef>
            </a:pPr>
            <a:endParaRPr lang="pt-BR" altLang="zh-CN" sz="1867" dirty="0">
              <a:latin typeface="微软雅黑" pitchFamily="34" charset="-122"/>
              <a:ea typeface="微软雅黑" pitchFamily="34" charset="-122"/>
            </a:endParaRPr>
          </a:p>
          <a:p>
            <a:pPr>
              <a:spcBef>
                <a:spcPts val="267"/>
              </a:spcBef>
            </a:pPr>
            <a:r>
              <a:rPr lang="pt-BR" altLang="zh-CN" sz="1867" dirty="0">
                <a:latin typeface="微软雅黑" pitchFamily="34" charset="-122"/>
                <a:ea typeface="微软雅黑" pitchFamily="34" charset="-122"/>
              </a:rPr>
              <a:t>// </a:t>
            </a:r>
            <a:r>
              <a:rPr lang="zh-CN" altLang="pt-BR" sz="1867" dirty="0">
                <a:latin typeface="微软雅黑" pitchFamily="34" charset="-122"/>
                <a:ea typeface="微软雅黑" pitchFamily="34" charset="-122"/>
              </a:rPr>
              <a:t>函数：</a:t>
            </a:r>
            <a:r>
              <a:rPr lang="pt-BR" altLang="zh-CN" sz="1867" dirty="0">
                <a:latin typeface="微软雅黑" pitchFamily="34" charset="-122"/>
                <a:ea typeface="微软雅黑" pitchFamily="34" charset="-122"/>
              </a:rPr>
              <a:t>RandomInteger</a:t>
            </a:r>
          </a:p>
          <a:p>
            <a:pPr>
              <a:spcBef>
                <a:spcPts val="267"/>
              </a:spcBef>
            </a:pPr>
            <a:r>
              <a:rPr lang="pt-BR" altLang="zh-CN" sz="1867" dirty="0">
                <a:latin typeface="微软雅黑" pitchFamily="34" charset="-122"/>
                <a:ea typeface="微软雅黑" pitchFamily="34" charset="-122"/>
              </a:rPr>
              <a:t>// </a:t>
            </a:r>
            <a:r>
              <a:rPr lang="zh-CN" altLang="pt-BR" sz="1867" dirty="0">
                <a:latin typeface="微软雅黑" pitchFamily="34" charset="-122"/>
                <a:ea typeface="微软雅黑" pitchFamily="34" charset="-122"/>
              </a:rPr>
              <a:t>该函数将</a:t>
            </a:r>
            <a:r>
              <a:rPr lang="pt-BR" altLang="zh-CN" sz="1867" dirty="0">
                <a:latin typeface="微软雅黑" pitchFamily="34" charset="-122"/>
                <a:ea typeface="微软雅黑" pitchFamily="34" charset="-122"/>
              </a:rPr>
              <a:t>0</a:t>
            </a:r>
            <a:r>
              <a:rPr lang="zh-CN" altLang="pt-BR" sz="1867" dirty="0">
                <a:latin typeface="微软雅黑" pitchFamily="34" charset="-122"/>
                <a:ea typeface="微软雅黑" pitchFamily="34" charset="-122"/>
              </a:rPr>
              <a:t>到</a:t>
            </a:r>
            <a:r>
              <a:rPr lang="pt-BR" altLang="zh-CN" sz="1867" dirty="0">
                <a:latin typeface="微软雅黑" pitchFamily="34" charset="-122"/>
                <a:ea typeface="微软雅黑" pitchFamily="34" charset="-122"/>
              </a:rPr>
              <a:t>RAND_MAX</a:t>
            </a:r>
            <a:r>
              <a:rPr lang="zh-CN" altLang="pt-BR" sz="1867" dirty="0">
                <a:latin typeface="微软雅黑" pitchFamily="34" charset="-122"/>
                <a:ea typeface="微软雅黑" pitchFamily="34" charset="-122"/>
              </a:rPr>
              <a:t>的区间的划分成</a:t>
            </a:r>
            <a:r>
              <a:rPr lang="pt-BR" altLang="zh-CN" sz="1867" dirty="0">
                <a:latin typeface="微软雅黑" pitchFamily="34" charset="-122"/>
                <a:ea typeface="微软雅黑" pitchFamily="34" charset="-122"/>
              </a:rPr>
              <a:t>high - low + 1 </a:t>
            </a:r>
            <a:r>
              <a:rPr lang="zh-CN" altLang="pt-BR" sz="1867" dirty="0">
                <a:latin typeface="微软雅黑" pitchFamily="34" charset="-122"/>
                <a:ea typeface="微软雅黑" pitchFamily="34" charset="-122"/>
              </a:rPr>
              <a:t>个</a:t>
            </a:r>
            <a:r>
              <a:rPr lang="pt-BR" altLang="zh-CN" sz="1867" dirty="0">
                <a:latin typeface="微软雅黑" pitchFamily="34" charset="-122"/>
                <a:ea typeface="微软雅黑" pitchFamily="34" charset="-122"/>
              </a:rPr>
              <a:t> </a:t>
            </a:r>
            <a:r>
              <a:rPr lang="zh-CN" altLang="pt-BR" sz="1867" dirty="0">
                <a:latin typeface="微软雅黑" pitchFamily="34" charset="-122"/>
                <a:ea typeface="微软雅黑" pitchFamily="34" charset="-122"/>
              </a:rPr>
              <a:t>子区间。当产生的随机数落在第一个</a:t>
            </a:r>
            <a:endParaRPr lang="en-US" altLang="zh-CN" sz="1867" dirty="0">
              <a:latin typeface="微软雅黑" pitchFamily="34" charset="-122"/>
              <a:ea typeface="微软雅黑" pitchFamily="34" charset="-122"/>
            </a:endParaRPr>
          </a:p>
          <a:p>
            <a:pPr>
              <a:spcBef>
                <a:spcPts val="267"/>
              </a:spcBef>
            </a:pPr>
            <a:r>
              <a:rPr lang="en-US" altLang="zh-CN" sz="1867" dirty="0">
                <a:latin typeface="微软雅黑" pitchFamily="34" charset="-122"/>
                <a:ea typeface="微软雅黑" pitchFamily="34" charset="-122"/>
              </a:rPr>
              <a:t>// </a:t>
            </a:r>
            <a:r>
              <a:rPr lang="zh-CN" altLang="pt-BR" sz="1867" dirty="0">
                <a:latin typeface="微软雅黑" pitchFamily="34" charset="-122"/>
                <a:ea typeface="微软雅黑" pitchFamily="34" charset="-122"/>
              </a:rPr>
              <a:t>子区间时，则映射成</a:t>
            </a:r>
            <a:r>
              <a:rPr lang="pt-BR" altLang="zh-CN" sz="1867" dirty="0">
                <a:latin typeface="微软雅黑" pitchFamily="34" charset="-122"/>
                <a:ea typeface="微软雅黑" pitchFamily="34" charset="-122"/>
              </a:rPr>
              <a:t>low</a:t>
            </a:r>
            <a:r>
              <a:rPr lang="zh-CN" altLang="pt-BR" sz="1867" dirty="0">
                <a:latin typeface="微软雅黑" pitchFamily="34" charset="-122"/>
                <a:ea typeface="微软雅黑" pitchFamily="34" charset="-122"/>
              </a:rPr>
              <a:t>。</a:t>
            </a:r>
            <a:r>
              <a:rPr lang="pt-BR" altLang="zh-CN" sz="1867" dirty="0">
                <a:latin typeface="微软雅黑" pitchFamily="34" charset="-122"/>
                <a:ea typeface="微软雅黑" pitchFamily="34" charset="-122"/>
              </a:rPr>
              <a:t> </a:t>
            </a:r>
            <a:r>
              <a:rPr lang="zh-CN" altLang="pt-BR" sz="1867" dirty="0">
                <a:latin typeface="微软雅黑" pitchFamily="34" charset="-122"/>
                <a:ea typeface="微软雅黑" pitchFamily="34" charset="-122"/>
              </a:rPr>
              <a:t>当落在最后一个子区间时，映射成</a:t>
            </a:r>
            <a:r>
              <a:rPr lang="pt-BR" altLang="zh-CN" sz="1867" dirty="0">
                <a:latin typeface="微软雅黑" pitchFamily="34" charset="-122"/>
                <a:ea typeface="微软雅黑" pitchFamily="34" charset="-122"/>
              </a:rPr>
              <a:t>high</a:t>
            </a:r>
            <a:r>
              <a:rPr lang="zh-CN" altLang="pt-BR" sz="1867" dirty="0">
                <a:latin typeface="微软雅黑" pitchFamily="34" charset="-122"/>
                <a:ea typeface="微软雅黑" pitchFamily="34" charset="-122"/>
              </a:rPr>
              <a:t>。当落在第 </a:t>
            </a:r>
            <a:r>
              <a:rPr lang="pt-BR" altLang="zh-CN" sz="1867" dirty="0">
                <a:latin typeface="微软雅黑" pitchFamily="34" charset="-122"/>
                <a:ea typeface="微软雅黑" pitchFamily="34" charset="-122"/>
              </a:rPr>
              <a:t>i </a:t>
            </a:r>
            <a:r>
              <a:rPr lang="zh-CN" altLang="pt-BR" sz="1867" dirty="0">
                <a:latin typeface="微软雅黑" pitchFamily="34" charset="-122"/>
                <a:ea typeface="微软雅黑" pitchFamily="34" charset="-122"/>
              </a:rPr>
              <a:t>个子区间时</a:t>
            </a:r>
          </a:p>
          <a:p>
            <a:pPr>
              <a:spcBef>
                <a:spcPts val="267"/>
              </a:spcBef>
            </a:pPr>
            <a:r>
              <a:rPr lang="pt-BR" altLang="zh-CN" sz="1867" dirty="0">
                <a:latin typeface="微软雅黑" pitchFamily="34" charset="-122"/>
                <a:ea typeface="微软雅黑" pitchFamily="34" charset="-122"/>
              </a:rPr>
              <a:t>//</a:t>
            </a:r>
            <a:r>
              <a:rPr lang="zh-CN" altLang="pt-BR" sz="1867" dirty="0">
                <a:latin typeface="微软雅黑" pitchFamily="34" charset="-122"/>
                <a:ea typeface="微软雅黑" pitchFamily="34" charset="-122"/>
              </a:rPr>
              <a:t>（</a:t>
            </a:r>
            <a:r>
              <a:rPr lang="pt-BR" altLang="zh-CN" sz="1867" dirty="0">
                <a:latin typeface="微软雅黑" pitchFamily="34" charset="-122"/>
                <a:ea typeface="微软雅黑" pitchFamily="34" charset="-122"/>
              </a:rPr>
              <a:t>i </a:t>
            </a:r>
            <a:r>
              <a:rPr lang="zh-CN" altLang="pt-BR" sz="1867" dirty="0">
                <a:latin typeface="微软雅黑" pitchFamily="34" charset="-122"/>
                <a:ea typeface="微软雅黑" pitchFamily="34" charset="-122"/>
              </a:rPr>
              <a:t>从 </a:t>
            </a:r>
            <a:r>
              <a:rPr lang="pt-BR" altLang="zh-CN" sz="1867" dirty="0">
                <a:latin typeface="微软雅黑" pitchFamily="34" charset="-122"/>
                <a:ea typeface="微软雅黑" pitchFamily="34" charset="-122"/>
              </a:rPr>
              <a:t>0 </a:t>
            </a:r>
            <a:r>
              <a:rPr lang="zh-CN" altLang="pt-BR" sz="1867" dirty="0">
                <a:latin typeface="微软雅黑" pitchFamily="34" charset="-122"/>
                <a:ea typeface="微软雅黑" pitchFamily="34" charset="-122"/>
              </a:rPr>
              <a:t>到 </a:t>
            </a:r>
            <a:r>
              <a:rPr lang="pt-BR" altLang="zh-CN" sz="1867" dirty="0">
                <a:latin typeface="微软雅黑" pitchFamily="34" charset="-122"/>
                <a:ea typeface="微软雅黑" pitchFamily="34" charset="-122"/>
              </a:rPr>
              <a:t>high-low</a:t>
            </a:r>
            <a:r>
              <a:rPr lang="zh-CN" altLang="pt-BR" sz="1867" dirty="0">
                <a:latin typeface="微软雅黑" pitchFamily="34" charset="-122"/>
                <a:ea typeface="微软雅黑" pitchFamily="34" charset="-122"/>
              </a:rPr>
              <a:t>），则映射到</a:t>
            </a:r>
            <a:r>
              <a:rPr lang="pt-BR" altLang="zh-CN" sz="1867" dirty="0">
                <a:latin typeface="微软雅黑" pitchFamily="34" charset="-122"/>
                <a:ea typeface="微软雅黑" pitchFamily="34" charset="-122"/>
              </a:rPr>
              <a:t>low + i</a:t>
            </a:r>
          </a:p>
          <a:p>
            <a:pPr>
              <a:spcBef>
                <a:spcPts val="267"/>
              </a:spcBef>
            </a:pPr>
            <a:r>
              <a:rPr lang="pt-BR" altLang="zh-CN" sz="1867" dirty="0">
                <a:latin typeface="微软雅黑" pitchFamily="34" charset="-122"/>
                <a:ea typeface="微软雅黑" pitchFamily="34" charset="-122"/>
              </a:rPr>
              <a:t>int RandomInteger(int low, int high)</a:t>
            </a:r>
          </a:p>
          <a:p>
            <a:pPr>
              <a:spcBef>
                <a:spcPts val="267"/>
              </a:spcBef>
            </a:pPr>
            <a:r>
              <a:rPr lang="pt-BR" altLang="zh-CN" sz="1867" dirty="0">
                <a:latin typeface="微软雅黑" pitchFamily="34" charset="-122"/>
                <a:ea typeface="微软雅黑" pitchFamily="34" charset="-122"/>
              </a:rPr>
              <a:t>{     return (low + (high - low + 1) * rand() / (RAND_MAX + 1));      }</a:t>
            </a:r>
          </a:p>
        </p:txBody>
      </p:sp>
      <p:sp>
        <p:nvSpPr>
          <p:cNvPr id="3" name="Rectangle 2"/>
          <p:cNvSpPr txBox="1">
            <a:spLocks noChangeArrowheads="1"/>
          </p:cNvSpPr>
          <p:nvPr/>
        </p:nvSpPr>
        <p:spPr>
          <a:xfrm>
            <a:off x="914400" y="254000"/>
            <a:ext cx="10363200" cy="1143000"/>
          </a:xfrm>
          <a:prstGeom prst="rect">
            <a:avLst/>
          </a:prstGeom>
        </p:spPr>
        <p:txBody>
          <a:bodyPr>
            <a:normAutofit/>
          </a:bodyPr>
          <a:lstStyle/>
          <a:p>
            <a:pPr defTabSz="1219170">
              <a:spcBef>
                <a:spcPct val="0"/>
              </a:spcBef>
              <a:defRPr/>
            </a:pPr>
            <a:endParaRPr lang="zh-CN" altLang="en-US" sz="3733" b="1" dirty="0">
              <a:latin typeface="微软雅黑" pitchFamily="34" charset="-122"/>
              <a:ea typeface="微软雅黑" pitchFamily="34" charset="-122"/>
              <a:cs typeface="+mj-cs"/>
            </a:endParaRPr>
          </a:p>
        </p:txBody>
      </p:sp>
      <p:sp>
        <p:nvSpPr>
          <p:cNvPr id="5" name="标题 4">
            <a:extLst>
              <a:ext uri="{FF2B5EF4-FFF2-40B4-BE49-F238E27FC236}">
                <a16:creationId xmlns:a16="http://schemas.microsoft.com/office/drawing/2014/main" id="{99FB4949-23E1-FC28-E98C-7D9AD6EA6096}"/>
              </a:ext>
            </a:extLst>
          </p:cNvPr>
          <p:cNvSpPr>
            <a:spLocks noGrp="1"/>
          </p:cNvSpPr>
          <p:nvPr>
            <p:ph type="title"/>
          </p:nvPr>
        </p:nvSpPr>
        <p:spPr>
          <a:xfrm>
            <a:off x="413853" y="249067"/>
            <a:ext cx="8643848" cy="480131"/>
          </a:xfrm>
        </p:spPr>
        <p:txBody>
          <a:bodyPr/>
          <a:lstStyle/>
          <a:p>
            <a:r>
              <a:rPr lang="zh-CN" altLang="en-US" dirty="0"/>
              <a:t>随机函数库实现文件</a:t>
            </a:r>
          </a:p>
        </p:txBody>
      </p:sp>
    </p:spTree>
  </p:cSld>
  <p:clrMapOvr>
    <a:masterClrMapping/>
  </p:clrMapOvr>
  <p:transition spd="med">
    <p:fade/>
  </p:transition>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2898"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库的应用 </a:t>
            </a:r>
            <a:r>
              <a:rPr lang="en-US" altLang="zh-CN" sz="3733" b="1" dirty="0">
                <a:latin typeface="微软雅黑" pitchFamily="34" charset="-122"/>
              </a:rPr>
              <a:t>-- </a:t>
            </a:r>
            <a:r>
              <a:rPr lang="zh-CN" altLang="pt-BR" sz="3733" b="1" dirty="0">
                <a:latin typeface="微软雅黑" pitchFamily="34" charset="-122"/>
              </a:rPr>
              <a:t>龟兔赛跑 </a:t>
            </a:r>
            <a:endParaRPr lang="zh-CN" altLang="en-US" sz="3733" b="1" dirty="0">
              <a:latin typeface="微软雅黑" pitchFamily="34" charset="-122"/>
            </a:endParaRPr>
          </a:p>
        </p:txBody>
      </p:sp>
      <p:graphicFrame>
        <p:nvGraphicFramePr>
          <p:cNvPr id="3153181" name="Group 285"/>
          <p:cNvGraphicFramePr>
            <a:graphicFrameLocks noGrp="1"/>
          </p:cNvGraphicFramePr>
          <p:nvPr>
            <p:ph type="tbl" idx="4294967295"/>
            <p:extLst>
              <p:ext uri="{D42A27DB-BD31-4B8C-83A1-F6EECF244321}">
                <p14:modId xmlns:p14="http://schemas.microsoft.com/office/powerpoint/2010/main" val="1149300274"/>
              </p:ext>
            </p:extLst>
          </p:nvPr>
        </p:nvGraphicFramePr>
        <p:xfrm>
          <a:off x="623146" y="1299421"/>
          <a:ext cx="10363200" cy="4660912"/>
        </p:xfrm>
        <a:graphic>
          <a:graphicData uri="http://schemas.openxmlformats.org/drawingml/2006/table">
            <a:tbl>
              <a:tblPr/>
              <a:tblGrid>
                <a:gridCol w="1212851">
                  <a:extLst>
                    <a:ext uri="{9D8B030D-6E8A-4147-A177-3AD203B41FA5}">
                      <a16:colId xmlns:a16="http://schemas.microsoft.com/office/drawing/2014/main" val="20000"/>
                    </a:ext>
                  </a:extLst>
                </a:gridCol>
                <a:gridCol w="2745316">
                  <a:extLst>
                    <a:ext uri="{9D8B030D-6E8A-4147-A177-3AD203B41FA5}">
                      <a16:colId xmlns:a16="http://schemas.microsoft.com/office/drawing/2014/main" val="20001"/>
                    </a:ext>
                  </a:extLst>
                </a:gridCol>
                <a:gridCol w="3126317">
                  <a:extLst>
                    <a:ext uri="{9D8B030D-6E8A-4147-A177-3AD203B41FA5}">
                      <a16:colId xmlns:a16="http://schemas.microsoft.com/office/drawing/2014/main" val="20002"/>
                    </a:ext>
                  </a:extLst>
                </a:gridCol>
                <a:gridCol w="3278716">
                  <a:extLst>
                    <a:ext uri="{9D8B030D-6E8A-4147-A177-3AD203B41FA5}">
                      <a16:colId xmlns:a16="http://schemas.microsoft.com/office/drawing/2014/main" val="20003"/>
                    </a:ext>
                  </a:extLst>
                </a:gridCol>
              </a:tblGrid>
              <a:tr h="533400">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动物</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跑动类型</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占用时间</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跑动量</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15939">
                <a:tc rowSpan="3">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乌龟</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快走</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50%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向前走</a:t>
                      </a:r>
                      <a:r>
                        <a:rPr kumimoji="1" lang="en-US" altLang="zh-CN"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3</a:t>
                      </a:r>
                      <a:r>
                        <a:rPr kumimoji="1" lang="zh-CN" altLang="en-US"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点</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15939">
                <a:tc vMerge="1">
                  <a:txBody>
                    <a:bodyPr/>
                    <a:lstStyle/>
                    <a:p>
                      <a:endParaRPr lang="zh-CN" altLang="en-US"/>
                    </a:p>
                  </a:txBody>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后滑</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20%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向后退</a:t>
                      </a:r>
                      <a:r>
                        <a:rPr kumimoji="1" lang="en-US" altLang="zh-CN"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6</a:t>
                      </a:r>
                      <a:r>
                        <a:rPr kumimoji="1" lang="zh-CN" altLang="en-US"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点</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15939">
                <a:tc vMerge="1">
                  <a:txBody>
                    <a:bodyPr/>
                    <a:lstStyle/>
                    <a:p>
                      <a:endParaRPr lang="zh-CN" altLang="en-US"/>
                    </a:p>
                  </a:txBody>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慢走</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30%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向前走一点</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15939">
                <a:tc rowSpan="5">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兔子</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睡觉</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20%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不动</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515939">
                <a:tc vMerge="1">
                  <a:txBody>
                    <a:bodyPr/>
                    <a:lstStyle/>
                    <a:p>
                      <a:endParaRPr lang="zh-CN" altLang="en-US"/>
                    </a:p>
                  </a:txBody>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大后滑</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20%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向后退</a:t>
                      </a:r>
                      <a:r>
                        <a:rPr kumimoji="1" lang="en-US" altLang="zh-CN"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9</a:t>
                      </a:r>
                      <a:r>
                        <a:rPr kumimoji="1" lang="zh-CN" altLang="en-US"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点</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515939">
                <a:tc vMerge="1">
                  <a:txBody>
                    <a:bodyPr/>
                    <a:lstStyle/>
                    <a:p>
                      <a:endParaRPr lang="zh-CN" altLang="en-US"/>
                    </a:p>
                  </a:txBody>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快走</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10%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向前走</a:t>
                      </a:r>
                      <a:r>
                        <a:rPr kumimoji="1" lang="en-US" altLang="zh-CN"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14</a:t>
                      </a:r>
                      <a:r>
                        <a:rPr kumimoji="1" lang="zh-CN" altLang="en-US"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点</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515939">
                <a:tc vMerge="1">
                  <a:txBody>
                    <a:bodyPr/>
                    <a:lstStyle/>
                    <a:p>
                      <a:endParaRPr lang="zh-CN" altLang="en-US"/>
                    </a:p>
                  </a:txBody>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小步跳</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30%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向前走</a:t>
                      </a:r>
                      <a:r>
                        <a:rPr kumimoji="1" lang="en-US" altLang="zh-CN"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3</a:t>
                      </a:r>
                      <a:r>
                        <a:rPr kumimoji="1" lang="zh-CN" altLang="en-US"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点</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515939">
                <a:tc vMerge="1">
                  <a:txBody>
                    <a:bodyPr/>
                    <a:lstStyle/>
                    <a:p>
                      <a:endParaRPr lang="zh-CN" altLang="en-US"/>
                    </a:p>
                  </a:txBody>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慢后滑</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20%</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向后退</a:t>
                      </a:r>
                      <a:r>
                        <a:rPr kumimoji="1" lang="en-US" altLang="zh-CN" sz="2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2</a:t>
                      </a:r>
                      <a:r>
                        <a:rPr kumimoji="1" lang="zh-CN" altLang="en-US" sz="2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点</a:t>
                      </a:r>
                    </a:p>
                  </a:txBody>
                  <a:tcPr marL="121920" marR="12192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spd="med">
    <p:fade/>
  </p:transition>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4946"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龟兔赛跑解题思路</a:t>
            </a:r>
          </a:p>
        </p:txBody>
      </p:sp>
      <p:sp>
        <p:nvSpPr>
          <p:cNvPr id="665603" name="Rectangle 3"/>
          <p:cNvSpPr>
            <a:spLocks noGrp="1" noChangeArrowheads="1"/>
          </p:cNvSpPr>
          <p:nvPr>
            <p:ph idx="4294967295"/>
          </p:nvPr>
        </p:nvSpPr>
        <p:spPr>
          <a:xfrm>
            <a:off x="663787" y="1602105"/>
            <a:ext cx="10515600" cy="4351338"/>
          </a:xfrm>
          <a:noFill/>
        </p:spPr>
        <p:txBody>
          <a:bodyPr>
            <a:normAutofit/>
          </a:bodyPr>
          <a:lstStyle/>
          <a:p>
            <a:pPr eaLnBrk="1" hangingPunct="1">
              <a:lnSpc>
                <a:spcPct val="150000"/>
              </a:lnSpc>
              <a:buNone/>
            </a:pPr>
            <a:r>
              <a:rPr lang="zh-CN" altLang="en-US" sz="2400" dirty="0"/>
              <a:t>分别用变量</a:t>
            </a:r>
            <a:r>
              <a:rPr lang="en-US" altLang="zh-CN" sz="2400" dirty="0"/>
              <a:t>tortoise</a:t>
            </a:r>
            <a:r>
              <a:rPr lang="zh-CN" altLang="en-US" sz="2400" dirty="0"/>
              <a:t>和</a:t>
            </a:r>
            <a:r>
              <a:rPr lang="en-US" altLang="zh-CN" sz="2400" dirty="0"/>
              <a:t>hare</a:t>
            </a:r>
            <a:r>
              <a:rPr lang="zh-CN" altLang="en-US" sz="2400" dirty="0"/>
              <a:t>代表乌龟和兔子的当前位置</a:t>
            </a:r>
          </a:p>
          <a:p>
            <a:pPr eaLnBrk="1" hangingPunct="1">
              <a:lnSpc>
                <a:spcPct val="150000"/>
              </a:lnSpc>
              <a:buNone/>
            </a:pPr>
            <a:r>
              <a:rPr lang="zh-CN" altLang="en-US" sz="2400" dirty="0"/>
              <a:t>时间用秒计算</a:t>
            </a:r>
          </a:p>
          <a:p>
            <a:pPr eaLnBrk="1" hangingPunct="1">
              <a:lnSpc>
                <a:spcPct val="150000"/>
              </a:lnSpc>
              <a:buNone/>
            </a:pPr>
            <a:r>
              <a:rPr lang="zh-CN" altLang="en-US" sz="2400" dirty="0"/>
              <a:t>用随机数来决定乌龟和兔子在每一秒的动作</a:t>
            </a:r>
            <a:endParaRPr lang="en-US" altLang="zh-CN" sz="2400" dirty="0"/>
          </a:p>
          <a:p>
            <a:pPr eaLnBrk="1" hangingPunct="1">
              <a:lnSpc>
                <a:spcPct val="150000"/>
              </a:lnSpc>
              <a:buNone/>
            </a:pPr>
            <a:r>
              <a:rPr lang="zh-CN" altLang="en-US" sz="2400" dirty="0"/>
              <a:t>根据动作决定乌龟和兔子的位置的移动</a:t>
            </a:r>
          </a:p>
          <a:p>
            <a:pPr eaLnBrk="1" hangingPunct="1">
              <a:lnSpc>
                <a:spcPct val="150000"/>
              </a:lnSpc>
              <a:buNone/>
            </a:pPr>
            <a:r>
              <a:rPr lang="zh-CN" altLang="en-US" sz="2400" dirty="0"/>
              <a:t>跑道的长度设为</a:t>
            </a:r>
            <a:r>
              <a:rPr lang="en-US" altLang="zh-CN" sz="2400" dirty="0"/>
              <a:t>70</a:t>
            </a:r>
            <a:r>
              <a:rPr lang="zh-CN" altLang="en-US" sz="2400" dirty="0"/>
              <a:t>个点</a:t>
            </a:r>
          </a:p>
        </p:txBody>
      </p:sp>
    </p:spTree>
  </p:cSld>
  <p:clrMapOvr>
    <a:masterClrMapping/>
  </p:clrMapOvr>
  <p:transition spd="med">
    <p:fade/>
  </p:transition>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9042"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第一层分解</a:t>
            </a:r>
          </a:p>
        </p:txBody>
      </p:sp>
      <p:sp>
        <p:nvSpPr>
          <p:cNvPr id="666627" name="Text Box 4"/>
          <p:cNvSpPr txBox="1">
            <a:spLocks noChangeArrowheads="1"/>
          </p:cNvSpPr>
          <p:nvPr/>
        </p:nvSpPr>
        <p:spPr bwMode="auto">
          <a:xfrm>
            <a:off x="624417" y="1143000"/>
            <a:ext cx="9662584" cy="5414239"/>
          </a:xfrm>
          <a:prstGeom prst="rect">
            <a:avLst/>
          </a:prstGeom>
          <a:noFill/>
          <a:ln w="9525">
            <a:noFill/>
            <a:miter lim="800000"/>
            <a:headEnd/>
            <a:tailEnd/>
          </a:ln>
        </p:spPr>
        <p:txBody>
          <a:bodyPr wrap="square">
            <a:spAutoFit/>
          </a:bodyPr>
          <a:lstStyle/>
          <a:p>
            <a:pPr algn="just">
              <a:lnSpc>
                <a:spcPct val="120000"/>
              </a:lnSpc>
              <a:spcBef>
                <a:spcPts val="133"/>
              </a:spcBef>
            </a:pPr>
            <a:r>
              <a:rPr lang="en-US" altLang="zh-CN" sz="1867" dirty="0">
                <a:latin typeface="微软雅黑" pitchFamily="34" charset="-122"/>
                <a:ea typeface="微软雅黑" pitchFamily="34" charset="-122"/>
              </a:rPr>
              <a:t>main()</a:t>
            </a:r>
          </a:p>
          <a:p>
            <a:pPr algn="just">
              <a:lnSpc>
                <a:spcPct val="120000"/>
              </a:lnSpc>
              <a:spcBef>
                <a:spcPts val="133"/>
              </a:spcBef>
            </a:pPr>
            <a:r>
              <a:rPr lang="en-US" altLang="zh-CN" sz="1867" dirty="0">
                <a:latin typeface="微软雅黑" pitchFamily="34" charset="-122"/>
                <a:ea typeface="微软雅黑" pitchFamily="34" charset="-122"/>
              </a:rPr>
              <a:t>{ </a:t>
            </a:r>
          </a:p>
          <a:p>
            <a:pPr algn="just">
              <a:lnSpc>
                <a:spcPct val="120000"/>
              </a:lnSpc>
              <a:spcBef>
                <a:spcPts val="133"/>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hare = 0,  tortoise = 0,  timer = 0;       //timer</a:t>
            </a:r>
            <a:r>
              <a:rPr lang="zh-CN" altLang="en-US" sz="1867" dirty="0">
                <a:latin typeface="微软雅黑" pitchFamily="34" charset="-122"/>
                <a:ea typeface="微软雅黑" pitchFamily="34" charset="-122"/>
              </a:rPr>
              <a:t>是计时器，从</a:t>
            </a:r>
            <a:r>
              <a:rPr lang="en-US" altLang="zh-CN" sz="1867" dirty="0">
                <a:latin typeface="微软雅黑" pitchFamily="34" charset="-122"/>
                <a:ea typeface="微软雅黑" pitchFamily="34" charset="-122"/>
              </a:rPr>
              <a:t>0</a:t>
            </a:r>
            <a:r>
              <a:rPr lang="zh-CN" altLang="en-US" sz="1867" dirty="0">
                <a:latin typeface="微软雅黑" pitchFamily="34" charset="-122"/>
                <a:ea typeface="微软雅黑" pitchFamily="34" charset="-122"/>
              </a:rPr>
              <a:t>开始计时</a:t>
            </a:r>
          </a:p>
          <a:p>
            <a:pPr algn="just">
              <a:lnSpc>
                <a:spcPct val="120000"/>
              </a:lnSpc>
              <a:spcBef>
                <a:spcPts val="133"/>
              </a:spcBef>
            </a:pPr>
            <a:r>
              <a:rPr lang="zh-CN" altLang="en-US" sz="1867" dirty="0">
                <a:latin typeface="微软雅黑" pitchFamily="34" charset="-122"/>
                <a:ea typeface="微软雅黑" pitchFamily="34" charset="-122"/>
              </a:rPr>
              <a:t> </a:t>
            </a:r>
          </a:p>
          <a:p>
            <a:pPr algn="just">
              <a:lnSpc>
                <a:spcPct val="120000"/>
              </a:lnSpc>
              <a:spcBef>
                <a:spcPts val="133"/>
              </a:spcBef>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while ( hare &lt; RACE_END  &amp;&amp;  tortoise &lt; RACE_END )    {</a:t>
            </a:r>
          </a:p>
          <a:p>
            <a:pPr algn="just">
              <a:lnSpc>
                <a:spcPct val="120000"/>
              </a:lnSpc>
              <a:spcBef>
                <a:spcPts val="133"/>
              </a:spcBef>
            </a:pPr>
            <a:r>
              <a:rPr lang="en-US" altLang="zh-CN" sz="1867" dirty="0">
                <a:latin typeface="微软雅黑" pitchFamily="34" charset="-122"/>
                <a:ea typeface="微软雅黑" pitchFamily="34" charset="-122"/>
              </a:rPr>
              <a:t>              tortoise += </a:t>
            </a:r>
            <a:r>
              <a:rPr lang="zh-CN" altLang="en-US" sz="1867" dirty="0">
                <a:latin typeface="微软雅黑" pitchFamily="34" charset="-122"/>
                <a:ea typeface="微软雅黑" pitchFamily="34" charset="-122"/>
              </a:rPr>
              <a:t>乌龟根据他这一时刻的行为移动的距离；</a:t>
            </a:r>
          </a:p>
          <a:p>
            <a:pPr algn="just">
              <a:lnSpc>
                <a:spcPct val="120000"/>
              </a:lnSpc>
              <a:spcBef>
                <a:spcPts val="133"/>
              </a:spcBef>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hare += </a:t>
            </a:r>
            <a:r>
              <a:rPr lang="zh-CN" altLang="en-US" sz="1867" dirty="0">
                <a:latin typeface="微软雅黑" pitchFamily="34" charset="-122"/>
                <a:ea typeface="微软雅黑" pitchFamily="34" charset="-122"/>
              </a:rPr>
              <a:t>兔子根据他这一时刻的行为移动的距离</a:t>
            </a:r>
            <a:r>
              <a:rPr lang="en-US" altLang="zh-CN" sz="1867" dirty="0">
                <a:latin typeface="微软雅黑" pitchFamily="34" charset="-122"/>
                <a:ea typeface="微软雅黑" pitchFamily="34" charset="-122"/>
              </a:rPr>
              <a:t>;</a:t>
            </a:r>
          </a:p>
          <a:p>
            <a:pPr algn="just">
              <a:lnSpc>
                <a:spcPct val="120000"/>
              </a:lnSpc>
              <a:spcBef>
                <a:spcPts val="133"/>
              </a:spcBef>
            </a:pPr>
            <a:r>
              <a:rPr lang="en-US" altLang="zh-CN" sz="1867" dirty="0">
                <a:latin typeface="微软雅黑" pitchFamily="34" charset="-122"/>
                <a:ea typeface="微软雅黑" pitchFamily="34" charset="-122"/>
              </a:rPr>
              <a:t>              </a:t>
            </a:r>
            <a:r>
              <a:rPr lang="zh-CN" altLang="fr-FR" sz="1867" dirty="0">
                <a:latin typeface="微软雅黑" pitchFamily="34" charset="-122"/>
                <a:ea typeface="微软雅黑" pitchFamily="34" charset="-122"/>
              </a:rPr>
              <a:t>输出当前计时和兔子乌龟的位置</a:t>
            </a:r>
            <a:r>
              <a:rPr lang="fr-FR" altLang="zh-CN" sz="1867" dirty="0">
                <a:latin typeface="微软雅黑" pitchFamily="34" charset="-122"/>
                <a:ea typeface="微软雅黑" pitchFamily="34" charset="-122"/>
              </a:rPr>
              <a:t>;</a:t>
            </a:r>
          </a:p>
          <a:p>
            <a:pPr algn="just">
              <a:lnSpc>
                <a:spcPct val="120000"/>
              </a:lnSpc>
              <a:spcBef>
                <a:spcPts val="133"/>
              </a:spcBef>
            </a:pPr>
            <a:r>
              <a:rPr lang="fr-FR" altLang="zh-CN"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++timer;</a:t>
            </a:r>
          </a:p>
          <a:p>
            <a:pPr algn="just">
              <a:lnSpc>
                <a:spcPct val="120000"/>
              </a:lnSpc>
              <a:spcBef>
                <a:spcPts val="133"/>
              </a:spcBef>
            </a:pPr>
            <a:r>
              <a:rPr lang="en-US" altLang="zh-CN" sz="1867" dirty="0">
                <a:latin typeface="微软雅黑" pitchFamily="34" charset="-122"/>
                <a:ea typeface="微软雅黑" pitchFamily="34" charset="-122"/>
              </a:rPr>
              <a:t>       }</a:t>
            </a:r>
          </a:p>
          <a:p>
            <a:pPr algn="just">
              <a:lnSpc>
                <a:spcPct val="120000"/>
              </a:lnSpc>
              <a:spcBef>
                <a:spcPts val="133"/>
              </a:spcBef>
            </a:pPr>
            <a:r>
              <a:rPr lang="en-US" altLang="zh-CN" sz="1867" dirty="0">
                <a:latin typeface="微软雅黑" pitchFamily="34" charset="-122"/>
                <a:ea typeface="微软雅黑" pitchFamily="34" charset="-122"/>
              </a:rPr>
              <a:t>      if (hare &gt; tortoise)</a:t>
            </a:r>
          </a:p>
          <a:p>
            <a:pPr algn="just">
              <a:lnSpc>
                <a:spcPct val="120000"/>
              </a:lnSpc>
              <a:spcBef>
                <a:spcPts val="133"/>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"\n hare wins!";</a:t>
            </a:r>
          </a:p>
          <a:p>
            <a:pPr algn="just">
              <a:lnSpc>
                <a:spcPct val="120000"/>
              </a:lnSpc>
              <a:spcBef>
                <a:spcPts val="133"/>
              </a:spcBef>
            </a:pPr>
            <a:r>
              <a:rPr lang="en-US" altLang="zh-CN" sz="1867" dirty="0">
                <a:latin typeface="微软雅黑" pitchFamily="34" charset="-122"/>
                <a:ea typeface="微软雅黑" pitchFamily="34" charset="-122"/>
              </a:rPr>
              <a:t>       else </a:t>
            </a:r>
          </a:p>
          <a:p>
            <a:pPr algn="just">
              <a:lnSpc>
                <a:spcPct val="120000"/>
              </a:lnSpc>
              <a:spcBef>
                <a:spcPts val="133"/>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"\n tortoise wins!";</a:t>
            </a:r>
          </a:p>
          <a:p>
            <a:pPr algn="just">
              <a:lnSpc>
                <a:spcPct val="120000"/>
              </a:lnSpc>
              <a:spcBef>
                <a:spcPts val="133"/>
              </a:spcBef>
            </a:pPr>
            <a:r>
              <a:rPr lang="en-US" altLang="zh-CN" sz="1867" dirty="0">
                <a:latin typeface="微软雅黑" pitchFamily="34" charset="-122"/>
                <a:ea typeface="微软雅黑" pitchFamily="34" charset="-122"/>
              </a:rPr>
              <a:t>}</a:t>
            </a:r>
          </a:p>
        </p:txBody>
      </p:sp>
      <p:sp>
        <p:nvSpPr>
          <p:cNvPr id="5" name="矩形 4"/>
          <p:cNvSpPr/>
          <p:nvPr/>
        </p:nvSpPr>
        <p:spPr>
          <a:xfrm>
            <a:off x="7593320" y="2961255"/>
            <a:ext cx="2408416" cy="379656"/>
          </a:xfrm>
          <a:prstGeom prst="rect">
            <a:avLst/>
          </a:prstGeom>
        </p:spPr>
        <p:txBody>
          <a:bodyPr wrap="none">
            <a:spAutoFit/>
          </a:bodyPr>
          <a:lstStyle/>
          <a:p>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move_tortoise</a:t>
            </a:r>
            <a:r>
              <a:rPr lang="en-US" altLang="zh-CN" sz="1867" dirty="0">
                <a:latin typeface="微软雅黑" pitchFamily="34" charset="-122"/>
                <a:ea typeface="微软雅黑" pitchFamily="34" charset="-122"/>
              </a:rPr>
              <a:t>();</a:t>
            </a:r>
            <a:endParaRPr lang="zh-CN" altLang="en-US" sz="1867" dirty="0"/>
          </a:p>
        </p:txBody>
      </p:sp>
      <p:sp>
        <p:nvSpPr>
          <p:cNvPr id="6" name="矩形 5"/>
          <p:cNvSpPr/>
          <p:nvPr/>
        </p:nvSpPr>
        <p:spPr>
          <a:xfrm>
            <a:off x="7098021" y="3333523"/>
            <a:ext cx="2093715" cy="386324"/>
          </a:xfrm>
          <a:prstGeom prst="rect">
            <a:avLst/>
          </a:prstGeom>
        </p:spPr>
        <p:txBody>
          <a:bodyPr wrap="none">
            <a:spAutoFit/>
          </a:bodyPr>
          <a:lstStyle/>
          <a:p>
            <a:pPr>
              <a:lnSpc>
                <a:spcPct val="110000"/>
              </a:lnSpc>
              <a:buNone/>
            </a:pPr>
            <a:r>
              <a:rPr lang="zh-CN" altLang="en-US"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move_hare</a:t>
            </a:r>
            <a:r>
              <a:rPr lang="en-US" altLang="zh-CN" sz="1867" dirty="0">
                <a:latin typeface="微软雅黑" pitchFamily="34" charset="-122"/>
                <a:ea typeface="微软雅黑" pitchFamily="34" charset="-122"/>
              </a:rPr>
              <a:t>();</a:t>
            </a:r>
            <a:endParaRPr lang="fr-FR" altLang="zh-CN" sz="1867" dirty="0">
              <a:latin typeface="微软雅黑" pitchFamily="34" charset="-122"/>
              <a:ea typeface="微软雅黑" pitchFamily="34" charset="-122"/>
            </a:endParaRPr>
          </a:p>
        </p:txBody>
      </p:sp>
      <p:sp>
        <p:nvSpPr>
          <p:cNvPr id="7" name="矩形 6"/>
          <p:cNvSpPr/>
          <p:nvPr/>
        </p:nvSpPr>
        <p:spPr>
          <a:xfrm>
            <a:off x="5385051" y="3694447"/>
            <a:ext cx="6096000" cy="386324"/>
          </a:xfrm>
          <a:prstGeom prst="rect">
            <a:avLst/>
          </a:prstGeom>
        </p:spPr>
        <p:txBody>
          <a:bodyPr>
            <a:spAutoFit/>
          </a:bodyPr>
          <a:lstStyle/>
          <a:p>
            <a:pPr>
              <a:lnSpc>
                <a:spcPct val="110000"/>
              </a:lnSpc>
              <a:buNone/>
            </a:pPr>
            <a:r>
              <a:rPr lang="en-US" altLang="zh-CN" sz="1867" dirty="0">
                <a:latin typeface="微软雅黑" pitchFamily="34" charset="-122"/>
                <a:ea typeface="微软雅黑" pitchFamily="34" charset="-122"/>
              </a:rPr>
              <a:t>void </a:t>
            </a:r>
            <a:r>
              <a:rPr lang="en-US" altLang="zh-CN" sz="1867" dirty="0" err="1">
                <a:latin typeface="微软雅黑" pitchFamily="34" charset="-122"/>
                <a:ea typeface="微软雅黑" pitchFamily="34" charset="-122"/>
              </a:rPr>
              <a:t>print_position</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timer,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tortoise,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hare);</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1090" name="Rectangle 2"/>
          <p:cNvSpPr>
            <a:spLocks noGrp="1" noChangeArrowheads="1"/>
          </p:cNvSpPr>
          <p:nvPr>
            <p:ph type="title"/>
          </p:nvPr>
        </p:nvSpPr>
        <p:spPr/>
        <p:txBody>
          <a:bodyPr>
            <a:normAutofit fontScale="90000"/>
          </a:bodyPr>
          <a:lstStyle/>
          <a:p>
            <a:pPr eaLnBrk="1" hangingPunct="1">
              <a:defRPr/>
            </a:pPr>
            <a:r>
              <a:rPr lang="zh-CN" altLang="pt-BR" sz="3733" b="1" dirty="0">
                <a:latin typeface="微软雅黑" pitchFamily="34" charset="-122"/>
              </a:rPr>
              <a:t>模块划分 </a:t>
            </a:r>
            <a:endParaRPr lang="zh-CN" altLang="en-US" sz="3733" b="1" dirty="0">
              <a:latin typeface="微软雅黑" pitchFamily="34" charset="-122"/>
            </a:endParaRPr>
          </a:p>
        </p:txBody>
      </p:sp>
      <p:sp>
        <p:nvSpPr>
          <p:cNvPr id="668675" name="Rectangle 3"/>
          <p:cNvSpPr>
            <a:spLocks noGrp="1" noChangeArrowheads="1"/>
          </p:cNvSpPr>
          <p:nvPr>
            <p:ph idx="4294967295"/>
          </p:nvPr>
        </p:nvSpPr>
        <p:spPr>
          <a:xfrm>
            <a:off x="1171787" y="1304079"/>
            <a:ext cx="3657600" cy="4525963"/>
          </a:xfrm>
        </p:spPr>
        <p:txBody>
          <a:bodyPr>
            <a:normAutofit/>
          </a:bodyPr>
          <a:lstStyle/>
          <a:p>
            <a:pPr eaLnBrk="1" hangingPunct="1">
              <a:lnSpc>
                <a:spcPct val="110000"/>
              </a:lnSpc>
              <a:buNone/>
            </a:pPr>
            <a:r>
              <a:rPr lang="zh-CN" altLang="en-US" sz="2400" b="1" dirty="0"/>
              <a:t>主模块</a:t>
            </a:r>
            <a:endParaRPr lang="en-US" altLang="zh-CN" sz="2400" b="1" dirty="0"/>
          </a:p>
          <a:p>
            <a:pPr eaLnBrk="1" hangingPunct="1">
              <a:lnSpc>
                <a:spcPct val="110000"/>
              </a:lnSpc>
              <a:buNone/>
            </a:pPr>
            <a:r>
              <a:rPr lang="en-US" altLang="zh-CN" sz="1867" dirty="0"/>
              <a:t>main</a:t>
            </a:r>
            <a:endParaRPr lang="zh-CN" altLang="en-US" sz="1867" dirty="0"/>
          </a:p>
          <a:p>
            <a:pPr>
              <a:lnSpc>
                <a:spcPct val="110000"/>
              </a:lnSpc>
              <a:spcBef>
                <a:spcPts val="2400"/>
              </a:spcBef>
              <a:buNone/>
            </a:pPr>
            <a:r>
              <a:rPr lang="zh-CN" altLang="en-US" sz="2400" b="1" dirty="0"/>
              <a:t>移动模块</a:t>
            </a:r>
          </a:p>
          <a:p>
            <a:pPr>
              <a:lnSpc>
                <a:spcPct val="110000"/>
              </a:lnSpc>
              <a:buNone/>
            </a:pPr>
            <a:r>
              <a:rPr lang="en-US" altLang="zh-CN" sz="1867" dirty="0" err="1"/>
              <a:t>move_tortoise</a:t>
            </a:r>
            <a:endParaRPr lang="en-US" altLang="zh-CN" sz="1867" dirty="0"/>
          </a:p>
          <a:p>
            <a:pPr>
              <a:lnSpc>
                <a:spcPct val="110000"/>
              </a:lnSpc>
              <a:buNone/>
            </a:pPr>
            <a:r>
              <a:rPr lang="en-US" altLang="zh-CN" sz="1867" dirty="0" err="1"/>
              <a:t>move_hare</a:t>
            </a:r>
            <a:endParaRPr lang="en-US" altLang="zh-CN" sz="1867" dirty="0"/>
          </a:p>
          <a:p>
            <a:pPr>
              <a:lnSpc>
                <a:spcPct val="110000"/>
              </a:lnSpc>
              <a:spcBef>
                <a:spcPts val="2400"/>
              </a:spcBef>
              <a:buNone/>
            </a:pPr>
            <a:r>
              <a:rPr lang="zh-CN" altLang="en-US" sz="2400" b="1" dirty="0"/>
              <a:t>输出模块</a:t>
            </a:r>
            <a:endParaRPr lang="en-US" altLang="zh-CN" sz="2400" b="1" dirty="0"/>
          </a:p>
          <a:p>
            <a:pPr>
              <a:spcBef>
                <a:spcPts val="533"/>
              </a:spcBef>
              <a:buNone/>
            </a:pPr>
            <a:r>
              <a:rPr lang="en-US" altLang="zh-CN" sz="1867" dirty="0" err="1"/>
              <a:t>print_position</a:t>
            </a:r>
            <a:r>
              <a:rPr lang="en-US" altLang="zh-CN" sz="1867" dirty="0"/>
              <a:t> </a:t>
            </a:r>
            <a:r>
              <a:rPr lang="en-US" altLang="zh-CN" sz="2400" dirty="0"/>
              <a:t> </a:t>
            </a:r>
          </a:p>
        </p:txBody>
      </p:sp>
    </p:spTree>
  </p:cSld>
  <p:clrMapOvr>
    <a:masterClrMapping/>
  </p:clrMapOvr>
  <p:transition spd="med">
    <p:fade/>
  </p:transition>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211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主模块</a:t>
            </a:r>
          </a:p>
        </p:txBody>
      </p:sp>
      <p:sp>
        <p:nvSpPr>
          <p:cNvPr id="669699" name="Text Box 4"/>
          <p:cNvSpPr txBox="1">
            <a:spLocks noChangeArrowheads="1"/>
          </p:cNvSpPr>
          <p:nvPr/>
        </p:nvSpPr>
        <p:spPr bwMode="auto">
          <a:xfrm>
            <a:off x="641969" y="1143001"/>
            <a:ext cx="5506444" cy="2965555"/>
          </a:xfrm>
          <a:prstGeom prst="rect">
            <a:avLst/>
          </a:prstGeom>
          <a:noFill/>
          <a:ln w="9525">
            <a:noFill/>
            <a:miter lim="800000"/>
            <a:headEnd/>
            <a:tailEnd/>
          </a:ln>
        </p:spPr>
        <p:txBody>
          <a:bodyPr wrap="none">
            <a:spAutoFit/>
          </a:bodyPr>
          <a:lstStyle/>
          <a:p>
            <a:pPr algn="just"/>
            <a:r>
              <a:rPr lang="en-US" altLang="zh-CN" sz="1867" dirty="0">
                <a:latin typeface="微软雅黑" pitchFamily="34" charset="-122"/>
                <a:ea typeface="微软雅黑" pitchFamily="34" charset="-122"/>
              </a:rPr>
              <a:t>#include "</a:t>
            </a:r>
            <a:r>
              <a:rPr lang="en-US" altLang="zh-CN" sz="1867" dirty="0" err="1">
                <a:latin typeface="微软雅黑" pitchFamily="34" charset="-122"/>
                <a:ea typeface="微软雅黑" pitchFamily="34" charset="-122"/>
              </a:rPr>
              <a:t>Random.h</a:t>
            </a: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包含随机数库</a:t>
            </a:r>
          </a:p>
          <a:p>
            <a:pPr algn="just"/>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iostream</a:t>
            </a:r>
            <a:r>
              <a:rPr lang="en-US" altLang="zh-CN" sz="1867" dirty="0">
                <a:latin typeface="微软雅黑" pitchFamily="34" charset="-122"/>
                <a:ea typeface="微软雅黑" pitchFamily="34" charset="-122"/>
              </a:rPr>
              <a:t>&gt;</a:t>
            </a:r>
          </a:p>
          <a:p>
            <a:pPr algn="just"/>
            <a:r>
              <a:rPr lang="en-US" altLang="zh-CN" sz="1867" dirty="0">
                <a:latin typeface="微软雅黑" pitchFamily="34" charset="-122"/>
                <a:ea typeface="微软雅黑" pitchFamily="34" charset="-122"/>
              </a:rPr>
              <a:t>using namespace std;</a:t>
            </a:r>
          </a:p>
          <a:p>
            <a:pPr algn="just"/>
            <a:endParaRPr lang="en-US" altLang="zh-CN" sz="1867" dirty="0">
              <a:latin typeface="微软雅黑" pitchFamily="34" charset="-122"/>
              <a:ea typeface="微软雅黑" pitchFamily="34" charset="-122"/>
            </a:endParaRPr>
          </a:p>
          <a:p>
            <a:pPr algn="just"/>
            <a:r>
              <a:rPr lang="en-US" altLang="zh-CN" sz="1867" dirty="0">
                <a:latin typeface="微软雅黑" pitchFamily="34" charset="-122"/>
                <a:ea typeface="微软雅黑" pitchFamily="34" charset="-122"/>
              </a:rPr>
              <a:t>const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RACE_END = 70;       //</a:t>
            </a:r>
            <a:r>
              <a:rPr lang="zh-CN" altLang="en-US" sz="1867" dirty="0">
                <a:latin typeface="微软雅黑" pitchFamily="34" charset="-122"/>
                <a:ea typeface="微软雅黑" pitchFamily="34" charset="-122"/>
              </a:rPr>
              <a:t>设置跑道的长度</a:t>
            </a:r>
          </a:p>
          <a:p>
            <a:pPr algn="just"/>
            <a:endParaRPr lang="zh-CN" altLang="en-US" sz="1867" dirty="0">
              <a:latin typeface="微软雅黑" pitchFamily="34" charset="-122"/>
              <a:ea typeface="微软雅黑" pitchFamily="34" charset="-122"/>
            </a:endParaRPr>
          </a:p>
          <a:p>
            <a:pPr algn="just"/>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move_tortoise</a:t>
            </a:r>
            <a:r>
              <a:rPr lang="en-US" altLang="zh-CN" sz="1867" dirty="0">
                <a:latin typeface="微软雅黑" pitchFamily="34" charset="-122"/>
                <a:ea typeface="微软雅黑" pitchFamily="34" charset="-122"/>
              </a:rPr>
              <a:t>();</a:t>
            </a:r>
          </a:p>
          <a:p>
            <a:pPr algn="just"/>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move_hare</a:t>
            </a:r>
            <a:r>
              <a:rPr lang="en-US" altLang="zh-CN" sz="1867" dirty="0">
                <a:latin typeface="微软雅黑" pitchFamily="34" charset="-122"/>
                <a:ea typeface="微软雅黑" pitchFamily="34" charset="-122"/>
              </a:rPr>
              <a:t>();</a:t>
            </a:r>
          </a:p>
          <a:p>
            <a:pPr algn="just"/>
            <a:r>
              <a:rPr lang="fr-FR" altLang="zh-CN" sz="1867" dirty="0">
                <a:latin typeface="微软雅黑" pitchFamily="34" charset="-122"/>
                <a:ea typeface="微软雅黑" pitchFamily="34" charset="-122"/>
              </a:rPr>
              <a:t>void print_position(int, int, int);</a:t>
            </a:r>
          </a:p>
          <a:p>
            <a:pPr algn="just"/>
            <a:endParaRPr lang="fr-FR" altLang="zh-CN" sz="1867" dirty="0">
              <a:latin typeface="微软雅黑" pitchFamily="34" charset="-122"/>
              <a:ea typeface="微软雅黑" pitchFamily="34" charset="-122"/>
            </a:endParaRPr>
          </a:p>
        </p:txBody>
      </p:sp>
    </p:spTree>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6834"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整型常量</a:t>
            </a:r>
          </a:p>
        </p:txBody>
      </p:sp>
      <p:sp>
        <p:nvSpPr>
          <p:cNvPr id="67587" name="Rectangle 3"/>
          <p:cNvSpPr>
            <a:spLocks noGrp="1" noChangeArrowheads="1"/>
          </p:cNvSpPr>
          <p:nvPr>
            <p:ph idx="4294967295"/>
          </p:nvPr>
        </p:nvSpPr>
        <p:spPr>
          <a:xfrm>
            <a:off x="596053" y="1125736"/>
            <a:ext cx="10718800" cy="2962275"/>
          </a:xfrm>
        </p:spPr>
        <p:txBody>
          <a:bodyPr>
            <a:normAutofit lnSpcReduction="10000"/>
          </a:bodyPr>
          <a:lstStyle/>
          <a:p>
            <a:pPr eaLnBrk="1" hangingPunct="1">
              <a:lnSpc>
                <a:spcPct val="120000"/>
              </a:lnSpc>
              <a:buNone/>
            </a:pPr>
            <a:r>
              <a:rPr lang="zh-CN" altLang="en-US" sz="2400" b="1" dirty="0"/>
              <a:t>整型常量可用十进制、八进制和十六进制表示</a:t>
            </a:r>
          </a:p>
          <a:p>
            <a:pPr>
              <a:lnSpc>
                <a:spcPct val="120000"/>
              </a:lnSpc>
              <a:buNone/>
            </a:pPr>
            <a:r>
              <a:rPr lang="zh-CN" altLang="en-US" sz="1867" dirty="0"/>
              <a:t>十进制： </a:t>
            </a:r>
            <a:r>
              <a:rPr lang="en-US" altLang="zh-CN" sz="1867" dirty="0"/>
              <a:t>123</a:t>
            </a:r>
            <a:r>
              <a:rPr lang="zh-CN" altLang="en-US" sz="1867" dirty="0"/>
              <a:t>，  </a:t>
            </a:r>
            <a:r>
              <a:rPr lang="en-US" altLang="zh-CN" sz="1867" dirty="0"/>
              <a:t>-234</a:t>
            </a:r>
          </a:p>
          <a:p>
            <a:pPr>
              <a:lnSpc>
                <a:spcPct val="120000"/>
              </a:lnSpc>
              <a:buNone/>
            </a:pPr>
            <a:r>
              <a:rPr lang="zh-CN" altLang="en-US" sz="1867" dirty="0"/>
              <a:t>八进制：</a:t>
            </a:r>
            <a:r>
              <a:rPr lang="en-US" altLang="zh-CN" sz="1867" dirty="0"/>
              <a:t>0123</a:t>
            </a:r>
          </a:p>
          <a:p>
            <a:pPr>
              <a:lnSpc>
                <a:spcPct val="120000"/>
              </a:lnSpc>
              <a:buNone/>
            </a:pPr>
            <a:r>
              <a:rPr lang="zh-CN" altLang="en-US" sz="1867" dirty="0"/>
              <a:t>十六进制：</a:t>
            </a:r>
            <a:r>
              <a:rPr lang="en-US" altLang="zh-CN" sz="1867" dirty="0"/>
              <a:t>0x123, 0x3a2f</a:t>
            </a:r>
          </a:p>
          <a:p>
            <a:pPr eaLnBrk="1" hangingPunct="1">
              <a:lnSpc>
                <a:spcPct val="120000"/>
              </a:lnSpc>
              <a:buNone/>
            </a:pPr>
            <a:endParaRPr lang="en-US" altLang="zh-CN" sz="2400" b="1" dirty="0"/>
          </a:p>
          <a:p>
            <a:pPr eaLnBrk="1" hangingPunct="1">
              <a:lnSpc>
                <a:spcPct val="120000"/>
              </a:lnSpc>
              <a:buNone/>
            </a:pPr>
            <a:r>
              <a:rPr lang="zh-CN" altLang="en-US" sz="2400" b="1" dirty="0"/>
              <a:t>整型常量的类型</a:t>
            </a:r>
          </a:p>
        </p:txBody>
      </p:sp>
      <p:sp>
        <p:nvSpPr>
          <p:cNvPr id="4" name="矩形 3"/>
          <p:cNvSpPr/>
          <p:nvPr/>
        </p:nvSpPr>
        <p:spPr>
          <a:xfrm>
            <a:off x="508112" y="4484549"/>
            <a:ext cx="4229100" cy="1888594"/>
          </a:xfrm>
          <a:prstGeom prst="rect">
            <a:avLst/>
          </a:prstGeom>
        </p:spPr>
        <p:txBody>
          <a:bodyPr wrap="square">
            <a:spAutoFit/>
          </a:bodyPr>
          <a:lstStyle/>
          <a:p>
            <a:pPr>
              <a:lnSpc>
                <a:spcPct val="150000"/>
              </a:lnSpc>
            </a:pPr>
            <a:r>
              <a:rPr lang="zh-CN" altLang="en-US" sz="2400" b="1" dirty="0">
                <a:latin typeface="微软雅黑" pitchFamily="34" charset="-122"/>
                <a:ea typeface="微软雅黑" pitchFamily="34" charset="-122"/>
              </a:rPr>
              <a:t>十进制常量</a:t>
            </a:r>
            <a:endParaRPr lang="en-US" altLang="zh-CN" sz="2400" b="1" dirty="0">
              <a:latin typeface="微软雅黑" pitchFamily="34" charset="-122"/>
              <a:ea typeface="微软雅黑" pitchFamily="34" charset="-122"/>
            </a:endParaRPr>
          </a:p>
          <a:p>
            <a:pPr>
              <a:lnSpc>
                <a:spcPct val="150000"/>
              </a:lnSpc>
            </a:pPr>
            <a:r>
              <a:rPr lang="zh-CN" altLang="en-US" sz="1867" dirty="0">
                <a:latin typeface="微软雅黑" pitchFamily="34" charset="-122"/>
                <a:ea typeface="微软雅黑" pitchFamily="34" charset="-122"/>
              </a:rPr>
              <a:t>默认为</a:t>
            </a:r>
            <a:r>
              <a:rPr lang="en-US" altLang="zh-CN" sz="1867" dirty="0" err="1">
                <a:latin typeface="微软雅黑" pitchFamily="34" charset="-122"/>
                <a:ea typeface="微软雅黑" pitchFamily="34" charset="-122"/>
              </a:rPr>
              <a:t>int</a:t>
            </a:r>
            <a:r>
              <a:rPr lang="zh-CN" altLang="en-US" sz="1867" dirty="0">
                <a:latin typeface="微软雅黑" pitchFamily="34" charset="-122"/>
                <a:ea typeface="微软雅黑" pitchFamily="34" charset="-122"/>
              </a:rPr>
              <a:t>，除非超出了</a:t>
            </a:r>
            <a:r>
              <a:rPr lang="en-US" altLang="zh-CN" sz="1867" dirty="0" err="1">
                <a:latin typeface="微软雅黑" pitchFamily="34" charset="-122"/>
                <a:ea typeface="微软雅黑" pitchFamily="34" charset="-122"/>
              </a:rPr>
              <a:t>int</a:t>
            </a:r>
            <a:r>
              <a:rPr lang="zh-CN" altLang="en-US" sz="1867" dirty="0">
                <a:latin typeface="微软雅黑" pitchFamily="34" charset="-122"/>
                <a:ea typeface="微软雅黑" pitchFamily="34" charset="-122"/>
              </a:rPr>
              <a:t>的范围</a:t>
            </a:r>
            <a:endParaRPr lang="en-US" altLang="zh-CN" sz="1867" dirty="0">
              <a:latin typeface="微软雅黑" pitchFamily="34" charset="-122"/>
              <a:ea typeface="微软雅黑" pitchFamily="34" charset="-122"/>
            </a:endParaRPr>
          </a:p>
          <a:p>
            <a:pPr>
              <a:lnSpc>
                <a:spcPct val="150000"/>
              </a:lnSpc>
            </a:pPr>
            <a:r>
              <a:rPr lang="zh-CN" altLang="en-US" sz="1867" dirty="0">
                <a:latin typeface="微软雅黑" pitchFamily="34" charset="-122"/>
                <a:ea typeface="微软雅黑" pitchFamily="34" charset="-122"/>
              </a:rPr>
              <a:t>超出</a:t>
            </a:r>
            <a:r>
              <a:rPr lang="en-US" altLang="zh-CN" sz="1867" dirty="0" err="1">
                <a:latin typeface="微软雅黑" pitchFamily="34" charset="-122"/>
                <a:ea typeface="微软雅黑" pitchFamily="34" charset="-122"/>
              </a:rPr>
              <a:t>int</a:t>
            </a:r>
            <a:r>
              <a:rPr lang="zh-CN" altLang="en-US" sz="1867" dirty="0">
                <a:latin typeface="微软雅黑" pitchFamily="34" charset="-122"/>
                <a:ea typeface="微软雅黑" pitchFamily="34" charset="-122"/>
              </a:rPr>
              <a:t>范围将被看成</a:t>
            </a:r>
            <a:r>
              <a:rPr lang="en-US" altLang="zh-CN" sz="1867" dirty="0">
                <a:latin typeface="微软雅黑" pitchFamily="34" charset="-122"/>
                <a:ea typeface="微软雅黑" pitchFamily="34" charset="-122"/>
              </a:rPr>
              <a:t>long</a:t>
            </a:r>
          </a:p>
          <a:p>
            <a:pPr>
              <a:lnSpc>
                <a:spcPct val="150000"/>
              </a:lnSpc>
            </a:pPr>
            <a:r>
              <a:rPr lang="zh-CN" altLang="en-US" sz="1867" dirty="0">
                <a:latin typeface="微软雅黑" pitchFamily="34" charset="-122"/>
                <a:ea typeface="微软雅黑" pitchFamily="34" charset="-122"/>
              </a:rPr>
              <a:t>超出</a:t>
            </a:r>
            <a:r>
              <a:rPr lang="en-US" altLang="zh-CN" sz="1867" dirty="0">
                <a:latin typeface="微软雅黑" pitchFamily="34" charset="-122"/>
                <a:ea typeface="微软雅黑" pitchFamily="34" charset="-122"/>
              </a:rPr>
              <a:t>long</a:t>
            </a:r>
            <a:r>
              <a:rPr lang="zh-CN" altLang="en-US" sz="1867" dirty="0">
                <a:latin typeface="微软雅黑" pitchFamily="34" charset="-122"/>
                <a:ea typeface="微软雅黑" pitchFamily="34" charset="-122"/>
              </a:rPr>
              <a:t>的范围将被看成</a:t>
            </a:r>
            <a:r>
              <a:rPr lang="en-US" altLang="zh-CN" sz="1867" dirty="0">
                <a:latin typeface="微软雅黑" pitchFamily="34" charset="-122"/>
                <a:ea typeface="微软雅黑" pitchFamily="34" charset="-122"/>
              </a:rPr>
              <a:t>long </a:t>
            </a:r>
            <a:r>
              <a:rPr lang="en-US" altLang="zh-CN" sz="1867" dirty="0" err="1">
                <a:latin typeface="微软雅黑" pitchFamily="34" charset="-122"/>
                <a:ea typeface="微软雅黑" pitchFamily="34" charset="-122"/>
              </a:rPr>
              <a:t>long</a:t>
            </a:r>
            <a:endParaRPr lang="en-US" altLang="zh-CN" sz="1867" dirty="0">
              <a:latin typeface="微软雅黑" pitchFamily="34" charset="-122"/>
              <a:ea typeface="微软雅黑" pitchFamily="34" charset="-122"/>
            </a:endParaRPr>
          </a:p>
        </p:txBody>
      </p:sp>
      <p:sp>
        <p:nvSpPr>
          <p:cNvPr id="5" name="矩形 4"/>
          <p:cNvSpPr/>
          <p:nvPr/>
        </p:nvSpPr>
        <p:spPr>
          <a:xfrm>
            <a:off x="4244131" y="3429000"/>
            <a:ext cx="3829051" cy="1026563"/>
          </a:xfrm>
          <a:prstGeom prst="rect">
            <a:avLst/>
          </a:prstGeom>
        </p:spPr>
        <p:txBody>
          <a:bodyPr wrap="square">
            <a:spAutoFit/>
          </a:bodyPr>
          <a:lstStyle/>
          <a:p>
            <a:pPr>
              <a:lnSpc>
                <a:spcPct val="150000"/>
              </a:lnSpc>
            </a:pPr>
            <a:r>
              <a:rPr lang="zh-CN" altLang="en-US" sz="2400" b="1" dirty="0">
                <a:latin typeface="微软雅黑" pitchFamily="34" charset="-122"/>
                <a:ea typeface="微软雅黑" pitchFamily="34" charset="-122"/>
              </a:rPr>
              <a:t>八进制和十六进制常量</a:t>
            </a:r>
            <a:endParaRPr lang="en-US" altLang="zh-CN" sz="2400" b="1" dirty="0">
              <a:latin typeface="微软雅黑" pitchFamily="34" charset="-122"/>
              <a:ea typeface="微软雅黑" pitchFamily="34" charset="-122"/>
            </a:endParaRPr>
          </a:p>
          <a:p>
            <a:pPr>
              <a:lnSpc>
                <a:spcPct val="150000"/>
              </a:lnSpc>
            </a:pPr>
            <a:r>
              <a:rPr lang="zh-CN" altLang="en-US" sz="1867" dirty="0">
                <a:latin typeface="微软雅黑" pitchFamily="34" charset="-122"/>
                <a:ea typeface="微软雅黑" pitchFamily="34" charset="-122"/>
              </a:rPr>
              <a:t>默认表示成合适范围的无符号数</a:t>
            </a:r>
            <a:endParaRPr lang="en-US" altLang="zh-CN" sz="1867" dirty="0">
              <a:latin typeface="微软雅黑" pitchFamily="34" charset="-122"/>
              <a:ea typeface="微软雅黑" pitchFamily="34" charset="-122"/>
            </a:endParaRPr>
          </a:p>
        </p:txBody>
      </p:sp>
      <p:sp>
        <p:nvSpPr>
          <p:cNvPr id="6" name="矩形 5"/>
          <p:cNvSpPr/>
          <p:nvPr/>
        </p:nvSpPr>
        <p:spPr>
          <a:xfrm>
            <a:off x="8220075" y="3578481"/>
            <a:ext cx="3971925" cy="2750625"/>
          </a:xfrm>
          <a:prstGeom prst="rect">
            <a:avLst/>
          </a:prstGeom>
        </p:spPr>
        <p:txBody>
          <a:bodyPr wrap="square">
            <a:spAutoFit/>
          </a:bodyPr>
          <a:lstStyle/>
          <a:p>
            <a:pPr>
              <a:lnSpc>
                <a:spcPct val="150000"/>
              </a:lnSpc>
            </a:pPr>
            <a:r>
              <a:rPr lang="zh-CN" altLang="en-US" sz="2400" b="1" dirty="0">
                <a:latin typeface="微软雅黑" pitchFamily="34" charset="-122"/>
                <a:ea typeface="微软雅黑" pitchFamily="34" charset="-122"/>
              </a:rPr>
              <a:t>用后缀明确指出常量类型</a:t>
            </a:r>
            <a:endParaRPr lang="en-US" altLang="zh-CN" sz="2400" b="1" dirty="0">
              <a:latin typeface="微软雅黑" pitchFamily="34" charset="-122"/>
              <a:ea typeface="微软雅黑" pitchFamily="34" charset="-122"/>
            </a:endParaRPr>
          </a:p>
          <a:p>
            <a:pPr>
              <a:lnSpc>
                <a:spcPct val="150000"/>
              </a:lnSpc>
            </a:pPr>
            <a:r>
              <a:rPr lang="en-US" altLang="zh-CN" sz="1867" dirty="0">
                <a:latin typeface="微软雅黑" pitchFamily="34" charset="-122"/>
                <a:ea typeface="微软雅黑" pitchFamily="34" charset="-122"/>
              </a:rPr>
              <a:t>L</a:t>
            </a:r>
            <a:r>
              <a:rPr lang="zh-CN" altLang="en-US" sz="1867" dirty="0">
                <a:latin typeface="微软雅黑" pitchFamily="34" charset="-122"/>
                <a:ea typeface="微软雅黑" pitchFamily="34" charset="-122"/>
              </a:rPr>
              <a:t>或</a:t>
            </a:r>
            <a:r>
              <a:rPr lang="en-US" altLang="zh-CN" sz="1867" dirty="0">
                <a:latin typeface="微软雅黑" pitchFamily="34" charset="-122"/>
                <a:ea typeface="微软雅黑" pitchFamily="34" charset="-122"/>
              </a:rPr>
              <a:t>l</a:t>
            </a:r>
            <a:r>
              <a:rPr lang="zh-CN" altLang="en-US" sz="1867" dirty="0">
                <a:latin typeface="微软雅黑" pitchFamily="34" charset="-122"/>
                <a:ea typeface="微软雅黑" pitchFamily="34" charset="-122"/>
              </a:rPr>
              <a:t>：长整型。如 </a:t>
            </a:r>
            <a:r>
              <a:rPr lang="en-US" altLang="zh-CN" sz="1867" dirty="0">
                <a:latin typeface="微软雅黑" pitchFamily="34" charset="-122"/>
                <a:ea typeface="微软雅黑" pitchFamily="34" charset="-122"/>
              </a:rPr>
              <a:t>100L</a:t>
            </a:r>
          </a:p>
          <a:p>
            <a:pPr>
              <a:lnSpc>
                <a:spcPct val="150000"/>
              </a:lnSpc>
            </a:pPr>
            <a:r>
              <a:rPr lang="en-US" altLang="zh-CN" sz="1867" dirty="0">
                <a:latin typeface="微软雅黑" pitchFamily="34" charset="-122"/>
                <a:ea typeface="微软雅黑" pitchFamily="34" charset="-122"/>
              </a:rPr>
              <a:t>U</a:t>
            </a:r>
            <a:r>
              <a:rPr lang="zh-CN" altLang="en-US" sz="1867" dirty="0">
                <a:latin typeface="微软雅黑" pitchFamily="34" charset="-122"/>
                <a:ea typeface="微软雅黑" pitchFamily="34" charset="-122"/>
              </a:rPr>
              <a:t>或</a:t>
            </a:r>
            <a:r>
              <a:rPr lang="en-US" altLang="zh-CN" sz="1867" dirty="0">
                <a:latin typeface="微软雅黑" pitchFamily="34" charset="-122"/>
                <a:ea typeface="微软雅黑" pitchFamily="34" charset="-122"/>
              </a:rPr>
              <a:t>u</a:t>
            </a:r>
            <a:r>
              <a:rPr lang="zh-CN" altLang="en-US" sz="1867" dirty="0">
                <a:latin typeface="微软雅黑" pitchFamily="34" charset="-122"/>
                <a:ea typeface="微软雅黑" pitchFamily="34" charset="-122"/>
              </a:rPr>
              <a:t>：无符号数。 如</a:t>
            </a:r>
            <a:r>
              <a:rPr lang="en-US" altLang="zh-CN" sz="1867" dirty="0">
                <a:latin typeface="微软雅黑" pitchFamily="34" charset="-122"/>
                <a:ea typeface="微软雅黑" pitchFamily="34" charset="-122"/>
              </a:rPr>
              <a:t>100U</a:t>
            </a:r>
          </a:p>
          <a:p>
            <a:pPr>
              <a:lnSpc>
                <a:spcPct val="150000"/>
              </a:lnSpc>
            </a:pPr>
            <a:r>
              <a:rPr lang="en-US" altLang="zh-CN" sz="1867" dirty="0">
                <a:latin typeface="微软雅黑" pitchFamily="34" charset="-122"/>
                <a:ea typeface="微软雅黑" pitchFamily="34" charset="-122"/>
              </a:rPr>
              <a:t>LU</a:t>
            </a:r>
            <a:r>
              <a:rPr lang="zh-CN" altLang="en-US" sz="1867" dirty="0">
                <a:latin typeface="微软雅黑" pitchFamily="34" charset="-122"/>
                <a:ea typeface="微软雅黑" pitchFamily="34" charset="-122"/>
              </a:rPr>
              <a:t>或</a:t>
            </a:r>
            <a:r>
              <a:rPr lang="en-US" altLang="zh-CN" sz="1867" dirty="0">
                <a:latin typeface="微软雅黑" pitchFamily="34" charset="-122"/>
                <a:ea typeface="微软雅黑" pitchFamily="34" charset="-122"/>
              </a:rPr>
              <a:t>UL</a:t>
            </a:r>
            <a:r>
              <a:rPr lang="zh-CN" altLang="en-US" sz="1867" dirty="0">
                <a:latin typeface="微软雅黑" pitchFamily="34" charset="-122"/>
                <a:ea typeface="微软雅黑" pitchFamily="34" charset="-122"/>
              </a:rPr>
              <a:t>：无符号长整型</a:t>
            </a:r>
            <a:endParaRPr lang="en-US" altLang="zh-CN" sz="1867" dirty="0">
              <a:latin typeface="微软雅黑" pitchFamily="34" charset="-122"/>
              <a:ea typeface="微软雅黑" pitchFamily="34" charset="-122"/>
            </a:endParaRPr>
          </a:p>
          <a:p>
            <a:pPr>
              <a:lnSpc>
                <a:spcPct val="150000"/>
              </a:lnSpc>
            </a:pPr>
            <a:r>
              <a:rPr lang="en-US" altLang="zh-CN" sz="1867" dirty="0">
                <a:latin typeface="微软雅黑" pitchFamily="34" charset="-122"/>
                <a:ea typeface="微软雅黑" pitchFamily="34" charset="-122"/>
              </a:rPr>
              <a:t>LL</a:t>
            </a:r>
            <a:r>
              <a:rPr lang="zh-CN" altLang="en-US" sz="1867" dirty="0">
                <a:latin typeface="微软雅黑" pitchFamily="34" charset="-122"/>
                <a:ea typeface="微软雅黑" pitchFamily="34" charset="-122"/>
              </a:rPr>
              <a:t>或</a:t>
            </a:r>
            <a:r>
              <a:rPr lang="en-US" altLang="zh-CN" sz="1867" dirty="0" err="1">
                <a:latin typeface="微软雅黑" pitchFamily="34" charset="-122"/>
                <a:ea typeface="微软雅黑" pitchFamily="34" charset="-122"/>
              </a:rPr>
              <a:t>ll</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long </a:t>
            </a:r>
            <a:r>
              <a:rPr lang="en-US" altLang="zh-CN" sz="1867" dirty="0" err="1">
                <a:latin typeface="微软雅黑" pitchFamily="34" charset="-122"/>
                <a:ea typeface="微软雅黑" pitchFamily="34" charset="-122"/>
              </a:rPr>
              <a:t>long</a:t>
            </a:r>
            <a:r>
              <a:rPr lang="zh-CN" altLang="en-US" sz="1867" dirty="0">
                <a:latin typeface="微软雅黑" pitchFamily="34" charset="-122"/>
                <a:ea typeface="微软雅黑" pitchFamily="34" charset="-122"/>
              </a:rPr>
              <a:t>类型</a:t>
            </a:r>
            <a:endParaRPr lang="en-US" altLang="zh-CN" sz="1867" dirty="0">
              <a:latin typeface="微软雅黑" pitchFamily="34" charset="-122"/>
              <a:ea typeface="微软雅黑" pitchFamily="34" charset="-122"/>
            </a:endParaRPr>
          </a:p>
          <a:p>
            <a:pPr>
              <a:lnSpc>
                <a:spcPct val="150000"/>
              </a:lnSpc>
            </a:pPr>
            <a:r>
              <a:rPr lang="en-US" altLang="zh-CN" sz="1867" dirty="0">
                <a:latin typeface="微软雅黑" pitchFamily="34" charset="-122"/>
                <a:ea typeface="微软雅黑" pitchFamily="34" charset="-122"/>
              </a:rPr>
              <a:t>LLU</a:t>
            </a:r>
            <a:r>
              <a:rPr lang="zh-CN" altLang="en-US" sz="1867" dirty="0">
                <a:latin typeface="微软雅黑" pitchFamily="34" charset="-122"/>
                <a:ea typeface="微软雅黑" pitchFamily="34" charset="-122"/>
              </a:rPr>
              <a:t>或</a:t>
            </a:r>
            <a:r>
              <a:rPr lang="en-US" altLang="zh-CN" sz="1867" dirty="0" err="1">
                <a:latin typeface="微软雅黑" pitchFamily="34" charset="-122"/>
                <a:ea typeface="微软雅黑" pitchFamily="34" charset="-122"/>
              </a:rPr>
              <a:t>uLL</a:t>
            </a:r>
            <a:r>
              <a:rPr lang="zh-CN" altLang="en-US" sz="1867" dirty="0">
                <a:latin typeface="微软雅黑" pitchFamily="34" charset="-122"/>
                <a:ea typeface="微软雅黑" pitchFamily="34" charset="-122"/>
              </a:rPr>
              <a:t>：无符号</a:t>
            </a:r>
            <a:r>
              <a:rPr lang="en-US" altLang="zh-CN" sz="1867" dirty="0">
                <a:latin typeface="微软雅黑" pitchFamily="34" charset="-122"/>
                <a:ea typeface="微软雅黑" pitchFamily="34" charset="-122"/>
              </a:rPr>
              <a:t>long </a:t>
            </a:r>
            <a:r>
              <a:rPr lang="en-US" altLang="zh-CN" sz="1867" dirty="0" err="1">
                <a:latin typeface="微软雅黑" pitchFamily="34" charset="-122"/>
                <a:ea typeface="微软雅黑" pitchFamily="34" charset="-122"/>
              </a:rPr>
              <a:t>long</a:t>
            </a:r>
            <a:r>
              <a:rPr lang="zh-CN" altLang="en-US" sz="1867" dirty="0">
                <a:latin typeface="微软雅黑" pitchFamily="34" charset="-122"/>
                <a:ea typeface="微软雅黑" pitchFamily="34" charset="-122"/>
              </a:rPr>
              <a:t>类型</a:t>
            </a:r>
            <a:endParaRPr lang="en-US" altLang="zh-CN"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587">
                                            <p:txEl>
                                              <p:pRg st="5" end="5"/>
                                            </p:txEl>
                                          </p:spTgt>
                                        </p:tgtEl>
                                        <p:attrNameLst>
                                          <p:attrName>style.visibility</p:attrName>
                                        </p:attrNameLst>
                                      </p:cBhvr>
                                      <p:to>
                                        <p:strVal val="visible"/>
                                      </p:to>
                                    </p:set>
                                    <p:animEffect transition="in" filter="blinds(horizontal)">
                                      <p:cBhvr>
                                        <p:cTn id="7" dur="500"/>
                                        <p:tgtEl>
                                          <p:spTgt spid="67587">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4"/>
          <p:cNvSpPr>
            <a:spLocks noChangeArrowheads="1"/>
          </p:cNvSpPr>
          <p:nvPr/>
        </p:nvSpPr>
        <p:spPr bwMode="auto">
          <a:xfrm>
            <a:off x="101600" y="466726"/>
            <a:ext cx="11904133" cy="6243953"/>
          </a:xfrm>
          <a:prstGeom prst="rect">
            <a:avLst/>
          </a:prstGeom>
          <a:noFill/>
          <a:ln w="12700" cap="sq" algn="ctr">
            <a:noFill/>
            <a:miter lim="800000"/>
            <a:headEnd type="none" w="sm" len="sm"/>
            <a:tailEnd type="none" w="sm" len="sm"/>
          </a:ln>
        </p:spPr>
        <p:txBody>
          <a:bodyPr>
            <a:spAutoFit/>
          </a:bodyPr>
          <a:lstStyle/>
          <a:p>
            <a:pPr lvl="1">
              <a:spcBef>
                <a:spcPts val="267"/>
              </a:spcBef>
            </a:pPr>
            <a:r>
              <a:rPr lang="fr-FR" altLang="zh-CN" sz="1867" dirty="0">
                <a:latin typeface="微软雅黑" pitchFamily="34" charset="-122"/>
                <a:ea typeface="微软雅黑" pitchFamily="34" charset="-122"/>
              </a:rPr>
              <a:t>int main()</a:t>
            </a:r>
          </a:p>
          <a:p>
            <a:pPr lvl="1">
              <a:spcBef>
                <a:spcPts val="267"/>
              </a:spcBef>
            </a:pPr>
            <a:r>
              <a:rPr lang="fr-FR" altLang="zh-CN" sz="1867" dirty="0">
                <a:latin typeface="微软雅黑" pitchFamily="34" charset="-122"/>
                <a:ea typeface="微软雅黑" pitchFamily="34" charset="-122"/>
              </a:rPr>
              <a:t>{</a:t>
            </a:r>
          </a:p>
          <a:p>
            <a:pPr lvl="1">
              <a:spcBef>
                <a:spcPts val="267"/>
              </a:spcBef>
            </a:pPr>
            <a:r>
              <a:rPr lang="fr-FR" altLang="zh-CN" sz="1867" dirty="0">
                <a:latin typeface="微软雅黑" pitchFamily="34" charset="-122"/>
                <a:ea typeface="微软雅黑" pitchFamily="34" charset="-122"/>
              </a:rPr>
              <a:t>        int hare = 0, tortoise = 0, timer = 0; </a:t>
            </a:r>
          </a:p>
          <a:p>
            <a:pPr lvl="1">
              <a:spcBef>
                <a:spcPts val="267"/>
              </a:spcBef>
            </a:pPr>
            <a:r>
              <a:rPr lang="fr-FR" altLang="zh-CN" sz="1867" dirty="0">
                <a:latin typeface="微软雅黑" pitchFamily="34" charset="-122"/>
                <a:ea typeface="微软雅黑" pitchFamily="34" charset="-122"/>
              </a:rPr>
              <a:t>   </a:t>
            </a:r>
            <a:r>
              <a:rPr lang="zh-CN" altLang="fr-FR" sz="1867" dirty="0">
                <a:latin typeface="微软雅黑" pitchFamily="34" charset="-122"/>
                <a:ea typeface="微软雅黑" pitchFamily="34" charset="-122"/>
              </a:rPr>
              <a:t>  </a:t>
            </a:r>
          </a:p>
          <a:p>
            <a:pPr lvl="1">
              <a:spcBef>
                <a:spcPts val="267"/>
              </a:spcBef>
            </a:pPr>
            <a:r>
              <a:rPr lang="zh-CN" altLang="fr-FR" sz="1867" dirty="0">
                <a:latin typeface="微软雅黑" pitchFamily="34" charset="-122"/>
                <a:ea typeface="微软雅黑" pitchFamily="34" charset="-122"/>
              </a:rPr>
              <a:t>        </a:t>
            </a:r>
            <a:r>
              <a:rPr lang="fr-FR" altLang="zh-CN" sz="1867" dirty="0">
                <a:latin typeface="微软雅黑" pitchFamily="34" charset="-122"/>
                <a:ea typeface="微软雅黑" pitchFamily="34" charset="-122"/>
              </a:rPr>
              <a:t>RandomInit(); //</a:t>
            </a:r>
            <a:r>
              <a:rPr lang="zh-CN" altLang="fr-FR" sz="1867" dirty="0">
                <a:latin typeface="微软雅黑" pitchFamily="34" charset="-122"/>
                <a:ea typeface="微软雅黑" pitchFamily="34" charset="-122"/>
              </a:rPr>
              <a:t>随机数初始化</a:t>
            </a:r>
          </a:p>
          <a:p>
            <a:pPr lvl="1">
              <a:spcBef>
                <a:spcPts val="267"/>
              </a:spcBef>
            </a:pPr>
            <a:r>
              <a:rPr lang="zh-CN" altLang="fr-FR" sz="1867" dirty="0">
                <a:latin typeface="微软雅黑" pitchFamily="34" charset="-122"/>
                <a:ea typeface="微软雅黑" pitchFamily="34" charset="-122"/>
              </a:rPr>
              <a:t>        </a:t>
            </a:r>
            <a:r>
              <a:rPr lang="fr-FR" altLang="zh-CN" sz="1867" dirty="0">
                <a:latin typeface="微软雅黑" pitchFamily="34" charset="-122"/>
                <a:ea typeface="微软雅黑" pitchFamily="34" charset="-122"/>
              </a:rPr>
              <a:t>cout &lt;&lt; "timer  tortoise  hare\n"; //</a:t>
            </a:r>
            <a:r>
              <a:rPr lang="zh-CN" altLang="fr-FR" sz="1867" dirty="0">
                <a:latin typeface="微软雅黑" pitchFamily="34" charset="-122"/>
                <a:ea typeface="微软雅黑" pitchFamily="34" charset="-122"/>
              </a:rPr>
              <a:t>输出表头</a:t>
            </a:r>
          </a:p>
          <a:p>
            <a:pPr lvl="1">
              <a:spcBef>
                <a:spcPts val="267"/>
              </a:spcBef>
            </a:pPr>
            <a:r>
              <a:rPr lang="zh-CN" altLang="fr-FR" sz="1867" dirty="0">
                <a:latin typeface="微软雅黑" pitchFamily="34" charset="-122"/>
                <a:ea typeface="微软雅黑" pitchFamily="34" charset="-122"/>
              </a:rPr>
              <a:t>        </a:t>
            </a:r>
            <a:r>
              <a:rPr lang="fr-FR" altLang="zh-CN" sz="1867" dirty="0">
                <a:latin typeface="微软雅黑" pitchFamily="34" charset="-122"/>
                <a:ea typeface="微软雅黑" pitchFamily="34" charset="-122"/>
              </a:rPr>
              <a:t>while (hare &lt; RACE_END &amp;&amp; tortoise &lt; RACE_END)  {</a:t>
            </a:r>
            <a:endParaRPr lang="zh-CN" altLang="fr-FR" sz="1867" dirty="0">
              <a:latin typeface="微软雅黑" pitchFamily="34" charset="-122"/>
              <a:ea typeface="微软雅黑" pitchFamily="34" charset="-122"/>
            </a:endParaRPr>
          </a:p>
          <a:p>
            <a:pPr lvl="1">
              <a:spcBef>
                <a:spcPts val="267"/>
              </a:spcBef>
            </a:pPr>
            <a:r>
              <a:rPr lang="zh-CN" altLang="fr-FR" sz="1867" dirty="0">
                <a:latin typeface="微软雅黑" pitchFamily="34" charset="-122"/>
                <a:ea typeface="微软雅黑" pitchFamily="34" charset="-122"/>
              </a:rPr>
              <a:t>            </a:t>
            </a:r>
            <a:r>
              <a:rPr lang="fr-FR" altLang="zh-CN" sz="1867" dirty="0">
                <a:latin typeface="微软雅黑" pitchFamily="34" charset="-122"/>
                <a:ea typeface="微软雅黑" pitchFamily="34" charset="-122"/>
              </a:rPr>
              <a:t> tortoise += move_tortoise(); //</a:t>
            </a:r>
            <a:r>
              <a:rPr lang="zh-CN" altLang="fr-FR" sz="1867" dirty="0">
                <a:latin typeface="微软雅黑" pitchFamily="34" charset="-122"/>
                <a:ea typeface="微软雅黑" pitchFamily="34" charset="-122"/>
              </a:rPr>
              <a:t>乌龟移动</a:t>
            </a:r>
          </a:p>
          <a:p>
            <a:pPr lvl="1">
              <a:spcBef>
                <a:spcPts val="267"/>
              </a:spcBef>
            </a:pPr>
            <a:r>
              <a:rPr lang="zh-CN" altLang="fr-FR" sz="1867" dirty="0">
                <a:latin typeface="微软雅黑" pitchFamily="34" charset="-122"/>
                <a:ea typeface="微软雅黑" pitchFamily="34" charset="-122"/>
              </a:rPr>
              <a:t>             </a:t>
            </a:r>
            <a:r>
              <a:rPr lang="fr-FR" altLang="zh-CN" sz="1867" dirty="0">
                <a:latin typeface="微软雅黑" pitchFamily="34" charset="-122"/>
                <a:ea typeface="微软雅黑" pitchFamily="34" charset="-122"/>
              </a:rPr>
              <a:t>hare += move_hare(); //</a:t>
            </a:r>
            <a:r>
              <a:rPr lang="zh-CN" altLang="fr-FR" sz="1867" dirty="0">
                <a:latin typeface="微软雅黑" pitchFamily="34" charset="-122"/>
                <a:ea typeface="微软雅黑" pitchFamily="34" charset="-122"/>
              </a:rPr>
              <a:t>兔子移动</a:t>
            </a:r>
          </a:p>
          <a:p>
            <a:pPr lvl="1">
              <a:spcBef>
                <a:spcPts val="267"/>
              </a:spcBef>
            </a:pPr>
            <a:r>
              <a:rPr lang="zh-CN" altLang="fr-FR" sz="1867" dirty="0">
                <a:latin typeface="微软雅黑" pitchFamily="34" charset="-122"/>
                <a:ea typeface="微软雅黑" pitchFamily="34" charset="-122"/>
              </a:rPr>
              <a:t>             </a:t>
            </a:r>
            <a:r>
              <a:rPr lang="fr-FR" altLang="zh-CN" sz="1867" dirty="0">
                <a:latin typeface="微软雅黑" pitchFamily="34" charset="-122"/>
                <a:ea typeface="微软雅黑" pitchFamily="34" charset="-122"/>
              </a:rPr>
              <a:t>print_position(timer, tortoise, hare);</a:t>
            </a:r>
          </a:p>
          <a:p>
            <a:pPr lvl="1">
              <a:spcBef>
                <a:spcPts val="267"/>
              </a:spcBef>
            </a:pPr>
            <a:r>
              <a:rPr lang="fr-FR" altLang="zh-CN" sz="1867" dirty="0">
                <a:latin typeface="微软雅黑" pitchFamily="34" charset="-122"/>
                <a:ea typeface="微软雅黑" pitchFamily="34" charset="-122"/>
              </a:rPr>
              <a:t>             ++timer;</a:t>
            </a:r>
          </a:p>
          <a:p>
            <a:pPr lvl="1">
              <a:spcBef>
                <a:spcPts val="267"/>
              </a:spcBef>
            </a:pPr>
            <a:r>
              <a:rPr lang="fr-FR" altLang="zh-CN" sz="1867" dirty="0">
                <a:latin typeface="微软雅黑" pitchFamily="34" charset="-122"/>
                <a:ea typeface="微软雅黑" pitchFamily="34" charset="-122"/>
              </a:rPr>
              <a:t>        }</a:t>
            </a:r>
          </a:p>
          <a:p>
            <a:pPr lvl="1">
              <a:spcBef>
                <a:spcPts val="267"/>
              </a:spcBef>
            </a:pPr>
            <a:r>
              <a:rPr lang="fr-FR" altLang="zh-CN" sz="1867" dirty="0">
                <a:latin typeface="微软雅黑" pitchFamily="34" charset="-122"/>
                <a:ea typeface="微软雅黑" pitchFamily="34" charset="-122"/>
              </a:rPr>
              <a:t>        if (hare &gt; tortoise) </a:t>
            </a:r>
          </a:p>
          <a:p>
            <a:pPr lvl="1">
              <a:spcBef>
                <a:spcPts val="267"/>
              </a:spcBef>
            </a:pPr>
            <a:r>
              <a:rPr lang="fr-FR" altLang="zh-CN" sz="1867" dirty="0">
                <a:latin typeface="微软雅黑" pitchFamily="34" charset="-122"/>
                <a:ea typeface="微软雅黑" pitchFamily="34" charset="-122"/>
              </a:rPr>
              <a:t>             cout &lt;&lt; "\n hare wins!\n";</a:t>
            </a:r>
          </a:p>
          <a:p>
            <a:pPr lvl="1">
              <a:spcBef>
                <a:spcPts val="267"/>
              </a:spcBef>
            </a:pPr>
            <a:r>
              <a:rPr lang="fr-FR" altLang="zh-CN"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else</a:t>
            </a:r>
          </a:p>
          <a:p>
            <a:pPr lvl="1">
              <a:spcBef>
                <a:spcPts val="267"/>
              </a:spcBef>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"\n tortoise wins!\n";</a:t>
            </a:r>
          </a:p>
          <a:p>
            <a:pPr lvl="1">
              <a:spcBef>
                <a:spcPts val="267"/>
              </a:spcBef>
            </a:pPr>
            <a:endParaRPr lang="en-US" altLang="zh-CN" sz="1867" dirty="0">
              <a:latin typeface="微软雅黑" pitchFamily="34" charset="-122"/>
              <a:ea typeface="微软雅黑" pitchFamily="34" charset="-122"/>
            </a:endParaRPr>
          </a:p>
          <a:p>
            <a:pPr lvl="1">
              <a:spcBef>
                <a:spcPts val="267"/>
              </a:spcBef>
            </a:pPr>
            <a:r>
              <a:rPr lang="en-US" altLang="zh-CN" sz="1867" dirty="0">
                <a:latin typeface="微软雅黑" pitchFamily="34" charset="-122"/>
                <a:ea typeface="微软雅黑" pitchFamily="34" charset="-122"/>
              </a:rPr>
              <a:t>        return 0;</a:t>
            </a:r>
          </a:p>
          <a:p>
            <a:pPr lvl="1">
              <a:spcBef>
                <a:spcPts val="267"/>
              </a:spcBef>
            </a:pPr>
            <a:r>
              <a:rPr lang="en-US" altLang="zh-CN" sz="1867" dirty="0">
                <a:latin typeface="微软雅黑" pitchFamily="34" charset="-122"/>
                <a:ea typeface="微软雅黑" pitchFamily="34" charset="-122"/>
              </a:rPr>
              <a:t>}</a:t>
            </a:r>
          </a:p>
        </p:txBody>
      </p:sp>
      <p:sp>
        <p:nvSpPr>
          <p:cNvPr id="4" name="标题 3">
            <a:extLst>
              <a:ext uri="{FF2B5EF4-FFF2-40B4-BE49-F238E27FC236}">
                <a16:creationId xmlns:a16="http://schemas.microsoft.com/office/drawing/2014/main" id="{39C64A10-3D43-9D74-FAE6-8A03B6DCBB5B}"/>
              </a:ext>
            </a:extLst>
          </p:cNvPr>
          <p:cNvSpPr>
            <a:spLocks noGrp="1"/>
          </p:cNvSpPr>
          <p:nvPr>
            <p:ph type="title"/>
          </p:nvPr>
        </p:nvSpPr>
        <p:spPr/>
        <p:txBody>
          <a:bodyPr/>
          <a:lstStyle/>
          <a:p>
            <a:endParaRPr lang="zh-CN" altLang="en-US"/>
          </a:p>
        </p:txBody>
      </p:sp>
    </p:spTree>
  </p:cSld>
  <p:clrMapOvr>
    <a:masterClrMapping/>
  </p:clrMapOvr>
  <p:transition spd="med">
    <p:fade/>
  </p:transition>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6994" name="Rectangle 2"/>
          <p:cNvSpPr>
            <a:spLocks noGrp="1" noChangeArrowheads="1"/>
          </p:cNvSpPr>
          <p:nvPr>
            <p:ph type="title"/>
          </p:nvPr>
        </p:nvSpPr>
        <p:spPr/>
        <p:txBody>
          <a:bodyPr>
            <a:normAutofit fontScale="90000"/>
          </a:bodyPr>
          <a:lstStyle/>
          <a:p>
            <a:pPr eaLnBrk="1" hangingPunct="1">
              <a:defRPr/>
            </a:pPr>
            <a:r>
              <a:rPr lang="zh-CN" altLang="en-US" sz="3733" b="1" dirty="0">
                <a:latin typeface="微软雅黑" pitchFamily="34" charset="-122"/>
              </a:rPr>
              <a:t>如何用随机数模拟概率</a:t>
            </a:r>
          </a:p>
        </p:txBody>
      </p:sp>
      <p:sp>
        <p:nvSpPr>
          <p:cNvPr id="671747" name="Rectangle 3"/>
          <p:cNvSpPr>
            <a:spLocks noGrp="1" noChangeArrowheads="1"/>
          </p:cNvSpPr>
          <p:nvPr>
            <p:ph idx="4294967295"/>
          </p:nvPr>
        </p:nvSpPr>
        <p:spPr>
          <a:xfrm>
            <a:off x="952501" y="3960983"/>
            <a:ext cx="7219950" cy="2647950"/>
          </a:xfrm>
        </p:spPr>
        <p:txBody>
          <a:bodyPr>
            <a:normAutofit lnSpcReduction="10000"/>
          </a:bodyPr>
          <a:lstStyle/>
          <a:p>
            <a:pPr>
              <a:lnSpc>
                <a:spcPct val="110000"/>
              </a:lnSpc>
              <a:buNone/>
            </a:pPr>
            <a:r>
              <a:rPr lang="zh-CN" altLang="en-US" sz="2400" b="1" dirty="0"/>
              <a:t>用户行为生成方法</a:t>
            </a:r>
            <a:endParaRPr lang="en-US" altLang="zh-CN" sz="2400" b="1" dirty="0"/>
          </a:p>
          <a:p>
            <a:pPr>
              <a:lnSpc>
                <a:spcPct val="110000"/>
              </a:lnSpc>
              <a:buNone/>
            </a:pPr>
            <a:r>
              <a:rPr lang="zh-CN" altLang="en-US" sz="1867" dirty="0"/>
              <a:t>利用随机数的等概率</a:t>
            </a:r>
            <a:endParaRPr lang="en-US" altLang="zh-CN" sz="1867" dirty="0"/>
          </a:p>
          <a:p>
            <a:pPr>
              <a:lnSpc>
                <a:spcPct val="110000"/>
              </a:lnSpc>
              <a:buNone/>
            </a:pPr>
            <a:r>
              <a:rPr lang="zh-CN" altLang="en-US" sz="1867" dirty="0"/>
              <a:t>生成</a:t>
            </a:r>
            <a:r>
              <a:rPr lang="en-US" altLang="zh-CN" sz="1867" dirty="0"/>
              <a:t>0-9</a:t>
            </a:r>
            <a:r>
              <a:rPr lang="zh-CN" altLang="en-US" sz="1867" dirty="0"/>
              <a:t>之间的随机数</a:t>
            </a:r>
            <a:endParaRPr lang="en-US" altLang="zh-CN" sz="1867" dirty="0"/>
          </a:p>
          <a:p>
            <a:pPr>
              <a:lnSpc>
                <a:spcPct val="110000"/>
              </a:lnSpc>
              <a:buNone/>
            </a:pPr>
            <a:r>
              <a:rPr lang="en-US" altLang="zh-CN" sz="1867" dirty="0"/>
              <a:t>0-4</a:t>
            </a:r>
            <a:r>
              <a:rPr lang="zh-CN" altLang="en-US" sz="1867" dirty="0"/>
              <a:t>是第一种情况</a:t>
            </a:r>
            <a:endParaRPr lang="en-US" altLang="zh-CN" sz="1867" dirty="0"/>
          </a:p>
          <a:p>
            <a:pPr>
              <a:lnSpc>
                <a:spcPct val="110000"/>
              </a:lnSpc>
              <a:buNone/>
            </a:pPr>
            <a:r>
              <a:rPr lang="en-US" altLang="zh-CN" sz="1867" dirty="0"/>
              <a:t>5-6</a:t>
            </a:r>
            <a:r>
              <a:rPr lang="zh-CN" altLang="en-US" sz="1867" dirty="0"/>
              <a:t>是第二种情况</a:t>
            </a:r>
            <a:endParaRPr lang="en-US" altLang="zh-CN" sz="1867" dirty="0"/>
          </a:p>
          <a:p>
            <a:pPr>
              <a:lnSpc>
                <a:spcPct val="110000"/>
              </a:lnSpc>
              <a:buNone/>
            </a:pPr>
            <a:r>
              <a:rPr lang="en-US" altLang="zh-CN" sz="1867" dirty="0"/>
              <a:t>7-9</a:t>
            </a:r>
            <a:r>
              <a:rPr lang="zh-CN" altLang="en-US" sz="1867" dirty="0"/>
              <a:t>是第三种情况</a:t>
            </a:r>
          </a:p>
        </p:txBody>
      </p:sp>
      <p:graphicFrame>
        <p:nvGraphicFramePr>
          <p:cNvPr id="3156996" name="Group 4"/>
          <p:cNvGraphicFramePr>
            <a:graphicFrameLocks noGrp="1"/>
          </p:cNvGraphicFramePr>
          <p:nvPr/>
        </p:nvGraphicFramePr>
        <p:xfrm>
          <a:off x="1502835" y="2209799"/>
          <a:ext cx="4164542" cy="1374777"/>
        </p:xfrm>
        <a:graphic>
          <a:graphicData uri="http://schemas.openxmlformats.org/drawingml/2006/table">
            <a:tbl>
              <a:tblPr/>
              <a:tblGrid>
                <a:gridCol w="2082271">
                  <a:extLst>
                    <a:ext uri="{9D8B030D-6E8A-4147-A177-3AD203B41FA5}">
                      <a16:colId xmlns:a16="http://schemas.microsoft.com/office/drawing/2014/main" val="20000"/>
                    </a:ext>
                  </a:extLst>
                </a:gridCol>
                <a:gridCol w="2082271">
                  <a:extLst>
                    <a:ext uri="{9D8B030D-6E8A-4147-A177-3AD203B41FA5}">
                      <a16:colId xmlns:a16="http://schemas.microsoft.com/office/drawing/2014/main" val="20001"/>
                    </a:ext>
                  </a:extLst>
                </a:gridCol>
              </a:tblGrid>
              <a:tr h="458259">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rPr>
                        <a:t>快走</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rPr>
                        <a:t>50%</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58259">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1900" b="0" i="0" u="none" strike="noStrike" cap="none" normalizeH="0" baseline="0">
                          <a:ln>
                            <a:noFill/>
                          </a:ln>
                          <a:solidFill>
                            <a:schemeClr val="tx1"/>
                          </a:solidFill>
                          <a:effectLst/>
                          <a:latin typeface="微软雅黑" pitchFamily="34" charset="-122"/>
                          <a:ea typeface="微软雅黑" pitchFamily="34" charset="-122"/>
                        </a:rPr>
                        <a:t>后滑</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rPr>
                        <a:t>20%</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58259">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rPr>
                        <a:t>慢走</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30%</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TextBox 4"/>
          <p:cNvSpPr txBox="1"/>
          <p:nvPr/>
        </p:nvSpPr>
        <p:spPr>
          <a:xfrm>
            <a:off x="952501" y="1266826"/>
            <a:ext cx="2790825" cy="461665"/>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乌龟的行为</a:t>
            </a:r>
          </a:p>
        </p:txBody>
      </p:sp>
    </p:spTree>
  </p:cSld>
  <p:clrMapOvr>
    <a:masterClrMapping/>
  </p:clrMapOvr>
  <p:transition spd="med">
    <p:fade/>
  </p:transition>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62" name="Rectangle 2"/>
          <p:cNvSpPr>
            <a:spLocks noGrp="1" noChangeArrowheads="1"/>
          </p:cNvSpPr>
          <p:nvPr>
            <p:ph type="title"/>
          </p:nvPr>
        </p:nvSpPr>
        <p:spPr/>
        <p:txBody>
          <a:bodyPr>
            <a:normAutofit fontScale="90000"/>
          </a:bodyPr>
          <a:lstStyle/>
          <a:p>
            <a:pPr eaLnBrk="1" hangingPunct="1">
              <a:defRPr/>
            </a:pPr>
            <a:r>
              <a:rPr lang="en-US" altLang="zh-CN" sz="3733" b="1" dirty="0">
                <a:latin typeface="微软雅黑" pitchFamily="34" charset="-122"/>
              </a:rPr>
              <a:t>Move</a:t>
            </a:r>
            <a:r>
              <a:rPr lang="zh-CN" altLang="en-US" sz="3733" b="1" dirty="0">
                <a:latin typeface="微软雅黑" pitchFamily="34" charset="-122"/>
              </a:rPr>
              <a:t>模块</a:t>
            </a:r>
          </a:p>
        </p:txBody>
      </p:sp>
      <p:sp>
        <p:nvSpPr>
          <p:cNvPr id="672771" name="Text Box 4"/>
          <p:cNvSpPr txBox="1">
            <a:spLocks noChangeArrowheads="1"/>
          </p:cNvSpPr>
          <p:nvPr/>
        </p:nvSpPr>
        <p:spPr bwMode="auto">
          <a:xfrm>
            <a:off x="549901" y="1417637"/>
            <a:ext cx="8014566" cy="4164410"/>
          </a:xfrm>
          <a:prstGeom prst="rect">
            <a:avLst/>
          </a:prstGeom>
          <a:noFill/>
          <a:ln w="9525">
            <a:noFill/>
            <a:miter lim="800000"/>
            <a:headEnd/>
            <a:tailEnd/>
          </a:ln>
        </p:spPr>
        <p:txBody>
          <a:bodyPr wrap="none">
            <a:spAutoFit/>
          </a:bodyPr>
          <a:lstStyle/>
          <a:p>
            <a:pPr algn="just">
              <a:lnSpc>
                <a:spcPct val="130000"/>
              </a:lnSpc>
            </a:pP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文件名：</a:t>
            </a:r>
            <a:r>
              <a:rPr lang="en-US" altLang="zh-CN" sz="1867" dirty="0">
                <a:latin typeface="微软雅黑" pitchFamily="34" charset="-122"/>
                <a:ea typeface="微软雅黑" pitchFamily="34" charset="-122"/>
              </a:rPr>
              <a:t>move.cpp</a:t>
            </a:r>
          </a:p>
          <a:p>
            <a:pPr algn="just">
              <a:lnSpc>
                <a:spcPct val="130000"/>
              </a:lnSpc>
            </a:pPr>
            <a:r>
              <a:rPr lang="en-US" altLang="zh-CN" sz="1867" dirty="0">
                <a:latin typeface="微软雅黑" pitchFamily="34" charset="-122"/>
                <a:ea typeface="微软雅黑" pitchFamily="34" charset="-122"/>
              </a:rPr>
              <a:t>#include "</a:t>
            </a:r>
            <a:r>
              <a:rPr lang="en-US" altLang="zh-CN" sz="1867" dirty="0" err="1">
                <a:latin typeface="微软雅黑" pitchFamily="34" charset="-122"/>
                <a:ea typeface="微软雅黑" pitchFamily="34" charset="-122"/>
              </a:rPr>
              <a:t>Random.h</a:t>
            </a: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本模块用到了随机函数库</a:t>
            </a:r>
          </a:p>
          <a:p>
            <a:pPr algn="just">
              <a:lnSpc>
                <a:spcPct val="130000"/>
              </a:lnSpc>
            </a:pPr>
            <a:endParaRPr lang="zh-CN" altLang="en-US" sz="1867" dirty="0">
              <a:latin typeface="微软雅黑" pitchFamily="34" charset="-122"/>
              <a:ea typeface="微软雅黑" pitchFamily="34" charset="-122"/>
            </a:endParaRPr>
          </a:p>
          <a:p>
            <a:pPr algn="just">
              <a:lnSpc>
                <a:spcPct val="130000"/>
              </a:lnSpc>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move_tortoise</a:t>
            </a:r>
            <a:r>
              <a:rPr lang="en-US" altLang="zh-CN" sz="1867" dirty="0">
                <a:latin typeface="微软雅黑" pitchFamily="34" charset="-122"/>
                <a:ea typeface="微软雅黑" pitchFamily="34" charset="-122"/>
              </a:rPr>
              <a:t>()</a:t>
            </a:r>
          </a:p>
          <a:p>
            <a:pPr algn="just">
              <a:lnSpc>
                <a:spcPct val="130000"/>
              </a:lnSpc>
            </a:pPr>
            <a:r>
              <a:rPr lang="en-US" altLang="zh-CN" sz="1867" dirty="0">
                <a:latin typeface="微软雅黑" pitchFamily="34" charset="-122"/>
                <a:ea typeface="微软雅黑" pitchFamily="34" charset="-122"/>
              </a:rPr>
              <a:t>{</a:t>
            </a:r>
          </a:p>
          <a:p>
            <a:pPr algn="just">
              <a:lnSpc>
                <a:spcPct val="13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probability = </a:t>
            </a:r>
            <a:r>
              <a:rPr lang="en-US" altLang="zh-CN" sz="1867" dirty="0" err="1">
                <a:latin typeface="微软雅黑" pitchFamily="34" charset="-122"/>
                <a:ea typeface="微软雅黑" pitchFamily="34" charset="-122"/>
              </a:rPr>
              <a:t>RandomInteger</a:t>
            </a:r>
            <a:r>
              <a:rPr lang="en-US" altLang="zh-CN" sz="1867" dirty="0">
                <a:latin typeface="微软雅黑" pitchFamily="34" charset="-122"/>
                <a:ea typeface="微软雅黑" pitchFamily="34" charset="-122"/>
              </a:rPr>
              <a:t>(0,9);       //</a:t>
            </a:r>
            <a:r>
              <a:rPr lang="zh-CN" altLang="en-US" sz="1867" dirty="0">
                <a:latin typeface="微软雅黑" pitchFamily="34" charset="-122"/>
                <a:ea typeface="微软雅黑" pitchFamily="34" charset="-122"/>
              </a:rPr>
              <a:t>产生</a:t>
            </a:r>
            <a:r>
              <a:rPr lang="en-US" altLang="zh-CN" sz="1867" dirty="0">
                <a:latin typeface="微软雅黑" pitchFamily="34" charset="-122"/>
                <a:ea typeface="微软雅黑" pitchFamily="34" charset="-122"/>
              </a:rPr>
              <a:t>0</a:t>
            </a:r>
            <a:r>
              <a:rPr lang="zh-CN" altLang="en-US" sz="1867" dirty="0">
                <a:latin typeface="微软雅黑" pitchFamily="34" charset="-122"/>
                <a:ea typeface="微软雅黑" pitchFamily="34" charset="-122"/>
              </a:rPr>
              <a:t>到</a:t>
            </a:r>
            <a:r>
              <a:rPr lang="en-US" altLang="zh-CN" sz="1867" dirty="0">
                <a:latin typeface="微软雅黑" pitchFamily="34" charset="-122"/>
                <a:ea typeface="微软雅黑" pitchFamily="34" charset="-122"/>
              </a:rPr>
              <a:t>9</a:t>
            </a:r>
            <a:r>
              <a:rPr lang="zh-CN" altLang="en-US" sz="1867" dirty="0">
                <a:latin typeface="微软雅黑" pitchFamily="34" charset="-122"/>
                <a:ea typeface="微软雅黑" pitchFamily="34" charset="-122"/>
              </a:rPr>
              <a:t>之间的随机数</a:t>
            </a:r>
          </a:p>
          <a:p>
            <a:pPr algn="just">
              <a:lnSpc>
                <a:spcPct val="130000"/>
              </a:lnSpc>
            </a:pPr>
            <a:endParaRPr lang="en-US" altLang="zh-CN" sz="1867" dirty="0">
              <a:latin typeface="微软雅黑" pitchFamily="34" charset="-122"/>
              <a:ea typeface="微软雅黑" pitchFamily="34" charset="-122"/>
            </a:endParaRPr>
          </a:p>
          <a:p>
            <a:pPr algn="just">
              <a:lnSpc>
                <a:spcPct val="130000"/>
              </a:lnSpc>
            </a:pP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if (probability &lt; 5) return 3;                          //</a:t>
            </a:r>
            <a:r>
              <a:rPr lang="zh-CN" altLang="en-US" sz="1867" dirty="0">
                <a:latin typeface="微软雅黑" pitchFamily="34" charset="-122"/>
                <a:ea typeface="微软雅黑" pitchFamily="34" charset="-122"/>
              </a:rPr>
              <a:t>快走</a:t>
            </a:r>
          </a:p>
          <a:p>
            <a:pPr algn="just">
              <a:lnSpc>
                <a:spcPct val="130000"/>
              </a:lnSpc>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else if (probability &lt; 7) return -6;                  //</a:t>
            </a:r>
            <a:r>
              <a:rPr lang="zh-CN" altLang="en-US" sz="1867" dirty="0">
                <a:latin typeface="微软雅黑" pitchFamily="34" charset="-122"/>
                <a:ea typeface="微软雅黑" pitchFamily="34" charset="-122"/>
              </a:rPr>
              <a:t>后滑</a:t>
            </a:r>
          </a:p>
          <a:p>
            <a:pPr algn="just">
              <a:lnSpc>
                <a:spcPct val="130000"/>
              </a:lnSpc>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else return 1;                                           //</a:t>
            </a:r>
            <a:r>
              <a:rPr lang="zh-CN" altLang="en-US" sz="1867" dirty="0">
                <a:latin typeface="微软雅黑" pitchFamily="34" charset="-122"/>
                <a:ea typeface="微软雅黑" pitchFamily="34" charset="-122"/>
              </a:rPr>
              <a:t>慢走</a:t>
            </a:r>
          </a:p>
          <a:p>
            <a:pPr algn="just">
              <a:lnSpc>
                <a:spcPct val="130000"/>
              </a:lnSpc>
            </a:pPr>
            <a:r>
              <a:rPr lang="en-US" altLang="zh-CN" sz="1867" dirty="0">
                <a:latin typeface="微软雅黑" pitchFamily="34" charset="-122"/>
                <a:ea typeface="微软雅黑" pitchFamily="34" charset="-122"/>
              </a:rPr>
              <a:t>}</a:t>
            </a:r>
          </a:p>
        </p:txBody>
      </p:sp>
    </p:spTree>
  </p:cSld>
  <p:clrMapOvr>
    <a:masterClrMapping/>
  </p:clrMapOvr>
  <p:transition spd="med">
    <p:fade/>
  </p:transition>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4"/>
          <p:cNvSpPr>
            <a:spLocks noChangeArrowheads="1"/>
          </p:cNvSpPr>
          <p:nvPr/>
        </p:nvSpPr>
        <p:spPr bwMode="auto">
          <a:xfrm>
            <a:off x="685800" y="1095377"/>
            <a:ext cx="11353800" cy="4631781"/>
          </a:xfrm>
          <a:prstGeom prst="rect">
            <a:avLst/>
          </a:prstGeom>
          <a:noFill/>
          <a:ln w="12700" cap="sq" algn="ctr">
            <a:noFill/>
            <a:miter lim="800000"/>
            <a:headEnd type="none" w="sm" len="sm"/>
            <a:tailEnd type="none" w="sm" len="sm"/>
          </a:ln>
        </p:spPr>
        <p:txBody>
          <a:bodyPr wrap="square">
            <a:spAutoFit/>
          </a:bodyPr>
          <a:lstStyle/>
          <a:p>
            <a:pPr>
              <a:lnSpc>
                <a:spcPct val="160000"/>
              </a:lnSpc>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move_hare</a:t>
            </a:r>
            <a:r>
              <a:rPr lang="en-US" altLang="zh-CN" sz="1867" dirty="0">
                <a:latin typeface="微软雅黑" pitchFamily="34" charset="-122"/>
                <a:ea typeface="微软雅黑" pitchFamily="34" charset="-122"/>
              </a:rPr>
              <a:t>()</a:t>
            </a:r>
          </a:p>
          <a:p>
            <a:pPr>
              <a:lnSpc>
                <a:spcPct val="160000"/>
              </a:lnSpc>
            </a:pPr>
            <a:r>
              <a:rPr lang="en-US" altLang="zh-CN" sz="1867" dirty="0">
                <a:latin typeface="微软雅黑" pitchFamily="34" charset="-122"/>
                <a:ea typeface="微软雅黑" pitchFamily="34" charset="-122"/>
              </a:rPr>
              <a:t>{</a:t>
            </a:r>
          </a:p>
          <a:p>
            <a:pPr>
              <a:lnSpc>
                <a:spcPct val="16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probability = </a:t>
            </a:r>
            <a:r>
              <a:rPr lang="en-US" altLang="zh-CN" sz="1867" dirty="0" err="1">
                <a:latin typeface="微软雅黑" pitchFamily="34" charset="-122"/>
                <a:ea typeface="微软雅黑" pitchFamily="34" charset="-122"/>
              </a:rPr>
              <a:t>RandomInteger</a:t>
            </a:r>
            <a:r>
              <a:rPr lang="en-US" altLang="zh-CN" sz="1867" dirty="0">
                <a:latin typeface="微软雅黑" pitchFamily="34" charset="-122"/>
                <a:ea typeface="微软雅黑" pitchFamily="34" charset="-122"/>
              </a:rPr>
              <a:t>(0,9);</a:t>
            </a:r>
          </a:p>
          <a:p>
            <a:pPr>
              <a:lnSpc>
                <a:spcPct val="160000"/>
              </a:lnSpc>
            </a:pPr>
            <a:endParaRPr lang="en-US" altLang="zh-CN" sz="1867" dirty="0">
              <a:latin typeface="微软雅黑" pitchFamily="34" charset="-122"/>
              <a:ea typeface="微软雅黑" pitchFamily="34" charset="-122"/>
            </a:endParaRPr>
          </a:p>
          <a:p>
            <a:pPr>
              <a:lnSpc>
                <a:spcPct val="160000"/>
              </a:lnSpc>
            </a:pPr>
            <a:r>
              <a:rPr lang="en-US" altLang="zh-CN" sz="1867" dirty="0">
                <a:latin typeface="微软雅黑" pitchFamily="34" charset="-122"/>
                <a:ea typeface="微软雅黑" pitchFamily="34" charset="-122"/>
              </a:rPr>
              <a:t>           if (probability &lt; 2) return 0;                   //</a:t>
            </a:r>
            <a:r>
              <a:rPr lang="zh-CN" altLang="en-US" sz="1867" dirty="0">
                <a:latin typeface="微软雅黑" pitchFamily="34" charset="-122"/>
                <a:ea typeface="微软雅黑" pitchFamily="34" charset="-122"/>
              </a:rPr>
              <a:t>睡觉</a:t>
            </a:r>
          </a:p>
          <a:p>
            <a:pPr>
              <a:lnSpc>
                <a:spcPct val="160000"/>
              </a:lnSpc>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else if (probability &lt; 4) return -9;            //</a:t>
            </a:r>
            <a:r>
              <a:rPr lang="zh-CN" altLang="en-US" sz="1867" dirty="0">
                <a:latin typeface="微软雅黑" pitchFamily="34" charset="-122"/>
                <a:ea typeface="微软雅黑" pitchFamily="34" charset="-122"/>
              </a:rPr>
              <a:t>大后滑</a:t>
            </a:r>
          </a:p>
          <a:p>
            <a:pPr>
              <a:lnSpc>
                <a:spcPct val="160000"/>
              </a:lnSpc>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else if (probability &lt; 5) return 14;           //</a:t>
            </a:r>
            <a:r>
              <a:rPr lang="zh-CN" altLang="en-US" sz="1867" dirty="0">
                <a:latin typeface="微软雅黑" pitchFamily="34" charset="-122"/>
                <a:ea typeface="微软雅黑" pitchFamily="34" charset="-122"/>
              </a:rPr>
              <a:t>快走</a:t>
            </a:r>
          </a:p>
          <a:p>
            <a:pPr>
              <a:lnSpc>
                <a:spcPct val="160000"/>
              </a:lnSpc>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else if (probability &lt; 8) return 3;    //</a:t>
            </a:r>
            <a:r>
              <a:rPr lang="zh-CN" altLang="en-US" sz="1867" dirty="0">
                <a:latin typeface="微软雅黑" pitchFamily="34" charset="-122"/>
                <a:ea typeface="微软雅黑" pitchFamily="34" charset="-122"/>
              </a:rPr>
              <a:t>小步跳</a:t>
            </a:r>
          </a:p>
          <a:p>
            <a:pPr>
              <a:lnSpc>
                <a:spcPct val="160000"/>
              </a:lnSpc>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else return -2;                            //</a:t>
            </a:r>
            <a:r>
              <a:rPr lang="zh-CN" altLang="en-US" sz="1867" dirty="0">
                <a:latin typeface="微软雅黑" pitchFamily="34" charset="-122"/>
                <a:ea typeface="微软雅黑" pitchFamily="34" charset="-122"/>
              </a:rPr>
              <a:t>慢后滑</a:t>
            </a:r>
          </a:p>
          <a:p>
            <a:pPr>
              <a:lnSpc>
                <a:spcPct val="160000"/>
              </a:lnSpc>
            </a:pPr>
            <a:r>
              <a:rPr lang="en-US" altLang="zh-CN" sz="1867" dirty="0">
                <a:latin typeface="微软雅黑" pitchFamily="34" charset="-122"/>
                <a:ea typeface="微软雅黑" pitchFamily="34" charset="-122"/>
              </a:rPr>
              <a:t>} </a:t>
            </a:r>
          </a:p>
        </p:txBody>
      </p:sp>
      <p:sp>
        <p:nvSpPr>
          <p:cNvPr id="4" name="标题 3">
            <a:extLst>
              <a:ext uri="{FF2B5EF4-FFF2-40B4-BE49-F238E27FC236}">
                <a16:creationId xmlns:a16="http://schemas.microsoft.com/office/drawing/2014/main" id="{4B5FFE33-1087-DA49-6150-3D00B6CB1BB8}"/>
              </a:ext>
            </a:extLst>
          </p:cNvPr>
          <p:cNvSpPr>
            <a:spLocks noGrp="1"/>
          </p:cNvSpPr>
          <p:nvPr>
            <p:ph type="title"/>
          </p:nvPr>
        </p:nvSpPr>
        <p:spPr/>
        <p:txBody>
          <a:bodyPr/>
          <a:lstStyle/>
          <a:p>
            <a:endParaRPr lang="zh-CN" altLang="en-US"/>
          </a:p>
        </p:txBody>
      </p:sp>
    </p:spTree>
  </p:cSld>
  <p:clrMapOvr>
    <a:masterClrMapping/>
  </p:clrMapOvr>
  <p:transition spd="med">
    <p:fade/>
  </p:transition>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6210" name="Rectangle 2"/>
          <p:cNvSpPr>
            <a:spLocks noGrp="1" noChangeArrowheads="1"/>
          </p:cNvSpPr>
          <p:nvPr>
            <p:ph type="title"/>
          </p:nvPr>
        </p:nvSpPr>
        <p:spPr/>
        <p:txBody>
          <a:bodyPr>
            <a:normAutofit fontScale="90000"/>
          </a:bodyPr>
          <a:lstStyle/>
          <a:p>
            <a:pPr eaLnBrk="1" hangingPunct="1">
              <a:defRPr/>
            </a:pPr>
            <a:r>
              <a:rPr lang="en-US" altLang="zh-CN" sz="3733" b="1" dirty="0">
                <a:latin typeface="微软雅黑" pitchFamily="34" charset="-122"/>
              </a:rPr>
              <a:t>Print</a:t>
            </a:r>
            <a:r>
              <a:rPr lang="zh-CN" altLang="en-US" sz="3733" b="1" dirty="0">
                <a:latin typeface="微软雅黑" pitchFamily="34" charset="-122"/>
              </a:rPr>
              <a:t>模块</a:t>
            </a:r>
          </a:p>
        </p:txBody>
      </p:sp>
      <p:sp>
        <p:nvSpPr>
          <p:cNvPr id="674819" name="Text Box 4"/>
          <p:cNvSpPr txBox="1">
            <a:spLocks noChangeArrowheads="1"/>
          </p:cNvSpPr>
          <p:nvPr/>
        </p:nvSpPr>
        <p:spPr bwMode="auto">
          <a:xfrm>
            <a:off x="863600" y="1600201"/>
            <a:ext cx="9702800" cy="3855607"/>
          </a:xfrm>
          <a:prstGeom prst="rect">
            <a:avLst/>
          </a:prstGeom>
          <a:noFill/>
          <a:ln w="9525">
            <a:noFill/>
            <a:miter lim="800000"/>
            <a:headEnd/>
            <a:tailEnd/>
          </a:ln>
        </p:spPr>
        <p:txBody>
          <a:bodyPr>
            <a:spAutoFit/>
          </a:bodyPr>
          <a:lstStyle/>
          <a:p>
            <a:pPr algn="just">
              <a:lnSpc>
                <a:spcPct val="120000"/>
              </a:lnSpc>
            </a:pP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文件名：</a:t>
            </a:r>
            <a:r>
              <a:rPr lang="en-US" altLang="zh-CN" sz="1867" dirty="0">
                <a:latin typeface="微软雅黑" pitchFamily="34" charset="-122"/>
                <a:ea typeface="微软雅黑" pitchFamily="34" charset="-122"/>
              </a:rPr>
              <a:t>print.cpp</a:t>
            </a:r>
          </a:p>
          <a:p>
            <a:pPr algn="just">
              <a:lnSpc>
                <a:spcPct val="120000"/>
              </a:lnSpc>
            </a:pPr>
            <a:endParaRPr lang="en-US" altLang="zh-CN" sz="1867" dirty="0">
              <a:latin typeface="微软雅黑" pitchFamily="34" charset="-122"/>
              <a:ea typeface="微软雅黑" pitchFamily="34" charset="-122"/>
            </a:endParaRPr>
          </a:p>
          <a:p>
            <a:pPr algn="just">
              <a:lnSpc>
                <a:spcPct val="120000"/>
              </a:lnSpc>
            </a:pPr>
            <a:r>
              <a:rPr lang="en-US" altLang="zh-CN" sz="1867" dirty="0">
                <a:latin typeface="微软雅黑" pitchFamily="34" charset="-122"/>
                <a:ea typeface="微软雅黑" pitchFamily="34" charset="-122"/>
              </a:rPr>
              <a:t>#include &lt;</a:t>
            </a:r>
            <a:r>
              <a:rPr lang="en-US" altLang="zh-CN" sz="1867" dirty="0" err="1">
                <a:latin typeface="微软雅黑" pitchFamily="34" charset="-122"/>
                <a:ea typeface="微软雅黑" pitchFamily="34" charset="-122"/>
              </a:rPr>
              <a:t>iostream</a:t>
            </a:r>
            <a:r>
              <a:rPr lang="en-US" altLang="zh-CN" sz="1867" dirty="0">
                <a:latin typeface="微软雅黑" pitchFamily="34" charset="-122"/>
                <a:ea typeface="微软雅黑" pitchFamily="34" charset="-122"/>
              </a:rPr>
              <a:t>&gt;</a:t>
            </a:r>
          </a:p>
          <a:p>
            <a:pPr algn="just">
              <a:lnSpc>
                <a:spcPct val="120000"/>
              </a:lnSpc>
            </a:pPr>
            <a:r>
              <a:rPr lang="en-US" altLang="zh-CN" sz="1867" dirty="0">
                <a:latin typeface="微软雅黑" pitchFamily="34" charset="-122"/>
                <a:ea typeface="微软雅黑" pitchFamily="34" charset="-122"/>
              </a:rPr>
              <a:t>using namespace std;</a:t>
            </a:r>
          </a:p>
          <a:p>
            <a:pPr algn="just">
              <a:lnSpc>
                <a:spcPct val="120000"/>
              </a:lnSpc>
            </a:pPr>
            <a:endParaRPr lang="en-US" altLang="zh-CN" sz="1867" dirty="0">
              <a:latin typeface="微软雅黑" pitchFamily="34" charset="-122"/>
              <a:ea typeface="微软雅黑" pitchFamily="34" charset="-122"/>
            </a:endParaRPr>
          </a:p>
          <a:p>
            <a:pPr algn="just">
              <a:lnSpc>
                <a:spcPct val="120000"/>
              </a:lnSpc>
            </a:pPr>
            <a:r>
              <a:rPr lang="fr-FR" altLang="zh-CN" sz="1867" dirty="0">
                <a:latin typeface="微软雅黑" pitchFamily="34" charset="-122"/>
                <a:ea typeface="微软雅黑" pitchFamily="34" charset="-122"/>
              </a:rPr>
              <a:t>void print_position(int timer, int t, int h)</a:t>
            </a:r>
          </a:p>
          <a:p>
            <a:pPr algn="just">
              <a:lnSpc>
                <a:spcPct val="120000"/>
              </a:lnSpc>
            </a:pPr>
            <a:r>
              <a:rPr lang="fr-FR" altLang="zh-CN" sz="1867" dirty="0">
                <a:latin typeface="微软雅黑" pitchFamily="34" charset="-122"/>
                <a:ea typeface="微软雅黑" pitchFamily="34" charset="-122"/>
              </a:rPr>
              <a:t>{</a:t>
            </a:r>
          </a:p>
          <a:p>
            <a:pPr algn="just">
              <a:lnSpc>
                <a:spcPct val="120000"/>
              </a:lnSpc>
            </a:pPr>
            <a:r>
              <a:rPr lang="en-US" altLang="zh-CN" sz="1867" dirty="0">
                <a:latin typeface="微软雅黑" pitchFamily="34" charset="-122"/>
                <a:ea typeface="微软雅黑" pitchFamily="34" charset="-122"/>
              </a:rPr>
              <a:t>      if (timer % 6 == 0)             //</a:t>
            </a:r>
            <a:r>
              <a:rPr lang="zh-CN" altLang="en-US" sz="1867" dirty="0">
                <a:latin typeface="微软雅黑" pitchFamily="34" charset="-122"/>
                <a:ea typeface="微软雅黑" pitchFamily="34" charset="-122"/>
              </a:rPr>
              <a:t>每隔</a:t>
            </a:r>
            <a:r>
              <a:rPr lang="en-US" altLang="zh-CN" sz="1867" dirty="0">
                <a:latin typeface="微软雅黑" pitchFamily="34" charset="-122"/>
                <a:ea typeface="微软雅黑" pitchFamily="34" charset="-122"/>
              </a:rPr>
              <a:t>6</a:t>
            </a:r>
            <a:r>
              <a:rPr lang="zh-CN" altLang="fr-FR" sz="1867" dirty="0">
                <a:latin typeface="微软雅黑" pitchFamily="34" charset="-122"/>
                <a:ea typeface="微软雅黑" pitchFamily="34" charset="-122"/>
              </a:rPr>
              <a:t>秒空一行</a:t>
            </a:r>
            <a:endParaRPr lang="en-US" altLang="zh-CN" sz="1867" dirty="0">
              <a:latin typeface="微软雅黑" pitchFamily="34" charset="-122"/>
              <a:ea typeface="微软雅黑" pitchFamily="34" charset="-122"/>
            </a:endParaRPr>
          </a:p>
          <a:p>
            <a:pPr algn="just">
              <a:lnSpc>
                <a:spcPct val="12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 </a:t>
            </a:r>
            <a:endParaRPr lang="zh-CN" altLang="en-US" sz="1867" dirty="0">
              <a:latin typeface="微软雅黑" pitchFamily="34" charset="-122"/>
              <a:ea typeface="微软雅黑" pitchFamily="34" charset="-122"/>
            </a:endParaRPr>
          </a:p>
          <a:p>
            <a:pPr algn="just">
              <a:lnSpc>
                <a:spcPct val="120000"/>
              </a:lnSpc>
            </a:pPr>
            <a:r>
              <a:rPr lang="zh-CN" altLang="fr-FR" sz="1867" dirty="0">
                <a:latin typeface="微软雅黑" pitchFamily="34" charset="-122"/>
                <a:ea typeface="微软雅黑" pitchFamily="34" charset="-122"/>
              </a:rPr>
              <a:t>      </a:t>
            </a:r>
            <a:r>
              <a:rPr lang="fr-FR" altLang="zh-CN" sz="1867" dirty="0">
                <a:latin typeface="微软雅黑" pitchFamily="34" charset="-122"/>
                <a:ea typeface="微软雅黑" pitchFamily="34" charset="-122"/>
              </a:rPr>
              <a:t>cout &lt;&lt; timer &lt;&lt; '\t' &lt;&lt; t &lt;&lt; '\t' &lt;&lt; h &lt;&lt; '\n';</a:t>
            </a:r>
          </a:p>
          <a:p>
            <a:pPr algn="just">
              <a:lnSpc>
                <a:spcPct val="120000"/>
              </a:lnSpc>
            </a:pPr>
            <a:r>
              <a:rPr lang="en-US" altLang="zh-CN" sz="1867" dirty="0">
                <a:latin typeface="微软雅黑" pitchFamily="34" charset="-122"/>
                <a:ea typeface="微软雅黑" pitchFamily="34" charset="-122"/>
              </a:rPr>
              <a:t>}</a:t>
            </a:r>
          </a:p>
        </p:txBody>
      </p:sp>
    </p:spTree>
  </p:cSld>
  <p:clrMapOvr>
    <a:masterClrMapping/>
  </p:clrMapOvr>
  <p:transition spd="med">
    <p:fade/>
  </p:transition>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7234" name="Rectangle 2"/>
          <p:cNvSpPr>
            <a:spLocks noGrp="1" noChangeArrowheads="1"/>
          </p:cNvSpPr>
          <p:nvPr>
            <p:ph type="title"/>
          </p:nvPr>
        </p:nvSpPr>
        <p:spPr/>
        <p:txBody>
          <a:bodyPr>
            <a:normAutofit fontScale="90000"/>
          </a:bodyPr>
          <a:lstStyle/>
          <a:p>
            <a:pPr eaLnBrk="1" hangingPunct="1">
              <a:defRPr/>
            </a:pPr>
            <a:r>
              <a:rPr lang="zh-CN" altLang="pt-BR" sz="3733" b="1" dirty="0">
                <a:latin typeface="微软雅黑" pitchFamily="34" charset="-122"/>
              </a:rPr>
              <a:t>总结 </a:t>
            </a:r>
            <a:endParaRPr lang="zh-CN" altLang="en-US" sz="3733" b="1" dirty="0">
              <a:latin typeface="微软雅黑" pitchFamily="34" charset="-122"/>
            </a:endParaRPr>
          </a:p>
        </p:txBody>
      </p:sp>
      <p:sp>
        <p:nvSpPr>
          <p:cNvPr id="675843" name="Rectangle 3"/>
          <p:cNvSpPr>
            <a:spLocks noGrp="1" noChangeArrowheads="1"/>
          </p:cNvSpPr>
          <p:nvPr>
            <p:ph idx="4294967295"/>
          </p:nvPr>
        </p:nvSpPr>
        <p:spPr>
          <a:xfrm>
            <a:off x="931863" y="1600200"/>
            <a:ext cx="11260137" cy="4800600"/>
          </a:xfrm>
        </p:spPr>
        <p:txBody>
          <a:bodyPr>
            <a:normAutofit/>
          </a:bodyPr>
          <a:lstStyle/>
          <a:p>
            <a:pPr>
              <a:lnSpc>
                <a:spcPct val="130000"/>
              </a:lnSpc>
              <a:buNone/>
            </a:pPr>
            <a:r>
              <a:rPr lang="zh-CN" altLang="pt-BR" sz="2400" dirty="0"/>
              <a:t>如何利用结构化程序设计的技术来</a:t>
            </a:r>
            <a:r>
              <a:rPr lang="zh-CN" altLang="en-US" sz="2400" dirty="0"/>
              <a:t>设计</a:t>
            </a:r>
            <a:r>
              <a:rPr lang="zh-CN" altLang="pt-BR" sz="2400" dirty="0"/>
              <a:t>解决一个大问题</a:t>
            </a:r>
            <a:r>
              <a:rPr lang="zh-CN" altLang="en-US" sz="2400" dirty="0"/>
              <a:t>的程序</a:t>
            </a:r>
            <a:endParaRPr lang="zh-CN" altLang="pt-BR" sz="2400" dirty="0"/>
          </a:p>
          <a:p>
            <a:pPr>
              <a:lnSpc>
                <a:spcPct val="130000"/>
              </a:lnSpc>
              <a:buNone/>
            </a:pPr>
            <a:r>
              <a:rPr lang="zh-CN" altLang="en-US" sz="2400" dirty="0"/>
              <a:t>自顶向下分解</a:t>
            </a:r>
            <a:endParaRPr lang="en-US" altLang="zh-CN" sz="2400" dirty="0"/>
          </a:p>
          <a:p>
            <a:pPr>
              <a:lnSpc>
                <a:spcPct val="130000"/>
              </a:lnSpc>
              <a:buNone/>
            </a:pPr>
            <a:r>
              <a:rPr lang="zh-CN" altLang="en-US" sz="2400" dirty="0"/>
              <a:t>模块划分</a:t>
            </a:r>
            <a:endParaRPr lang="en-US" altLang="zh-CN" sz="2400" dirty="0"/>
          </a:p>
          <a:p>
            <a:pPr>
              <a:lnSpc>
                <a:spcPct val="130000"/>
              </a:lnSpc>
              <a:buNone/>
            </a:pPr>
            <a:r>
              <a:rPr lang="zh-CN" altLang="pt-BR" sz="2400" dirty="0"/>
              <a:t>如何在模块中保存内部状态</a:t>
            </a:r>
          </a:p>
          <a:p>
            <a:pPr>
              <a:lnSpc>
                <a:spcPct val="130000"/>
              </a:lnSpc>
              <a:buNone/>
            </a:pPr>
            <a:r>
              <a:rPr lang="zh-CN" altLang="pt-BR" sz="2400" dirty="0"/>
              <a:t>如何从程序中抽取出库以及如何设计和使用库 </a:t>
            </a:r>
            <a:endParaRPr lang="zh-CN" altLang="en-US" sz="2400" dirty="0"/>
          </a:p>
        </p:txBody>
      </p:sp>
    </p:spTree>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8882"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浮点常量</a:t>
            </a:r>
          </a:p>
        </p:txBody>
      </p:sp>
      <p:sp>
        <p:nvSpPr>
          <p:cNvPr id="74755" name="Rectangle 3"/>
          <p:cNvSpPr>
            <a:spLocks noGrp="1" noChangeArrowheads="1"/>
          </p:cNvSpPr>
          <p:nvPr>
            <p:ph idx="4294967295"/>
          </p:nvPr>
        </p:nvSpPr>
        <p:spPr>
          <a:xfrm>
            <a:off x="568960" y="1380701"/>
            <a:ext cx="3676650" cy="1409700"/>
          </a:xfrm>
        </p:spPr>
        <p:txBody>
          <a:bodyPr>
            <a:normAutofit/>
          </a:bodyPr>
          <a:lstStyle/>
          <a:p>
            <a:pPr marL="0" lvl="1" indent="0">
              <a:lnSpc>
                <a:spcPct val="130000"/>
              </a:lnSpc>
              <a:spcBef>
                <a:spcPts val="800"/>
              </a:spcBef>
              <a:buNone/>
            </a:pPr>
            <a:r>
              <a:rPr lang="zh-CN" altLang="en-US" b="1" dirty="0"/>
              <a:t>十进制表示</a:t>
            </a:r>
            <a:endParaRPr lang="en-US" altLang="zh-CN" b="1" dirty="0"/>
          </a:p>
          <a:p>
            <a:pPr marL="0" lvl="1" indent="0">
              <a:lnSpc>
                <a:spcPct val="130000"/>
              </a:lnSpc>
              <a:spcBef>
                <a:spcPts val="800"/>
              </a:spcBef>
              <a:buNone/>
            </a:pPr>
            <a:r>
              <a:rPr lang="en-US" altLang="zh-CN" sz="1867" dirty="0"/>
              <a:t>1.23   3.14    -5.988</a:t>
            </a:r>
          </a:p>
        </p:txBody>
      </p:sp>
      <p:sp>
        <p:nvSpPr>
          <p:cNvPr id="4" name="Rectangle 3"/>
          <p:cNvSpPr txBox="1">
            <a:spLocks noChangeArrowheads="1"/>
          </p:cNvSpPr>
          <p:nvPr/>
        </p:nvSpPr>
        <p:spPr>
          <a:xfrm>
            <a:off x="6076952" y="1285875"/>
            <a:ext cx="5286373" cy="3352800"/>
          </a:xfrm>
          <a:prstGeom prst="rect">
            <a:avLst/>
          </a:prstGeom>
        </p:spPr>
        <p:txBody>
          <a:bodyPr vert="horz">
            <a:normAutofit/>
          </a:bodyPr>
          <a:lstStyle/>
          <a:p>
            <a:pPr marL="0" lvl="1" defTabSz="1219170">
              <a:lnSpc>
                <a:spcPct val="130000"/>
              </a:lnSpc>
              <a:spcBef>
                <a:spcPts val="2400"/>
              </a:spcBef>
              <a:buClr>
                <a:schemeClr val="accent1"/>
              </a:buClr>
              <a:buSzPct val="90000"/>
              <a:defRPr/>
            </a:pPr>
            <a:r>
              <a:rPr lang="zh-CN" altLang="en-US" sz="2400" b="1" dirty="0">
                <a:latin typeface="微软雅黑" pitchFamily="34" charset="-122"/>
                <a:ea typeface="微软雅黑" pitchFamily="34" charset="-122"/>
              </a:rPr>
              <a:t>科学计数法</a:t>
            </a:r>
            <a:endParaRPr lang="en-US" altLang="zh-CN" sz="2400" b="1" dirty="0">
              <a:latin typeface="微软雅黑" pitchFamily="34" charset="-122"/>
              <a:ea typeface="微软雅黑" pitchFamily="34" charset="-122"/>
            </a:endParaRPr>
          </a:p>
          <a:p>
            <a:pPr marL="0" lvl="1" defTabSz="1219170">
              <a:lnSpc>
                <a:spcPct val="130000"/>
              </a:lnSpc>
              <a:spcBef>
                <a:spcPts val="800"/>
              </a:spcBef>
              <a:buClr>
                <a:schemeClr val="accent1"/>
              </a:buClr>
              <a:buSzPct val="90000"/>
              <a:defRPr/>
            </a:pPr>
            <a:r>
              <a:rPr lang="zh-CN" altLang="en-US" sz="1867" dirty="0">
                <a:latin typeface="微软雅黑" pitchFamily="34" charset="-122"/>
                <a:ea typeface="微软雅黑" pitchFamily="34" charset="-122"/>
              </a:rPr>
              <a:t>尾数</a:t>
            </a:r>
            <a:r>
              <a:rPr lang="en-US" altLang="zh-CN" sz="1867" dirty="0">
                <a:latin typeface="微软雅黑" pitchFamily="34" charset="-122"/>
                <a:ea typeface="微软雅黑" pitchFamily="34" charset="-122"/>
              </a:rPr>
              <a:t>e</a:t>
            </a:r>
            <a:r>
              <a:rPr lang="zh-CN" altLang="en-US" sz="1867" dirty="0">
                <a:latin typeface="微软雅黑" pitchFamily="34" charset="-122"/>
                <a:ea typeface="微软雅黑" pitchFamily="34" charset="-122"/>
              </a:rPr>
              <a:t>指数</a:t>
            </a:r>
          </a:p>
          <a:p>
            <a:pPr defTabSz="1219170">
              <a:lnSpc>
                <a:spcPct val="130000"/>
              </a:lnSpc>
              <a:spcBef>
                <a:spcPts val="800"/>
              </a:spcBef>
              <a:buClr>
                <a:schemeClr val="accent1"/>
              </a:buClr>
              <a:buSzPct val="80000"/>
              <a:defRPr/>
            </a:pPr>
            <a:r>
              <a:rPr lang="en-US" altLang="zh-CN" sz="1867" dirty="0">
                <a:latin typeface="微软雅黑" pitchFamily="34" charset="-122"/>
                <a:ea typeface="微软雅黑" pitchFamily="34" charset="-122"/>
              </a:rPr>
              <a:t>123e2=12300   2.25e-3=0.00225 </a:t>
            </a:r>
          </a:p>
          <a:p>
            <a:pPr defTabSz="1219170">
              <a:lnSpc>
                <a:spcPct val="130000"/>
              </a:lnSpc>
              <a:spcBef>
                <a:spcPts val="2400"/>
              </a:spcBef>
              <a:buClr>
                <a:schemeClr val="accent1"/>
              </a:buClr>
              <a:buSzPct val="80000"/>
              <a:defRPr/>
            </a:pPr>
            <a:r>
              <a:rPr lang="zh-CN" altLang="en-US" sz="2400" b="1" dirty="0">
                <a:latin typeface="微软雅黑" pitchFamily="34" charset="-122"/>
                <a:ea typeface="微软雅黑" pitchFamily="34" charset="-122"/>
              </a:rPr>
              <a:t>使用科学计数法需注意</a:t>
            </a:r>
            <a:endParaRPr lang="en-US" altLang="zh-CN" sz="2400" b="1" dirty="0">
              <a:latin typeface="微软雅黑" pitchFamily="34" charset="-122"/>
              <a:ea typeface="微软雅黑" pitchFamily="34" charset="-122"/>
            </a:endParaRPr>
          </a:p>
          <a:p>
            <a:pPr defTabSz="1219170">
              <a:lnSpc>
                <a:spcPct val="130000"/>
              </a:lnSpc>
              <a:spcBef>
                <a:spcPts val="800"/>
              </a:spcBef>
              <a:buClr>
                <a:schemeClr val="accent1"/>
              </a:buClr>
              <a:buSzPct val="80000"/>
              <a:defRPr/>
            </a:pPr>
            <a:r>
              <a:rPr lang="zh-CN" altLang="en-US" sz="1867" dirty="0">
                <a:latin typeface="微软雅黑" pitchFamily="34" charset="-122"/>
                <a:ea typeface="微软雅黑" pitchFamily="34" charset="-122"/>
              </a:rPr>
              <a:t>尾数不能为空 </a:t>
            </a:r>
            <a:r>
              <a:rPr lang="en-US" altLang="zh-CN" sz="1867" dirty="0">
                <a:latin typeface="微软雅黑" pitchFamily="34" charset="-122"/>
                <a:ea typeface="微软雅黑" pitchFamily="34" charset="-122"/>
              </a:rPr>
              <a:t>e3 </a:t>
            </a:r>
            <a:r>
              <a:rPr lang="en-US" altLang="zh-CN" sz="1867" dirty="0">
                <a:latin typeface="微软雅黑" pitchFamily="34" charset="-122"/>
                <a:ea typeface="微软雅黑" pitchFamily="34" charset="-122"/>
                <a:sym typeface="Wingdings" pitchFamily="2" charset="2"/>
              </a:rPr>
              <a:t> 1e3</a:t>
            </a:r>
          </a:p>
          <a:p>
            <a:pPr defTabSz="1219170">
              <a:lnSpc>
                <a:spcPct val="130000"/>
              </a:lnSpc>
              <a:spcBef>
                <a:spcPts val="800"/>
              </a:spcBef>
              <a:buClr>
                <a:schemeClr val="accent1"/>
              </a:buClr>
              <a:buSzPct val="80000"/>
              <a:defRPr/>
            </a:pPr>
            <a:r>
              <a:rPr lang="zh-CN" altLang="en-US" sz="1867" dirty="0">
                <a:latin typeface="微软雅黑" pitchFamily="34" charset="-122"/>
                <a:ea typeface="微软雅黑" pitchFamily="34" charset="-122"/>
              </a:rPr>
              <a:t>指数必须为整数   </a:t>
            </a:r>
            <a:r>
              <a:rPr lang="en-US" altLang="zh-CN" sz="1867" dirty="0">
                <a:latin typeface="微软雅黑" pitchFamily="34" charset="-122"/>
                <a:ea typeface="微软雅黑" pitchFamily="34" charset="-122"/>
              </a:rPr>
              <a:t>2.5e2.3</a:t>
            </a:r>
            <a:r>
              <a:rPr lang="zh-CN" altLang="en-US" sz="1867" dirty="0">
                <a:latin typeface="微软雅黑" pitchFamily="34" charset="-122"/>
                <a:ea typeface="微软雅黑" pitchFamily="34" charset="-122"/>
              </a:rPr>
              <a:t>是非法的</a:t>
            </a:r>
          </a:p>
        </p:txBody>
      </p:sp>
      <p:sp>
        <p:nvSpPr>
          <p:cNvPr id="5" name="Rectangle 3"/>
          <p:cNvSpPr txBox="1">
            <a:spLocks noChangeArrowheads="1"/>
          </p:cNvSpPr>
          <p:nvPr/>
        </p:nvSpPr>
        <p:spPr>
          <a:xfrm>
            <a:off x="568960" y="3698875"/>
            <a:ext cx="5467348" cy="2000251"/>
          </a:xfrm>
          <a:prstGeom prst="rect">
            <a:avLst/>
          </a:prstGeom>
        </p:spPr>
        <p:txBody>
          <a:bodyPr vert="horz">
            <a:normAutofit/>
          </a:bodyPr>
          <a:lstStyle/>
          <a:p>
            <a:pPr marL="0" lvl="1" defTabSz="1219170">
              <a:lnSpc>
                <a:spcPct val="130000"/>
              </a:lnSpc>
              <a:spcBef>
                <a:spcPts val="800"/>
              </a:spcBef>
              <a:buClr>
                <a:schemeClr val="accent1"/>
              </a:buClr>
              <a:buSzPct val="90000"/>
              <a:defRPr/>
            </a:pPr>
            <a:r>
              <a:rPr lang="zh-CN" altLang="en-US" sz="2400" b="1" dirty="0">
                <a:latin typeface="微软雅黑" pitchFamily="34" charset="-122"/>
                <a:ea typeface="微软雅黑" pitchFamily="34" charset="-122"/>
              </a:rPr>
              <a:t>浮点常量的类型</a:t>
            </a:r>
            <a:endParaRPr lang="en-US" altLang="zh-CN" sz="2400" b="1" dirty="0">
              <a:latin typeface="微软雅黑" pitchFamily="34" charset="-122"/>
              <a:ea typeface="微软雅黑" pitchFamily="34" charset="-122"/>
            </a:endParaRPr>
          </a:p>
          <a:p>
            <a:pPr marL="0" lvl="1" defTabSz="1219170">
              <a:lnSpc>
                <a:spcPct val="130000"/>
              </a:lnSpc>
              <a:spcBef>
                <a:spcPts val="800"/>
              </a:spcBef>
              <a:buClr>
                <a:schemeClr val="accent1"/>
              </a:buClr>
              <a:buSzPct val="90000"/>
              <a:defRPr/>
            </a:pPr>
            <a:r>
              <a:rPr lang="zh-CN" altLang="en-US" sz="1867" dirty="0">
                <a:latin typeface="微软雅黑" pitchFamily="34" charset="-122"/>
                <a:ea typeface="微软雅黑" pitchFamily="34" charset="-122"/>
              </a:rPr>
              <a:t>缺省是</a:t>
            </a:r>
            <a:r>
              <a:rPr lang="en-US" altLang="zh-CN" sz="1867" dirty="0">
                <a:latin typeface="微软雅黑" pitchFamily="34" charset="-122"/>
                <a:ea typeface="微软雅黑" pitchFamily="34" charset="-122"/>
              </a:rPr>
              <a:t>double</a:t>
            </a:r>
            <a:r>
              <a:rPr lang="zh-CN" altLang="en-US" sz="1867" dirty="0">
                <a:latin typeface="微软雅黑" pitchFamily="34" charset="-122"/>
                <a:ea typeface="微软雅黑" pitchFamily="34" charset="-122"/>
              </a:rPr>
              <a:t>类型</a:t>
            </a:r>
            <a:endParaRPr lang="en-US" altLang="zh-CN" sz="1867" dirty="0">
              <a:latin typeface="微软雅黑" pitchFamily="34" charset="-122"/>
              <a:ea typeface="微软雅黑" pitchFamily="34" charset="-122"/>
            </a:endParaRPr>
          </a:p>
          <a:p>
            <a:pPr marL="0" lvl="1" defTabSz="1219170">
              <a:lnSpc>
                <a:spcPct val="130000"/>
              </a:lnSpc>
              <a:spcBef>
                <a:spcPts val="800"/>
              </a:spcBef>
              <a:buClr>
                <a:schemeClr val="accent1"/>
              </a:buClr>
              <a:buSzPct val="90000"/>
              <a:defRPr/>
            </a:pPr>
            <a:r>
              <a:rPr lang="zh-CN" altLang="en-US" sz="1867" dirty="0">
                <a:latin typeface="微软雅黑" pitchFamily="34" charset="-122"/>
                <a:ea typeface="微软雅黑" pitchFamily="34" charset="-122"/>
              </a:rPr>
              <a:t>可以用 </a:t>
            </a:r>
            <a:r>
              <a:rPr lang="en-US" altLang="zh-CN" sz="1867" dirty="0">
                <a:latin typeface="微软雅黑" pitchFamily="34" charset="-122"/>
                <a:ea typeface="微软雅黑" pitchFamily="34" charset="-122"/>
              </a:rPr>
              <a:t>f </a:t>
            </a:r>
            <a:r>
              <a:rPr lang="zh-CN" altLang="en-US" sz="1867" dirty="0">
                <a:latin typeface="微软雅黑" pitchFamily="34" charset="-122"/>
                <a:ea typeface="微软雅黑" pitchFamily="34" charset="-122"/>
              </a:rPr>
              <a:t>或者 </a:t>
            </a:r>
            <a:r>
              <a:rPr lang="en-US" altLang="zh-CN" sz="1867" dirty="0">
                <a:latin typeface="微软雅黑" pitchFamily="34" charset="-122"/>
                <a:ea typeface="微软雅黑" pitchFamily="34" charset="-122"/>
              </a:rPr>
              <a:t>F </a:t>
            </a:r>
            <a:r>
              <a:rPr lang="zh-CN" altLang="en-US" sz="1867" dirty="0">
                <a:latin typeface="微软雅黑" pitchFamily="34" charset="-122"/>
                <a:ea typeface="微软雅黑" pitchFamily="34" charset="-122"/>
              </a:rPr>
              <a:t>明确指明是</a:t>
            </a:r>
            <a:r>
              <a:rPr lang="en-US" altLang="zh-CN" sz="1867" dirty="0">
                <a:latin typeface="微软雅黑" pitchFamily="34" charset="-122"/>
                <a:ea typeface="微软雅黑" pitchFamily="34" charset="-122"/>
              </a:rPr>
              <a:t>float</a:t>
            </a:r>
            <a:r>
              <a:rPr lang="zh-CN" altLang="en-US" sz="1867" dirty="0">
                <a:latin typeface="微软雅黑" pitchFamily="34" charset="-122"/>
                <a:ea typeface="微软雅黑" pitchFamily="34" charset="-122"/>
              </a:rPr>
              <a:t>类型</a:t>
            </a:r>
            <a:endParaRPr lang="en-US" altLang="zh-CN" sz="1867" dirty="0">
              <a:latin typeface="微软雅黑" pitchFamily="34" charset="-122"/>
              <a:ea typeface="微软雅黑" pitchFamily="34" charset="-122"/>
            </a:endParaRPr>
          </a:p>
          <a:p>
            <a:pPr marL="0" lvl="1" defTabSz="1219170">
              <a:lnSpc>
                <a:spcPct val="130000"/>
              </a:lnSpc>
              <a:spcBef>
                <a:spcPts val="800"/>
              </a:spcBef>
              <a:buClr>
                <a:schemeClr val="accent1"/>
              </a:buClr>
              <a:buSzPct val="90000"/>
              <a:defRPr/>
            </a:pPr>
            <a:r>
              <a:rPr lang="zh-CN" altLang="en-US" sz="1867" dirty="0">
                <a:latin typeface="微软雅黑" pitchFamily="34" charset="-122"/>
                <a:ea typeface="微软雅黑" pitchFamily="34" charset="-122"/>
              </a:rPr>
              <a:t>如：</a:t>
            </a:r>
            <a:r>
              <a:rPr lang="en-US" altLang="zh-CN" sz="1867" dirty="0">
                <a:latin typeface="微软雅黑" pitchFamily="34" charset="-122"/>
                <a:ea typeface="微软雅黑" pitchFamily="34" charset="-122"/>
              </a:rPr>
              <a:t>1.25F</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97762" name="Group 2"/>
          <p:cNvGrpSpPr>
            <a:grpSpLocks/>
          </p:cNvGrpSpPr>
          <p:nvPr/>
        </p:nvGrpSpPr>
        <p:grpSpPr bwMode="auto">
          <a:xfrm>
            <a:off x="2076941" y="904875"/>
            <a:ext cx="6400780" cy="5142296"/>
            <a:chOff x="4317" y="5240"/>
            <a:chExt cx="2340" cy="3488"/>
          </a:xfrm>
          <a:noFill/>
        </p:grpSpPr>
        <p:sp>
          <p:nvSpPr>
            <p:cNvPr id="1397763" name="Text Box 3"/>
            <p:cNvSpPr txBox="1">
              <a:spLocks noChangeArrowheads="1"/>
            </p:cNvSpPr>
            <p:nvPr/>
          </p:nvSpPr>
          <p:spPr bwMode="auto">
            <a:xfrm>
              <a:off x="4317" y="5240"/>
              <a:ext cx="2340" cy="312"/>
            </a:xfrm>
            <a:prstGeom prst="rect">
              <a:avLst/>
            </a:prstGeom>
            <a:grpFill/>
            <a:ln w="9525">
              <a:solidFill>
                <a:schemeClr val="tx1"/>
              </a:solidFill>
              <a:miter lim="800000"/>
              <a:headEnd/>
              <a:tailEnd/>
            </a:ln>
          </p:spPr>
          <p:txBody>
            <a:bodyPr vert="horz" wrap="square" lIns="121920" tIns="0" rIns="121920" bIns="0" numCol="1" anchor="t" anchorCtr="0" compatLnSpc="1">
              <a:prstTxWarp prst="textNoShape">
                <a:avLst/>
              </a:prstTxWarp>
            </a:bodyPr>
            <a:lstStyle/>
            <a:p>
              <a:pPr algn="just" defTabSz="1219170" fontAlgn="base">
                <a:lnSpc>
                  <a:spcPct val="96000"/>
                </a:lnSpc>
                <a:spcBef>
                  <a:spcPct val="0"/>
                </a:spcBef>
                <a:spcAft>
                  <a:spcPct val="0"/>
                </a:spcAft>
              </a:pPr>
              <a:r>
                <a:rPr lang="zh-CN" altLang="en-US" sz="2400" b="1" dirty="0">
                  <a:latin typeface="Calibri" pitchFamily="34" charset="0"/>
                  <a:ea typeface="宋体" pitchFamily="2" charset="-122"/>
                  <a:cs typeface="宋体" pitchFamily="2" charset="-122"/>
                </a:rPr>
                <a:t>                          输入整数</a:t>
              </a:r>
              <a:r>
                <a:rPr lang="en-US" altLang="zh-CN" sz="2400" b="1" dirty="0">
                  <a:latin typeface="Calibri" pitchFamily="34" charset="0"/>
                  <a:ea typeface="宋体" pitchFamily="2" charset="-122"/>
                  <a:cs typeface="宋体" pitchFamily="2" charset="-122"/>
                </a:rPr>
                <a:t>n</a:t>
              </a:r>
              <a:endParaRPr lang="zh-CN" altLang="zh-CN" sz="2400" b="1" dirty="0">
                <a:latin typeface="Arial" pitchFamily="34" charset="0"/>
                <a:ea typeface="宋体" pitchFamily="2" charset="-122"/>
                <a:cs typeface="宋体" pitchFamily="2" charset="-122"/>
              </a:endParaRPr>
            </a:p>
          </p:txBody>
        </p:sp>
        <p:sp>
          <p:nvSpPr>
            <p:cNvPr id="1397764" name="Text Box 4"/>
            <p:cNvSpPr txBox="1">
              <a:spLocks noChangeArrowheads="1"/>
            </p:cNvSpPr>
            <p:nvPr/>
          </p:nvSpPr>
          <p:spPr bwMode="auto">
            <a:xfrm>
              <a:off x="4317" y="5555"/>
              <a:ext cx="2340" cy="312"/>
            </a:xfrm>
            <a:prstGeom prst="rect">
              <a:avLst/>
            </a:prstGeom>
            <a:grpFill/>
            <a:ln w="9525">
              <a:solidFill>
                <a:schemeClr val="tx1"/>
              </a:solidFill>
              <a:miter lim="800000"/>
              <a:headEnd/>
              <a:tailEnd/>
            </a:ln>
          </p:spPr>
          <p:txBody>
            <a:bodyPr vert="horz" wrap="square" lIns="121920" tIns="0" rIns="121920" bIns="0" numCol="1" anchor="t" anchorCtr="0" compatLnSpc="1">
              <a:prstTxWarp prst="textNoShape">
                <a:avLst/>
              </a:prstTxWarp>
            </a:bodyPr>
            <a:lstStyle/>
            <a:p>
              <a:pPr algn="just" defTabSz="1219170" fontAlgn="base">
                <a:lnSpc>
                  <a:spcPct val="96000"/>
                </a:lnSpc>
                <a:spcBef>
                  <a:spcPct val="0"/>
                </a:spcBef>
                <a:spcAft>
                  <a:spcPct val="0"/>
                </a:spcAft>
              </a:pPr>
              <a:r>
                <a:rPr lang="en-US" altLang="zh-CN" sz="2400" b="1" dirty="0">
                  <a:latin typeface="Calibri" pitchFamily="34" charset="0"/>
                  <a:ea typeface="宋体" pitchFamily="2" charset="-122"/>
                  <a:cs typeface="宋体" pitchFamily="2" charset="-122"/>
                </a:rPr>
                <a:t>                          r =0,   </a:t>
              </a:r>
              <a:r>
                <a:rPr lang="en-US" altLang="zh-CN" sz="2400" b="1" dirty="0" err="1">
                  <a:latin typeface="Calibri" pitchFamily="34" charset="0"/>
                  <a:ea typeface="宋体" pitchFamily="2" charset="-122"/>
                  <a:cs typeface="宋体" pitchFamily="2" charset="-122"/>
                </a:rPr>
                <a:t>i</a:t>
              </a:r>
              <a:r>
                <a:rPr lang="en-US" altLang="zh-CN" sz="2400" b="1" dirty="0">
                  <a:latin typeface="Calibri" pitchFamily="34" charset="0"/>
                  <a:ea typeface="宋体" pitchFamily="2" charset="-122"/>
                  <a:cs typeface="宋体" pitchFamily="2" charset="-122"/>
                </a:rPr>
                <a:t> = 1</a:t>
              </a:r>
              <a:endParaRPr lang="zh-CN" altLang="zh-CN" sz="2400" b="1" dirty="0">
                <a:latin typeface="Arial" pitchFamily="34" charset="0"/>
                <a:ea typeface="宋体" pitchFamily="2" charset="-122"/>
                <a:cs typeface="宋体" pitchFamily="2" charset="-122"/>
              </a:endParaRPr>
            </a:p>
          </p:txBody>
        </p:sp>
        <p:sp>
          <p:nvSpPr>
            <p:cNvPr id="1397765" name="Text Box 5"/>
            <p:cNvSpPr txBox="1">
              <a:spLocks noChangeArrowheads="1"/>
            </p:cNvSpPr>
            <p:nvPr/>
          </p:nvSpPr>
          <p:spPr bwMode="auto">
            <a:xfrm>
              <a:off x="4317" y="5869"/>
              <a:ext cx="2340" cy="1872"/>
            </a:xfrm>
            <a:prstGeom prst="rect">
              <a:avLst/>
            </a:prstGeom>
            <a:grpFill/>
            <a:ln w="6350">
              <a:solidFill>
                <a:schemeClr val="tx1"/>
              </a:solidFill>
              <a:miter lim="800000"/>
              <a:headEnd/>
              <a:tailEnd/>
            </a:ln>
          </p:spPr>
          <p:txBody>
            <a:bodyPr vert="horz" wrap="square" lIns="121920" tIns="0" rIns="121920" bIns="0" numCol="1" anchor="t" anchorCtr="0" compatLnSpc="1">
              <a:prstTxWarp prst="textNoShape">
                <a:avLst/>
              </a:prstTxWarp>
            </a:bodyPr>
            <a:lstStyle/>
            <a:p>
              <a:pPr algn="just" defTabSz="1219170" fontAlgn="base">
                <a:spcBef>
                  <a:spcPts val="800"/>
                </a:spcBef>
                <a:spcAft>
                  <a:spcPct val="0"/>
                </a:spcAft>
              </a:pPr>
              <a:r>
                <a:rPr lang="en-US" altLang="zh-CN" sz="2400" b="1" dirty="0">
                  <a:latin typeface="Calibri" pitchFamily="34" charset="0"/>
                  <a:ea typeface="宋体" pitchFamily="2" charset="-122"/>
                  <a:cs typeface="宋体" pitchFamily="2" charset="-122"/>
                </a:rPr>
                <a:t>             </a:t>
              </a:r>
              <a:endParaRPr lang="en-US" altLang="zh-CN" sz="2400" b="1" dirty="0">
                <a:latin typeface="Times New Roman" pitchFamily="18" charset="0"/>
                <a:ea typeface="宋体" pitchFamily="2" charset="-122"/>
                <a:cs typeface="宋体" pitchFamily="2" charset="-122"/>
              </a:endParaRPr>
            </a:p>
            <a:p>
              <a:pPr algn="just" defTabSz="1219170" fontAlgn="base">
                <a:spcBef>
                  <a:spcPts val="1000"/>
                </a:spcBef>
                <a:spcAft>
                  <a:spcPct val="0"/>
                </a:spcAft>
              </a:pPr>
              <a:endParaRPr lang="en-US" altLang="zh-CN" sz="2400" b="1" dirty="0">
                <a:latin typeface="Times New Roman" pitchFamily="18" charset="0"/>
                <a:ea typeface="宋体" pitchFamily="2" charset="-122"/>
                <a:cs typeface="宋体" pitchFamily="2" charset="-122"/>
              </a:endParaRPr>
            </a:p>
            <a:p>
              <a:pPr algn="just" defTabSz="1219170" fontAlgn="base">
                <a:spcBef>
                  <a:spcPts val="1000"/>
                </a:spcBef>
                <a:spcAft>
                  <a:spcPct val="0"/>
                </a:spcAft>
              </a:pPr>
              <a:r>
                <a:rPr lang="en-US" altLang="zh-CN" sz="2400" b="1" dirty="0">
                  <a:latin typeface="Calibri" pitchFamily="34" charset="0"/>
                  <a:ea typeface="宋体" pitchFamily="2" charset="-122"/>
                  <a:cs typeface="宋体" pitchFamily="2" charset="-122"/>
                </a:rPr>
                <a:t>      </a:t>
              </a:r>
              <a:endParaRPr lang="zh-CN" altLang="zh-CN" sz="2400" b="1" dirty="0">
                <a:latin typeface="Arial" pitchFamily="34" charset="0"/>
                <a:ea typeface="宋体" pitchFamily="2" charset="-122"/>
                <a:cs typeface="宋体" pitchFamily="2" charset="-122"/>
              </a:endParaRPr>
            </a:p>
          </p:txBody>
        </p:sp>
        <p:grpSp>
          <p:nvGrpSpPr>
            <p:cNvPr id="1397766" name="Group 6"/>
            <p:cNvGrpSpPr>
              <a:grpSpLocks/>
            </p:cNvGrpSpPr>
            <p:nvPr/>
          </p:nvGrpSpPr>
          <p:grpSpPr bwMode="auto">
            <a:xfrm>
              <a:off x="4317" y="7741"/>
              <a:ext cx="2340" cy="987"/>
              <a:chOff x="4431" y="4807"/>
              <a:chExt cx="2340" cy="1092"/>
            </a:xfrm>
            <a:grpFill/>
          </p:grpSpPr>
          <p:sp>
            <p:nvSpPr>
              <p:cNvPr id="1397767" name="Text Box 7"/>
              <p:cNvSpPr txBox="1">
                <a:spLocks noChangeArrowheads="1"/>
              </p:cNvSpPr>
              <p:nvPr/>
            </p:nvSpPr>
            <p:spPr bwMode="auto">
              <a:xfrm>
                <a:off x="4431" y="4807"/>
                <a:ext cx="2340" cy="468"/>
              </a:xfrm>
              <a:prstGeom prst="rect">
                <a:avLst/>
              </a:prstGeom>
              <a:grpFill/>
              <a:ln w="9525">
                <a:solidFill>
                  <a:schemeClr val="tx1"/>
                </a:solidFill>
                <a:miter lim="800000"/>
                <a:headEnd/>
                <a:tailEnd/>
              </a:ln>
            </p:spPr>
            <p:txBody>
              <a:bodyPr vert="horz" wrap="square" lIns="121920" tIns="0" rIns="121920" bIns="0" numCol="1" anchor="t" anchorCtr="0" compatLnSpc="1">
                <a:prstTxWarp prst="textNoShape">
                  <a:avLst/>
                </a:prstTxWarp>
              </a:bodyPr>
              <a:lstStyle/>
              <a:p>
                <a:pPr algn="just" defTabSz="1219170" fontAlgn="base">
                  <a:lnSpc>
                    <a:spcPct val="96000"/>
                  </a:lnSpc>
                  <a:spcBef>
                    <a:spcPct val="0"/>
                  </a:spcBef>
                  <a:spcAft>
                    <a:spcPct val="0"/>
                  </a:spcAft>
                </a:pPr>
                <a:r>
                  <a:rPr lang="en-US" altLang="zh-CN" sz="2400" b="1" dirty="0">
                    <a:latin typeface="Calibri" pitchFamily="34" charset="0"/>
                    <a:ea typeface="宋体" pitchFamily="2" charset="-122"/>
                    <a:cs typeface="宋体" pitchFamily="2" charset="-122"/>
                  </a:rPr>
                  <a:t>                           r == 2</a:t>
                </a:r>
              </a:p>
              <a:p>
                <a:pPr algn="just" defTabSz="1219170" fontAlgn="base">
                  <a:spcBef>
                    <a:spcPts val="1000"/>
                  </a:spcBef>
                  <a:spcAft>
                    <a:spcPct val="0"/>
                  </a:spcAft>
                </a:pPr>
                <a:r>
                  <a:rPr lang="en-US" altLang="zh-CN" sz="2400" b="1" dirty="0">
                    <a:latin typeface="Calibri" pitchFamily="34" charset="0"/>
                    <a:ea typeface="宋体" pitchFamily="2" charset="-122"/>
                    <a:cs typeface="宋体" pitchFamily="2" charset="-122"/>
                  </a:rPr>
                  <a:t>           </a:t>
                </a:r>
                <a:endParaRPr lang="zh-CN" altLang="zh-CN" sz="2400" b="1" dirty="0">
                  <a:latin typeface="Arial" pitchFamily="34" charset="0"/>
                  <a:ea typeface="宋体" pitchFamily="2" charset="-122"/>
                  <a:cs typeface="宋体" pitchFamily="2" charset="-122"/>
                </a:endParaRPr>
              </a:p>
            </p:txBody>
          </p:sp>
          <p:sp>
            <p:nvSpPr>
              <p:cNvPr id="1397768" name="Line 8"/>
              <p:cNvSpPr>
                <a:spLocks noChangeShapeType="1"/>
              </p:cNvSpPr>
              <p:nvPr/>
            </p:nvSpPr>
            <p:spPr bwMode="auto">
              <a:xfrm>
                <a:off x="4449" y="4807"/>
                <a:ext cx="1170" cy="468"/>
              </a:xfrm>
              <a:prstGeom prst="line">
                <a:avLst/>
              </a:prstGeom>
              <a:grpFill/>
              <a:ln w="9525">
                <a:solidFill>
                  <a:schemeClr val="tx1"/>
                </a:solidFill>
                <a:round/>
                <a:headEnd/>
                <a:tailEnd/>
              </a:ln>
            </p:spPr>
            <p:txBody>
              <a:bodyPr vert="horz" wrap="square" lIns="121920" tIns="60960" rIns="121920" bIns="60960" numCol="1" anchor="t" anchorCtr="0" compatLnSpc="1">
                <a:prstTxWarp prst="textNoShape">
                  <a:avLst/>
                </a:prstTxWarp>
              </a:bodyPr>
              <a:lstStyle/>
              <a:p>
                <a:endParaRPr lang="zh-CN" altLang="en-US" sz="2400" b="1"/>
              </a:p>
            </p:txBody>
          </p:sp>
          <p:sp>
            <p:nvSpPr>
              <p:cNvPr id="1397769" name="Line 9"/>
              <p:cNvSpPr>
                <a:spLocks noChangeShapeType="1"/>
              </p:cNvSpPr>
              <p:nvPr/>
            </p:nvSpPr>
            <p:spPr bwMode="auto">
              <a:xfrm flipH="1">
                <a:off x="5601" y="4807"/>
                <a:ext cx="1170" cy="468"/>
              </a:xfrm>
              <a:prstGeom prst="line">
                <a:avLst/>
              </a:prstGeom>
              <a:grpFill/>
              <a:ln w="9525">
                <a:solidFill>
                  <a:schemeClr val="tx1"/>
                </a:solidFill>
                <a:round/>
                <a:headEnd/>
                <a:tailEnd/>
              </a:ln>
            </p:spPr>
            <p:txBody>
              <a:bodyPr vert="horz" wrap="square" lIns="121920" tIns="60960" rIns="121920" bIns="60960" numCol="1" anchor="t" anchorCtr="0" compatLnSpc="1">
                <a:prstTxWarp prst="textNoShape">
                  <a:avLst/>
                </a:prstTxWarp>
              </a:bodyPr>
              <a:lstStyle/>
              <a:p>
                <a:endParaRPr lang="zh-CN" altLang="en-US" sz="2400" b="1"/>
              </a:p>
            </p:txBody>
          </p:sp>
          <p:sp>
            <p:nvSpPr>
              <p:cNvPr id="1397770" name="Text Box 10"/>
              <p:cNvSpPr txBox="1">
                <a:spLocks noChangeArrowheads="1"/>
              </p:cNvSpPr>
              <p:nvPr/>
            </p:nvSpPr>
            <p:spPr bwMode="auto">
              <a:xfrm>
                <a:off x="4515" y="4960"/>
                <a:ext cx="234" cy="312"/>
              </a:xfrm>
              <a:prstGeom prst="rect">
                <a:avLst/>
              </a:prstGeom>
              <a:grpFill/>
              <a:ln w="9525">
                <a:noFill/>
                <a:miter lim="800000"/>
                <a:headEnd/>
                <a:tailEnd/>
              </a:ln>
            </p:spPr>
            <p:txBody>
              <a:bodyPr vert="horz" wrap="square" lIns="0" tIns="0" rIns="0" bIns="0" numCol="1" anchor="t" anchorCtr="0" compatLnSpc="1">
                <a:prstTxWarp prst="textNoShape">
                  <a:avLst/>
                </a:prstTxWarp>
              </a:bodyPr>
              <a:lstStyle/>
              <a:p>
                <a:pPr algn="just" defTabSz="1219170" fontAlgn="base">
                  <a:lnSpc>
                    <a:spcPct val="96000"/>
                  </a:lnSpc>
                  <a:spcBef>
                    <a:spcPct val="0"/>
                  </a:spcBef>
                  <a:spcAft>
                    <a:spcPct val="0"/>
                  </a:spcAft>
                </a:pPr>
                <a:r>
                  <a:rPr lang="en-US" altLang="zh-CN" sz="2400" b="1" dirty="0">
                    <a:latin typeface="Calibri" pitchFamily="34" charset="0"/>
                    <a:ea typeface="宋体" pitchFamily="2" charset="-122"/>
                    <a:cs typeface="宋体" pitchFamily="2" charset="-122"/>
                  </a:rPr>
                  <a:t>T</a:t>
                </a:r>
                <a:endParaRPr lang="zh-CN" altLang="zh-CN" sz="2400" b="1" dirty="0">
                  <a:latin typeface="Arial" pitchFamily="34" charset="0"/>
                  <a:ea typeface="宋体" pitchFamily="2" charset="-122"/>
                  <a:cs typeface="宋体" pitchFamily="2" charset="-122"/>
                </a:endParaRPr>
              </a:p>
            </p:txBody>
          </p:sp>
          <p:sp>
            <p:nvSpPr>
              <p:cNvPr id="1397771" name="Text Box 11"/>
              <p:cNvSpPr txBox="1">
                <a:spLocks noChangeArrowheads="1"/>
              </p:cNvSpPr>
              <p:nvPr/>
            </p:nvSpPr>
            <p:spPr bwMode="auto">
              <a:xfrm>
                <a:off x="6537" y="4963"/>
                <a:ext cx="234" cy="312"/>
              </a:xfrm>
              <a:prstGeom prst="rect">
                <a:avLst/>
              </a:prstGeom>
              <a:grpFill/>
              <a:ln w="9525">
                <a:noFill/>
                <a:miter lim="800000"/>
                <a:headEnd/>
                <a:tailEnd/>
              </a:ln>
            </p:spPr>
            <p:txBody>
              <a:bodyPr vert="horz" wrap="square" lIns="0" tIns="0" rIns="0" bIns="0" numCol="1" anchor="t" anchorCtr="0" compatLnSpc="1">
                <a:prstTxWarp prst="textNoShape">
                  <a:avLst/>
                </a:prstTxWarp>
              </a:bodyPr>
              <a:lstStyle/>
              <a:p>
                <a:pPr algn="just" defTabSz="1219170" fontAlgn="base">
                  <a:lnSpc>
                    <a:spcPct val="96000"/>
                  </a:lnSpc>
                  <a:spcBef>
                    <a:spcPct val="0"/>
                  </a:spcBef>
                  <a:spcAft>
                    <a:spcPct val="0"/>
                  </a:spcAft>
                </a:pPr>
                <a:r>
                  <a:rPr lang="en-US" altLang="zh-CN" sz="2400" b="1">
                    <a:latin typeface="Calibri" pitchFamily="34" charset="0"/>
                    <a:ea typeface="宋体" pitchFamily="2" charset="-122"/>
                    <a:cs typeface="宋体" pitchFamily="2" charset="-122"/>
                  </a:rPr>
                  <a:t>F</a:t>
                </a:r>
                <a:endParaRPr lang="zh-CN" altLang="zh-CN" sz="2400" b="1">
                  <a:latin typeface="Arial" pitchFamily="34" charset="0"/>
                  <a:ea typeface="宋体" pitchFamily="2" charset="-122"/>
                  <a:cs typeface="宋体" pitchFamily="2" charset="-122"/>
                </a:endParaRPr>
              </a:p>
            </p:txBody>
          </p:sp>
          <p:sp>
            <p:nvSpPr>
              <p:cNvPr id="1397772" name="Text Box 12"/>
              <p:cNvSpPr txBox="1">
                <a:spLocks noChangeArrowheads="1"/>
              </p:cNvSpPr>
              <p:nvPr/>
            </p:nvSpPr>
            <p:spPr bwMode="auto">
              <a:xfrm>
                <a:off x="5619" y="5272"/>
                <a:ext cx="1152" cy="627"/>
              </a:xfrm>
              <a:prstGeom prst="rect">
                <a:avLst/>
              </a:prstGeom>
              <a:grpFill/>
              <a:ln w="9525">
                <a:solidFill>
                  <a:schemeClr val="tx1"/>
                </a:solidFill>
                <a:miter lim="800000"/>
                <a:headEnd/>
                <a:tailEnd/>
              </a:ln>
            </p:spPr>
            <p:txBody>
              <a:bodyPr vert="horz" wrap="square" lIns="0" tIns="0" rIns="0" bIns="0" numCol="1" anchor="t" anchorCtr="0" compatLnSpc="1">
                <a:prstTxWarp prst="textNoShape">
                  <a:avLst/>
                </a:prstTxWarp>
              </a:bodyPr>
              <a:lstStyle/>
              <a:p>
                <a:pPr marL="609585" marR="101597" lvl="1" algn="just" defTabSz="1219170" fontAlgn="base">
                  <a:spcBef>
                    <a:spcPct val="0"/>
                  </a:spcBef>
                  <a:spcAft>
                    <a:spcPct val="0"/>
                  </a:spcAft>
                </a:pPr>
                <a:endParaRPr lang="en-US" altLang="zh-CN" sz="2400" b="1" dirty="0">
                  <a:latin typeface="Calibri" pitchFamily="34" charset="0"/>
                  <a:ea typeface="宋体" pitchFamily="2" charset="-122"/>
                  <a:cs typeface="宋体" pitchFamily="2" charset="-122"/>
                </a:endParaRPr>
              </a:p>
              <a:p>
                <a:pPr marL="609585" marR="101597" lvl="1" algn="just" defTabSz="1219170" fontAlgn="base">
                  <a:spcBef>
                    <a:spcPct val="0"/>
                  </a:spcBef>
                  <a:spcAft>
                    <a:spcPct val="0"/>
                  </a:spcAft>
                </a:pPr>
                <a:r>
                  <a:rPr lang="zh-CN" altLang="en-US" sz="2400" b="1" dirty="0">
                    <a:latin typeface="Calibri" pitchFamily="34" charset="0"/>
                    <a:ea typeface="宋体" pitchFamily="2" charset="-122"/>
                    <a:cs typeface="宋体" pitchFamily="2" charset="-122"/>
                  </a:rPr>
                  <a:t>输出“不是素数”</a:t>
                </a:r>
                <a:endParaRPr lang="zh-CN" altLang="en-US" sz="2400" b="1" dirty="0">
                  <a:latin typeface="Arial" pitchFamily="34" charset="0"/>
                  <a:ea typeface="宋体" pitchFamily="2" charset="-122"/>
                  <a:cs typeface="宋体" pitchFamily="2" charset="-122"/>
                </a:endParaRPr>
              </a:p>
            </p:txBody>
          </p:sp>
          <p:sp>
            <p:nvSpPr>
              <p:cNvPr id="1397773" name="Text Box 13"/>
              <p:cNvSpPr txBox="1">
                <a:spLocks noChangeArrowheads="1"/>
              </p:cNvSpPr>
              <p:nvPr/>
            </p:nvSpPr>
            <p:spPr bwMode="auto">
              <a:xfrm>
                <a:off x="4431" y="5272"/>
                <a:ext cx="1188" cy="627"/>
              </a:xfrm>
              <a:prstGeom prst="rect">
                <a:avLst/>
              </a:prstGeom>
              <a:grpFill/>
              <a:ln w="9525">
                <a:solidFill>
                  <a:schemeClr val="tx1"/>
                </a:solidFill>
                <a:miter lim="800000"/>
                <a:headEnd/>
                <a:tailEnd/>
              </a:ln>
            </p:spPr>
            <p:txBody>
              <a:bodyPr vert="horz" wrap="square" lIns="0" tIns="0" rIns="0" bIns="0" numCol="1" anchor="t" anchorCtr="0" compatLnSpc="1">
                <a:prstTxWarp prst="textNoShape">
                  <a:avLst/>
                </a:prstTxWarp>
              </a:bodyPr>
              <a:lstStyle/>
              <a:p>
                <a:pPr marL="609585" marR="177796" lvl="1" algn="just" defTabSz="1219170" fontAlgn="base">
                  <a:spcBef>
                    <a:spcPct val="0"/>
                  </a:spcBef>
                  <a:spcAft>
                    <a:spcPct val="0"/>
                  </a:spcAft>
                </a:pPr>
                <a:endParaRPr lang="en-US" altLang="zh-CN" sz="2400" b="1" dirty="0">
                  <a:latin typeface="Calibri" pitchFamily="34" charset="0"/>
                  <a:ea typeface="宋体" pitchFamily="2" charset="-122"/>
                  <a:cs typeface="宋体" pitchFamily="2" charset="-122"/>
                </a:endParaRPr>
              </a:p>
              <a:p>
                <a:pPr marL="609585" marR="177796" lvl="1" algn="just" defTabSz="1219170" fontAlgn="base">
                  <a:spcBef>
                    <a:spcPct val="0"/>
                  </a:spcBef>
                  <a:spcAft>
                    <a:spcPct val="0"/>
                  </a:spcAft>
                </a:pPr>
                <a:r>
                  <a:rPr lang="zh-CN" altLang="en-US" sz="2400" b="1" dirty="0">
                    <a:latin typeface="Calibri" pitchFamily="34" charset="0"/>
                    <a:ea typeface="宋体" pitchFamily="2" charset="-122"/>
                    <a:cs typeface="宋体" pitchFamily="2" charset="-122"/>
                  </a:rPr>
                  <a:t>输出“是素数”</a:t>
                </a:r>
                <a:endParaRPr lang="zh-CN" altLang="en-US" sz="2400" b="1" dirty="0">
                  <a:latin typeface="Arial" pitchFamily="34" charset="0"/>
                  <a:ea typeface="宋体" pitchFamily="2" charset="-122"/>
                  <a:cs typeface="宋体" pitchFamily="2" charset="-122"/>
                </a:endParaRPr>
              </a:p>
            </p:txBody>
          </p:sp>
        </p:grpSp>
        <p:sp>
          <p:nvSpPr>
            <p:cNvPr id="1397774" name="Text Box 14"/>
            <p:cNvSpPr txBox="1">
              <a:spLocks noChangeArrowheads="1"/>
            </p:cNvSpPr>
            <p:nvPr/>
          </p:nvSpPr>
          <p:spPr bwMode="auto">
            <a:xfrm>
              <a:off x="5352" y="7270"/>
              <a:ext cx="1123" cy="387"/>
            </a:xfrm>
            <a:prstGeom prst="rect">
              <a:avLst/>
            </a:prstGeom>
            <a:grpFill/>
            <a:ln w="9525" algn="ctr">
              <a:noFill/>
              <a:miter lim="800000"/>
              <a:headEnd/>
              <a:tailEnd/>
            </a:ln>
            <a:effectLst>
              <a:outerShdw dist="20000" dir="5400000" rotWithShape="0">
                <a:srgbClr val="000000">
                  <a:alpha val="37999"/>
                </a:srgbClr>
              </a:outerShdw>
            </a:effectLst>
          </p:spPr>
          <p:txBody>
            <a:bodyPr vert="horz" wrap="square" lIns="121920" tIns="0" rIns="121920" bIns="60960" numCol="1" anchor="t" anchorCtr="0" compatLnSpc="1">
              <a:prstTxWarp prst="textNoShape">
                <a:avLst/>
              </a:prstTxWarp>
            </a:bodyPr>
            <a:lstStyle/>
            <a:p>
              <a:pPr algn="just" defTabSz="1219170" fontAlgn="base">
                <a:lnSpc>
                  <a:spcPct val="96000"/>
                </a:lnSpc>
                <a:spcBef>
                  <a:spcPct val="0"/>
                </a:spcBef>
                <a:spcAft>
                  <a:spcPct val="0"/>
                </a:spcAft>
              </a:pPr>
              <a:r>
                <a:rPr lang="en-US" altLang="zh-CN" sz="2400" b="1" dirty="0" err="1">
                  <a:latin typeface="Calibri" pitchFamily="34" charset="0"/>
                  <a:ea typeface="宋体" pitchFamily="2" charset="-122"/>
                  <a:cs typeface="宋体" pitchFamily="2" charset="-122"/>
                </a:rPr>
                <a:t>i</a:t>
              </a:r>
              <a:r>
                <a:rPr lang="en-US" altLang="zh-CN" sz="2400" b="1" dirty="0">
                  <a:latin typeface="Calibri" pitchFamily="34" charset="0"/>
                  <a:ea typeface="宋体" pitchFamily="2" charset="-122"/>
                  <a:cs typeface="宋体" pitchFamily="2" charset="-122"/>
                </a:rPr>
                <a:t>  ≤ n </a:t>
              </a:r>
              <a:endParaRPr lang="zh-CN" altLang="zh-CN" sz="2400" b="1" dirty="0">
                <a:latin typeface="Arial" pitchFamily="34" charset="0"/>
                <a:ea typeface="宋体" pitchFamily="2" charset="-122"/>
                <a:cs typeface="宋体" pitchFamily="2" charset="-122"/>
              </a:endParaRPr>
            </a:p>
          </p:txBody>
        </p:sp>
        <p:grpSp>
          <p:nvGrpSpPr>
            <p:cNvPr id="1397775" name="Group 15"/>
            <p:cNvGrpSpPr>
              <a:grpSpLocks/>
            </p:cNvGrpSpPr>
            <p:nvPr/>
          </p:nvGrpSpPr>
          <p:grpSpPr bwMode="auto">
            <a:xfrm>
              <a:off x="4317" y="5863"/>
              <a:ext cx="1800" cy="1407"/>
              <a:chOff x="4431" y="14526"/>
              <a:chExt cx="1800" cy="1407"/>
            </a:xfrm>
            <a:grpFill/>
          </p:grpSpPr>
          <p:sp>
            <p:nvSpPr>
              <p:cNvPr id="1397776" name="Text Box 16"/>
              <p:cNvSpPr txBox="1">
                <a:spLocks noChangeArrowheads="1"/>
              </p:cNvSpPr>
              <p:nvPr/>
            </p:nvSpPr>
            <p:spPr bwMode="auto">
              <a:xfrm>
                <a:off x="4431" y="14526"/>
                <a:ext cx="1800" cy="468"/>
              </a:xfrm>
              <a:prstGeom prst="rect">
                <a:avLst/>
              </a:prstGeom>
              <a:grpFill/>
              <a:ln w="9525">
                <a:solidFill>
                  <a:schemeClr val="tx1"/>
                </a:solidFill>
                <a:miter lim="800000"/>
                <a:headEnd/>
                <a:tailEnd/>
              </a:ln>
            </p:spPr>
            <p:txBody>
              <a:bodyPr vert="horz" wrap="square" lIns="121920" tIns="0" rIns="121920" bIns="0" numCol="1" anchor="t" anchorCtr="0" compatLnSpc="1">
                <a:prstTxWarp prst="textNoShape">
                  <a:avLst/>
                </a:prstTxWarp>
              </a:bodyPr>
              <a:lstStyle/>
              <a:p>
                <a:pPr algn="just" defTabSz="1219170" fontAlgn="base">
                  <a:lnSpc>
                    <a:spcPct val="96000"/>
                  </a:lnSpc>
                  <a:spcBef>
                    <a:spcPct val="0"/>
                  </a:spcBef>
                  <a:spcAft>
                    <a:spcPct val="0"/>
                  </a:spcAft>
                </a:pPr>
                <a:r>
                  <a:rPr lang="en-US" altLang="zh-CN" sz="2400" b="1" dirty="0">
                    <a:latin typeface="Calibri" pitchFamily="34" charset="0"/>
                    <a:ea typeface="宋体" pitchFamily="2" charset="-122"/>
                    <a:cs typeface="宋体" pitchFamily="2" charset="-122"/>
                  </a:rPr>
                  <a:t>                  n % </a:t>
                </a:r>
                <a:r>
                  <a:rPr lang="en-US" altLang="zh-CN" sz="2400" b="1" dirty="0" err="1">
                    <a:latin typeface="Calibri" pitchFamily="34" charset="0"/>
                    <a:ea typeface="宋体" pitchFamily="2" charset="-122"/>
                    <a:cs typeface="宋体" pitchFamily="2" charset="-122"/>
                  </a:rPr>
                  <a:t>i</a:t>
                </a:r>
                <a:r>
                  <a:rPr lang="en-US" altLang="zh-CN" sz="2400" b="1" dirty="0">
                    <a:latin typeface="Calibri" pitchFamily="34" charset="0"/>
                    <a:ea typeface="宋体" pitchFamily="2" charset="-122"/>
                    <a:cs typeface="宋体" pitchFamily="2" charset="-122"/>
                  </a:rPr>
                  <a:t> == 0</a:t>
                </a:r>
              </a:p>
              <a:p>
                <a:pPr algn="just" defTabSz="1219170" fontAlgn="base">
                  <a:spcBef>
                    <a:spcPts val="1000"/>
                  </a:spcBef>
                  <a:spcAft>
                    <a:spcPct val="0"/>
                  </a:spcAft>
                </a:pPr>
                <a:r>
                  <a:rPr lang="en-US" altLang="zh-CN" sz="2400" b="1" dirty="0">
                    <a:latin typeface="Calibri" pitchFamily="34" charset="0"/>
                    <a:ea typeface="宋体" pitchFamily="2" charset="-122"/>
                    <a:cs typeface="宋体" pitchFamily="2" charset="-122"/>
                  </a:rPr>
                  <a:t>           </a:t>
                </a:r>
                <a:endParaRPr lang="zh-CN" altLang="zh-CN" sz="2400" b="1" dirty="0">
                  <a:latin typeface="Arial" pitchFamily="34" charset="0"/>
                  <a:ea typeface="宋体" pitchFamily="2" charset="-122"/>
                  <a:cs typeface="宋体" pitchFamily="2" charset="-122"/>
                </a:endParaRPr>
              </a:p>
            </p:txBody>
          </p:sp>
          <p:sp>
            <p:nvSpPr>
              <p:cNvPr id="1397777" name="Line 17"/>
              <p:cNvSpPr>
                <a:spLocks noChangeShapeType="1"/>
              </p:cNvSpPr>
              <p:nvPr/>
            </p:nvSpPr>
            <p:spPr bwMode="auto">
              <a:xfrm>
                <a:off x="4431" y="14526"/>
                <a:ext cx="900" cy="468"/>
              </a:xfrm>
              <a:prstGeom prst="line">
                <a:avLst/>
              </a:prstGeom>
              <a:grpFill/>
              <a:ln w="9525">
                <a:solidFill>
                  <a:schemeClr val="tx1"/>
                </a:solidFill>
                <a:round/>
                <a:headEnd/>
                <a:tailEnd/>
              </a:ln>
            </p:spPr>
            <p:txBody>
              <a:bodyPr vert="horz" wrap="square" lIns="121920" tIns="60960" rIns="121920" bIns="60960" numCol="1" anchor="t" anchorCtr="0" compatLnSpc="1">
                <a:prstTxWarp prst="textNoShape">
                  <a:avLst/>
                </a:prstTxWarp>
              </a:bodyPr>
              <a:lstStyle/>
              <a:p>
                <a:endParaRPr lang="zh-CN" altLang="en-US" sz="2400" b="1"/>
              </a:p>
            </p:txBody>
          </p:sp>
          <p:sp>
            <p:nvSpPr>
              <p:cNvPr id="1397778" name="Line 18"/>
              <p:cNvSpPr>
                <a:spLocks noChangeShapeType="1"/>
              </p:cNvSpPr>
              <p:nvPr/>
            </p:nvSpPr>
            <p:spPr bwMode="auto">
              <a:xfrm flipH="1">
                <a:off x="5331" y="14526"/>
                <a:ext cx="900" cy="468"/>
              </a:xfrm>
              <a:prstGeom prst="line">
                <a:avLst/>
              </a:prstGeom>
              <a:grpFill/>
              <a:ln w="9525">
                <a:solidFill>
                  <a:schemeClr val="tx1"/>
                </a:solidFill>
                <a:round/>
                <a:headEnd/>
                <a:tailEnd/>
              </a:ln>
            </p:spPr>
            <p:txBody>
              <a:bodyPr vert="horz" wrap="square" lIns="121920" tIns="60960" rIns="121920" bIns="60960" numCol="1" anchor="t" anchorCtr="0" compatLnSpc="1">
                <a:prstTxWarp prst="textNoShape">
                  <a:avLst/>
                </a:prstTxWarp>
              </a:bodyPr>
              <a:lstStyle/>
              <a:p>
                <a:endParaRPr lang="zh-CN" altLang="en-US" sz="2400" b="1"/>
              </a:p>
            </p:txBody>
          </p:sp>
          <p:sp>
            <p:nvSpPr>
              <p:cNvPr id="1397779" name="Text Box 19"/>
              <p:cNvSpPr txBox="1">
                <a:spLocks noChangeArrowheads="1"/>
              </p:cNvSpPr>
              <p:nvPr/>
            </p:nvSpPr>
            <p:spPr bwMode="auto">
              <a:xfrm>
                <a:off x="4515" y="14682"/>
                <a:ext cx="180" cy="312"/>
              </a:xfrm>
              <a:prstGeom prst="rect">
                <a:avLst/>
              </a:prstGeom>
              <a:grpFill/>
              <a:ln w="9525">
                <a:noFill/>
                <a:miter lim="800000"/>
                <a:headEnd/>
                <a:tailEnd/>
              </a:ln>
            </p:spPr>
            <p:txBody>
              <a:bodyPr vert="horz" wrap="square" lIns="0" tIns="0" rIns="0" bIns="0" numCol="1" anchor="t" anchorCtr="0" compatLnSpc="1">
                <a:prstTxWarp prst="textNoShape">
                  <a:avLst/>
                </a:prstTxWarp>
              </a:bodyPr>
              <a:lstStyle/>
              <a:p>
                <a:pPr algn="just" defTabSz="1219170" fontAlgn="base">
                  <a:lnSpc>
                    <a:spcPct val="96000"/>
                  </a:lnSpc>
                  <a:spcBef>
                    <a:spcPct val="0"/>
                  </a:spcBef>
                  <a:spcAft>
                    <a:spcPct val="0"/>
                  </a:spcAft>
                </a:pPr>
                <a:r>
                  <a:rPr lang="en-US" altLang="zh-CN" sz="2400" b="1">
                    <a:latin typeface="Calibri" pitchFamily="34" charset="0"/>
                    <a:ea typeface="宋体" pitchFamily="2" charset="-122"/>
                    <a:cs typeface="宋体" pitchFamily="2" charset="-122"/>
                  </a:rPr>
                  <a:t>T</a:t>
                </a:r>
                <a:endParaRPr lang="zh-CN" altLang="zh-CN" sz="2400" b="1">
                  <a:latin typeface="Arial" pitchFamily="34" charset="0"/>
                  <a:ea typeface="宋体" pitchFamily="2" charset="-122"/>
                  <a:cs typeface="宋体" pitchFamily="2" charset="-122"/>
                </a:endParaRPr>
              </a:p>
            </p:txBody>
          </p:sp>
          <p:sp>
            <p:nvSpPr>
              <p:cNvPr id="1397780" name="Text Box 20"/>
              <p:cNvSpPr txBox="1">
                <a:spLocks noChangeArrowheads="1"/>
              </p:cNvSpPr>
              <p:nvPr/>
            </p:nvSpPr>
            <p:spPr bwMode="auto">
              <a:xfrm>
                <a:off x="6027" y="14682"/>
                <a:ext cx="180" cy="312"/>
              </a:xfrm>
              <a:prstGeom prst="rect">
                <a:avLst/>
              </a:prstGeom>
              <a:grpFill/>
              <a:ln w="9525">
                <a:noFill/>
                <a:miter lim="800000"/>
                <a:headEnd/>
                <a:tailEnd/>
              </a:ln>
            </p:spPr>
            <p:txBody>
              <a:bodyPr vert="horz" wrap="square" lIns="0" tIns="0" rIns="0" bIns="0" numCol="1" anchor="t" anchorCtr="0" compatLnSpc="1">
                <a:prstTxWarp prst="textNoShape">
                  <a:avLst/>
                </a:prstTxWarp>
              </a:bodyPr>
              <a:lstStyle/>
              <a:p>
                <a:pPr algn="just" defTabSz="1219170" fontAlgn="base">
                  <a:lnSpc>
                    <a:spcPct val="96000"/>
                  </a:lnSpc>
                  <a:spcBef>
                    <a:spcPct val="0"/>
                  </a:spcBef>
                  <a:spcAft>
                    <a:spcPct val="0"/>
                  </a:spcAft>
                </a:pPr>
                <a:r>
                  <a:rPr lang="en-US" altLang="zh-CN" sz="2400" b="1">
                    <a:latin typeface="Calibri" pitchFamily="34" charset="0"/>
                    <a:ea typeface="宋体" pitchFamily="2" charset="-122"/>
                    <a:cs typeface="宋体" pitchFamily="2" charset="-122"/>
                  </a:rPr>
                  <a:t>F</a:t>
                </a:r>
                <a:endParaRPr lang="zh-CN" altLang="zh-CN" sz="2400" b="1">
                  <a:latin typeface="Arial" pitchFamily="34" charset="0"/>
                  <a:ea typeface="宋体" pitchFamily="2" charset="-122"/>
                  <a:cs typeface="宋体" pitchFamily="2" charset="-122"/>
                </a:endParaRPr>
              </a:p>
            </p:txBody>
          </p:sp>
          <p:sp>
            <p:nvSpPr>
              <p:cNvPr id="1397781" name="Text Box 21"/>
              <p:cNvSpPr txBox="1">
                <a:spLocks noChangeArrowheads="1"/>
              </p:cNvSpPr>
              <p:nvPr/>
            </p:nvSpPr>
            <p:spPr bwMode="auto">
              <a:xfrm>
                <a:off x="5331" y="14991"/>
                <a:ext cx="900" cy="471"/>
              </a:xfrm>
              <a:prstGeom prst="rect">
                <a:avLst/>
              </a:prstGeom>
              <a:grpFill/>
              <a:ln w="9525">
                <a:solidFill>
                  <a:schemeClr val="tx1"/>
                </a:solidFill>
                <a:miter lim="800000"/>
                <a:headEnd/>
                <a:tailEnd/>
              </a:ln>
            </p:spPr>
            <p:txBody>
              <a:bodyPr vert="horz" wrap="square" lIns="0" tIns="0" rIns="0" bIns="0" numCol="1" anchor="t" anchorCtr="0" compatLnSpc="1">
                <a:prstTxWarp prst="textNoShape">
                  <a:avLst/>
                </a:prstTxWarp>
              </a:bodyPr>
              <a:lstStyle/>
              <a:p>
                <a:pPr defTabSz="1219170" fontAlgn="base">
                  <a:spcBef>
                    <a:spcPct val="0"/>
                  </a:spcBef>
                  <a:spcAft>
                    <a:spcPct val="0"/>
                  </a:spcAft>
                </a:pPr>
                <a:endParaRPr lang="zh-CN" altLang="zh-CN" sz="2400" b="1">
                  <a:latin typeface="Arial" pitchFamily="34" charset="0"/>
                  <a:ea typeface="宋体" pitchFamily="2" charset="-122"/>
                  <a:cs typeface="宋体" pitchFamily="2" charset="-122"/>
                </a:endParaRPr>
              </a:p>
            </p:txBody>
          </p:sp>
          <p:sp>
            <p:nvSpPr>
              <p:cNvPr id="1397782" name="Text Box 22"/>
              <p:cNvSpPr txBox="1">
                <a:spLocks noChangeArrowheads="1"/>
              </p:cNvSpPr>
              <p:nvPr/>
            </p:nvSpPr>
            <p:spPr bwMode="auto">
              <a:xfrm>
                <a:off x="4431" y="14991"/>
                <a:ext cx="900" cy="471"/>
              </a:xfrm>
              <a:prstGeom prst="rect">
                <a:avLst/>
              </a:prstGeom>
              <a:grpFill/>
              <a:ln w="9525">
                <a:solidFill>
                  <a:schemeClr val="tx1"/>
                </a:solidFill>
                <a:miter lim="800000"/>
                <a:headEnd/>
                <a:tailEnd/>
              </a:ln>
            </p:spPr>
            <p:txBody>
              <a:bodyPr vert="horz" wrap="square" lIns="0" tIns="0" rIns="0" bIns="0" numCol="1" anchor="t" anchorCtr="0" compatLnSpc="1">
                <a:prstTxWarp prst="textNoShape">
                  <a:avLst/>
                </a:prstTxWarp>
              </a:bodyPr>
              <a:lstStyle/>
              <a:p>
                <a:pPr algn="just" defTabSz="1219170" fontAlgn="base">
                  <a:lnSpc>
                    <a:spcPct val="96000"/>
                  </a:lnSpc>
                  <a:spcBef>
                    <a:spcPts val="800"/>
                  </a:spcBef>
                  <a:spcAft>
                    <a:spcPct val="0"/>
                  </a:spcAft>
                </a:pPr>
                <a:r>
                  <a:rPr lang="en-US" altLang="zh-CN" sz="2400" b="1" dirty="0">
                    <a:latin typeface="Calibri" pitchFamily="34" charset="0"/>
                    <a:ea typeface="宋体" pitchFamily="2" charset="-122"/>
                    <a:cs typeface="宋体" pitchFamily="2" charset="-122"/>
                  </a:rPr>
                  <a:t>            r = r + 1</a:t>
                </a:r>
                <a:endParaRPr lang="zh-CN" altLang="zh-CN" sz="2400" b="1" dirty="0">
                  <a:latin typeface="Arial" pitchFamily="34" charset="0"/>
                  <a:ea typeface="宋体" pitchFamily="2" charset="-122"/>
                  <a:cs typeface="宋体" pitchFamily="2" charset="-122"/>
                </a:endParaRPr>
              </a:p>
            </p:txBody>
          </p:sp>
          <p:sp>
            <p:nvSpPr>
              <p:cNvPr id="1397783" name="Text Box 23"/>
              <p:cNvSpPr txBox="1">
                <a:spLocks noChangeArrowheads="1"/>
              </p:cNvSpPr>
              <p:nvPr/>
            </p:nvSpPr>
            <p:spPr bwMode="auto">
              <a:xfrm>
                <a:off x="4431" y="15462"/>
                <a:ext cx="1800" cy="471"/>
              </a:xfrm>
              <a:prstGeom prst="rect">
                <a:avLst/>
              </a:prstGeom>
              <a:grpFill/>
              <a:ln w="9525">
                <a:solidFill>
                  <a:schemeClr val="tx1"/>
                </a:solidFill>
                <a:miter lim="800000"/>
                <a:headEnd/>
                <a:tailEnd/>
              </a:ln>
            </p:spPr>
            <p:txBody>
              <a:bodyPr vert="horz" wrap="square" lIns="0" tIns="0" rIns="0" bIns="0" numCol="1" anchor="t" anchorCtr="0" compatLnSpc="1">
                <a:prstTxWarp prst="textNoShape">
                  <a:avLst/>
                </a:prstTxWarp>
              </a:bodyPr>
              <a:lstStyle/>
              <a:p>
                <a:pPr algn="just" defTabSz="1219170" fontAlgn="base">
                  <a:lnSpc>
                    <a:spcPct val="96000"/>
                  </a:lnSpc>
                  <a:spcBef>
                    <a:spcPts val="800"/>
                  </a:spcBef>
                  <a:spcAft>
                    <a:spcPct val="0"/>
                  </a:spcAft>
                </a:pPr>
                <a:r>
                  <a:rPr lang="en-US" altLang="zh-CN" sz="2400" b="1" dirty="0">
                    <a:latin typeface="Calibri" pitchFamily="34" charset="0"/>
                    <a:ea typeface="宋体" pitchFamily="2" charset="-122"/>
                    <a:cs typeface="宋体" pitchFamily="2" charset="-122"/>
                  </a:rPr>
                  <a:t>                           </a:t>
                </a:r>
                <a:r>
                  <a:rPr lang="en-US" altLang="zh-CN" sz="2400" b="1" dirty="0" err="1">
                    <a:latin typeface="Calibri" pitchFamily="34" charset="0"/>
                    <a:ea typeface="宋体" pitchFamily="2" charset="-122"/>
                    <a:cs typeface="宋体" pitchFamily="2" charset="-122"/>
                  </a:rPr>
                  <a:t>i</a:t>
                </a:r>
                <a:r>
                  <a:rPr lang="en-US" altLang="zh-CN" sz="2400" b="1" dirty="0">
                    <a:latin typeface="Calibri" pitchFamily="34" charset="0"/>
                    <a:ea typeface="宋体" pitchFamily="2" charset="-122"/>
                    <a:cs typeface="宋体" pitchFamily="2" charset="-122"/>
                  </a:rPr>
                  <a:t> = </a:t>
                </a:r>
                <a:r>
                  <a:rPr lang="en-US" altLang="zh-CN" sz="2400" b="1" dirty="0" err="1">
                    <a:latin typeface="Calibri" pitchFamily="34" charset="0"/>
                    <a:ea typeface="宋体" pitchFamily="2" charset="-122"/>
                    <a:cs typeface="宋体" pitchFamily="2" charset="-122"/>
                  </a:rPr>
                  <a:t>i</a:t>
                </a:r>
                <a:r>
                  <a:rPr lang="en-US" altLang="zh-CN" sz="2400" b="1" dirty="0">
                    <a:latin typeface="Calibri" pitchFamily="34" charset="0"/>
                    <a:ea typeface="宋体" pitchFamily="2" charset="-122"/>
                    <a:cs typeface="宋体" pitchFamily="2" charset="-122"/>
                  </a:rPr>
                  <a:t> + 1</a:t>
                </a:r>
                <a:endParaRPr lang="zh-CN" altLang="zh-CN" sz="2400" b="1" dirty="0">
                  <a:latin typeface="Arial" pitchFamily="34" charset="0"/>
                  <a:ea typeface="宋体" pitchFamily="2" charset="-122"/>
                  <a:cs typeface="宋体" pitchFamily="2" charset="-122"/>
                </a:endParaRPr>
              </a:p>
            </p:txBody>
          </p:sp>
        </p:grpSp>
      </p:grpSp>
      <p:sp>
        <p:nvSpPr>
          <p:cNvPr id="2" name="标题 1">
            <a:extLst>
              <a:ext uri="{FF2B5EF4-FFF2-40B4-BE49-F238E27FC236}">
                <a16:creationId xmlns:a16="http://schemas.microsoft.com/office/drawing/2014/main" id="{C3458AC4-9411-5EB0-A99B-23EACB19E9B7}"/>
              </a:ext>
            </a:extLst>
          </p:cNvPr>
          <p:cNvSpPr>
            <a:spLocks noGrp="1"/>
          </p:cNvSpPr>
          <p:nvPr>
            <p:ph type="title"/>
          </p:nvPr>
        </p:nvSpPr>
        <p:spPr/>
        <p:txBody>
          <a:bodyPr/>
          <a:lstStyle/>
          <a:p>
            <a:r>
              <a:rPr lang="en-US" altLang="zh-CN" dirty="0"/>
              <a:t>N-S</a:t>
            </a:r>
            <a:r>
              <a:rPr lang="zh-CN" altLang="en-US" dirty="0"/>
              <a:t>图</a:t>
            </a:r>
          </a:p>
        </p:txBody>
      </p:sp>
    </p:spTree>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2978"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字符常量</a:t>
            </a:r>
          </a:p>
        </p:txBody>
      </p:sp>
      <p:sp>
        <p:nvSpPr>
          <p:cNvPr id="79875" name="Rectangle 3"/>
          <p:cNvSpPr>
            <a:spLocks noGrp="1" noChangeArrowheads="1"/>
          </p:cNvSpPr>
          <p:nvPr>
            <p:ph idx="4294967295"/>
          </p:nvPr>
        </p:nvSpPr>
        <p:spPr>
          <a:xfrm>
            <a:off x="866987" y="1584114"/>
            <a:ext cx="5276850" cy="4605338"/>
          </a:xfrm>
        </p:spPr>
        <p:txBody>
          <a:bodyPr>
            <a:normAutofit/>
          </a:bodyPr>
          <a:lstStyle/>
          <a:p>
            <a:pPr>
              <a:lnSpc>
                <a:spcPct val="140000"/>
              </a:lnSpc>
              <a:buNone/>
            </a:pPr>
            <a:r>
              <a:rPr lang="zh-CN" altLang="en-US" sz="2400" b="1" dirty="0"/>
              <a:t>可打印字符</a:t>
            </a:r>
            <a:endParaRPr lang="en-US" altLang="zh-CN" sz="2400" b="1" dirty="0"/>
          </a:p>
          <a:p>
            <a:pPr>
              <a:lnSpc>
                <a:spcPct val="140000"/>
              </a:lnSpc>
              <a:buNone/>
            </a:pPr>
            <a:r>
              <a:rPr lang="zh-CN" altLang="en-US" sz="1867" dirty="0"/>
              <a:t>用一对单引号括起来</a:t>
            </a:r>
            <a:endParaRPr lang="en-US" altLang="zh-CN" sz="1867" dirty="0"/>
          </a:p>
          <a:p>
            <a:pPr>
              <a:spcBef>
                <a:spcPts val="800"/>
              </a:spcBef>
              <a:buNone/>
            </a:pPr>
            <a:r>
              <a:rPr lang="zh-CN" altLang="en-US" sz="2400" b="1" dirty="0"/>
              <a:t> </a:t>
            </a:r>
            <a:r>
              <a:rPr lang="zh-CN" altLang="en-US" sz="1867" dirty="0"/>
              <a:t>‘</a:t>
            </a:r>
            <a:r>
              <a:rPr lang="en-US" altLang="zh-CN" sz="1867" dirty="0"/>
              <a:t>a’, ‘S’, ‘2’</a:t>
            </a:r>
            <a:r>
              <a:rPr lang="zh-CN" altLang="en-US" sz="1867" dirty="0"/>
              <a:t>等</a:t>
            </a:r>
          </a:p>
        </p:txBody>
      </p:sp>
      <p:sp>
        <p:nvSpPr>
          <p:cNvPr id="4" name="文本框 7"/>
          <p:cNvSpPr txBox="1"/>
          <p:nvPr/>
        </p:nvSpPr>
        <p:spPr>
          <a:xfrm>
            <a:off x="866987" y="3429000"/>
            <a:ext cx="4533900" cy="2319609"/>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非打印字符：用转义序列</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1867" dirty="0">
                <a:latin typeface="微软雅黑" panose="020B0503020204020204" pitchFamily="34" charset="-122"/>
                <a:ea typeface="微软雅黑" panose="020B0503020204020204" pitchFamily="34" charset="-122"/>
              </a:rPr>
              <a:t>以 </a:t>
            </a:r>
            <a:r>
              <a:rPr lang="en-US" altLang="zh-CN" sz="1867" dirty="0">
                <a:latin typeface="微软雅黑" panose="020B0503020204020204" pitchFamily="34" charset="-122"/>
                <a:ea typeface="微软雅黑" panose="020B0503020204020204" pitchFamily="34" charset="-122"/>
              </a:rPr>
              <a:t>\ </a:t>
            </a:r>
            <a:r>
              <a:rPr lang="zh-CN" altLang="en-US" sz="1867" dirty="0">
                <a:latin typeface="微软雅黑" panose="020B0503020204020204" pitchFamily="34" charset="-122"/>
                <a:ea typeface="微软雅黑" panose="020B0503020204020204" pitchFamily="34" charset="-122"/>
              </a:rPr>
              <a:t>开始的一串字符，表示一个字符</a:t>
            </a:r>
            <a:endParaRPr lang="en-US" altLang="zh-CN" sz="1867" dirty="0">
              <a:latin typeface="微软雅黑" panose="020B0503020204020204" pitchFamily="34" charset="-122"/>
              <a:ea typeface="微软雅黑" panose="020B0503020204020204" pitchFamily="34" charset="-122"/>
            </a:endParaRPr>
          </a:p>
          <a:p>
            <a:pPr>
              <a:lnSpc>
                <a:spcPct val="150000"/>
              </a:lnSpc>
            </a:pPr>
            <a:r>
              <a:rPr lang="zh-CN" altLang="en-US" sz="1867" dirty="0">
                <a:latin typeface="微软雅黑" panose="020B0503020204020204" pitchFamily="34" charset="-122"/>
                <a:ea typeface="微软雅黑" panose="020B0503020204020204" pitchFamily="34" charset="-122"/>
              </a:rPr>
              <a:t>如：</a:t>
            </a:r>
            <a:r>
              <a:rPr lang="en-US" altLang="zh-CN" sz="1867" dirty="0">
                <a:latin typeface="微软雅黑" panose="020B0503020204020204" pitchFamily="34" charset="-122"/>
                <a:ea typeface="微软雅黑" panose="020B0503020204020204" pitchFamily="34" charset="-122"/>
              </a:rPr>
              <a:t>’\n’</a:t>
            </a:r>
            <a:r>
              <a:rPr lang="zh-CN" altLang="en-US" sz="1867" dirty="0">
                <a:latin typeface="微软雅黑" panose="020B0503020204020204" pitchFamily="34" charset="-122"/>
                <a:ea typeface="微软雅黑" panose="020B0503020204020204" pitchFamily="34" charset="-122"/>
              </a:rPr>
              <a:t>表示换行</a:t>
            </a:r>
            <a:endParaRPr lang="en-US" altLang="zh-CN" sz="1867" dirty="0">
              <a:latin typeface="微软雅黑" panose="020B0503020204020204" pitchFamily="34" charset="-122"/>
              <a:ea typeface="微软雅黑" panose="020B0503020204020204" pitchFamily="34" charset="-122"/>
            </a:endParaRPr>
          </a:p>
          <a:p>
            <a:pPr>
              <a:lnSpc>
                <a:spcPct val="150000"/>
              </a:lnSpc>
            </a:pPr>
            <a:r>
              <a:rPr lang="en-US" altLang="zh-CN" sz="1867" dirty="0">
                <a:latin typeface="微软雅黑" panose="020B0503020204020204" pitchFamily="34" charset="-122"/>
                <a:ea typeface="微软雅黑" panose="020B0503020204020204" pitchFamily="34" charset="-122"/>
              </a:rPr>
              <a:t>       ‘\t’</a:t>
            </a:r>
            <a:r>
              <a:rPr lang="zh-CN" altLang="en-US" sz="1867" dirty="0">
                <a:latin typeface="微软雅黑" panose="020B0503020204020204" pitchFamily="34" charset="-122"/>
                <a:ea typeface="微软雅黑" panose="020B0503020204020204" pitchFamily="34" charset="-122"/>
              </a:rPr>
              <a:t>表示水平制表符</a:t>
            </a:r>
            <a:endParaRPr lang="en-US" altLang="zh-CN" sz="1867" dirty="0">
              <a:latin typeface="微软雅黑" panose="020B0503020204020204" pitchFamily="34" charset="-122"/>
              <a:ea typeface="微软雅黑" panose="020B0503020204020204" pitchFamily="34" charset="-122"/>
            </a:endParaRPr>
          </a:p>
          <a:p>
            <a:pPr>
              <a:lnSpc>
                <a:spcPct val="150000"/>
              </a:lnSpc>
            </a:pPr>
            <a:r>
              <a:rPr lang="en-US" altLang="zh-CN" sz="1867" dirty="0">
                <a:latin typeface="微软雅黑" panose="020B0503020204020204" pitchFamily="34" charset="-122"/>
                <a:ea typeface="微软雅黑" panose="020B0503020204020204" pitchFamily="34" charset="-122"/>
              </a:rPr>
              <a:t>       ‘\a’</a:t>
            </a:r>
            <a:r>
              <a:rPr lang="zh-CN" altLang="en-US" sz="1867" dirty="0">
                <a:latin typeface="微软雅黑" panose="020B0503020204020204" pitchFamily="34" charset="-122"/>
                <a:ea typeface="微软雅黑" panose="020B0503020204020204" pitchFamily="34" charset="-122"/>
              </a:rPr>
              <a:t>表示振铃</a:t>
            </a:r>
          </a:p>
        </p:txBody>
      </p:sp>
    </p:spTree>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946" name="Group 2"/>
          <p:cNvGrpSpPr>
            <a:grpSpLocks/>
          </p:cNvGrpSpPr>
          <p:nvPr/>
        </p:nvGrpSpPr>
        <p:grpSpPr bwMode="auto">
          <a:xfrm>
            <a:off x="1265171" y="1172718"/>
            <a:ext cx="8483600" cy="5357813"/>
            <a:chOff x="-3" y="-3"/>
            <a:chExt cx="2482" cy="4439"/>
          </a:xfrm>
        </p:grpSpPr>
        <p:grpSp>
          <p:nvGrpSpPr>
            <p:cNvPr id="82948" name="Group 3"/>
            <p:cNvGrpSpPr>
              <a:grpSpLocks/>
            </p:cNvGrpSpPr>
            <p:nvPr/>
          </p:nvGrpSpPr>
          <p:grpSpPr bwMode="auto">
            <a:xfrm>
              <a:off x="0" y="0"/>
              <a:ext cx="2476" cy="4433"/>
              <a:chOff x="0" y="0"/>
              <a:chExt cx="2476" cy="4433"/>
            </a:xfrm>
          </p:grpSpPr>
          <p:grpSp>
            <p:nvGrpSpPr>
              <p:cNvPr id="82950" name="Group 4"/>
              <p:cNvGrpSpPr>
                <a:grpSpLocks/>
              </p:cNvGrpSpPr>
              <p:nvPr/>
            </p:nvGrpSpPr>
            <p:grpSpPr bwMode="auto">
              <a:xfrm>
                <a:off x="0" y="0"/>
                <a:ext cx="806" cy="403"/>
                <a:chOff x="0" y="0"/>
                <a:chExt cx="806" cy="403"/>
              </a:xfrm>
            </p:grpSpPr>
            <p:sp>
              <p:nvSpPr>
                <p:cNvPr id="83014" name="Rectangle 5"/>
                <p:cNvSpPr>
                  <a:spLocks noChangeArrowheads="1"/>
                </p:cNvSpPr>
                <p:nvPr/>
              </p:nvSpPr>
              <p:spPr bwMode="auto">
                <a:xfrm>
                  <a:off x="43" y="0"/>
                  <a:ext cx="720" cy="403"/>
                </a:xfrm>
                <a:prstGeom prst="rect">
                  <a:avLst/>
                </a:prstGeom>
                <a:noFill/>
                <a:ln w="9525">
                  <a:noFill/>
                  <a:miter lim="800000"/>
                  <a:headEnd/>
                  <a:tailEnd/>
                </a:ln>
              </p:spPr>
              <p:txBody>
                <a:bodyPr/>
                <a:lstStyle/>
                <a:p>
                  <a:pPr algn="ctr">
                    <a:tabLst>
                      <a:tab pos="355591" algn="l"/>
                      <a:tab pos="721766" algn="l"/>
                    </a:tabLst>
                  </a:pPr>
                  <a:r>
                    <a:rPr lang="zh-CN" altLang="en-US" sz="1867">
                      <a:latin typeface="微软雅黑" pitchFamily="34" charset="-122"/>
                      <a:ea typeface="微软雅黑" pitchFamily="34" charset="-122"/>
                    </a:rPr>
                    <a:t>字符形式</a:t>
                  </a:r>
                </a:p>
                <a:p>
                  <a:pPr algn="ctr" eaLnBrk="0" hangingPunct="0">
                    <a:tabLst>
                      <a:tab pos="355591" algn="l"/>
                      <a:tab pos="721766" algn="l"/>
                    </a:tabLst>
                  </a:pPr>
                  <a:endParaRPr lang="en-US" altLang="zh-CN" sz="1867">
                    <a:latin typeface="微软雅黑" pitchFamily="34" charset="-122"/>
                    <a:ea typeface="微软雅黑" pitchFamily="34" charset="-122"/>
                  </a:endParaRPr>
                </a:p>
              </p:txBody>
            </p:sp>
            <p:sp>
              <p:nvSpPr>
                <p:cNvPr id="83015" name="Rectangle 6"/>
                <p:cNvSpPr>
                  <a:spLocks noChangeArrowheads="1"/>
                </p:cNvSpPr>
                <p:nvPr/>
              </p:nvSpPr>
              <p:spPr bwMode="auto">
                <a:xfrm>
                  <a:off x="0" y="0"/>
                  <a:ext cx="806" cy="403"/>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82951" name="Group 7"/>
              <p:cNvGrpSpPr>
                <a:grpSpLocks/>
              </p:cNvGrpSpPr>
              <p:nvPr/>
            </p:nvGrpSpPr>
            <p:grpSpPr bwMode="auto">
              <a:xfrm>
                <a:off x="806" y="0"/>
                <a:ext cx="1670" cy="403"/>
                <a:chOff x="806" y="0"/>
                <a:chExt cx="1670" cy="403"/>
              </a:xfrm>
            </p:grpSpPr>
            <p:sp>
              <p:nvSpPr>
                <p:cNvPr id="83012" name="Rectangle 8"/>
                <p:cNvSpPr>
                  <a:spLocks noChangeArrowheads="1"/>
                </p:cNvSpPr>
                <p:nvPr/>
              </p:nvSpPr>
              <p:spPr bwMode="auto">
                <a:xfrm>
                  <a:off x="849" y="0"/>
                  <a:ext cx="1584" cy="403"/>
                </a:xfrm>
                <a:prstGeom prst="rect">
                  <a:avLst/>
                </a:prstGeom>
                <a:noFill/>
                <a:ln w="9525">
                  <a:noFill/>
                  <a:miter lim="800000"/>
                  <a:headEnd/>
                  <a:tailEnd/>
                </a:ln>
              </p:spPr>
              <p:txBody>
                <a:bodyPr/>
                <a:lstStyle/>
                <a:p>
                  <a:pPr algn="ctr">
                    <a:tabLst>
                      <a:tab pos="355591" algn="l"/>
                      <a:tab pos="721766" algn="l"/>
                    </a:tabLst>
                  </a:pPr>
                  <a:r>
                    <a:rPr lang="zh-CN" altLang="en-US" sz="1867">
                      <a:latin typeface="微软雅黑" pitchFamily="34" charset="-122"/>
                      <a:ea typeface="微软雅黑" pitchFamily="34" charset="-122"/>
                    </a:rPr>
                    <a:t>含义</a:t>
                  </a:r>
                </a:p>
                <a:p>
                  <a:pPr algn="ctr" eaLnBrk="0" hangingPunct="0">
                    <a:tabLst>
                      <a:tab pos="355591" algn="l"/>
                      <a:tab pos="721766" algn="l"/>
                    </a:tabLst>
                  </a:pPr>
                  <a:endParaRPr lang="en-US" altLang="zh-CN" sz="1867">
                    <a:latin typeface="微软雅黑" pitchFamily="34" charset="-122"/>
                    <a:ea typeface="微软雅黑" pitchFamily="34" charset="-122"/>
                  </a:endParaRPr>
                </a:p>
              </p:txBody>
            </p:sp>
            <p:sp>
              <p:nvSpPr>
                <p:cNvPr id="83013" name="Rectangle 9"/>
                <p:cNvSpPr>
                  <a:spLocks noChangeArrowheads="1"/>
                </p:cNvSpPr>
                <p:nvPr/>
              </p:nvSpPr>
              <p:spPr bwMode="auto">
                <a:xfrm>
                  <a:off x="806" y="0"/>
                  <a:ext cx="1670" cy="403"/>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82952" name="Group 10"/>
              <p:cNvGrpSpPr>
                <a:grpSpLocks/>
              </p:cNvGrpSpPr>
              <p:nvPr/>
            </p:nvGrpSpPr>
            <p:grpSpPr bwMode="auto">
              <a:xfrm>
                <a:off x="0" y="403"/>
                <a:ext cx="806" cy="403"/>
                <a:chOff x="0" y="403"/>
                <a:chExt cx="806" cy="403"/>
              </a:xfrm>
            </p:grpSpPr>
            <p:sp>
              <p:nvSpPr>
                <p:cNvPr id="83010" name="Rectangle 11"/>
                <p:cNvSpPr>
                  <a:spLocks noChangeArrowheads="1"/>
                </p:cNvSpPr>
                <p:nvPr/>
              </p:nvSpPr>
              <p:spPr bwMode="auto">
                <a:xfrm>
                  <a:off x="43" y="403"/>
                  <a:ext cx="720" cy="403"/>
                </a:xfrm>
                <a:prstGeom prst="rect">
                  <a:avLst/>
                </a:prstGeom>
                <a:noFill/>
                <a:ln w="9525">
                  <a:noFill/>
                  <a:miter lim="800000"/>
                  <a:headEnd/>
                  <a:tailEnd/>
                </a:ln>
              </p:spPr>
              <p:txBody>
                <a:bodyPr/>
                <a:lstStyle/>
                <a:p>
                  <a:pPr algn="ctr">
                    <a:tabLst>
                      <a:tab pos="355591" algn="l"/>
                      <a:tab pos="721766" algn="l"/>
                    </a:tabLst>
                  </a:pPr>
                  <a:r>
                    <a:rPr lang="en-US" altLang="zh-CN" sz="1867">
                      <a:latin typeface="微软雅黑" pitchFamily="34" charset="-122"/>
                      <a:ea typeface="微软雅黑" pitchFamily="34" charset="-122"/>
                    </a:rPr>
                    <a:t>\n</a:t>
                  </a:r>
                </a:p>
                <a:p>
                  <a:pPr algn="ctr" eaLnBrk="0" hangingPunct="0">
                    <a:tabLst>
                      <a:tab pos="355591" algn="l"/>
                      <a:tab pos="721766" algn="l"/>
                    </a:tabLst>
                  </a:pPr>
                  <a:endParaRPr lang="en-US" altLang="zh-CN" sz="1867">
                    <a:latin typeface="微软雅黑" pitchFamily="34" charset="-122"/>
                    <a:ea typeface="微软雅黑" pitchFamily="34" charset="-122"/>
                  </a:endParaRPr>
                </a:p>
              </p:txBody>
            </p:sp>
            <p:sp>
              <p:nvSpPr>
                <p:cNvPr id="83011" name="Rectangle 12"/>
                <p:cNvSpPr>
                  <a:spLocks noChangeArrowheads="1"/>
                </p:cNvSpPr>
                <p:nvPr/>
              </p:nvSpPr>
              <p:spPr bwMode="auto">
                <a:xfrm>
                  <a:off x="0" y="403"/>
                  <a:ext cx="806" cy="403"/>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82953" name="Group 13"/>
              <p:cNvGrpSpPr>
                <a:grpSpLocks/>
              </p:cNvGrpSpPr>
              <p:nvPr/>
            </p:nvGrpSpPr>
            <p:grpSpPr bwMode="auto">
              <a:xfrm>
                <a:off x="806" y="403"/>
                <a:ext cx="1670" cy="403"/>
                <a:chOff x="806" y="403"/>
                <a:chExt cx="1670" cy="403"/>
              </a:xfrm>
            </p:grpSpPr>
            <p:sp>
              <p:nvSpPr>
                <p:cNvPr id="83008" name="Rectangle 14"/>
                <p:cNvSpPr>
                  <a:spLocks noChangeArrowheads="1"/>
                </p:cNvSpPr>
                <p:nvPr/>
              </p:nvSpPr>
              <p:spPr bwMode="auto">
                <a:xfrm>
                  <a:off x="849" y="403"/>
                  <a:ext cx="1584" cy="403"/>
                </a:xfrm>
                <a:prstGeom prst="rect">
                  <a:avLst/>
                </a:prstGeom>
                <a:noFill/>
                <a:ln w="9525">
                  <a:noFill/>
                  <a:miter lim="800000"/>
                  <a:headEnd/>
                  <a:tailEnd/>
                </a:ln>
              </p:spPr>
              <p:txBody>
                <a:bodyPr/>
                <a:lstStyle/>
                <a:p>
                  <a:pPr algn="ctr">
                    <a:tabLst>
                      <a:tab pos="355591" algn="l"/>
                      <a:tab pos="721766" algn="l"/>
                    </a:tabLst>
                  </a:pPr>
                  <a:r>
                    <a:rPr lang="zh-CN" altLang="en-US" sz="1867">
                      <a:latin typeface="微软雅黑" pitchFamily="34" charset="-122"/>
                      <a:ea typeface="微软雅黑" pitchFamily="34" charset="-122"/>
                    </a:rPr>
                    <a:t>换行</a:t>
                  </a:r>
                </a:p>
                <a:p>
                  <a:pPr algn="ctr" eaLnBrk="0" hangingPunct="0">
                    <a:tabLst>
                      <a:tab pos="355591" algn="l"/>
                      <a:tab pos="721766" algn="l"/>
                    </a:tabLst>
                  </a:pPr>
                  <a:endParaRPr lang="en-US" altLang="zh-CN" sz="1867">
                    <a:latin typeface="微软雅黑" pitchFamily="34" charset="-122"/>
                    <a:ea typeface="微软雅黑" pitchFamily="34" charset="-122"/>
                  </a:endParaRPr>
                </a:p>
              </p:txBody>
            </p:sp>
            <p:sp>
              <p:nvSpPr>
                <p:cNvPr id="83009" name="Rectangle 15"/>
                <p:cNvSpPr>
                  <a:spLocks noChangeArrowheads="1"/>
                </p:cNvSpPr>
                <p:nvPr/>
              </p:nvSpPr>
              <p:spPr bwMode="auto">
                <a:xfrm>
                  <a:off x="806" y="403"/>
                  <a:ext cx="1670" cy="403"/>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82954" name="Group 16"/>
              <p:cNvGrpSpPr>
                <a:grpSpLocks/>
              </p:cNvGrpSpPr>
              <p:nvPr/>
            </p:nvGrpSpPr>
            <p:grpSpPr bwMode="auto">
              <a:xfrm>
                <a:off x="0" y="806"/>
                <a:ext cx="806" cy="403"/>
                <a:chOff x="0" y="806"/>
                <a:chExt cx="806" cy="403"/>
              </a:xfrm>
            </p:grpSpPr>
            <p:sp>
              <p:nvSpPr>
                <p:cNvPr id="83006" name="Rectangle 17"/>
                <p:cNvSpPr>
                  <a:spLocks noChangeArrowheads="1"/>
                </p:cNvSpPr>
                <p:nvPr/>
              </p:nvSpPr>
              <p:spPr bwMode="auto">
                <a:xfrm>
                  <a:off x="43" y="806"/>
                  <a:ext cx="720" cy="403"/>
                </a:xfrm>
                <a:prstGeom prst="rect">
                  <a:avLst/>
                </a:prstGeom>
                <a:noFill/>
                <a:ln w="9525">
                  <a:noFill/>
                  <a:miter lim="800000"/>
                  <a:headEnd/>
                  <a:tailEnd/>
                </a:ln>
              </p:spPr>
              <p:txBody>
                <a:bodyPr/>
                <a:lstStyle/>
                <a:p>
                  <a:pPr algn="ctr">
                    <a:tabLst>
                      <a:tab pos="355591" algn="l"/>
                      <a:tab pos="721766" algn="l"/>
                    </a:tabLst>
                  </a:pPr>
                  <a:r>
                    <a:rPr lang="en-US" altLang="zh-CN" sz="1867">
                      <a:latin typeface="微软雅黑" pitchFamily="34" charset="-122"/>
                      <a:ea typeface="微软雅黑" pitchFamily="34" charset="-122"/>
                    </a:rPr>
                    <a:t>\t</a:t>
                  </a:r>
                </a:p>
                <a:p>
                  <a:pPr algn="ctr" eaLnBrk="0" hangingPunct="0">
                    <a:tabLst>
                      <a:tab pos="355591" algn="l"/>
                      <a:tab pos="721766" algn="l"/>
                    </a:tabLst>
                  </a:pPr>
                  <a:endParaRPr lang="en-US" altLang="zh-CN" sz="1867">
                    <a:latin typeface="微软雅黑" pitchFamily="34" charset="-122"/>
                    <a:ea typeface="微软雅黑" pitchFamily="34" charset="-122"/>
                  </a:endParaRPr>
                </a:p>
              </p:txBody>
            </p:sp>
            <p:sp>
              <p:nvSpPr>
                <p:cNvPr id="83007" name="Rectangle 18"/>
                <p:cNvSpPr>
                  <a:spLocks noChangeArrowheads="1"/>
                </p:cNvSpPr>
                <p:nvPr/>
              </p:nvSpPr>
              <p:spPr bwMode="auto">
                <a:xfrm>
                  <a:off x="0" y="806"/>
                  <a:ext cx="806" cy="403"/>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82955" name="Group 19"/>
              <p:cNvGrpSpPr>
                <a:grpSpLocks/>
              </p:cNvGrpSpPr>
              <p:nvPr/>
            </p:nvGrpSpPr>
            <p:grpSpPr bwMode="auto">
              <a:xfrm>
                <a:off x="806" y="806"/>
                <a:ext cx="1670" cy="403"/>
                <a:chOff x="806" y="806"/>
                <a:chExt cx="1670" cy="403"/>
              </a:xfrm>
            </p:grpSpPr>
            <p:sp>
              <p:nvSpPr>
                <p:cNvPr id="83004" name="Rectangle 20"/>
                <p:cNvSpPr>
                  <a:spLocks noChangeArrowheads="1"/>
                </p:cNvSpPr>
                <p:nvPr/>
              </p:nvSpPr>
              <p:spPr bwMode="auto">
                <a:xfrm>
                  <a:off x="849" y="806"/>
                  <a:ext cx="1584" cy="403"/>
                </a:xfrm>
                <a:prstGeom prst="rect">
                  <a:avLst/>
                </a:prstGeom>
                <a:noFill/>
                <a:ln w="9525">
                  <a:noFill/>
                  <a:miter lim="800000"/>
                  <a:headEnd/>
                  <a:tailEnd/>
                </a:ln>
              </p:spPr>
              <p:txBody>
                <a:bodyPr/>
                <a:lstStyle/>
                <a:p>
                  <a:pPr algn="ctr">
                    <a:tabLst>
                      <a:tab pos="355591" algn="l"/>
                      <a:tab pos="721766" algn="l"/>
                    </a:tabLst>
                  </a:pPr>
                  <a:r>
                    <a:rPr lang="zh-CN" altLang="en-US" sz="1867">
                      <a:latin typeface="微软雅黑" pitchFamily="34" charset="-122"/>
                      <a:ea typeface="微软雅黑" pitchFamily="34" charset="-122"/>
                    </a:rPr>
                    <a:t>水平制表</a:t>
                  </a:r>
                </a:p>
                <a:p>
                  <a:pPr algn="ctr" eaLnBrk="0" hangingPunct="0">
                    <a:tabLst>
                      <a:tab pos="355591" algn="l"/>
                      <a:tab pos="721766" algn="l"/>
                    </a:tabLst>
                  </a:pPr>
                  <a:endParaRPr lang="en-US" altLang="zh-CN" sz="1867">
                    <a:latin typeface="微软雅黑" pitchFamily="34" charset="-122"/>
                    <a:ea typeface="微软雅黑" pitchFamily="34" charset="-122"/>
                  </a:endParaRPr>
                </a:p>
              </p:txBody>
            </p:sp>
            <p:sp>
              <p:nvSpPr>
                <p:cNvPr id="83005" name="Rectangle 21"/>
                <p:cNvSpPr>
                  <a:spLocks noChangeArrowheads="1"/>
                </p:cNvSpPr>
                <p:nvPr/>
              </p:nvSpPr>
              <p:spPr bwMode="auto">
                <a:xfrm>
                  <a:off x="806" y="806"/>
                  <a:ext cx="1670" cy="403"/>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82956" name="Group 22"/>
              <p:cNvGrpSpPr>
                <a:grpSpLocks/>
              </p:cNvGrpSpPr>
              <p:nvPr/>
            </p:nvGrpSpPr>
            <p:grpSpPr bwMode="auto">
              <a:xfrm>
                <a:off x="0" y="1209"/>
                <a:ext cx="806" cy="403"/>
                <a:chOff x="0" y="1209"/>
                <a:chExt cx="806" cy="403"/>
              </a:xfrm>
            </p:grpSpPr>
            <p:sp>
              <p:nvSpPr>
                <p:cNvPr id="83002" name="Rectangle 23"/>
                <p:cNvSpPr>
                  <a:spLocks noChangeArrowheads="1"/>
                </p:cNvSpPr>
                <p:nvPr/>
              </p:nvSpPr>
              <p:spPr bwMode="auto">
                <a:xfrm>
                  <a:off x="43" y="1209"/>
                  <a:ext cx="720" cy="403"/>
                </a:xfrm>
                <a:prstGeom prst="rect">
                  <a:avLst/>
                </a:prstGeom>
                <a:noFill/>
                <a:ln w="9525">
                  <a:noFill/>
                  <a:miter lim="800000"/>
                  <a:headEnd/>
                  <a:tailEnd/>
                </a:ln>
              </p:spPr>
              <p:txBody>
                <a:bodyPr/>
                <a:lstStyle/>
                <a:p>
                  <a:pPr algn="ctr">
                    <a:tabLst>
                      <a:tab pos="355591" algn="l"/>
                      <a:tab pos="721766" algn="l"/>
                    </a:tabLst>
                  </a:pPr>
                  <a:r>
                    <a:rPr lang="en-US" altLang="zh-CN" sz="1867">
                      <a:latin typeface="微软雅黑" pitchFamily="34" charset="-122"/>
                      <a:ea typeface="微软雅黑" pitchFamily="34" charset="-122"/>
                    </a:rPr>
                    <a:t>\b</a:t>
                  </a:r>
                </a:p>
                <a:p>
                  <a:pPr algn="ctr" eaLnBrk="0" hangingPunct="0">
                    <a:tabLst>
                      <a:tab pos="355591" algn="l"/>
                      <a:tab pos="721766" algn="l"/>
                    </a:tabLst>
                  </a:pPr>
                  <a:endParaRPr lang="en-US" altLang="zh-CN" sz="1867">
                    <a:latin typeface="微软雅黑" pitchFamily="34" charset="-122"/>
                    <a:ea typeface="微软雅黑" pitchFamily="34" charset="-122"/>
                  </a:endParaRPr>
                </a:p>
              </p:txBody>
            </p:sp>
            <p:sp>
              <p:nvSpPr>
                <p:cNvPr id="83003" name="Rectangle 24"/>
                <p:cNvSpPr>
                  <a:spLocks noChangeArrowheads="1"/>
                </p:cNvSpPr>
                <p:nvPr/>
              </p:nvSpPr>
              <p:spPr bwMode="auto">
                <a:xfrm>
                  <a:off x="0" y="1209"/>
                  <a:ext cx="806" cy="403"/>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82957" name="Group 25"/>
              <p:cNvGrpSpPr>
                <a:grpSpLocks/>
              </p:cNvGrpSpPr>
              <p:nvPr/>
            </p:nvGrpSpPr>
            <p:grpSpPr bwMode="auto">
              <a:xfrm>
                <a:off x="806" y="1209"/>
                <a:ext cx="1670" cy="403"/>
                <a:chOff x="806" y="1209"/>
                <a:chExt cx="1670" cy="403"/>
              </a:xfrm>
            </p:grpSpPr>
            <p:sp>
              <p:nvSpPr>
                <p:cNvPr id="83000" name="Rectangle 26"/>
                <p:cNvSpPr>
                  <a:spLocks noChangeArrowheads="1"/>
                </p:cNvSpPr>
                <p:nvPr/>
              </p:nvSpPr>
              <p:spPr bwMode="auto">
                <a:xfrm>
                  <a:off x="849" y="1209"/>
                  <a:ext cx="1584" cy="403"/>
                </a:xfrm>
                <a:prstGeom prst="rect">
                  <a:avLst/>
                </a:prstGeom>
                <a:noFill/>
                <a:ln w="9525">
                  <a:noFill/>
                  <a:miter lim="800000"/>
                  <a:headEnd/>
                  <a:tailEnd/>
                </a:ln>
              </p:spPr>
              <p:txBody>
                <a:bodyPr/>
                <a:lstStyle/>
                <a:p>
                  <a:pPr algn="ctr">
                    <a:tabLst>
                      <a:tab pos="355591" algn="l"/>
                      <a:tab pos="721766" algn="l"/>
                    </a:tabLst>
                  </a:pPr>
                  <a:r>
                    <a:rPr lang="zh-CN" altLang="en-US" sz="1867">
                      <a:latin typeface="微软雅黑" pitchFamily="34" charset="-122"/>
                      <a:ea typeface="微软雅黑" pitchFamily="34" charset="-122"/>
                    </a:rPr>
                    <a:t>退一格</a:t>
                  </a:r>
                </a:p>
                <a:p>
                  <a:pPr algn="ctr" eaLnBrk="0" hangingPunct="0">
                    <a:tabLst>
                      <a:tab pos="355591" algn="l"/>
                      <a:tab pos="721766" algn="l"/>
                    </a:tabLst>
                  </a:pPr>
                  <a:endParaRPr lang="en-US" altLang="zh-CN" sz="1867">
                    <a:latin typeface="微软雅黑" pitchFamily="34" charset="-122"/>
                    <a:ea typeface="微软雅黑" pitchFamily="34" charset="-122"/>
                  </a:endParaRPr>
                </a:p>
              </p:txBody>
            </p:sp>
            <p:sp>
              <p:nvSpPr>
                <p:cNvPr id="83001" name="Rectangle 27"/>
                <p:cNvSpPr>
                  <a:spLocks noChangeArrowheads="1"/>
                </p:cNvSpPr>
                <p:nvPr/>
              </p:nvSpPr>
              <p:spPr bwMode="auto">
                <a:xfrm>
                  <a:off x="806" y="1209"/>
                  <a:ext cx="1670" cy="403"/>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82958" name="Group 28"/>
              <p:cNvGrpSpPr>
                <a:grpSpLocks/>
              </p:cNvGrpSpPr>
              <p:nvPr/>
            </p:nvGrpSpPr>
            <p:grpSpPr bwMode="auto">
              <a:xfrm>
                <a:off x="0" y="1612"/>
                <a:ext cx="806" cy="403"/>
                <a:chOff x="0" y="1612"/>
                <a:chExt cx="806" cy="403"/>
              </a:xfrm>
            </p:grpSpPr>
            <p:sp>
              <p:nvSpPr>
                <p:cNvPr id="82998" name="Rectangle 29"/>
                <p:cNvSpPr>
                  <a:spLocks noChangeArrowheads="1"/>
                </p:cNvSpPr>
                <p:nvPr/>
              </p:nvSpPr>
              <p:spPr bwMode="auto">
                <a:xfrm>
                  <a:off x="43" y="1612"/>
                  <a:ext cx="720" cy="403"/>
                </a:xfrm>
                <a:prstGeom prst="rect">
                  <a:avLst/>
                </a:prstGeom>
                <a:noFill/>
                <a:ln w="9525">
                  <a:noFill/>
                  <a:miter lim="800000"/>
                  <a:headEnd/>
                  <a:tailEnd/>
                </a:ln>
              </p:spPr>
              <p:txBody>
                <a:bodyPr/>
                <a:lstStyle/>
                <a:p>
                  <a:pPr algn="ctr">
                    <a:tabLst>
                      <a:tab pos="355591" algn="l"/>
                      <a:tab pos="721766" algn="l"/>
                    </a:tabLst>
                  </a:pPr>
                  <a:r>
                    <a:rPr lang="en-US" altLang="zh-CN" sz="1867">
                      <a:latin typeface="微软雅黑" pitchFamily="34" charset="-122"/>
                      <a:ea typeface="微软雅黑" pitchFamily="34" charset="-122"/>
                    </a:rPr>
                    <a:t>\r</a:t>
                  </a:r>
                </a:p>
                <a:p>
                  <a:pPr algn="ctr" eaLnBrk="0" hangingPunct="0">
                    <a:tabLst>
                      <a:tab pos="355591" algn="l"/>
                      <a:tab pos="721766" algn="l"/>
                    </a:tabLst>
                  </a:pPr>
                  <a:endParaRPr lang="en-US" altLang="zh-CN" sz="1867">
                    <a:latin typeface="微软雅黑" pitchFamily="34" charset="-122"/>
                    <a:ea typeface="微软雅黑" pitchFamily="34" charset="-122"/>
                  </a:endParaRPr>
                </a:p>
              </p:txBody>
            </p:sp>
            <p:sp>
              <p:nvSpPr>
                <p:cNvPr id="82999" name="Rectangle 30"/>
                <p:cNvSpPr>
                  <a:spLocks noChangeArrowheads="1"/>
                </p:cNvSpPr>
                <p:nvPr/>
              </p:nvSpPr>
              <p:spPr bwMode="auto">
                <a:xfrm>
                  <a:off x="0" y="1612"/>
                  <a:ext cx="806" cy="403"/>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82959" name="Group 31"/>
              <p:cNvGrpSpPr>
                <a:grpSpLocks/>
              </p:cNvGrpSpPr>
              <p:nvPr/>
            </p:nvGrpSpPr>
            <p:grpSpPr bwMode="auto">
              <a:xfrm>
                <a:off x="806" y="1612"/>
                <a:ext cx="1670" cy="403"/>
                <a:chOff x="806" y="1612"/>
                <a:chExt cx="1670" cy="403"/>
              </a:xfrm>
            </p:grpSpPr>
            <p:sp>
              <p:nvSpPr>
                <p:cNvPr id="82996" name="Rectangle 32"/>
                <p:cNvSpPr>
                  <a:spLocks noChangeArrowheads="1"/>
                </p:cNvSpPr>
                <p:nvPr/>
              </p:nvSpPr>
              <p:spPr bwMode="auto">
                <a:xfrm>
                  <a:off x="849" y="1612"/>
                  <a:ext cx="1584" cy="403"/>
                </a:xfrm>
                <a:prstGeom prst="rect">
                  <a:avLst/>
                </a:prstGeom>
                <a:noFill/>
                <a:ln w="9525">
                  <a:noFill/>
                  <a:miter lim="800000"/>
                  <a:headEnd/>
                  <a:tailEnd/>
                </a:ln>
              </p:spPr>
              <p:txBody>
                <a:bodyPr/>
                <a:lstStyle/>
                <a:p>
                  <a:pPr algn="ctr">
                    <a:tabLst>
                      <a:tab pos="355591" algn="l"/>
                      <a:tab pos="721766" algn="l"/>
                    </a:tabLst>
                  </a:pPr>
                  <a:r>
                    <a:rPr lang="zh-CN" altLang="en-US" sz="1867">
                      <a:latin typeface="微软雅黑" pitchFamily="34" charset="-122"/>
                      <a:ea typeface="微软雅黑" pitchFamily="34" charset="-122"/>
                    </a:rPr>
                    <a:t>回车</a:t>
                  </a:r>
                </a:p>
                <a:p>
                  <a:pPr algn="ctr" eaLnBrk="0" hangingPunct="0">
                    <a:tabLst>
                      <a:tab pos="355591" algn="l"/>
                      <a:tab pos="721766" algn="l"/>
                    </a:tabLst>
                  </a:pPr>
                  <a:endParaRPr lang="en-US" altLang="zh-CN" sz="1867">
                    <a:latin typeface="微软雅黑" pitchFamily="34" charset="-122"/>
                    <a:ea typeface="微软雅黑" pitchFamily="34" charset="-122"/>
                  </a:endParaRPr>
                </a:p>
              </p:txBody>
            </p:sp>
            <p:sp>
              <p:nvSpPr>
                <p:cNvPr id="82997" name="Rectangle 33"/>
                <p:cNvSpPr>
                  <a:spLocks noChangeArrowheads="1"/>
                </p:cNvSpPr>
                <p:nvPr/>
              </p:nvSpPr>
              <p:spPr bwMode="auto">
                <a:xfrm>
                  <a:off x="806" y="1612"/>
                  <a:ext cx="1670" cy="403"/>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82960" name="Group 34"/>
              <p:cNvGrpSpPr>
                <a:grpSpLocks/>
              </p:cNvGrpSpPr>
              <p:nvPr/>
            </p:nvGrpSpPr>
            <p:grpSpPr bwMode="auto">
              <a:xfrm>
                <a:off x="0" y="2015"/>
                <a:ext cx="806" cy="403"/>
                <a:chOff x="0" y="2015"/>
                <a:chExt cx="806" cy="403"/>
              </a:xfrm>
            </p:grpSpPr>
            <p:sp>
              <p:nvSpPr>
                <p:cNvPr id="82994" name="Rectangle 35"/>
                <p:cNvSpPr>
                  <a:spLocks noChangeArrowheads="1"/>
                </p:cNvSpPr>
                <p:nvPr/>
              </p:nvSpPr>
              <p:spPr bwMode="auto">
                <a:xfrm>
                  <a:off x="43" y="2015"/>
                  <a:ext cx="720" cy="403"/>
                </a:xfrm>
                <a:prstGeom prst="rect">
                  <a:avLst/>
                </a:prstGeom>
                <a:noFill/>
                <a:ln w="9525">
                  <a:noFill/>
                  <a:miter lim="800000"/>
                  <a:headEnd/>
                  <a:tailEnd/>
                </a:ln>
              </p:spPr>
              <p:txBody>
                <a:bodyPr/>
                <a:lstStyle/>
                <a:p>
                  <a:pPr algn="ctr">
                    <a:tabLst>
                      <a:tab pos="355591" algn="l"/>
                      <a:tab pos="721766" algn="l"/>
                    </a:tabLst>
                  </a:pPr>
                  <a:r>
                    <a:rPr lang="en-US" altLang="zh-CN" sz="1867">
                      <a:latin typeface="微软雅黑" pitchFamily="34" charset="-122"/>
                      <a:ea typeface="微软雅黑" pitchFamily="34" charset="-122"/>
                    </a:rPr>
                    <a:t>\f</a:t>
                  </a:r>
                </a:p>
                <a:p>
                  <a:pPr algn="ctr" eaLnBrk="0" hangingPunct="0">
                    <a:tabLst>
                      <a:tab pos="355591" algn="l"/>
                      <a:tab pos="721766" algn="l"/>
                    </a:tabLst>
                  </a:pPr>
                  <a:endParaRPr lang="en-US" altLang="zh-CN" sz="1867">
                    <a:latin typeface="微软雅黑" pitchFamily="34" charset="-122"/>
                    <a:ea typeface="微软雅黑" pitchFamily="34" charset="-122"/>
                  </a:endParaRPr>
                </a:p>
              </p:txBody>
            </p:sp>
            <p:sp>
              <p:nvSpPr>
                <p:cNvPr id="82995" name="Rectangle 36"/>
                <p:cNvSpPr>
                  <a:spLocks noChangeArrowheads="1"/>
                </p:cNvSpPr>
                <p:nvPr/>
              </p:nvSpPr>
              <p:spPr bwMode="auto">
                <a:xfrm>
                  <a:off x="0" y="2015"/>
                  <a:ext cx="806" cy="403"/>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82961" name="Group 37"/>
              <p:cNvGrpSpPr>
                <a:grpSpLocks/>
              </p:cNvGrpSpPr>
              <p:nvPr/>
            </p:nvGrpSpPr>
            <p:grpSpPr bwMode="auto">
              <a:xfrm>
                <a:off x="806" y="2015"/>
                <a:ext cx="1670" cy="403"/>
                <a:chOff x="806" y="2015"/>
                <a:chExt cx="1670" cy="403"/>
              </a:xfrm>
            </p:grpSpPr>
            <p:sp>
              <p:nvSpPr>
                <p:cNvPr id="82992" name="Rectangle 38"/>
                <p:cNvSpPr>
                  <a:spLocks noChangeArrowheads="1"/>
                </p:cNvSpPr>
                <p:nvPr/>
              </p:nvSpPr>
              <p:spPr bwMode="auto">
                <a:xfrm>
                  <a:off x="849" y="2015"/>
                  <a:ext cx="1584" cy="403"/>
                </a:xfrm>
                <a:prstGeom prst="rect">
                  <a:avLst/>
                </a:prstGeom>
                <a:noFill/>
                <a:ln w="9525">
                  <a:noFill/>
                  <a:miter lim="800000"/>
                  <a:headEnd/>
                  <a:tailEnd/>
                </a:ln>
              </p:spPr>
              <p:txBody>
                <a:bodyPr/>
                <a:lstStyle/>
                <a:p>
                  <a:pPr algn="ctr">
                    <a:tabLst>
                      <a:tab pos="355591" algn="l"/>
                      <a:tab pos="721766" algn="l"/>
                    </a:tabLst>
                  </a:pPr>
                  <a:r>
                    <a:rPr lang="zh-CN" altLang="en-US" sz="1867">
                      <a:latin typeface="微软雅黑" pitchFamily="34" charset="-122"/>
                      <a:ea typeface="微软雅黑" pitchFamily="34" charset="-122"/>
                    </a:rPr>
                    <a:t>换页</a:t>
                  </a:r>
                </a:p>
                <a:p>
                  <a:pPr algn="ctr" eaLnBrk="0" hangingPunct="0">
                    <a:tabLst>
                      <a:tab pos="355591" algn="l"/>
                      <a:tab pos="721766" algn="l"/>
                    </a:tabLst>
                  </a:pPr>
                  <a:endParaRPr lang="en-US" altLang="zh-CN" sz="1867">
                    <a:latin typeface="微软雅黑" pitchFamily="34" charset="-122"/>
                    <a:ea typeface="微软雅黑" pitchFamily="34" charset="-122"/>
                  </a:endParaRPr>
                </a:p>
              </p:txBody>
            </p:sp>
            <p:sp>
              <p:nvSpPr>
                <p:cNvPr id="82993" name="Rectangle 39"/>
                <p:cNvSpPr>
                  <a:spLocks noChangeArrowheads="1"/>
                </p:cNvSpPr>
                <p:nvPr/>
              </p:nvSpPr>
              <p:spPr bwMode="auto">
                <a:xfrm>
                  <a:off x="806" y="2015"/>
                  <a:ext cx="1670" cy="403"/>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82962" name="Group 40"/>
              <p:cNvGrpSpPr>
                <a:grpSpLocks/>
              </p:cNvGrpSpPr>
              <p:nvPr/>
            </p:nvGrpSpPr>
            <p:grpSpPr bwMode="auto">
              <a:xfrm>
                <a:off x="0" y="2418"/>
                <a:ext cx="806" cy="403"/>
                <a:chOff x="0" y="2418"/>
                <a:chExt cx="806" cy="403"/>
              </a:xfrm>
            </p:grpSpPr>
            <p:sp>
              <p:nvSpPr>
                <p:cNvPr id="82990" name="Rectangle 41"/>
                <p:cNvSpPr>
                  <a:spLocks noChangeArrowheads="1"/>
                </p:cNvSpPr>
                <p:nvPr/>
              </p:nvSpPr>
              <p:spPr bwMode="auto">
                <a:xfrm>
                  <a:off x="43" y="2418"/>
                  <a:ext cx="720" cy="403"/>
                </a:xfrm>
                <a:prstGeom prst="rect">
                  <a:avLst/>
                </a:prstGeom>
                <a:noFill/>
                <a:ln w="9525">
                  <a:noFill/>
                  <a:miter lim="800000"/>
                  <a:headEnd/>
                  <a:tailEnd/>
                </a:ln>
              </p:spPr>
              <p:txBody>
                <a:bodyPr/>
                <a:lstStyle/>
                <a:p>
                  <a:pPr algn="ctr">
                    <a:tabLst>
                      <a:tab pos="355591" algn="l"/>
                      <a:tab pos="721766" algn="l"/>
                    </a:tabLst>
                  </a:pPr>
                  <a:r>
                    <a:rPr lang="en-US" altLang="zh-CN" sz="1867">
                      <a:latin typeface="微软雅黑" pitchFamily="34" charset="-122"/>
                      <a:ea typeface="微软雅黑" pitchFamily="34" charset="-122"/>
                    </a:rPr>
                    <a:t>\\</a:t>
                  </a:r>
                </a:p>
                <a:p>
                  <a:pPr algn="ctr" eaLnBrk="0" hangingPunct="0">
                    <a:tabLst>
                      <a:tab pos="355591" algn="l"/>
                      <a:tab pos="721766" algn="l"/>
                    </a:tabLst>
                  </a:pPr>
                  <a:endParaRPr lang="en-US" altLang="zh-CN" sz="1867">
                    <a:latin typeface="微软雅黑" pitchFamily="34" charset="-122"/>
                    <a:ea typeface="微软雅黑" pitchFamily="34" charset="-122"/>
                  </a:endParaRPr>
                </a:p>
              </p:txBody>
            </p:sp>
            <p:sp>
              <p:nvSpPr>
                <p:cNvPr id="82991" name="Rectangle 42"/>
                <p:cNvSpPr>
                  <a:spLocks noChangeArrowheads="1"/>
                </p:cNvSpPr>
                <p:nvPr/>
              </p:nvSpPr>
              <p:spPr bwMode="auto">
                <a:xfrm>
                  <a:off x="0" y="2418"/>
                  <a:ext cx="806" cy="403"/>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82963" name="Group 43"/>
              <p:cNvGrpSpPr>
                <a:grpSpLocks/>
              </p:cNvGrpSpPr>
              <p:nvPr/>
            </p:nvGrpSpPr>
            <p:grpSpPr bwMode="auto">
              <a:xfrm>
                <a:off x="806" y="2418"/>
                <a:ext cx="1670" cy="403"/>
                <a:chOff x="806" y="2418"/>
                <a:chExt cx="1670" cy="403"/>
              </a:xfrm>
            </p:grpSpPr>
            <p:sp>
              <p:nvSpPr>
                <p:cNvPr id="82988" name="Rectangle 44"/>
                <p:cNvSpPr>
                  <a:spLocks noChangeArrowheads="1"/>
                </p:cNvSpPr>
                <p:nvPr/>
              </p:nvSpPr>
              <p:spPr bwMode="auto">
                <a:xfrm>
                  <a:off x="849" y="2418"/>
                  <a:ext cx="1584" cy="403"/>
                </a:xfrm>
                <a:prstGeom prst="rect">
                  <a:avLst/>
                </a:prstGeom>
                <a:noFill/>
                <a:ln w="9525">
                  <a:noFill/>
                  <a:miter lim="800000"/>
                  <a:headEnd/>
                  <a:tailEnd/>
                </a:ln>
              </p:spPr>
              <p:txBody>
                <a:bodyPr/>
                <a:lstStyle/>
                <a:p>
                  <a:pPr algn="ctr">
                    <a:tabLst>
                      <a:tab pos="355591" algn="l"/>
                      <a:tab pos="721766" algn="l"/>
                    </a:tabLst>
                  </a:pPr>
                  <a:r>
                    <a:rPr lang="en-US" altLang="zh-CN" sz="1867">
                      <a:latin typeface="微软雅黑" pitchFamily="34" charset="-122"/>
                      <a:ea typeface="微软雅黑" pitchFamily="34" charset="-122"/>
                    </a:rPr>
                    <a:t>\</a:t>
                  </a:r>
                </a:p>
                <a:p>
                  <a:pPr algn="ctr" eaLnBrk="0" hangingPunct="0">
                    <a:tabLst>
                      <a:tab pos="355591" algn="l"/>
                      <a:tab pos="721766" algn="l"/>
                    </a:tabLst>
                  </a:pPr>
                  <a:endParaRPr lang="en-US" altLang="zh-CN" sz="1867">
                    <a:latin typeface="微软雅黑" pitchFamily="34" charset="-122"/>
                    <a:ea typeface="微软雅黑" pitchFamily="34" charset="-122"/>
                  </a:endParaRPr>
                </a:p>
              </p:txBody>
            </p:sp>
            <p:sp>
              <p:nvSpPr>
                <p:cNvPr id="82989" name="Rectangle 45"/>
                <p:cNvSpPr>
                  <a:spLocks noChangeArrowheads="1"/>
                </p:cNvSpPr>
                <p:nvPr/>
              </p:nvSpPr>
              <p:spPr bwMode="auto">
                <a:xfrm>
                  <a:off x="806" y="2418"/>
                  <a:ext cx="1670" cy="403"/>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82964" name="Group 46"/>
              <p:cNvGrpSpPr>
                <a:grpSpLocks/>
              </p:cNvGrpSpPr>
              <p:nvPr/>
            </p:nvGrpSpPr>
            <p:grpSpPr bwMode="auto">
              <a:xfrm>
                <a:off x="0" y="2821"/>
                <a:ext cx="806" cy="403"/>
                <a:chOff x="0" y="2821"/>
                <a:chExt cx="806" cy="403"/>
              </a:xfrm>
            </p:grpSpPr>
            <p:sp>
              <p:nvSpPr>
                <p:cNvPr id="82986" name="Rectangle 47"/>
                <p:cNvSpPr>
                  <a:spLocks noChangeArrowheads="1"/>
                </p:cNvSpPr>
                <p:nvPr/>
              </p:nvSpPr>
              <p:spPr bwMode="auto">
                <a:xfrm>
                  <a:off x="43" y="2821"/>
                  <a:ext cx="720" cy="403"/>
                </a:xfrm>
                <a:prstGeom prst="rect">
                  <a:avLst/>
                </a:prstGeom>
                <a:noFill/>
                <a:ln w="9525">
                  <a:noFill/>
                  <a:miter lim="800000"/>
                  <a:headEnd/>
                  <a:tailEnd/>
                </a:ln>
              </p:spPr>
              <p:txBody>
                <a:bodyPr/>
                <a:lstStyle/>
                <a:p>
                  <a:pPr algn="ctr">
                    <a:tabLst>
                      <a:tab pos="355591" algn="l"/>
                      <a:tab pos="721766" algn="l"/>
                    </a:tabLst>
                  </a:pPr>
                  <a:r>
                    <a:rPr lang="en-US" altLang="zh-CN" sz="1867">
                      <a:latin typeface="微软雅黑" pitchFamily="34" charset="-122"/>
                      <a:ea typeface="微软雅黑" pitchFamily="34" charset="-122"/>
                    </a:rPr>
                    <a:t>\’</a:t>
                  </a:r>
                </a:p>
                <a:p>
                  <a:pPr algn="ctr" eaLnBrk="0" hangingPunct="0">
                    <a:tabLst>
                      <a:tab pos="355591" algn="l"/>
                      <a:tab pos="721766" algn="l"/>
                    </a:tabLst>
                  </a:pPr>
                  <a:endParaRPr lang="en-US" altLang="zh-CN" sz="1867">
                    <a:latin typeface="微软雅黑" pitchFamily="34" charset="-122"/>
                    <a:ea typeface="微软雅黑" pitchFamily="34" charset="-122"/>
                  </a:endParaRPr>
                </a:p>
              </p:txBody>
            </p:sp>
            <p:sp>
              <p:nvSpPr>
                <p:cNvPr id="82987" name="Rectangle 48"/>
                <p:cNvSpPr>
                  <a:spLocks noChangeArrowheads="1"/>
                </p:cNvSpPr>
                <p:nvPr/>
              </p:nvSpPr>
              <p:spPr bwMode="auto">
                <a:xfrm>
                  <a:off x="0" y="2821"/>
                  <a:ext cx="806" cy="403"/>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82965" name="Group 49"/>
              <p:cNvGrpSpPr>
                <a:grpSpLocks/>
              </p:cNvGrpSpPr>
              <p:nvPr/>
            </p:nvGrpSpPr>
            <p:grpSpPr bwMode="auto">
              <a:xfrm>
                <a:off x="806" y="2821"/>
                <a:ext cx="1670" cy="403"/>
                <a:chOff x="806" y="2821"/>
                <a:chExt cx="1670" cy="403"/>
              </a:xfrm>
            </p:grpSpPr>
            <p:sp>
              <p:nvSpPr>
                <p:cNvPr id="82984" name="Rectangle 50"/>
                <p:cNvSpPr>
                  <a:spLocks noChangeArrowheads="1"/>
                </p:cNvSpPr>
                <p:nvPr/>
              </p:nvSpPr>
              <p:spPr bwMode="auto">
                <a:xfrm>
                  <a:off x="849" y="2821"/>
                  <a:ext cx="1584" cy="403"/>
                </a:xfrm>
                <a:prstGeom prst="rect">
                  <a:avLst/>
                </a:prstGeom>
                <a:noFill/>
                <a:ln w="9525">
                  <a:noFill/>
                  <a:miter lim="800000"/>
                  <a:headEnd/>
                  <a:tailEnd/>
                </a:ln>
              </p:spPr>
              <p:txBody>
                <a:bodyPr/>
                <a:lstStyle/>
                <a:p>
                  <a:pPr algn="ctr">
                    <a:tabLst>
                      <a:tab pos="355591" algn="l"/>
                      <a:tab pos="721766" algn="l"/>
                    </a:tabLst>
                  </a:pPr>
                  <a:r>
                    <a:rPr lang="en-US" altLang="zh-CN" sz="1867">
                      <a:latin typeface="微软雅黑" pitchFamily="34" charset="-122"/>
                      <a:ea typeface="微软雅黑" pitchFamily="34" charset="-122"/>
                    </a:rPr>
                    <a:t>‘</a:t>
                  </a:r>
                </a:p>
                <a:p>
                  <a:pPr algn="ctr" eaLnBrk="0" hangingPunct="0">
                    <a:tabLst>
                      <a:tab pos="355591" algn="l"/>
                      <a:tab pos="721766" algn="l"/>
                    </a:tabLst>
                  </a:pPr>
                  <a:endParaRPr lang="en-US" altLang="zh-CN" sz="1867">
                    <a:latin typeface="微软雅黑" pitchFamily="34" charset="-122"/>
                    <a:ea typeface="微软雅黑" pitchFamily="34" charset="-122"/>
                  </a:endParaRPr>
                </a:p>
              </p:txBody>
            </p:sp>
            <p:sp>
              <p:nvSpPr>
                <p:cNvPr id="82985" name="Rectangle 51"/>
                <p:cNvSpPr>
                  <a:spLocks noChangeArrowheads="1"/>
                </p:cNvSpPr>
                <p:nvPr/>
              </p:nvSpPr>
              <p:spPr bwMode="auto">
                <a:xfrm>
                  <a:off x="806" y="2821"/>
                  <a:ext cx="1670" cy="403"/>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82966" name="Group 52"/>
              <p:cNvGrpSpPr>
                <a:grpSpLocks/>
              </p:cNvGrpSpPr>
              <p:nvPr/>
            </p:nvGrpSpPr>
            <p:grpSpPr bwMode="auto">
              <a:xfrm>
                <a:off x="0" y="3224"/>
                <a:ext cx="806" cy="403"/>
                <a:chOff x="0" y="3224"/>
                <a:chExt cx="806" cy="403"/>
              </a:xfrm>
            </p:grpSpPr>
            <p:sp>
              <p:nvSpPr>
                <p:cNvPr id="82982" name="Rectangle 53"/>
                <p:cNvSpPr>
                  <a:spLocks noChangeArrowheads="1"/>
                </p:cNvSpPr>
                <p:nvPr/>
              </p:nvSpPr>
              <p:spPr bwMode="auto">
                <a:xfrm>
                  <a:off x="43" y="3224"/>
                  <a:ext cx="720" cy="403"/>
                </a:xfrm>
                <a:prstGeom prst="rect">
                  <a:avLst/>
                </a:prstGeom>
                <a:noFill/>
                <a:ln w="9525">
                  <a:noFill/>
                  <a:miter lim="800000"/>
                  <a:headEnd/>
                  <a:tailEnd/>
                </a:ln>
              </p:spPr>
              <p:txBody>
                <a:bodyPr/>
                <a:lstStyle/>
                <a:p>
                  <a:pPr algn="ctr">
                    <a:tabLst>
                      <a:tab pos="355591" algn="l"/>
                      <a:tab pos="721766" algn="l"/>
                    </a:tabLst>
                  </a:pPr>
                  <a:r>
                    <a:rPr lang="en-US" altLang="zh-CN" sz="1867">
                      <a:latin typeface="微软雅黑" pitchFamily="34" charset="-122"/>
                      <a:ea typeface="微软雅黑" pitchFamily="34" charset="-122"/>
                    </a:rPr>
                    <a:t>\”</a:t>
                  </a:r>
                </a:p>
                <a:p>
                  <a:pPr algn="ctr" eaLnBrk="0" hangingPunct="0">
                    <a:tabLst>
                      <a:tab pos="355591" algn="l"/>
                      <a:tab pos="721766" algn="l"/>
                    </a:tabLst>
                  </a:pPr>
                  <a:endParaRPr lang="en-US" altLang="zh-CN" sz="1867">
                    <a:latin typeface="微软雅黑" pitchFamily="34" charset="-122"/>
                    <a:ea typeface="微软雅黑" pitchFamily="34" charset="-122"/>
                  </a:endParaRPr>
                </a:p>
              </p:txBody>
            </p:sp>
            <p:sp>
              <p:nvSpPr>
                <p:cNvPr id="82983" name="Rectangle 54"/>
                <p:cNvSpPr>
                  <a:spLocks noChangeArrowheads="1"/>
                </p:cNvSpPr>
                <p:nvPr/>
              </p:nvSpPr>
              <p:spPr bwMode="auto">
                <a:xfrm>
                  <a:off x="0" y="3224"/>
                  <a:ext cx="806" cy="403"/>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82967" name="Group 55"/>
              <p:cNvGrpSpPr>
                <a:grpSpLocks/>
              </p:cNvGrpSpPr>
              <p:nvPr/>
            </p:nvGrpSpPr>
            <p:grpSpPr bwMode="auto">
              <a:xfrm>
                <a:off x="806" y="3224"/>
                <a:ext cx="1670" cy="403"/>
                <a:chOff x="806" y="3224"/>
                <a:chExt cx="1670" cy="403"/>
              </a:xfrm>
            </p:grpSpPr>
            <p:sp>
              <p:nvSpPr>
                <p:cNvPr id="82980" name="Rectangle 56"/>
                <p:cNvSpPr>
                  <a:spLocks noChangeArrowheads="1"/>
                </p:cNvSpPr>
                <p:nvPr/>
              </p:nvSpPr>
              <p:spPr bwMode="auto">
                <a:xfrm>
                  <a:off x="849" y="3224"/>
                  <a:ext cx="1584" cy="403"/>
                </a:xfrm>
                <a:prstGeom prst="rect">
                  <a:avLst/>
                </a:prstGeom>
                <a:noFill/>
                <a:ln w="9525">
                  <a:noFill/>
                  <a:miter lim="800000"/>
                  <a:headEnd/>
                  <a:tailEnd/>
                </a:ln>
              </p:spPr>
              <p:txBody>
                <a:bodyPr/>
                <a:lstStyle/>
                <a:p>
                  <a:pPr algn="ctr">
                    <a:tabLst>
                      <a:tab pos="355591" algn="l"/>
                      <a:tab pos="721766" algn="l"/>
                    </a:tabLst>
                  </a:pPr>
                  <a:r>
                    <a:rPr lang="en-US" altLang="zh-CN" sz="1867">
                      <a:latin typeface="微软雅黑" pitchFamily="34" charset="-122"/>
                      <a:ea typeface="微软雅黑" pitchFamily="34" charset="-122"/>
                    </a:rPr>
                    <a:t>“</a:t>
                  </a:r>
                </a:p>
                <a:p>
                  <a:pPr algn="ctr" eaLnBrk="0" hangingPunct="0">
                    <a:tabLst>
                      <a:tab pos="355591" algn="l"/>
                      <a:tab pos="721766" algn="l"/>
                    </a:tabLst>
                  </a:pPr>
                  <a:endParaRPr lang="en-US" altLang="zh-CN" sz="1867">
                    <a:latin typeface="微软雅黑" pitchFamily="34" charset="-122"/>
                    <a:ea typeface="微软雅黑" pitchFamily="34" charset="-122"/>
                  </a:endParaRPr>
                </a:p>
              </p:txBody>
            </p:sp>
            <p:sp>
              <p:nvSpPr>
                <p:cNvPr id="82981" name="Rectangle 57"/>
                <p:cNvSpPr>
                  <a:spLocks noChangeArrowheads="1"/>
                </p:cNvSpPr>
                <p:nvPr/>
              </p:nvSpPr>
              <p:spPr bwMode="auto">
                <a:xfrm>
                  <a:off x="806" y="3224"/>
                  <a:ext cx="1670" cy="403"/>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82968" name="Group 58"/>
              <p:cNvGrpSpPr>
                <a:grpSpLocks/>
              </p:cNvGrpSpPr>
              <p:nvPr/>
            </p:nvGrpSpPr>
            <p:grpSpPr bwMode="auto">
              <a:xfrm>
                <a:off x="0" y="3627"/>
                <a:ext cx="806" cy="403"/>
                <a:chOff x="0" y="3627"/>
                <a:chExt cx="806" cy="403"/>
              </a:xfrm>
            </p:grpSpPr>
            <p:sp>
              <p:nvSpPr>
                <p:cNvPr id="82978" name="Rectangle 59"/>
                <p:cNvSpPr>
                  <a:spLocks noChangeArrowheads="1"/>
                </p:cNvSpPr>
                <p:nvPr/>
              </p:nvSpPr>
              <p:spPr bwMode="auto">
                <a:xfrm>
                  <a:off x="43" y="3627"/>
                  <a:ext cx="720" cy="403"/>
                </a:xfrm>
                <a:prstGeom prst="rect">
                  <a:avLst/>
                </a:prstGeom>
                <a:noFill/>
                <a:ln w="9525">
                  <a:noFill/>
                  <a:miter lim="800000"/>
                  <a:headEnd/>
                  <a:tailEnd/>
                </a:ln>
              </p:spPr>
              <p:txBody>
                <a:bodyPr/>
                <a:lstStyle/>
                <a:p>
                  <a:pPr algn="ctr">
                    <a:tabLst>
                      <a:tab pos="355591" algn="l"/>
                      <a:tab pos="721766" algn="l"/>
                    </a:tabLst>
                  </a:pPr>
                  <a:r>
                    <a:rPr lang="en-US" altLang="zh-CN" sz="1867">
                      <a:latin typeface="微软雅黑" pitchFamily="34" charset="-122"/>
                      <a:ea typeface="微软雅黑" pitchFamily="34" charset="-122"/>
                    </a:rPr>
                    <a:t>\ddd</a:t>
                  </a:r>
                </a:p>
                <a:p>
                  <a:pPr algn="ctr" eaLnBrk="0" hangingPunct="0">
                    <a:tabLst>
                      <a:tab pos="355591" algn="l"/>
                      <a:tab pos="721766" algn="l"/>
                    </a:tabLst>
                  </a:pPr>
                  <a:endParaRPr lang="en-US" altLang="zh-CN" sz="1867">
                    <a:latin typeface="微软雅黑" pitchFamily="34" charset="-122"/>
                    <a:ea typeface="微软雅黑" pitchFamily="34" charset="-122"/>
                  </a:endParaRPr>
                </a:p>
              </p:txBody>
            </p:sp>
            <p:sp>
              <p:nvSpPr>
                <p:cNvPr id="82979" name="Rectangle 60"/>
                <p:cNvSpPr>
                  <a:spLocks noChangeArrowheads="1"/>
                </p:cNvSpPr>
                <p:nvPr/>
              </p:nvSpPr>
              <p:spPr bwMode="auto">
                <a:xfrm>
                  <a:off x="0" y="3627"/>
                  <a:ext cx="806" cy="403"/>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82969" name="Group 61"/>
              <p:cNvGrpSpPr>
                <a:grpSpLocks/>
              </p:cNvGrpSpPr>
              <p:nvPr/>
            </p:nvGrpSpPr>
            <p:grpSpPr bwMode="auto">
              <a:xfrm>
                <a:off x="806" y="3627"/>
                <a:ext cx="1670" cy="403"/>
                <a:chOff x="806" y="3627"/>
                <a:chExt cx="1670" cy="403"/>
              </a:xfrm>
            </p:grpSpPr>
            <p:sp>
              <p:nvSpPr>
                <p:cNvPr id="82976" name="Rectangle 62"/>
                <p:cNvSpPr>
                  <a:spLocks noChangeArrowheads="1"/>
                </p:cNvSpPr>
                <p:nvPr/>
              </p:nvSpPr>
              <p:spPr bwMode="auto">
                <a:xfrm>
                  <a:off x="849" y="3627"/>
                  <a:ext cx="1584" cy="403"/>
                </a:xfrm>
                <a:prstGeom prst="rect">
                  <a:avLst/>
                </a:prstGeom>
                <a:noFill/>
                <a:ln w="9525">
                  <a:noFill/>
                  <a:miter lim="800000"/>
                  <a:headEnd/>
                  <a:tailEnd/>
                </a:ln>
              </p:spPr>
              <p:txBody>
                <a:bodyPr/>
                <a:lstStyle/>
                <a:p>
                  <a:pPr algn="ctr">
                    <a:tabLst>
                      <a:tab pos="355591" algn="l"/>
                      <a:tab pos="721766" algn="l"/>
                    </a:tabLst>
                  </a:pPr>
                  <a:r>
                    <a:rPr lang="en-US" altLang="zh-CN" sz="1867">
                      <a:latin typeface="微软雅黑" pitchFamily="34" charset="-122"/>
                      <a:ea typeface="微软雅黑" pitchFamily="34" charset="-122"/>
                    </a:rPr>
                    <a:t>1</a:t>
                  </a:r>
                  <a:r>
                    <a:rPr lang="zh-CN" altLang="en-US" sz="1867">
                      <a:latin typeface="微软雅黑" pitchFamily="34" charset="-122"/>
                      <a:ea typeface="微软雅黑" pitchFamily="34" charset="-122"/>
                    </a:rPr>
                    <a:t>到</a:t>
                  </a:r>
                  <a:r>
                    <a:rPr lang="en-US" altLang="zh-CN" sz="1867">
                      <a:latin typeface="微软雅黑" pitchFamily="34" charset="-122"/>
                      <a:ea typeface="微软雅黑" pitchFamily="34" charset="-122"/>
                    </a:rPr>
                    <a:t>3</a:t>
                  </a:r>
                  <a:r>
                    <a:rPr lang="zh-CN" altLang="en-US" sz="1867">
                      <a:latin typeface="微软雅黑" pitchFamily="34" charset="-122"/>
                      <a:ea typeface="微软雅黑" pitchFamily="34" charset="-122"/>
                    </a:rPr>
                    <a:t>位八进制数代表的字符</a:t>
                  </a:r>
                </a:p>
                <a:p>
                  <a:pPr algn="ctr" eaLnBrk="0" hangingPunct="0">
                    <a:tabLst>
                      <a:tab pos="355591" algn="l"/>
                      <a:tab pos="721766" algn="l"/>
                    </a:tabLst>
                  </a:pPr>
                  <a:endParaRPr lang="en-US" altLang="zh-CN" sz="1867">
                    <a:latin typeface="微软雅黑" pitchFamily="34" charset="-122"/>
                    <a:ea typeface="微软雅黑" pitchFamily="34" charset="-122"/>
                  </a:endParaRPr>
                </a:p>
              </p:txBody>
            </p:sp>
            <p:sp>
              <p:nvSpPr>
                <p:cNvPr id="82977" name="Rectangle 63"/>
                <p:cNvSpPr>
                  <a:spLocks noChangeArrowheads="1"/>
                </p:cNvSpPr>
                <p:nvPr/>
              </p:nvSpPr>
              <p:spPr bwMode="auto">
                <a:xfrm>
                  <a:off x="806" y="3627"/>
                  <a:ext cx="1670" cy="403"/>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82970" name="Group 64"/>
              <p:cNvGrpSpPr>
                <a:grpSpLocks/>
              </p:cNvGrpSpPr>
              <p:nvPr/>
            </p:nvGrpSpPr>
            <p:grpSpPr bwMode="auto">
              <a:xfrm>
                <a:off x="0" y="4030"/>
                <a:ext cx="806" cy="403"/>
                <a:chOff x="0" y="4030"/>
                <a:chExt cx="806" cy="403"/>
              </a:xfrm>
            </p:grpSpPr>
            <p:sp>
              <p:nvSpPr>
                <p:cNvPr id="82974" name="Rectangle 65"/>
                <p:cNvSpPr>
                  <a:spLocks noChangeArrowheads="1"/>
                </p:cNvSpPr>
                <p:nvPr/>
              </p:nvSpPr>
              <p:spPr bwMode="auto">
                <a:xfrm>
                  <a:off x="43" y="4030"/>
                  <a:ext cx="720" cy="403"/>
                </a:xfrm>
                <a:prstGeom prst="rect">
                  <a:avLst/>
                </a:prstGeom>
                <a:noFill/>
                <a:ln w="9525">
                  <a:noFill/>
                  <a:miter lim="800000"/>
                  <a:headEnd/>
                  <a:tailEnd/>
                </a:ln>
              </p:spPr>
              <p:txBody>
                <a:bodyPr/>
                <a:lstStyle/>
                <a:p>
                  <a:pPr algn="ctr">
                    <a:tabLst>
                      <a:tab pos="355591" algn="l"/>
                      <a:tab pos="721766" algn="l"/>
                    </a:tabLst>
                  </a:pPr>
                  <a:r>
                    <a:rPr lang="en-US" altLang="zh-CN" sz="1867">
                      <a:latin typeface="微软雅黑" pitchFamily="34" charset="-122"/>
                      <a:ea typeface="微软雅黑" pitchFamily="34" charset="-122"/>
                    </a:rPr>
                    <a:t>\xhh</a:t>
                  </a:r>
                </a:p>
                <a:p>
                  <a:pPr algn="ctr" eaLnBrk="0" hangingPunct="0">
                    <a:tabLst>
                      <a:tab pos="355591" algn="l"/>
                      <a:tab pos="721766" algn="l"/>
                    </a:tabLst>
                  </a:pPr>
                  <a:endParaRPr lang="en-US" altLang="zh-CN" sz="1867">
                    <a:latin typeface="微软雅黑" pitchFamily="34" charset="-122"/>
                    <a:ea typeface="微软雅黑" pitchFamily="34" charset="-122"/>
                  </a:endParaRPr>
                </a:p>
              </p:txBody>
            </p:sp>
            <p:sp>
              <p:nvSpPr>
                <p:cNvPr id="82975" name="Rectangle 66"/>
                <p:cNvSpPr>
                  <a:spLocks noChangeArrowheads="1"/>
                </p:cNvSpPr>
                <p:nvPr/>
              </p:nvSpPr>
              <p:spPr bwMode="auto">
                <a:xfrm>
                  <a:off x="0" y="4030"/>
                  <a:ext cx="806" cy="403"/>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nvGrpSpPr>
              <p:cNvPr id="82971" name="Group 67"/>
              <p:cNvGrpSpPr>
                <a:grpSpLocks/>
              </p:cNvGrpSpPr>
              <p:nvPr/>
            </p:nvGrpSpPr>
            <p:grpSpPr bwMode="auto">
              <a:xfrm>
                <a:off x="806" y="4030"/>
                <a:ext cx="1670" cy="403"/>
                <a:chOff x="806" y="4030"/>
                <a:chExt cx="1670" cy="403"/>
              </a:xfrm>
            </p:grpSpPr>
            <p:sp>
              <p:nvSpPr>
                <p:cNvPr id="82972" name="Rectangle 68"/>
                <p:cNvSpPr>
                  <a:spLocks noChangeArrowheads="1"/>
                </p:cNvSpPr>
                <p:nvPr/>
              </p:nvSpPr>
              <p:spPr bwMode="auto">
                <a:xfrm>
                  <a:off x="849" y="4030"/>
                  <a:ext cx="1584" cy="403"/>
                </a:xfrm>
                <a:prstGeom prst="rect">
                  <a:avLst/>
                </a:prstGeom>
                <a:noFill/>
                <a:ln w="9525">
                  <a:noFill/>
                  <a:miter lim="800000"/>
                  <a:headEnd/>
                  <a:tailEnd/>
                </a:ln>
              </p:spPr>
              <p:txBody>
                <a:bodyPr/>
                <a:lstStyle/>
                <a:p>
                  <a:pPr algn="ctr">
                    <a:tabLst>
                      <a:tab pos="355591" algn="l"/>
                      <a:tab pos="721766" algn="l"/>
                    </a:tabLst>
                  </a:pPr>
                  <a:r>
                    <a:rPr lang="en-US" altLang="zh-CN" sz="1867">
                      <a:latin typeface="微软雅黑" pitchFamily="34" charset="-122"/>
                      <a:ea typeface="微软雅黑" pitchFamily="34" charset="-122"/>
                    </a:rPr>
                    <a:t>1</a:t>
                  </a:r>
                  <a:r>
                    <a:rPr lang="zh-CN" altLang="en-US" sz="1867">
                      <a:latin typeface="微软雅黑" pitchFamily="34" charset="-122"/>
                      <a:ea typeface="微软雅黑" pitchFamily="34" charset="-122"/>
                    </a:rPr>
                    <a:t>到</a:t>
                  </a:r>
                  <a:r>
                    <a:rPr lang="en-US" altLang="zh-CN" sz="1867">
                      <a:latin typeface="微软雅黑" pitchFamily="34" charset="-122"/>
                      <a:ea typeface="微软雅黑" pitchFamily="34" charset="-122"/>
                    </a:rPr>
                    <a:t>2</a:t>
                  </a:r>
                  <a:r>
                    <a:rPr lang="zh-CN" altLang="en-US" sz="1867">
                      <a:latin typeface="微软雅黑" pitchFamily="34" charset="-122"/>
                      <a:ea typeface="微软雅黑" pitchFamily="34" charset="-122"/>
                    </a:rPr>
                    <a:t>位十六进制数代表的字符</a:t>
                  </a:r>
                </a:p>
                <a:p>
                  <a:pPr algn="ctr" eaLnBrk="0" hangingPunct="0">
                    <a:tabLst>
                      <a:tab pos="355591" algn="l"/>
                      <a:tab pos="721766" algn="l"/>
                    </a:tabLst>
                  </a:pPr>
                  <a:endParaRPr lang="en-US" altLang="zh-CN" sz="1867">
                    <a:latin typeface="微软雅黑" pitchFamily="34" charset="-122"/>
                    <a:ea typeface="微软雅黑" pitchFamily="34" charset="-122"/>
                  </a:endParaRPr>
                </a:p>
              </p:txBody>
            </p:sp>
            <p:sp>
              <p:nvSpPr>
                <p:cNvPr id="82973" name="Rectangle 69"/>
                <p:cNvSpPr>
                  <a:spLocks noChangeArrowheads="1"/>
                </p:cNvSpPr>
                <p:nvPr/>
              </p:nvSpPr>
              <p:spPr bwMode="auto">
                <a:xfrm>
                  <a:off x="806" y="4030"/>
                  <a:ext cx="1670" cy="403"/>
                </a:xfrm>
                <a:prstGeom prst="rect">
                  <a:avLst/>
                </a:prstGeom>
                <a:noFill/>
                <a:ln w="7">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grpSp>
        <p:sp>
          <p:nvSpPr>
            <p:cNvPr id="82949" name="Rectangle 70"/>
            <p:cNvSpPr>
              <a:spLocks noChangeArrowheads="1"/>
            </p:cNvSpPr>
            <p:nvPr/>
          </p:nvSpPr>
          <p:spPr bwMode="auto">
            <a:xfrm>
              <a:off x="-3" y="-3"/>
              <a:ext cx="2482" cy="4439"/>
            </a:xfrm>
            <a:prstGeom prst="rect">
              <a:avLst/>
            </a:prstGeom>
            <a:noFill/>
            <a:ln w="9525">
              <a:solidFill>
                <a:srgbClr val="A0A0A0"/>
              </a:solidFill>
              <a:miter lim="800000"/>
              <a:headEnd/>
              <a:tailEnd/>
            </a:ln>
          </p:spPr>
          <p:txBody>
            <a:bodyPr/>
            <a:lstStyle/>
            <a:p>
              <a:endParaRPr lang="zh-CN" altLang="en-US" sz="1867">
                <a:latin typeface="微软雅黑" pitchFamily="34" charset="-122"/>
                <a:ea typeface="微软雅黑" pitchFamily="34" charset="-122"/>
              </a:endParaRPr>
            </a:p>
          </p:txBody>
        </p:sp>
      </p:grpSp>
      <p:sp>
        <p:nvSpPr>
          <p:cNvPr id="2306119" name="Rectangle 71"/>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常用的转义字符</a:t>
            </a:r>
          </a:p>
        </p:txBody>
      </p:sp>
    </p:spTree>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7618"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符号常量</a:t>
            </a:r>
          </a:p>
        </p:txBody>
      </p:sp>
      <p:sp>
        <p:nvSpPr>
          <p:cNvPr id="40963" name="Rectangle 3"/>
          <p:cNvSpPr>
            <a:spLocks noGrp="1" noChangeArrowheads="1"/>
          </p:cNvSpPr>
          <p:nvPr>
            <p:ph idx="4294967295"/>
          </p:nvPr>
        </p:nvSpPr>
        <p:spPr>
          <a:xfrm>
            <a:off x="1076960" y="1618192"/>
            <a:ext cx="9701213" cy="4114800"/>
          </a:xfrm>
        </p:spPr>
        <p:txBody>
          <a:bodyPr>
            <a:normAutofit/>
          </a:bodyPr>
          <a:lstStyle/>
          <a:p>
            <a:pPr eaLnBrk="1" hangingPunct="1">
              <a:lnSpc>
                <a:spcPct val="130000"/>
              </a:lnSpc>
              <a:buNone/>
            </a:pPr>
            <a:r>
              <a:rPr lang="zh-CN" altLang="en-US" sz="2400" dirty="0"/>
              <a:t>给有意义的常数取一个名字</a:t>
            </a:r>
            <a:endParaRPr lang="en-US" altLang="zh-CN" sz="2400" dirty="0"/>
          </a:p>
          <a:p>
            <a:pPr eaLnBrk="1" hangingPunct="1">
              <a:lnSpc>
                <a:spcPct val="130000"/>
              </a:lnSpc>
              <a:buNone/>
            </a:pPr>
            <a:r>
              <a:rPr lang="zh-CN" altLang="en-US" sz="2400" dirty="0"/>
              <a:t>符号常量的命名与变量相同，但通常用大写字母</a:t>
            </a:r>
            <a:endParaRPr lang="en-US" altLang="zh-CN" sz="2400" dirty="0"/>
          </a:p>
          <a:p>
            <a:pPr eaLnBrk="1" hangingPunct="1">
              <a:lnSpc>
                <a:spcPct val="130000"/>
              </a:lnSpc>
              <a:buNone/>
            </a:pPr>
            <a:r>
              <a:rPr lang="zh-CN" altLang="en-US" sz="2400" dirty="0"/>
              <a:t>含义清楚，提高了程序的可读性。</a:t>
            </a:r>
          </a:p>
          <a:p>
            <a:pPr eaLnBrk="1" hangingPunct="1">
              <a:lnSpc>
                <a:spcPct val="130000"/>
              </a:lnSpc>
              <a:buNone/>
            </a:pPr>
            <a:r>
              <a:rPr lang="zh-CN" altLang="en-US" sz="2400" dirty="0"/>
              <a:t>在需要改变一个常量时能做到“一改全改”</a:t>
            </a:r>
          </a:p>
        </p:txBody>
      </p:sp>
    </p:spTree>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1410" name="Rectangle 2"/>
          <p:cNvSpPr>
            <a:spLocks noGrp="1" noChangeArrowheads="1"/>
          </p:cNvSpPr>
          <p:nvPr>
            <p:ph type="title"/>
          </p:nvPr>
        </p:nvSpPr>
        <p:spPr/>
        <p:txBody>
          <a:bodyPr>
            <a:normAutofit/>
          </a:bodyPr>
          <a:lstStyle/>
          <a:p>
            <a:pPr eaLnBrk="1" hangingPunct="1">
              <a:defRPr/>
            </a:pPr>
            <a:r>
              <a:rPr lang="en-US" altLang="zh-CN" b="1" dirty="0">
                <a:latin typeface="微软雅黑" pitchFamily="34" charset="-122"/>
              </a:rPr>
              <a:t>C</a:t>
            </a:r>
            <a:r>
              <a:rPr lang="zh-CN" altLang="en-US" b="1" dirty="0">
                <a:latin typeface="微软雅黑" pitchFamily="34" charset="-122"/>
              </a:rPr>
              <a:t>语言风格的定义</a:t>
            </a:r>
          </a:p>
        </p:txBody>
      </p:sp>
      <p:sp>
        <p:nvSpPr>
          <p:cNvPr id="97283" name="Rectangle 3"/>
          <p:cNvSpPr>
            <a:spLocks noGrp="1" noChangeArrowheads="1"/>
          </p:cNvSpPr>
          <p:nvPr>
            <p:ph idx="4294967295"/>
          </p:nvPr>
        </p:nvSpPr>
        <p:spPr>
          <a:xfrm>
            <a:off x="751840" y="1266825"/>
            <a:ext cx="11256963" cy="4989513"/>
          </a:xfrm>
        </p:spPr>
        <p:txBody>
          <a:bodyPr>
            <a:normAutofit/>
          </a:bodyPr>
          <a:lstStyle/>
          <a:p>
            <a:pPr eaLnBrk="1" hangingPunct="1">
              <a:lnSpc>
                <a:spcPct val="120000"/>
              </a:lnSpc>
              <a:buNone/>
            </a:pPr>
            <a:r>
              <a:rPr lang="zh-CN" altLang="en-US" sz="2400" b="1" dirty="0"/>
              <a:t>用编译预处理命令</a:t>
            </a:r>
            <a:r>
              <a:rPr lang="en-US" altLang="zh-CN" sz="2400" b="1" dirty="0"/>
              <a:t>#define</a:t>
            </a:r>
            <a:r>
              <a:rPr lang="zh-CN" altLang="en-US" sz="2400" b="1" dirty="0"/>
              <a:t>实现</a:t>
            </a:r>
            <a:endParaRPr lang="en-US" altLang="zh-CN" sz="2400" b="1" dirty="0"/>
          </a:p>
          <a:p>
            <a:pPr lvl="1">
              <a:lnSpc>
                <a:spcPct val="120000"/>
              </a:lnSpc>
              <a:buNone/>
            </a:pPr>
            <a:r>
              <a:rPr lang="en-US" altLang="zh-CN" sz="1867" dirty="0"/>
              <a:t>#define  </a:t>
            </a:r>
            <a:r>
              <a:rPr lang="zh-CN" altLang="en-US" sz="1867" dirty="0"/>
              <a:t>符号常量    字符串</a:t>
            </a:r>
            <a:endParaRPr lang="en-US" altLang="zh-CN" sz="1867" dirty="0"/>
          </a:p>
          <a:p>
            <a:pPr lvl="1">
              <a:lnSpc>
                <a:spcPct val="120000"/>
              </a:lnSpc>
              <a:buNone/>
            </a:pPr>
            <a:r>
              <a:rPr lang="en-US" altLang="zh-CN" sz="1867" dirty="0"/>
              <a:t>#define   PI  3.14</a:t>
            </a:r>
          </a:p>
          <a:p>
            <a:pPr>
              <a:lnSpc>
                <a:spcPct val="120000"/>
              </a:lnSpc>
              <a:spcBef>
                <a:spcPts val="2400"/>
              </a:spcBef>
              <a:buNone/>
            </a:pPr>
            <a:r>
              <a:rPr lang="zh-CN" altLang="en-US" sz="2400" b="1" dirty="0"/>
              <a:t>预编译时，用字符串取代程序中的符号常量</a:t>
            </a:r>
            <a:endParaRPr lang="en-US" altLang="zh-CN" sz="2400" b="1" dirty="0"/>
          </a:p>
          <a:p>
            <a:pPr>
              <a:lnSpc>
                <a:spcPct val="120000"/>
              </a:lnSpc>
              <a:spcBef>
                <a:spcPts val="2400"/>
              </a:spcBef>
              <a:buNone/>
            </a:pPr>
            <a:r>
              <a:rPr lang="zh-CN" altLang="en-US" sz="2400" b="1" dirty="0"/>
              <a:t>存在的问题 </a:t>
            </a:r>
          </a:p>
          <a:p>
            <a:pPr marL="0" lvl="1" indent="0">
              <a:lnSpc>
                <a:spcPct val="120000"/>
              </a:lnSpc>
              <a:buNone/>
            </a:pPr>
            <a:r>
              <a:rPr lang="en-US" altLang="zh-CN" sz="1867" dirty="0"/>
              <a:t>#define</a:t>
            </a:r>
            <a:r>
              <a:rPr lang="zh-CN" altLang="en-US" sz="1867" dirty="0"/>
              <a:t>的处理只是简单的字符串的替换，可能会引起一些意想不到的错误。如</a:t>
            </a:r>
            <a:endParaRPr lang="en-US" altLang="zh-CN" sz="1867" dirty="0"/>
          </a:p>
          <a:p>
            <a:pPr marL="0" lvl="1" indent="0">
              <a:lnSpc>
                <a:spcPct val="120000"/>
              </a:lnSpc>
              <a:buNone/>
            </a:pPr>
            <a:r>
              <a:rPr lang="en-US" altLang="zh-CN" sz="1867" dirty="0"/>
              <a:t>    #define A  3+5</a:t>
            </a:r>
          </a:p>
          <a:p>
            <a:pPr marL="0" lvl="1" indent="0">
              <a:lnSpc>
                <a:spcPct val="120000"/>
              </a:lnSpc>
              <a:buNone/>
            </a:pPr>
            <a:r>
              <a:rPr lang="en-US" altLang="zh-CN" sz="1867" dirty="0"/>
              <a:t>    x = A * 2</a:t>
            </a:r>
            <a:r>
              <a:rPr lang="zh-CN" altLang="en-US" sz="1867" dirty="0"/>
              <a:t>的结果是</a:t>
            </a:r>
            <a:r>
              <a:rPr lang="en-US" altLang="zh-CN" sz="1867" dirty="0"/>
              <a:t>13</a:t>
            </a:r>
            <a:r>
              <a:rPr lang="zh-CN" altLang="en-US" sz="1867" dirty="0"/>
              <a:t>，而不是</a:t>
            </a:r>
            <a:r>
              <a:rPr lang="en-US" altLang="zh-CN" sz="1867" dirty="0"/>
              <a:t>16</a:t>
            </a:r>
            <a:endParaRPr lang="zh-CN" altLang="en-US" sz="1867" dirty="0"/>
          </a:p>
          <a:p>
            <a:pPr eaLnBrk="1" hangingPunct="1">
              <a:lnSpc>
                <a:spcPct val="120000"/>
              </a:lnSpc>
              <a:buNone/>
            </a:pPr>
            <a:endParaRPr lang="en-US" altLang="zh-CN" sz="1867" dirty="0"/>
          </a:p>
        </p:txBody>
      </p:sp>
    </p:spTree>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latin typeface="微软雅黑" pitchFamily="34" charset="-122"/>
              </a:rPr>
              <a:t>C++</a:t>
            </a:r>
            <a:r>
              <a:rPr lang="zh-CN" altLang="en-US" b="1" dirty="0">
                <a:latin typeface="微软雅黑" pitchFamily="34" charset="-122"/>
              </a:rPr>
              <a:t>风格的定义</a:t>
            </a:r>
          </a:p>
        </p:txBody>
      </p:sp>
      <p:sp>
        <p:nvSpPr>
          <p:cNvPr id="3" name="内容占位符 2"/>
          <p:cNvSpPr>
            <a:spLocks noGrp="1"/>
          </p:cNvSpPr>
          <p:nvPr>
            <p:ph idx="4294967295"/>
          </p:nvPr>
        </p:nvSpPr>
        <p:spPr>
          <a:xfrm>
            <a:off x="900853" y="1350999"/>
            <a:ext cx="5467350" cy="3095625"/>
          </a:xfrm>
        </p:spPr>
        <p:txBody>
          <a:bodyPr>
            <a:normAutofit/>
          </a:bodyPr>
          <a:lstStyle/>
          <a:p>
            <a:pPr eaLnBrk="1" hangingPunct="1">
              <a:lnSpc>
                <a:spcPct val="120000"/>
              </a:lnSpc>
              <a:buNone/>
            </a:pPr>
            <a:r>
              <a:rPr lang="zh-CN" altLang="en-US" sz="2400" b="1" dirty="0"/>
              <a:t>用</a:t>
            </a:r>
            <a:r>
              <a:rPr lang="en-US" altLang="zh-CN" sz="2400" b="1" dirty="0"/>
              <a:t>const</a:t>
            </a:r>
            <a:r>
              <a:rPr lang="zh-CN" altLang="en-US" sz="2400" b="1" dirty="0"/>
              <a:t>定义符号常量</a:t>
            </a:r>
          </a:p>
          <a:p>
            <a:pPr marL="0" lvl="1" indent="0">
              <a:lnSpc>
                <a:spcPct val="120000"/>
              </a:lnSpc>
              <a:buNone/>
            </a:pPr>
            <a:r>
              <a:rPr lang="en-US" altLang="zh-CN" sz="1867" dirty="0"/>
              <a:t>const  &lt;</a:t>
            </a:r>
            <a:r>
              <a:rPr lang="zh-CN" altLang="en-US" sz="1867" dirty="0"/>
              <a:t>类型名</a:t>
            </a:r>
            <a:r>
              <a:rPr lang="en-US" altLang="zh-CN" sz="1867" dirty="0"/>
              <a:t>&gt;  &lt;</a:t>
            </a:r>
            <a:r>
              <a:rPr lang="zh-CN" altLang="en-US" sz="1867" dirty="0"/>
              <a:t>常量名</a:t>
            </a:r>
            <a:r>
              <a:rPr lang="en-US" altLang="zh-CN" sz="1867" dirty="0"/>
              <a:t>&gt; = &lt;</a:t>
            </a:r>
            <a:r>
              <a:rPr lang="zh-CN" altLang="en-US" sz="1867" dirty="0"/>
              <a:t>值</a:t>
            </a:r>
            <a:r>
              <a:rPr lang="en-US" altLang="zh-CN" sz="1867" dirty="0"/>
              <a:t>&gt;; </a:t>
            </a:r>
          </a:p>
          <a:p>
            <a:pPr marL="0" lvl="1" indent="0">
              <a:lnSpc>
                <a:spcPct val="120000"/>
              </a:lnSpc>
              <a:buNone/>
            </a:pPr>
            <a:r>
              <a:rPr lang="zh-CN" altLang="en-US" sz="1867" dirty="0"/>
              <a:t>如：</a:t>
            </a:r>
          </a:p>
          <a:p>
            <a:pPr marL="0" indent="0">
              <a:buNone/>
            </a:pPr>
            <a:r>
              <a:rPr lang="en-US" altLang="zh-CN" sz="1867" dirty="0"/>
              <a:t>const  double  PI = 3.1415926;</a:t>
            </a:r>
          </a:p>
          <a:p>
            <a:pPr marL="0" indent="0">
              <a:buNone/>
            </a:pPr>
            <a:r>
              <a:rPr lang="en-US" altLang="zh-CN" sz="1867" dirty="0"/>
              <a:t>const  </a:t>
            </a:r>
            <a:r>
              <a:rPr lang="en-US" altLang="zh-CN" sz="1867" dirty="0" err="1"/>
              <a:t>int</a:t>
            </a:r>
            <a:r>
              <a:rPr lang="en-US" altLang="zh-CN" sz="1867" dirty="0"/>
              <a:t>   AA = 3 + 5;</a:t>
            </a:r>
          </a:p>
          <a:p>
            <a:pPr marL="0" indent="0">
              <a:buNone/>
            </a:pPr>
            <a:r>
              <a:rPr lang="en-US" altLang="zh-CN" sz="1867" dirty="0"/>
              <a:t>c = 2 * AA;</a:t>
            </a:r>
            <a:endParaRPr lang="zh-CN" altLang="en-US" sz="1867" dirty="0"/>
          </a:p>
        </p:txBody>
      </p:sp>
      <p:sp>
        <p:nvSpPr>
          <p:cNvPr id="4" name="TextBox 3"/>
          <p:cNvSpPr txBox="1"/>
          <p:nvPr/>
        </p:nvSpPr>
        <p:spPr>
          <a:xfrm>
            <a:off x="4482869" y="4922226"/>
            <a:ext cx="2613257" cy="584775"/>
          </a:xfrm>
          <a:prstGeom prst="rect">
            <a:avLst/>
          </a:prstGeom>
          <a:noFill/>
        </p:spPr>
        <p:txBody>
          <a:bodyPr wrap="square" rtlCol="0">
            <a:spAutoFit/>
          </a:bodyPr>
          <a:lstStyle/>
          <a:p>
            <a:r>
              <a:rPr lang="zh-CN" altLang="en-US" sz="3200" b="1" dirty="0"/>
              <a:t>结果是</a:t>
            </a:r>
            <a:r>
              <a:rPr lang="en-US" altLang="zh-CN" sz="3200" b="1" dirty="0"/>
              <a:t>16</a:t>
            </a:r>
            <a:r>
              <a:rPr lang="zh-CN" altLang="en-US" sz="3200" b="1" dirty="0"/>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微软雅黑" pitchFamily="34" charset="-122"/>
              </a:rPr>
              <a:t>常量表达式</a:t>
            </a:r>
          </a:p>
        </p:txBody>
      </p:sp>
      <p:sp>
        <p:nvSpPr>
          <p:cNvPr id="6" name="矩形 5"/>
          <p:cNvSpPr/>
          <p:nvPr/>
        </p:nvSpPr>
        <p:spPr>
          <a:xfrm>
            <a:off x="823912" y="920115"/>
            <a:ext cx="10544175" cy="5439053"/>
          </a:xfrm>
          <a:prstGeom prst="rect">
            <a:avLst/>
          </a:prstGeom>
        </p:spPr>
        <p:txBody>
          <a:bodyPr wrap="square">
            <a:spAutoFit/>
          </a:bodyPr>
          <a:lstStyle/>
          <a:p>
            <a:pPr>
              <a:lnSpc>
                <a:spcPct val="150000"/>
              </a:lnSpc>
            </a:pPr>
            <a:r>
              <a:rPr lang="zh-CN" altLang="en-US" sz="2133" b="1" dirty="0">
                <a:latin typeface="微软雅黑" pitchFamily="34" charset="-122"/>
                <a:ea typeface="微软雅黑" pitchFamily="34" charset="-122"/>
              </a:rPr>
              <a:t>符号常量的初值可以是一个变量或表达式的结果</a:t>
            </a:r>
            <a:endParaRPr lang="en-US" altLang="zh-CN" sz="2133" b="1" dirty="0">
              <a:latin typeface="微软雅黑" pitchFamily="34" charset="-122"/>
              <a:ea typeface="微软雅黑" pitchFamily="34" charset="-122"/>
            </a:endParaRPr>
          </a:p>
          <a:p>
            <a:pPr>
              <a:lnSpc>
                <a:spcPct val="150000"/>
              </a:lnSpc>
            </a:pPr>
            <a:r>
              <a:rPr lang="zh-CN" altLang="en-US" sz="1867" dirty="0">
                <a:latin typeface="微软雅黑" pitchFamily="34" charset="-122"/>
                <a:ea typeface="微软雅黑" pitchFamily="34" charset="-122"/>
              </a:rPr>
              <a:t>       如下面语句是合法的</a:t>
            </a:r>
            <a:endParaRPr lang="en-US" altLang="zh-CN" sz="1867" dirty="0">
              <a:latin typeface="微软雅黑" pitchFamily="34" charset="-122"/>
              <a:ea typeface="微软雅黑" pitchFamily="34" charset="-122"/>
            </a:endParaRPr>
          </a:p>
          <a:p>
            <a:pPr lvl="1">
              <a:lnSpc>
                <a:spcPct val="150000"/>
              </a:lnSpc>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 ; </a:t>
            </a:r>
          </a:p>
          <a:p>
            <a:pPr lvl="1">
              <a:lnSpc>
                <a:spcPct val="150000"/>
              </a:lnSpc>
            </a:pP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a;  </a:t>
            </a:r>
          </a:p>
          <a:p>
            <a:pPr lvl="1">
              <a:lnSpc>
                <a:spcPct val="150000"/>
              </a:lnSpc>
            </a:pPr>
            <a:r>
              <a:rPr lang="en-US" altLang="zh-CN" sz="1867" dirty="0">
                <a:latin typeface="微软雅黑" pitchFamily="34" charset="-122"/>
                <a:ea typeface="微软雅黑" pitchFamily="34" charset="-122"/>
              </a:rPr>
              <a:t>const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x = 2 * a;</a:t>
            </a:r>
          </a:p>
          <a:p>
            <a:pPr>
              <a:lnSpc>
                <a:spcPct val="150000"/>
              </a:lnSpc>
              <a:spcBef>
                <a:spcPts val="800"/>
              </a:spcBef>
            </a:pPr>
            <a:r>
              <a:rPr lang="zh-CN" altLang="en-US" sz="2133" b="1" dirty="0">
                <a:latin typeface="微软雅黑" pitchFamily="34" charset="-122"/>
                <a:ea typeface="微软雅黑" pitchFamily="34" charset="-122"/>
              </a:rPr>
              <a:t>常量表达式的初值必须是编译时的常量</a:t>
            </a:r>
            <a:endParaRPr lang="en-US" altLang="zh-CN" sz="2133" b="1" dirty="0">
              <a:latin typeface="微软雅黑" pitchFamily="34" charset="-122"/>
              <a:ea typeface="微软雅黑" pitchFamily="34" charset="-122"/>
            </a:endParaRPr>
          </a:p>
          <a:p>
            <a:pPr>
              <a:lnSpc>
                <a:spcPct val="150000"/>
              </a:lnSpc>
            </a:pPr>
            <a:r>
              <a:rPr lang="zh-CN" altLang="en-US" sz="1867" dirty="0">
                <a:latin typeface="微软雅黑" pitchFamily="34" charset="-122"/>
                <a:ea typeface="微软雅黑" pitchFamily="34" charset="-122"/>
              </a:rPr>
              <a:t>      例如</a:t>
            </a:r>
            <a:endParaRPr lang="en-US" altLang="zh-CN" sz="1867" dirty="0">
              <a:latin typeface="微软雅黑" pitchFamily="34" charset="-122"/>
              <a:ea typeface="微软雅黑" pitchFamily="34" charset="-122"/>
            </a:endParaRPr>
          </a:p>
          <a:p>
            <a:pPr lvl="1">
              <a:lnSpc>
                <a:spcPct val="150000"/>
              </a:lnSpc>
            </a:pPr>
            <a:r>
              <a:rPr lang="en-US" altLang="zh-CN" sz="1867" dirty="0">
                <a:latin typeface="微软雅黑" pitchFamily="34" charset="-122"/>
                <a:ea typeface="微软雅黑" pitchFamily="34" charset="-122"/>
              </a:rPr>
              <a:t>    </a:t>
            </a:r>
            <a:r>
              <a:rPr lang="en-US" altLang="zh-CN" sz="1867" dirty="0" err="1">
                <a:solidFill>
                  <a:srgbClr val="FF0000"/>
                </a:solidFill>
                <a:latin typeface="微软雅黑" pitchFamily="34" charset="-122"/>
                <a:ea typeface="微软雅黑" pitchFamily="34" charset="-122"/>
              </a:rPr>
              <a:t>constexpr</a:t>
            </a:r>
            <a:r>
              <a:rPr lang="en-US" altLang="zh-CN" sz="1867" dirty="0">
                <a:latin typeface="微软雅黑" pitchFamily="34" charset="-122"/>
                <a:ea typeface="微软雅黑" pitchFamily="34" charset="-122"/>
              </a:rPr>
              <a:t>  int  x = 5 ;   </a:t>
            </a:r>
            <a:r>
              <a:rPr lang="zh-CN" altLang="en-US" sz="1867" dirty="0">
                <a:latin typeface="微软雅黑" pitchFamily="34" charset="-122"/>
                <a:ea typeface="微软雅黑" pitchFamily="34" charset="-122"/>
              </a:rPr>
              <a:t>是合法的</a:t>
            </a:r>
            <a:endParaRPr lang="en-US" altLang="zh-CN" sz="1867" dirty="0">
              <a:latin typeface="微软雅黑" pitchFamily="34" charset="-122"/>
              <a:ea typeface="微软雅黑" pitchFamily="34" charset="-122"/>
            </a:endParaRPr>
          </a:p>
          <a:p>
            <a:pPr marL="47999" lvl="1">
              <a:lnSpc>
                <a:spcPct val="150000"/>
              </a:lnSpc>
            </a:pPr>
            <a:r>
              <a:rPr lang="zh-CN" altLang="en-US" sz="1867" dirty="0">
                <a:latin typeface="微软雅黑" pitchFamily="34" charset="-122"/>
                <a:ea typeface="微软雅黑" pitchFamily="34" charset="-122"/>
              </a:rPr>
              <a:t>      而下列语句是非法的</a:t>
            </a:r>
            <a:endParaRPr lang="en-US" altLang="zh-CN" sz="1867" dirty="0">
              <a:latin typeface="微软雅黑" pitchFamily="34" charset="-122"/>
              <a:ea typeface="微软雅黑" pitchFamily="34" charset="-122"/>
            </a:endParaRPr>
          </a:p>
          <a:p>
            <a:pPr lvl="1">
              <a:lnSpc>
                <a:spcPct val="15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a ; </a:t>
            </a:r>
          </a:p>
          <a:p>
            <a:pPr lvl="1">
              <a:lnSpc>
                <a:spcPct val="150000"/>
              </a:lnSpc>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a;  </a:t>
            </a:r>
          </a:p>
          <a:p>
            <a:pPr lvl="1">
              <a:lnSpc>
                <a:spcPct val="150000"/>
              </a:lnSpc>
            </a:pPr>
            <a:r>
              <a:rPr lang="en-US" altLang="zh-CN" sz="1867" dirty="0">
                <a:latin typeface="微软雅黑" pitchFamily="34" charset="-122"/>
                <a:ea typeface="微软雅黑" pitchFamily="34" charset="-122"/>
              </a:rPr>
              <a:t>   </a:t>
            </a:r>
            <a:r>
              <a:rPr lang="en-US" altLang="zh-CN" sz="1867" dirty="0" err="1">
                <a:solidFill>
                  <a:srgbClr val="FF0000"/>
                </a:solidFill>
                <a:latin typeface="微软雅黑" pitchFamily="34" charset="-122"/>
                <a:ea typeface="微软雅黑" pitchFamily="34" charset="-122"/>
              </a:rPr>
              <a:t>constexpr</a:t>
            </a:r>
            <a:r>
              <a:rPr lang="en-US" altLang="zh-CN" sz="1867" dirty="0">
                <a:latin typeface="微软雅黑" pitchFamily="34" charset="-122"/>
                <a:ea typeface="微软雅黑" pitchFamily="34" charset="-122"/>
              </a:rPr>
              <a:t> int x = 2 * a;</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blinds(horizontal)">
                                      <p:cBhvr>
                                        <p:cTn id="7" dur="500"/>
                                        <p:tgtEl>
                                          <p:spTgt spid="6">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blinds(horizontal)">
                                      <p:cBhvr>
                                        <p:cTn id="10" dur="500"/>
                                        <p:tgtEl>
                                          <p:spTgt spid="6">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animEffect transition="in" filter="blinds(horizontal)">
                                      <p:cBhvr>
                                        <p:cTn id="13" dur="500"/>
                                        <p:tgtEl>
                                          <p:spTgt spid="6">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8" end="8"/>
                                            </p:txEl>
                                          </p:spTgt>
                                        </p:tgtEl>
                                        <p:attrNameLst>
                                          <p:attrName>style.visibility</p:attrName>
                                        </p:attrNameLst>
                                      </p:cBhvr>
                                      <p:to>
                                        <p:strVal val="visible"/>
                                      </p:to>
                                    </p:set>
                                    <p:animEffect transition="in" filter="blinds(horizontal)">
                                      <p:cBhvr>
                                        <p:cTn id="16" dur="500"/>
                                        <p:tgtEl>
                                          <p:spTgt spid="6">
                                            <p:txEl>
                                              <p:pRg st="8" end="8"/>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animEffect transition="in" filter="blinds(horizontal)">
                                      <p:cBhvr>
                                        <p:cTn id="19" dur="500"/>
                                        <p:tgtEl>
                                          <p:spTgt spid="6">
                                            <p:txEl>
                                              <p:pRg st="9" end="9"/>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
                                            <p:txEl>
                                              <p:pRg st="10" end="10"/>
                                            </p:txEl>
                                          </p:spTgt>
                                        </p:tgtEl>
                                        <p:attrNameLst>
                                          <p:attrName>style.visibility</p:attrName>
                                        </p:attrNameLst>
                                      </p:cBhvr>
                                      <p:to>
                                        <p:strVal val="visible"/>
                                      </p:to>
                                    </p:set>
                                    <p:animEffect transition="in" filter="blinds(horizontal)">
                                      <p:cBhvr>
                                        <p:cTn id="22" dur="500"/>
                                        <p:tgtEl>
                                          <p:spTgt spid="6">
                                            <p:txEl>
                                              <p:pRg st="10" end="1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animEffect transition="in" filter="blinds(horizontal)">
                                      <p:cBhvr>
                                        <p:cTn id="25"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输入流对象</a:t>
            </a:r>
            <a:r>
              <a:rPr lang="en-US" altLang="zh-CN" b="1" dirty="0" err="1">
                <a:latin typeface="微软雅黑" pitchFamily="34" charset="-122"/>
              </a:rPr>
              <a:t>cin</a:t>
            </a:r>
            <a:endParaRPr lang="en-US" altLang="zh-CN" b="1" dirty="0">
              <a:latin typeface="微软雅黑" pitchFamily="34" charset="-122"/>
            </a:endParaRPr>
          </a:p>
        </p:txBody>
      </p:sp>
      <p:sp>
        <p:nvSpPr>
          <p:cNvPr id="115715" name="Rectangle 3"/>
          <p:cNvSpPr>
            <a:spLocks noGrp="1" noChangeArrowheads="1"/>
          </p:cNvSpPr>
          <p:nvPr>
            <p:ph idx="4294967295"/>
          </p:nvPr>
        </p:nvSpPr>
        <p:spPr>
          <a:xfrm>
            <a:off x="792479" y="1017693"/>
            <a:ext cx="9956800" cy="4525963"/>
          </a:xfrm>
        </p:spPr>
        <p:txBody>
          <a:bodyPr>
            <a:noAutofit/>
          </a:bodyPr>
          <a:lstStyle/>
          <a:p>
            <a:pPr eaLnBrk="1" hangingPunct="1">
              <a:lnSpc>
                <a:spcPct val="115000"/>
              </a:lnSpc>
              <a:buNone/>
            </a:pPr>
            <a:r>
              <a:rPr lang="en-US" altLang="zh-CN" sz="2000" b="1" dirty="0" err="1"/>
              <a:t>cin</a:t>
            </a:r>
            <a:r>
              <a:rPr lang="en-US" altLang="zh-CN" sz="2000" b="1" dirty="0"/>
              <a:t> </a:t>
            </a:r>
            <a:r>
              <a:rPr lang="zh-CN" altLang="en-US" sz="2000" b="1" dirty="0"/>
              <a:t>对象</a:t>
            </a:r>
            <a:endParaRPr lang="en-US" altLang="zh-CN" sz="2000" b="1" dirty="0"/>
          </a:p>
          <a:p>
            <a:pPr eaLnBrk="1" hangingPunct="1">
              <a:lnSpc>
                <a:spcPct val="115000"/>
              </a:lnSpc>
              <a:buNone/>
            </a:pPr>
            <a:r>
              <a:rPr lang="zh-CN" altLang="en-US" sz="2000" dirty="0"/>
              <a:t>键盘流入的数据流</a:t>
            </a:r>
            <a:endParaRPr lang="en-US" altLang="zh-CN" sz="2000" dirty="0"/>
          </a:p>
          <a:p>
            <a:pPr eaLnBrk="1" hangingPunct="1">
              <a:lnSpc>
                <a:spcPct val="115000"/>
              </a:lnSpc>
              <a:buNone/>
            </a:pPr>
            <a:endParaRPr lang="en-US" altLang="zh-CN" sz="2000" b="1" dirty="0"/>
          </a:p>
          <a:p>
            <a:pPr>
              <a:lnSpc>
                <a:spcPct val="115000"/>
              </a:lnSpc>
              <a:buNone/>
            </a:pPr>
            <a:r>
              <a:rPr lang="zh-CN" altLang="en-US" sz="2000" b="1" dirty="0"/>
              <a:t>流提取运算符</a:t>
            </a:r>
            <a:r>
              <a:rPr lang="en-US" altLang="zh-CN" sz="2000" b="1" dirty="0"/>
              <a:t>&gt;&gt;</a:t>
            </a:r>
          </a:p>
          <a:p>
            <a:pPr eaLnBrk="1" hangingPunct="1">
              <a:lnSpc>
                <a:spcPct val="115000"/>
              </a:lnSpc>
              <a:buNone/>
            </a:pPr>
            <a:r>
              <a:rPr lang="zh-CN" altLang="en-US" sz="2000" dirty="0"/>
              <a:t>二元运算符</a:t>
            </a:r>
            <a:endParaRPr lang="en-US" altLang="zh-CN" sz="2000" dirty="0"/>
          </a:p>
          <a:p>
            <a:pPr eaLnBrk="1" hangingPunct="1">
              <a:lnSpc>
                <a:spcPct val="115000"/>
              </a:lnSpc>
              <a:buNone/>
            </a:pPr>
            <a:r>
              <a:rPr lang="zh-CN" altLang="en-US" sz="2000" dirty="0"/>
              <a:t>将键盘输入的数据存入变量</a:t>
            </a:r>
            <a:endParaRPr lang="en-US" altLang="zh-CN" sz="2000" dirty="0"/>
          </a:p>
          <a:p>
            <a:pPr eaLnBrk="1" hangingPunct="1">
              <a:lnSpc>
                <a:spcPct val="115000"/>
              </a:lnSpc>
              <a:buNone/>
            </a:pPr>
            <a:r>
              <a:rPr lang="zh-CN" altLang="en-US" sz="2000" dirty="0"/>
              <a:t>返回值是左运算数</a:t>
            </a:r>
          </a:p>
          <a:p>
            <a:pPr eaLnBrk="1" hangingPunct="1">
              <a:lnSpc>
                <a:spcPct val="115000"/>
              </a:lnSpc>
              <a:buNone/>
            </a:pPr>
            <a:endParaRPr lang="en-US" altLang="zh-CN" sz="2000" b="1" dirty="0"/>
          </a:p>
          <a:p>
            <a:pPr eaLnBrk="1" hangingPunct="1">
              <a:lnSpc>
                <a:spcPct val="115000"/>
              </a:lnSpc>
              <a:buNone/>
            </a:pPr>
            <a:r>
              <a:rPr lang="zh-CN" altLang="en-US" sz="2000" b="1" dirty="0"/>
              <a:t>格式</a:t>
            </a:r>
          </a:p>
          <a:p>
            <a:pPr>
              <a:lnSpc>
                <a:spcPct val="115000"/>
              </a:lnSpc>
              <a:buNone/>
            </a:pPr>
            <a:r>
              <a:rPr lang="en-US" altLang="zh-CN" sz="2000" dirty="0" err="1"/>
              <a:t>cin</a:t>
            </a:r>
            <a:r>
              <a:rPr lang="en-US" altLang="zh-CN" sz="2000" dirty="0"/>
              <a:t> &gt;&gt; </a:t>
            </a:r>
            <a:r>
              <a:rPr lang="zh-CN" altLang="en-US" sz="2000" dirty="0"/>
              <a:t>变量</a:t>
            </a:r>
          </a:p>
          <a:p>
            <a:pPr>
              <a:lnSpc>
                <a:spcPct val="115000"/>
              </a:lnSpc>
              <a:buNone/>
            </a:pPr>
            <a:r>
              <a:rPr lang="en-US" altLang="zh-CN" sz="2000" dirty="0" err="1"/>
              <a:t>cin</a:t>
            </a:r>
            <a:r>
              <a:rPr lang="en-US" altLang="zh-CN" sz="2000" dirty="0"/>
              <a:t> &gt;&gt;</a:t>
            </a:r>
            <a:r>
              <a:rPr lang="zh-CN" altLang="en-US" sz="2000" dirty="0"/>
              <a:t>变量</a:t>
            </a:r>
            <a:r>
              <a:rPr lang="en-US" altLang="zh-CN" sz="2000" dirty="0"/>
              <a:t>1 &gt;&gt; </a:t>
            </a:r>
            <a:r>
              <a:rPr lang="zh-CN" altLang="en-US" sz="2000" dirty="0"/>
              <a:t>变量</a:t>
            </a:r>
            <a:r>
              <a:rPr lang="en-US" altLang="zh-CN" sz="2000" dirty="0"/>
              <a:t>2 &gt;&gt; … &gt;&gt; </a:t>
            </a:r>
            <a:r>
              <a:rPr lang="zh-CN" altLang="en-US" sz="2000" dirty="0"/>
              <a:t>变量</a:t>
            </a:r>
            <a:r>
              <a:rPr lang="en-US" altLang="zh-CN" sz="2000" dirty="0"/>
              <a:t>n</a:t>
            </a:r>
          </a:p>
        </p:txBody>
      </p:sp>
    </p:spTree>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1106"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用户的响应</a:t>
            </a:r>
          </a:p>
        </p:txBody>
      </p:sp>
      <p:sp>
        <p:nvSpPr>
          <p:cNvPr id="116739" name="Rectangle 3"/>
          <p:cNvSpPr>
            <a:spLocks noGrp="1" noChangeArrowheads="1"/>
          </p:cNvSpPr>
          <p:nvPr>
            <p:ph idx="4294967295"/>
          </p:nvPr>
        </p:nvSpPr>
        <p:spPr>
          <a:xfrm>
            <a:off x="792480" y="1228937"/>
            <a:ext cx="10363200" cy="5105400"/>
          </a:xfrm>
        </p:spPr>
        <p:txBody>
          <a:bodyPr>
            <a:normAutofit/>
          </a:bodyPr>
          <a:lstStyle/>
          <a:p>
            <a:pPr>
              <a:lnSpc>
                <a:spcPct val="140000"/>
              </a:lnSpc>
              <a:spcBef>
                <a:spcPts val="1600"/>
              </a:spcBef>
              <a:buNone/>
            </a:pPr>
            <a:r>
              <a:rPr lang="zh-CN" altLang="fr-FR" sz="2400" b="1" dirty="0"/>
              <a:t>当程序执行到这个语句时会停下来等待用户的输入 </a:t>
            </a:r>
          </a:p>
          <a:p>
            <a:pPr>
              <a:lnSpc>
                <a:spcPct val="140000"/>
              </a:lnSpc>
              <a:spcBef>
                <a:spcPts val="1600"/>
              </a:spcBef>
              <a:buNone/>
            </a:pPr>
            <a:r>
              <a:rPr lang="zh-CN" altLang="fr-FR" sz="2400" b="1" dirty="0"/>
              <a:t>用户可以输入数据，用回车（↙）结束。 </a:t>
            </a:r>
          </a:p>
          <a:p>
            <a:pPr>
              <a:lnSpc>
                <a:spcPct val="140000"/>
              </a:lnSpc>
              <a:spcBef>
                <a:spcPts val="1600"/>
              </a:spcBef>
              <a:buNone/>
            </a:pPr>
            <a:r>
              <a:rPr lang="zh-CN" altLang="fr-FR" sz="2400" b="1" dirty="0"/>
              <a:t>当有多个输入数据时，一般用空白字符（空格、制表符和回车）分隔 </a:t>
            </a:r>
          </a:p>
          <a:p>
            <a:pPr eaLnBrk="1" hangingPunct="1">
              <a:lnSpc>
                <a:spcPct val="140000"/>
              </a:lnSpc>
              <a:buNone/>
            </a:pPr>
            <a:r>
              <a:rPr lang="zh-CN" altLang="fr-FR" sz="2400" dirty="0"/>
              <a:t>如：</a:t>
            </a:r>
            <a:r>
              <a:rPr lang="fr-FR" altLang="zh-CN" sz="2400" dirty="0"/>
              <a:t>a </a:t>
            </a:r>
            <a:r>
              <a:rPr lang="zh-CN" altLang="fr-FR" sz="2400" dirty="0"/>
              <a:t>为整型，</a:t>
            </a:r>
            <a:r>
              <a:rPr lang="fr-FR" altLang="zh-CN" sz="2400" dirty="0"/>
              <a:t>d </a:t>
            </a:r>
            <a:r>
              <a:rPr lang="zh-CN" altLang="fr-FR" sz="2400" dirty="0"/>
              <a:t>为 </a:t>
            </a:r>
            <a:r>
              <a:rPr lang="fr-FR" altLang="zh-CN" sz="2400" dirty="0"/>
              <a:t>double</a:t>
            </a:r>
            <a:r>
              <a:rPr lang="zh-CN" altLang="fr-FR" sz="2400" dirty="0"/>
              <a:t>，则对应于</a:t>
            </a:r>
          </a:p>
          <a:p>
            <a:pPr eaLnBrk="1" hangingPunct="1">
              <a:lnSpc>
                <a:spcPct val="140000"/>
              </a:lnSpc>
              <a:buFont typeface="Wingdings" pitchFamily="2" charset="2"/>
              <a:buNone/>
            </a:pPr>
            <a:r>
              <a:rPr lang="fr-FR" altLang="zh-CN" sz="2400" dirty="0"/>
              <a:t>      cin &gt;&gt; a &gt;&gt;d</a:t>
            </a:r>
            <a:r>
              <a:rPr lang="zh-CN" altLang="fr-FR" sz="2400" dirty="0"/>
              <a:t>，用户的输入可以为</a:t>
            </a:r>
          </a:p>
          <a:p>
            <a:pPr lvl="1" eaLnBrk="1" hangingPunct="1">
              <a:lnSpc>
                <a:spcPct val="140000"/>
              </a:lnSpc>
              <a:buFont typeface="Wingdings" pitchFamily="2" charset="2"/>
              <a:buNone/>
            </a:pPr>
            <a:r>
              <a:rPr lang="fr-FR" altLang="zh-CN" dirty="0"/>
              <a:t>12  13.2↙</a:t>
            </a:r>
          </a:p>
          <a:p>
            <a:pPr lvl="1" eaLnBrk="1" hangingPunct="1">
              <a:lnSpc>
                <a:spcPct val="140000"/>
              </a:lnSpc>
              <a:buFont typeface="Wingdings" pitchFamily="2" charset="2"/>
              <a:buNone/>
            </a:pPr>
            <a:r>
              <a:rPr lang="fr-FR" altLang="zh-CN" dirty="0"/>
              <a:t>12</a:t>
            </a:r>
            <a:r>
              <a:rPr lang="zh-CN" altLang="fr-FR" dirty="0"/>
              <a:t>（</a:t>
            </a:r>
            <a:r>
              <a:rPr lang="fr-FR" altLang="zh-CN" dirty="0"/>
              <a:t>tab</a:t>
            </a:r>
            <a:r>
              <a:rPr lang="zh-CN" altLang="fr-FR" dirty="0"/>
              <a:t>键）</a:t>
            </a:r>
            <a:r>
              <a:rPr lang="fr-FR" altLang="zh-CN" dirty="0"/>
              <a:t>13.2↙ </a:t>
            </a:r>
          </a:p>
          <a:p>
            <a:pPr lvl="1" eaLnBrk="1" hangingPunct="1">
              <a:lnSpc>
                <a:spcPct val="140000"/>
              </a:lnSpc>
              <a:buFont typeface="Wingdings" pitchFamily="2" charset="2"/>
              <a:buNone/>
            </a:pPr>
            <a:r>
              <a:rPr lang="fr-FR" altLang="zh-CN" dirty="0"/>
              <a:t>12↙13.2↙  </a:t>
            </a:r>
            <a:endParaRPr lang="en-US" altLang="zh-CN" dirty="0"/>
          </a:p>
        </p:txBody>
      </p:sp>
    </p:spTree>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2130" name="Rectangle 2"/>
          <p:cNvSpPr>
            <a:spLocks noGrp="1" noChangeArrowheads="1"/>
          </p:cNvSpPr>
          <p:nvPr>
            <p:ph type="title"/>
          </p:nvPr>
        </p:nvSpPr>
        <p:spPr/>
        <p:txBody>
          <a:bodyPr>
            <a:normAutofit/>
          </a:bodyPr>
          <a:lstStyle/>
          <a:p>
            <a:pPr eaLnBrk="1" hangingPunct="1">
              <a:defRPr/>
            </a:pPr>
            <a:r>
              <a:rPr lang="fr-FR" altLang="zh-CN" b="1" dirty="0">
                <a:latin typeface="微软雅黑" pitchFamily="34" charset="-122"/>
              </a:rPr>
              <a:t>cin.get </a:t>
            </a:r>
            <a:endParaRPr lang="en-US" altLang="zh-CN" b="1" dirty="0">
              <a:latin typeface="微软雅黑" pitchFamily="34" charset="-122"/>
            </a:endParaRPr>
          </a:p>
        </p:txBody>
      </p:sp>
      <p:sp>
        <p:nvSpPr>
          <p:cNvPr id="117763" name="Rectangle 3"/>
          <p:cNvSpPr>
            <a:spLocks noGrp="1" noChangeArrowheads="1"/>
          </p:cNvSpPr>
          <p:nvPr>
            <p:ph idx="4294967295"/>
          </p:nvPr>
        </p:nvSpPr>
        <p:spPr>
          <a:xfrm>
            <a:off x="531812" y="1557020"/>
            <a:ext cx="10898188" cy="4554538"/>
          </a:xfrm>
        </p:spPr>
        <p:txBody>
          <a:bodyPr>
            <a:normAutofit/>
          </a:bodyPr>
          <a:lstStyle/>
          <a:p>
            <a:pPr eaLnBrk="1" hangingPunct="1">
              <a:lnSpc>
                <a:spcPct val="150000"/>
              </a:lnSpc>
              <a:buNone/>
            </a:pPr>
            <a:r>
              <a:rPr lang="zh-CN" altLang="fr-FR" sz="2400" b="1" dirty="0"/>
              <a:t>作用</a:t>
            </a:r>
            <a:endParaRPr lang="en-US" altLang="zh-CN" sz="2400" b="1" dirty="0"/>
          </a:p>
          <a:p>
            <a:pPr eaLnBrk="1" hangingPunct="1">
              <a:lnSpc>
                <a:spcPct val="150000"/>
              </a:lnSpc>
              <a:buNone/>
            </a:pPr>
            <a:r>
              <a:rPr lang="zh-CN" altLang="fr-FR" sz="1867" dirty="0"/>
              <a:t>从键盘接</a:t>
            </a:r>
            <a:r>
              <a:rPr lang="zh-CN" altLang="en-US" sz="1867" dirty="0"/>
              <a:t>收</a:t>
            </a:r>
            <a:r>
              <a:rPr lang="zh-CN" altLang="fr-FR" sz="1867" dirty="0"/>
              <a:t>一个字符</a:t>
            </a:r>
            <a:endParaRPr lang="en-US" altLang="zh-CN" sz="1867" dirty="0"/>
          </a:p>
          <a:p>
            <a:pPr eaLnBrk="1" hangingPunct="1">
              <a:lnSpc>
                <a:spcPct val="150000"/>
              </a:lnSpc>
              <a:buNone/>
            </a:pPr>
            <a:r>
              <a:rPr lang="zh-CN" altLang="en-US" sz="1867" dirty="0"/>
              <a:t>可以输入空白字符</a:t>
            </a:r>
            <a:endParaRPr lang="zh-CN" altLang="fr-FR" sz="1867" dirty="0"/>
          </a:p>
          <a:p>
            <a:pPr eaLnBrk="1" hangingPunct="1">
              <a:lnSpc>
                <a:spcPct val="150000"/>
              </a:lnSpc>
              <a:buNone/>
            </a:pPr>
            <a:endParaRPr lang="en-US" altLang="zh-CN" sz="2400" b="1" dirty="0"/>
          </a:p>
          <a:p>
            <a:pPr eaLnBrk="1" hangingPunct="1">
              <a:lnSpc>
                <a:spcPct val="150000"/>
              </a:lnSpc>
              <a:buNone/>
            </a:pPr>
            <a:r>
              <a:rPr lang="zh-CN" altLang="fr-FR" sz="2400" b="1" dirty="0"/>
              <a:t>用法</a:t>
            </a:r>
            <a:endParaRPr lang="en-US" altLang="zh-CN" sz="2400" b="1" dirty="0"/>
          </a:p>
          <a:p>
            <a:pPr eaLnBrk="1" hangingPunct="1">
              <a:lnSpc>
                <a:spcPct val="150000"/>
              </a:lnSpc>
              <a:buNone/>
            </a:pPr>
            <a:r>
              <a:rPr lang="fr-FR" altLang="zh-CN" sz="1867" dirty="0"/>
              <a:t>cin.get</a:t>
            </a:r>
            <a:r>
              <a:rPr lang="zh-CN" altLang="fr-FR" sz="1867" dirty="0"/>
              <a:t>（</a:t>
            </a:r>
            <a:r>
              <a:rPr lang="fr-FR" altLang="zh-CN" sz="1867" dirty="0"/>
              <a:t>ch</a:t>
            </a:r>
            <a:r>
              <a:rPr lang="zh-CN" altLang="fr-FR" sz="1867" dirty="0"/>
              <a:t>）</a:t>
            </a:r>
            <a:endParaRPr lang="en-US" altLang="zh-CN" sz="1867" dirty="0"/>
          </a:p>
          <a:p>
            <a:pPr eaLnBrk="1" hangingPunct="1">
              <a:lnSpc>
                <a:spcPct val="150000"/>
              </a:lnSpc>
              <a:buNone/>
            </a:pPr>
            <a:r>
              <a:rPr lang="fr-FR" altLang="zh-CN" sz="1867" dirty="0"/>
              <a:t>ch = cin.get()</a:t>
            </a:r>
            <a:endParaRPr lang="zh-CN" altLang="fr-FR" sz="1867" dirty="0"/>
          </a:p>
        </p:txBody>
      </p:sp>
      <p:sp>
        <p:nvSpPr>
          <p:cNvPr id="4" name="Rectangle 4"/>
          <p:cNvSpPr>
            <a:spLocks noChangeArrowheads="1"/>
          </p:cNvSpPr>
          <p:nvPr/>
        </p:nvSpPr>
        <p:spPr bwMode="auto">
          <a:xfrm>
            <a:off x="4511676" y="1228726"/>
            <a:ext cx="6851651" cy="4643387"/>
          </a:xfrm>
          <a:prstGeom prst="rect">
            <a:avLst/>
          </a:prstGeom>
          <a:noFill/>
          <a:ln w="12700" cap="sq" algn="ctr">
            <a:noFill/>
            <a:miter lim="800000"/>
            <a:headEnd type="none" w="sm" len="sm"/>
            <a:tailEnd type="none" w="sm" len="sm"/>
          </a:ln>
        </p:spPr>
        <p:txBody>
          <a:bodyPr wrap="square">
            <a:spAutoFit/>
          </a:bodyPr>
          <a:lstStyle/>
          <a:p>
            <a:pPr>
              <a:lnSpc>
                <a:spcPct val="120000"/>
              </a:lnSpc>
              <a:spcBef>
                <a:spcPct val="20000"/>
              </a:spcBef>
              <a:buClr>
                <a:schemeClr val="tx1"/>
              </a:buClr>
              <a:buSzPct val="80000"/>
              <a:buFont typeface="Wingdings" pitchFamily="2" charset="2"/>
              <a:buNone/>
            </a:pPr>
            <a:r>
              <a:rPr lang="zh-CN" altLang="en-US" sz="2400" b="1" dirty="0">
                <a:latin typeface="微软雅黑" pitchFamily="34" charset="-122"/>
                <a:ea typeface="微软雅黑" pitchFamily="34" charset="-122"/>
              </a:rPr>
              <a:t>比较</a:t>
            </a:r>
            <a:endParaRPr lang="en-US" altLang="zh-CN" sz="2400" b="1" dirty="0">
              <a:latin typeface="微软雅黑" pitchFamily="34" charset="-122"/>
              <a:ea typeface="微软雅黑" pitchFamily="34" charset="-122"/>
            </a:endParaRPr>
          </a:p>
          <a:p>
            <a:pPr>
              <a:lnSpc>
                <a:spcPct val="120000"/>
              </a:lnSpc>
              <a:spcBef>
                <a:spcPct val="20000"/>
              </a:spcBef>
              <a:buClr>
                <a:schemeClr val="tx1"/>
              </a:buClr>
              <a:buSzPct val="80000"/>
              <a:buFont typeface="Wingdings" pitchFamily="2" charset="2"/>
              <a:buNone/>
            </a:pPr>
            <a:endParaRPr lang="en-US" altLang="zh-CN" sz="2400" b="1" dirty="0">
              <a:latin typeface="微软雅黑" pitchFamily="34" charset="-122"/>
              <a:ea typeface="微软雅黑" pitchFamily="34" charset="-122"/>
            </a:endParaRPr>
          </a:p>
          <a:p>
            <a:pPr>
              <a:lnSpc>
                <a:spcPct val="120000"/>
              </a:lnSpc>
              <a:spcBef>
                <a:spcPct val="20000"/>
              </a:spcBef>
              <a:buClr>
                <a:schemeClr val="tx1"/>
              </a:buClr>
              <a:buSzPct val="80000"/>
              <a:buFont typeface="Wingdings" pitchFamily="2" charset="2"/>
              <a:buNone/>
            </a:pPr>
            <a:r>
              <a:rPr lang="zh-CN" altLang="fr-FR" sz="1867" dirty="0">
                <a:latin typeface="微软雅黑" pitchFamily="34" charset="-122"/>
                <a:ea typeface="微软雅黑" pitchFamily="34" charset="-122"/>
              </a:rPr>
              <a:t>如 </a:t>
            </a:r>
            <a:r>
              <a:rPr lang="fr-FR" altLang="zh-CN" sz="1867" dirty="0">
                <a:latin typeface="微软雅黑" pitchFamily="34" charset="-122"/>
                <a:ea typeface="微软雅黑" pitchFamily="34" charset="-122"/>
              </a:rPr>
              <a:t>a, b, c</a:t>
            </a:r>
            <a:r>
              <a:rPr lang="zh-CN" altLang="fr-FR" sz="1867" dirty="0">
                <a:latin typeface="微软雅黑" pitchFamily="34" charset="-122"/>
                <a:ea typeface="微软雅黑" pitchFamily="34" charset="-122"/>
              </a:rPr>
              <a:t>为字符型变量，对应语句</a:t>
            </a:r>
          </a:p>
          <a:p>
            <a:pPr>
              <a:lnSpc>
                <a:spcPct val="120000"/>
              </a:lnSpc>
              <a:spcBef>
                <a:spcPct val="20000"/>
              </a:spcBef>
              <a:buClr>
                <a:schemeClr val="tx1"/>
              </a:buClr>
              <a:buSzPct val="80000"/>
              <a:buFont typeface="Wingdings" pitchFamily="2" charset="2"/>
              <a:buNone/>
            </a:pPr>
            <a:r>
              <a:rPr lang="fr-FR" altLang="zh-CN" sz="1867" dirty="0">
                <a:latin typeface="微软雅黑" pitchFamily="34" charset="-122"/>
                <a:ea typeface="微软雅黑" pitchFamily="34" charset="-122"/>
              </a:rPr>
              <a:t>a = cin.get();</a:t>
            </a:r>
          </a:p>
          <a:p>
            <a:pPr>
              <a:lnSpc>
                <a:spcPct val="120000"/>
              </a:lnSpc>
              <a:spcBef>
                <a:spcPct val="20000"/>
              </a:spcBef>
              <a:buClr>
                <a:schemeClr val="tx1"/>
              </a:buClr>
              <a:buSzPct val="80000"/>
              <a:buFont typeface="Wingdings" pitchFamily="2" charset="2"/>
              <a:buNone/>
            </a:pPr>
            <a:r>
              <a:rPr lang="fr-FR" altLang="zh-CN" sz="1867" dirty="0">
                <a:latin typeface="微软雅黑" pitchFamily="34" charset="-122"/>
                <a:ea typeface="微软雅黑" pitchFamily="34" charset="-122"/>
              </a:rPr>
              <a:t>b = cin.get();  </a:t>
            </a:r>
          </a:p>
          <a:p>
            <a:pPr>
              <a:lnSpc>
                <a:spcPct val="120000"/>
              </a:lnSpc>
              <a:spcBef>
                <a:spcPct val="20000"/>
              </a:spcBef>
              <a:buClr>
                <a:schemeClr val="tx1"/>
              </a:buClr>
              <a:buSzPct val="80000"/>
              <a:buFont typeface="Wingdings" pitchFamily="2" charset="2"/>
              <a:buNone/>
            </a:pPr>
            <a:r>
              <a:rPr lang="fr-FR" altLang="zh-CN" sz="1867" dirty="0">
                <a:latin typeface="微软雅黑" pitchFamily="34" charset="-122"/>
                <a:ea typeface="微软雅黑" pitchFamily="34" charset="-122"/>
              </a:rPr>
              <a:t>c = cin.get();</a:t>
            </a:r>
          </a:p>
          <a:p>
            <a:pPr>
              <a:lnSpc>
                <a:spcPct val="120000"/>
              </a:lnSpc>
              <a:spcBef>
                <a:spcPct val="20000"/>
              </a:spcBef>
              <a:buClr>
                <a:schemeClr val="tx1"/>
              </a:buClr>
              <a:buSzPct val="80000"/>
              <a:buFont typeface="Wingdings" pitchFamily="2" charset="2"/>
              <a:buNone/>
            </a:pPr>
            <a:r>
              <a:rPr lang="zh-CN" altLang="fr-FR" sz="1867" dirty="0">
                <a:latin typeface="微软雅黑" pitchFamily="34" charset="-122"/>
                <a:ea typeface="微软雅黑" pitchFamily="34" charset="-122"/>
              </a:rPr>
              <a:t>如果输入 </a:t>
            </a:r>
            <a:r>
              <a:rPr lang="fr-FR" altLang="zh-CN" sz="1867" dirty="0">
                <a:latin typeface="微软雅黑" pitchFamily="34" charset="-122"/>
                <a:ea typeface="微软雅黑" pitchFamily="34" charset="-122"/>
              </a:rPr>
              <a:t>a  b  c↙ </a:t>
            </a:r>
            <a:r>
              <a:rPr lang="zh-CN" altLang="fr-FR" sz="1867" dirty="0">
                <a:latin typeface="微软雅黑" pitchFamily="34" charset="-122"/>
                <a:ea typeface="微软雅黑" pitchFamily="34" charset="-122"/>
              </a:rPr>
              <a:t>，则</a:t>
            </a:r>
            <a:r>
              <a:rPr lang="fr-FR" altLang="zh-CN" sz="1867" dirty="0">
                <a:latin typeface="微软雅黑" pitchFamily="34" charset="-122"/>
                <a:ea typeface="微软雅黑" pitchFamily="34" charset="-122"/>
              </a:rPr>
              <a:t>a</a:t>
            </a:r>
            <a:r>
              <a:rPr lang="zh-CN" altLang="fr-FR" sz="1867" dirty="0">
                <a:latin typeface="微软雅黑" pitchFamily="34" charset="-122"/>
                <a:ea typeface="微软雅黑" pitchFamily="34" charset="-122"/>
              </a:rPr>
              <a:t>的值是</a:t>
            </a:r>
            <a:r>
              <a:rPr lang="fr-FR" altLang="zh-CN" sz="1867" dirty="0">
                <a:latin typeface="微软雅黑" pitchFamily="34" charset="-122"/>
                <a:ea typeface="微软雅黑" pitchFamily="34" charset="-122"/>
              </a:rPr>
              <a:t>a</a:t>
            </a:r>
            <a:r>
              <a:rPr lang="zh-CN" altLang="fr-FR" sz="1867" dirty="0">
                <a:latin typeface="微软雅黑" pitchFamily="34" charset="-122"/>
                <a:ea typeface="微软雅黑" pitchFamily="34" charset="-122"/>
              </a:rPr>
              <a:t>，</a:t>
            </a:r>
            <a:r>
              <a:rPr lang="fr-FR" altLang="zh-CN" sz="1867" dirty="0">
                <a:latin typeface="微软雅黑" pitchFamily="34" charset="-122"/>
                <a:ea typeface="微软雅黑" pitchFamily="34" charset="-122"/>
              </a:rPr>
              <a:t>b</a:t>
            </a:r>
            <a:r>
              <a:rPr lang="zh-CN" altLang="fr-FR" sz="1867" dirty="0">
                <a:latin typeface="微软雅黑" pitchFamily="34" charset="-122"/>
                <a:ea typeface="微软雅黑" pitchFamily="34" charset="-122"/>
              </a:rPr>
              <a:t>的值是空格，</a:t>
            </a:r>
            <a:r>
              <a:rPr lang="fr-FR" altLang="zh-CN" sz="1867" dirty="0">
                <a:latin typeface="微软雅黑" pitchFamily="34" charset="-122"/>
                <a:ea typeface="微软雅黑" pitchFamily="34" charset="-122"/>
              </a:rPr>
              <a:t>c</a:t>
            </a:r>
            <a:r>
              <a:rPr lang="zh-CN" altLang="fr-FR" sz="1867" dirty="0">
                <a:latin typeface="微软雅黑" pitchFamily="34" charset="-122"/>
                <a:ea typeface="微软雅黑" pitchFamily="34" charset="-122"/>
              </a:rPr>
              <a:t>的值是</a:t>
            </a:r>
            <a:r>
              <a:rPr lang="fr-FR" altLang="zh-CN" sz="1867" dirty="0">
                <a:latin typeface="微软雅黑" pitchFamily="34" charset="-122"/>
                <a:ea typeface="微软雅黑" pitchFamily="34" charset="-122"/>
              </a:rPr>
              <a:t>b</a:t>
            </a:r>
            <a:r>
              <a:rPr lang="zh-CN" altLang="fr-FR" sz="1867" dirty="0">
                <a:latin typeface="微软雅黑" pitchFamily="34" charset="-122"/>
                <a:ea typeface="微软雅黑" pitchFamily="34" charset="-122"/>
              </a:rPr>
              <a:t>。</a:t>
            </a:r>
          </a:p>
          <a:p>
            <a:pPr>
              <a:lnSpc>
                <a:spcPct val="120000"/>
              </a:lnSpc>
              <a:spcBef>
                <a:spcPct val="20000"/>
              </a:spcBef>
              <a:buClr>
                <a:schemeClr val="tx1"/>
              </a:buClr>
              <a:buSzPct val="80000"/>
              <a:buFont typeface="Wingdings" pitchFamily="2" charset="2"/>
              <a:buNone/>
            </a:pPr>
            <a:endParaRPr lang="zh-CN" altLang="fr-FR" sz="1867" dirty="0">
              <a:latin typeface="微软雅黑" pitchFamily="34" charset="-122"/>
              <a:ea typeface="微软雅黑" pitchFamily="34" charset="-122"/>
            </a:endParaRPr>
          </a:p>
          <a:p>
            <a:pPr>
              <a:lnSpc>
                <a:spcPct val="120000"/>
              </a:lnSpc>
              <a:spcBef>
                <a:spcPct val="20000"/>
              </a:spcBef>
              <a:buClr>
                <a:schemeClr val="tx1"/>
              </a:buClr>
              <a:buSzPct val="80000"/>
              <a:buFont typeface="Wingdings" pitchFamily="2" charset="2"/>
              <a:buNone/>
            </a:pPr>
            <a:r>
              <a:rPr lang="zh-CN" altLang="fr-FR" sz="1867" dirty="0">
                <a:latin typeface="微软雅黑" pitchFamily="34" charset="-122"/>
                <a:ea typeface="微软雅黑" pitchFamily="34" charset="-122"/>
              </a:rPr>
              <a:t>如果将这个输入用于语句：</a:t>
            </a:r>
          </a:p>
          <a:p>
            <a:pPr>
              <a:lnSpc>
                <a:spcPct val="120000"/>
              </a:lnSpc>
              <a:spcBef>
                <a:spcPct val="20000"/>
              </a:spcBef>
              <a:buClr>
                <a:schemeClr val="tx1"/>
              </a:buClr>
              <a:buSzPct val="80000"/>
              <a:buFont typeface="Wingdings" pitchFamily="2" charset="2"/>
              <a:buNone/>
            </a:pPr>
            <a:r>
              <a:rPr lang="fr-FR" altLang="zh-CN" sz="1867" dirty="0">
                <a:latin typeface="微软雅黑" pitchFamily="34" charset="-122"/>
                <a:ea typeface="微软雅黑" pitchFamily="34" charset="-122"/>
              </a:rPr>
              <a:t>cin &gt;&gt; a &gt;&gt; b &gt;&gt; c </a:t>
            </a:r>
            <a:r>
              <a:rPr lang="zh-CN" altLang="fr-FR" sz="1867" dirty="0">
                <a:latin typeface="微软雅黑" pitchFamily="34" charset="-122"/>
                <a:ea typeface="微软雅黑" pitchFamily="34" charset="-122"/>
              </a:rPr>
              <a:t>，</a:t>
            </a:r>
          </a:p>
          <a:p>
            <a:pPr>
              <a:lnSpc>
                <a:spcPct val="120000"/>
              </a:lnSpc>
              <a:spcBef>
                <a:spcPct val="20000"/>
              </a:spcBef>
              <a:buClr>
                <a:schemeClr val="tx1"/>
              </a:buClr>
              <a:buSzPct val="80000"/>
              <a:buFont typeface="Wingdings" pitchFamily="2" charset="2"/>
              <a:buNone/>
            </a:pPr>
            <a:r>
              <a:rPr lang="zh-CN" altLang="fr-FR" sz="1867" dirty="0">
                <a:latin typeface="微软雅黑" pitchFamily="34" charset="-122"/>
                <a:ea typeface="微软雅黑" pitchFamily="34" charset="-122"/>
              </a:rPr>
              <a:t>那么变量</a:t>
            </a:r>
            <a:r>
              <a:rPr lang="fr-FR" altLang="zh-CN" sz="1867" dirty="0">
                <a:latin typeface="微软雅黑" pitchFamily="34" charset="-122"/>
                <a:ea typeface="微软雅黑" pitchFamily="34" charset="-122"/>
              </a:rPr>
              <a:t>a</a:t>
            </a:r>
            <a:r>
              <a:rPr lang="zh-CN" altLang="fr-FR" sz="1867" dirty="0">
                <a:latin typeface="微软雅黑" pitchFamily="34" charset="-122"/>
                <a:ea typeface="微软雅黑" pitchFamily="34" charset="-122"/>
              </a:rPr>
              <a:t>、</a:t>
            </a:r>
            <a:r>
              <a:rPr lang="fr-FR" altLang="zh-CN" sz="1867" dirty="0">
                <a:latin typeface="微软雅黑" pitchFamily="34" charset="-122"/>
                <a:ea typeface="微软雅黑" pitchFamily="34" charset="-122"/>
              </a:rPr>
              <a:t>b</a:t>
            </a:r>
            <a:r>
              <a:rPr lang="zh-CN" altLang="fr-FR" sz="1867" dirty="0">
                <a:latin typeface="微软雅黑" pitchFamily="34" charset="-122"/>
                <a:ea typeface="微软雅黑" pitchFamily="34" charset="-122"/>
              </a:rPr>
              <a:t>、</a:t>
            </a:r>
            <a:r>
              <a:rPr lang="fr-FR" altLang="zh-CN" sz="1867" dirty="0">
                <a:latin typeface="微软雅黑" pitchFamily="34" charset="-122"/>
                <a:ea typeface="微软雅黑" pitchFamily="34" charset="-122"/>
              </a:rPr>
              <a:t>c</a:t>
            </a:r>
            <a:r>
              <a:rPr lang="zh-CN" altLang="fr-FR" sz="1867" dirty="0">
                <a:latin typeface="微软雅黑" pitchFamily="34" charset="-122"/>
                <a:ea typeface="微软雅黑" pitchFamily="34" charset="-122"/>
              </a:rPr>
              <a:t>的内容分别为‘</a:t>
            </a:r>
            <a:r>
              <a:rPr lang="fr-FR" altLang="zh-CN" sz="1867" dirty="0">
                <a:latin typeface="微软雅黑" pitchFamily="34" charset="-122"/>
                <a:ea typeface="微软雅黑" pitchFamily="34" charset="-122"/>
              </a:rPr>
              <a:t>a’</a:t>
            </a:r>
            <a:r>
              <a:rPr lang="zh-CN" altLang="fr-FR" sz="1867" dirty="0">
                <a:latin typeface="微软雅黑" pitchFamily="34" charset="-122"/>
                <a:ea typeface="微软雅黑" pitchFamily="34" charset="-122"/>
              </a:rPr>
              <a:t>、‘</a:t>
            </a:r>
            <a:r>
              <a:rPr lang="fr-FR" altLang="zh-CN" sz="1867" dirty="0">
                <a:latin typeface="微软雅黑" pitchFamily="34" charset="-122"/>
                <a:ea typeface="微软雅黑" pitchFamily="34" charset="-122"/>
              </a:rPr>
              <a:t>b’</a:t>
            </a:r>
            <a:r>
              <a:rPr lang="zh-CN" altLang="fr-FR" sz="1867" dirty="0">
                <a:latin typeface="微软雅黑" pitchFamily="34" charset="-122"/>
                <a:ea typeface="微软雅黑" pitchFamily="34" charset="-122"/>
              </a:rPr>
              <a:t>、‘</a:t>
            </a:r>
            <a:r>
              <a:rPr lang="fr-FR" altLang="zh-CN" sz="1867" dirty="0">
                <a:latin typeface="微软雅黑" pitchFamily="34" charset="-122"/>
                <a:ea typeface="微软雅黑" pitchFamily="34" charset="-122"/>
              </a:rPr>
              <a:t>c’</a:t>
            </a:r>
            <a:endParaRPr lang="zh-CN" altLang="en-US"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8818"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输出流对象</a:t>
            </a:r>
            <a:r>
              <a:rPr lang="en-US" altLang="zh-CN" b="1" dirty="0" err="1">
                <a:latin typeface="微软雅黑" pitchFamily="34" charset="-122"/>
              </a:rPr>
              <a:t>cout</a:t>
            </a:r>
            <a:r>
              <a:rPr lang="en-US" altLang="zh-CN" b="1" dirty="0">
                <a:latin typeface="微软雅黑" pitchFamily="34" charset="-122"/>
              </a:rPr>
              <a:t> </a:t>
            </a:r>
          </a:p>
        </p:txBody>
      </p:sp>
      <p:sp>
        <p:nvSpPr>
          <p:cNvPr id="119811" name="Rectangle 3"/>
          <p:cNvSpPr>
            <a:spLocks noGrp="1" noChangeArrowheads="1"/>
          </p:cNvSpPr>
          <p:nvPr>
            <p:ph idx="4294967295"/>
          </p:nvPr>
        </p:nvSpPr>
        <p:spPr>
          <a:xfrm>
            <a:off x="812800" y="906887"/>
            <a:ext cx="10915650" cy="5551487"/>
          </a:xfrm>
        </p:spPr>
        <p:txBody>
          <a:bodyPr>
            <a:normAutofit lnSpcReduction="10000"/>
          </a:bodyPr>
          <a:lstStyle/>
          <a:p>
            <a:pPr eaLnBrk="1" hangingPunct="1">
              <a:lnSpc>
                <a:spcPct val="120000"/>
              </a:lnSpc>
              <a:buNone/>
            </a:pPr>
            <a:r>
              <a:rPr lang="zh-CN" altLang="en-US" sz="2400" b="1" dirty="0"/>
              <a:t>输出流对象</a:t>
            </a:r>
            <a:r>
              <a:rPr lang="en-US" altLang="zh-CN" sz="2400" b="1" dirty="0" err="1"/>
              <a:t>cout</a:t>
            </a:r>
            <a:endParaRPr lang="en-US" altLang="zh-CN" sz="2400" b="1" dirty="0"/>
          </a:p>
          <a:p>
            <a:pPr eaLnBrk="1" hangingPunct="1">
              <a:lnSpc>
                <a:spcPct val="120000"/>
              </a:lnSpc>
              <a:buNone/>
            </a:pPr>
            <a:r>
              <a:rPr lang="zh-CN" altLang="en-US" sz="1867" dirty="0"/>
              <a:t>代表显示器</a:t>
            </a:r>
            <a:endParaRPr lang="en-US" altLang="zh-CN" sz="1867" dirty="0"/>
          </a:p>
          <a:p>
            <a:pPr>
              <a:lnSpc>
                <a:spcPct val="120000"/>
              </a:lnSpc>
              <a:spcBef>
                <a:spcPts val="2400"/>
              </a:spcBef>
              <a:buNone/>
            </a:pPr>
            <a:r>
              <a:rPr lang="zh-CN" altLang="en-US" sz="2400" b="1" dirty="0"/>
              <a:t>流插入运算符</a:t>
            </a:r>
            <a:r>
              <a:rPr lang="en-US" altLang="zh-CN" sz="2400" b="1" dirty="0"/>
              <a:t>&lt;&lt;</a:t>
            </a:r>
          </a:p>
          <a:p>
            <a:pPr eaLnBrk="1" hangingPunct="1">
              <a:lnSpc>
                <a:spcPct val="120000"/>
              </a:lnSpc>
              <a:buNone/>
            </a:pPr>
            <a:r>
              <a:rPr lang="zh-CN" altLang="en-US" sz="1867" dirty="0"/>
              <a:t>二元运算符</a:t>
            </a:r>
            <a:endParaRPr lang="en-US" altLang="zh-CN" sz="1867" dirty="0"/>
          </a:p>
          <a:p>
            <a:pPr eaLnBrk="1" hangingPunct="1">
              <a:lnSpc>
                <a:spcPct val="120000"/>
              </a:lnSpc>
              <a:buNone/>
            </a:pPr>
            <a:r>
              <a:rPr lang="zh-CN" altLang="en-US" sz="1867" dirty="0"/>
              <a:t>将右边的变量或表达式的内容输出到左边对象</a:t>
            </a:r>
            <a:endParaRPr lang="en-US" altLang="zh-CN" sz="1867" dirty="0"/>
          </a:p>
          <a:p>
            <a:pPr eaLnBrk="1" hangingPunct="1">
              <a:lnSpc>
                <a:spcPct val="120000"/>
              </a:lnSpc>
              <a:buNone/>
            </a:pPr>
            <a:r>
              <a:rPr lang="zh-CN" altLang="en-US" sz="1867" dirty="0"/>
              <a:t>表达式值是左边对象</a:t>
            </a:r>
          </a:p>
          <a:p>
            <a:pPr>
              <a:lnSpc>
                <a:spcPct val="120000"/>
              </a:lnSpc>
              <a:spcBef>
                <a:spcPts val="2400"/>
              </a:spcBef>
              <a:buNone/>
            </a:pPr>
            <a:r>
              <a:rPr lang="zh-CN" altLang="en-US" sz="2400" b="1" dirty="0"/>
              <a:t>格式</a:t>
            </a:r>
          </a:p>
          <a:p>
            <a:pPr>
              <a:lnSpc>
                <a:spcPct val="120000"/>
              </a:lnSpc>
              <a:buNone/>
            </a:pPr>
            <a:r>
              <a:rPr lang="zh-CN" altLang="en-US" sz="2000" dirty="0"/>
              <a:t>输出一个变量的值：</a:t>
            </a:r>
            <a:r>
              <a:rPr lang="en-US" altLang="zh-CN" sz="2000" dirty="0" err="1"/>
              <a:t>cout</a:t>
            </a:r>
            <a:r>
              <a:rPr lang="en-US" altLang="zh-CN" sz="2000" dirty="0"/>
              <a:t> &lt;&lt; a</a:t>
            </a:r>
            <a:r>
              <a:rPr lang="zh-CN" altLang="en-US" sz="2000" dirty="0"/>
              <a:t>；</a:t>
            </a:r>
          </a:p>
          <a:p>
            <a:pPr>
              <a:lnSpc>
                <a:spcPct val="120000"/>
              </a:lnSpc>
              <a:buNone/>
            </a:pPr>
            <a:r>
              <a:rPr lang="zh-CN" altLang="en-US" sz="2000" dirty="0"/>
              <a:t>输出多个变量的值：</a:t>
            </a:r>
            <a:r>
              <a:rPr lang="en-US" altLang="zh-CN" sz="2000" dirty="0" err="1"/>
              <a:t>cout</a:t>
            </a:r>
            <a:r>
              <a:rPr lang="en-US" altLang="zh-CN" sz="2000" dirty="0"/>
              <a:t> &lt;&lt; a &lt;&lt; b &lt;&lt; c</a:t>
            </a:r>
            <a:r>
              <a:rPr lang="zh-CN" altLang="en-US" sz="2000" dirty="0"/>
              <a:t>；</a:t>
            </a:r>
          </a:p>
          <a:p>
            <a:pPr>
              <a:lnSpc>
                <a:spcPct val="120000"/>
              </a:lnSpc>
              <a:buNone/>
            </a:pPr>
            <a:r>
              <a:rPr lang="zh-CN" altLang="en-US" sz="2000" dirty="0"/>
              <a:t>输出表达式的结果：</a:t>
            </a:r>
            <a:r>
              <a:rPr lang="en-US" altLang="zh-CN" sz="2000" dirty="0" err="1"/>
              <a:t>cout</a:t>
            </a:r>
            <a:r>
              <a:rPr lang="en-US" altLang="zh-CN" sz="2000" dirty="0"/>
              <a:t> &lt;&lt; “Hello world” </a:t>
            </a:r>
          </a:p>
          <a:p>
            <a:pPr>
              <a:lnSpc>
                <a:spcPct val="120000"/>
              </a:lnSpc>
              <a:buNone/>
            </a:pPr>
            <a:r>
              <a:rPr lang="zh-CN" altLang="en-US" sz="2000" dirty="0"/>
              <a:t>上述情况的组合：    </a:t>
            </a:r>
            <a:r>
              <a:rPr lang="en-US" altLang="zh-CN" sz="2000" dirty="0" err="1"/>
              <a:t>cout</a:t>
            </a:r>
            <a:r>
              <a:rPr lang="en-US" altLang="zh-CN" sz="2000" dirty="0"/>
              <a:t> &lt;&lt; a &lt;&lt; ‘+’ &lt;&lt; b &lt;&lt; ‘=’&lt;&lt; a + b &lt;&lt; </a:t>
            </a:r>
            <a:r>
              <a:rPr lang="en-US" altLang="zh-CN" sz="2000" dirty="0" err="1"/>
              <a:t>endl</a:t>
            </a:r>
            <a:r>
              <a:rPr lang="en-US" altLang="zh-CN" sz="2000" dirty="0"/>
              <a:t>; </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微软雅黑" pitchFamily="34" charset="-122"/>
              </a:rPr>
              <a:t>伪代码</a:t>
            </a:r>
          </a:p>
        </p:txBody>
      </p:sp>
      <p:sp>
        <p:nvSpPr>
          <p:cNvPr id="3" name="内容占位符 2"/>
          <p:cNvSpPr>
            <a:spLocks noGrp="1"/>
          </p:cNvSpPr>
          <p:nvPr>
            <p:ph idx="4294967295"/>
          </p:nvPr>
        </p:nvSpPr>
        <p:spPr>
          <a:xfrm>
            <a:off x="0" y="2546350"/>
            <a:ext cx="5413375" cy="3438525"/>
          </a:xfrm>
        </p:spPr>
        <p:txBody>
          <a:bodyPr>
            <a:normAutofit/>
          </a:bodyPr>
          <a:lstStyle/>
          <a:p>
            <a:pPr>
              <a:buNone/>
            </a:pPr>
            <a:r>
              <a:rPr lang="zh-CN" altLang="zh-CN" sz="2400" dirty="0"/>
              <a:t>输入</a:t>
            </a:r>
            <a:r>
              <a:rPr lang="en-US" altLang="zh-CN" sz="2400" dirty="0"/>
              <a:t>n</a:t>
            </a:r>
            <a:endParaRPr lang="zh-CN" altLang="zh-CN" sz="2400" dirty="0"/>
          </a:p>
          <a:p>
            <a:pPr>
              <a:buNone/>
            </a:pPr>
            <a:r>
              <a:rPr lang="zh-CN" altLang="zh-CN" sz="2400" dirty="0"/>
              <a:t>设</a:t>
            </a:r>
            <a:r>
              <a:rPr lang="en-US" altLang="zh-CN" sz="2400" dirty="0"/>
              <a:t>r = 0</a:t>
            </a:r>
            <a:endParaRPr lang="zh-CN" altLang="zh-CN" sz="2400" dirty="0"/>
          </a:p>
          <a:p>
            <a:pPr>
              <a:buNone/>
            </a:pPr>
            <a:r>
              <a:rPr lang="en-US" altLang="zh-CN" sz="2400" dirty="0"/>
              <a:t>for (</a:t>
            </a:r>
            <a:r>
              <a:rPr lang="en-US" altLang="zh-CN" sz="2400" dirty="0" err="1"/>
              <a:t>i</a:t>
            </a:r>
            <a:r>
              <a:rPr lang="en-US" altLang="zh-CN" sz="2400" dirty="0"/>
              <a:t> = 1; </a:t>
            </a:r>
            <a:r>
              <a:rPr lang="en-US" altLang="zh-CN" sz="2400" dirty="0" err="1"/>
              <a:t>i</a:t>
            </a:r>
            <a:r>
              <a:rPr lang="en-US" altLang="zh-CN" sz="2400" dirty="0"/>
              <a:t> &lt;= n; ++</a:t>
            </a:r>
            <a:r>
              <a:rPr lang="en-US" altLang="zh-CN" sz="2400" dirty="0" err="1"/>
              <a:t>i</a:t>
            </a:r>
            <a:r>
              <a:rPr lang="en-US" altLang="zh-CN" sz="2400" dirty="0"/>
              <a:t>)</a:t>
            </a:r>
            <a:endParaRPr lang="zh-CN" altLang="zh-CN" sz="2400" dirty="0"/>
          </a:p>
          <a:p>
            <a:pPr>
              <a:buNone/>
            </a:pPr>
            <a:r>
              <a:rPr lang="en-US" altLang="zh-CN" sz="2400" dirty="0"/>
              <a:t>    if (n % </a:t>
            </a:r>
            <a:r>
              <a:rPr lang="en-US" altLang="zh-CN" sz="2400" dirty="0" err="1"/>
              <a:t>i</a:t>
            </a:r>
            <a:r>
              <a:rPr lang="en-US" altLang="zh-CN" sz="2400" dirty="0"/>
              <a:t> == 0)  ++r</a:t>
            </a:r>
            <a:endParaRPr lang="zh-CN" altLang="zh-CN" sz="2400" dirty="0"/>
          </a:p>
          <a:p>
            <a:pPr>
              <a:buNone/>
            </a:pPr>
            <a:r>
              <a:rPr lang="en-US" altLang="zh-CN" sz="2400" dirty="0"/>
              <a:t>if (r == 2) </a:t>
            </a:r>
            <a:endParaRPr lang="zh-CN" altLang="zh-CN" sz="2400" dirty="0"/>
          </a:p>
          <a:p>
            <a:pPr>
              <a:buNone/>
            </a:pPr>
            <a:r>
              <a:rPr lang="en-US" altLang="zh-CN" sz="2400" dirty="0"/>
              <a:t>       </a:t>
            </a:r>
            <a:r>
              <a:rPr lang="zh-CN" altLang="zh-CN" sz="2400" dirty="0"/>
              <a:t>输出“</a:t>
            </a:r>
            <a:r>
              <a:rPr lang="en-US" altLang="zh-CN" sz="2400" dirty="0"/>
              <a:t>n</a:t>
            </a:r>
            <a:r>
              <a:rPr lang="zh-CN" altLang="zh-CN" sz="2400" dirty="0"/>
              <a:t>是素数”</a:t>
            </a:r>
          </a:p>
          <a:p>
            <a:pPr>
              <a:buNone/>
            </a:pPr>
            <a:r>
              <a:rPr lang="en-US" altLang="zh-CN" sz="2400" dirty="0"/>
              <a:t>else </a:t>
            </a:r>
            <a:r>
              <a:rPr lang="zh-CN" altLang="zh-CN" sz="2400" dirty="0"/>
              <a:t>输出“</a:t>
            </a:r>
            <a:r>
              <a:rPr lang="en-US" altLang="zh-CN" sz="2400" dirty="0"/>
              <a:t>n</a:t>
            </a:r>
            <a:r>
              <a:rPr lang="zh-CN" altLang="zh-CN" sz="2400" dirty="0"/>
              <a:t>不是素数”</a:t>
            </a:r>
          </a:p>
          <a:p>
            <a:endParaRPr lang="zh-CN" altLang="en-US" sz="2400" dirty="0"/>
          </a:p>
        </p:txBody>
      </p:sp>
      <p:sp>
        <p:nvSpPr>
          <p:cNvPr id="4" name="矩形 3"/>
          <p:cNvSpPr/>
          <p:nvPr/>
        </p:nvSpPr>
        <p:spPr>
          <a:xfrm>
            <a:off x="900241" y="1695452"/>
            <a:ext cx="5211683" cy="461665"/>
          </a:xfrm>
          <a:prstGeom prst="rect">
            <a:avLst/>
          </a:prstGeom>
        </p:spPr>
        <p:txBody>
          <a:bodyPr wrap="none">
            <a:spAutoFit/>
          </a:bodyPr>
          <a:lstStyle/>
          <a:p>
            <a:r>
              <a:rPr lang="zh-CN" altLang="en-US" sz="2400" dirty="0"/>
              <a:t>程序设计语言的控制结构 </a:t>
            </a:r>
            <a:r>
              <a:rPr lang="en-US" altLang="zh-CN" sz="2400" dirty="0"/>
              <a:t>+ </a:t>
            </a:r>
            <a:r>
              <a:rPr lang="zh-CN" altLang="en-US" sz="2400" dirty="0"/>
              <a:t>自然语言</a:t>
            </a:r>
          </a:p>
        </p:txBody>
      </p:sp>
    </p:spTree>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8818"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输入异常</a:t>
            </a:r>
            <a:endParaRPr lang="en-US" altLang="zh-CN" b="1" dirty="0">
              <a:latin typeface="微软雅黑" pitchFamily="34" charset="-122"/>
            </a:endParaRPr>
          </a:p>
        </p:txBody>
      </p:sp>
      <p:sp>
        <p:nvSpPr>
          <p:cNvPr id="119811" name="Rectangle 3"/>
          <p:cNvSpPr>
            <a:spLocks noGrp="1" noChangeArrowheads="1"/>
          </p:cNvSpPr>
          <p:nvPr>
            <p:ph idx="4294967295"/>
          </p:nvPr>
        </p:nvSpPr>
        <p:spPr>
          <a:xfrm>
            <a:off x="413853" y="918637"/>
            <a:ext cx="10915650" cy="1246188"/>
          </a:xfrm>
        </p:spPr>
        <p:txBody>
          <a:bodyPr>
            <a:normAutofit/>
          </a:bodyPr>
          <a:lstStyle/>
          <a:p>
            <a:pPr>
              <a:buNone/>
            </a:pPr>
            <a:r>
              <a:rPr lang="zh-CN" altLang="zh-CN" sz="2400" kern="1000" dirty="0">
                <a:ea typeface="宋体" panose="02010600030101010101" pitchFamily="2" charset="-122"/>
                <a:cs typeface="Times New Roman" panose="02020603050405020304" pitchFamily="18" charset="0"/>
              </a:rPr>
              <a:t>用户的输入与程序要求不一致</a:t>
            </a:r>
            <a:endParaRPr lang="en-US" altLang="zh-CN" sz="2400" kern="1000" dirty="0">
              <a:ea typeface="宋体" panose="02010600030101010101" pitchFamily="2" charset="-122"/>
              <a:cs typeface="Times New Roman" panose="02020603050405020304" pitchFamily="18" charset="0"/>
            </a:endParaRPr>
          </a:p>
          <a:p>
            <a:pPr>
              <a:buNone/>
            </a:pPr>
            <a:r>
              <a:rPr lang="zh-CN" altLang="zh-CN" sz="2400" kern="1000" dirty="0">
                <a:ea typeface="宋体" panose="02010600030101010101" pitchFamily="2" charset="-122"/>
                <a:cs typeface="Times New Roman" panose="02020603050405020304" pitchFamily="18" charset="0"/>
              </a:rPr>
              <a:t>出现输入错误时，程序将忽略后面所有的输入语句</a:t>
            </a:r>
            <a:endParaRPr lang="zh-CN" altLang="en-US" sz="2400" dirty="0"/>
          </a:p>
          <a:p>
            <a:pPr>
              <a:buNone/>
            </a:pPr>
            <a:endParaRPr lang="zh-CN" altLang="en-US" sz="2400" dirty="0"/>
          </a:p>
        </p:txBody>
      </p:sp>
      <p:sp>
        <p:nvSpPr>
          <p:cNvPr id="7" name="矩形 6"/>
          <p:cNvSpPr/>
          <p:nvPr/>
        </p:nvSpPr>
        <p:spPr>
          <a:xfrm>
            <a:off x="524933" y="2114551"/>
            <a:ext cx="4666192" cy="4709944"/>
          </a:xfrm>
          <a:prstGeom prst="rect">
            <a:avLst/>
          </a:prstGeom>
        </p:spPr>
        <p:txBody>
          <a:bodyPr wrap="square">
            <a:spAutoFit/>
          </a:bodyPr>
          <a:lstStyle/>
          <a:p>
            <a:pPr fontAlgn="auto"/>
            <a:r>
              <a:rPr lang="en-US" altLang="zh-CN" sz="1867" b="1" kern="0" dirty="0">
                <a:latin typeface="Courier New" panose="02070309020205020404" pitchFamily="49" charset="0"/>
                <a:ea typeface="宋体" panose="02010600030101010101" pitchFamily="2" charset="-122"/>
              </a:rPr>
              <a:t>#include &lt;</a:t>
            </a:r>
            <a:r>
              <a:rPr lang="en-US" altLang="zh-CN" sz="1867" b="1" kern="0" dirty="0" err="1">
                <a:latin typeface="Courier New" panose="02070309020205020404" pitchFamily="49" charset="0"/>
                <a:ea typeface="宋体" panose="02010600030101010101" pitchFamily="2" charset="-122"/>
              </a:rPr>
              <a:t>iostream</a:t>
            </a:r>
            <a:r>
              <a:rPr lang="en-US" altLang="zh-CN" sz="1867" b="1" kern="0" dirty="0">
                <a:latin typeface="Courier New" panose="02070309020205020404" pitchFamily="49" charset="0"/>
                <a:ea typeface="宋体" panose="02010600030101010101" pitchFamily="2" charset="-122"/>
              </a:rPr>
              <a:t>&gt;</a:t>
            </a:r>
            <a:endParaRPr lang="zh-CN" altLang="zh-CN" sz="1867" b="1" kern="1000" dirty="0">
              <a:latin typeface="Times New Roman" panose="02020603050405020304" pitchFamily="18" charset="0"/>
              <a:ea typeface="宋体" panose="02010600030101010101" pitchFamily="2" charset="-122"/>
            </a:endParaRPr>
          </a:p>
          <a:p>
            <a:pPr fontAlgn="auto"/>
            <a:r>
              <a:rPr lang="en-US" altLang="zh-CN" sz="1867" b="1" kern="0" dirty="0">
                <a:latin typeface="Courier New" panose="02070309020205020404" pitchFamily="49" charset="0"/>
                <a:ea typeface="宋体" panose="02010600030101010101" pitchFamily="2" charset="-122"/>
              </a:rPr>
              <a:t>using namespace std; </a:t>
            </a:r>
            <a:endParaRPr lang="zh-CN" altLang="zh-CN" sz="1867" b="1" kern="1000" dirty="0">
              <a:latin typeface="Times New Roman" panose="02020603050405020304" pitchFamily="18" charset="0"/>
              <a:ea typeface="宋体" panose="02010600030101010101" pitchFamily="2" charset="-122"/>
            </a:endParaRPr>
          </a:p>
          <a:p>
            <a:pPr>
              <a:spcBef>
                <a:spcPts val="800"/>
              </a:spcBef>
            </a:pPr>
            <a:r>
              <a:rPr lang="en-US" altLang="zh-CN" sz="1867" b="1" kern="0" dirty="0" err="1">
                <a:latin typeface="Courier New" panose="02070309020205020404" pitchFamily="49" charset="0"/>
                <a:ea typeface="宋体" panose="02010600030101010101" pitchFamily="2" charset="-122"/>
              </a:rPr>
              <a:t>int</a:t>
            </a:r>
            <a:r>
              <a:rPr lang="en-US" altLang="zh-CN" sz="1867" b="1" kern="0" dirty="0">
                <a:latin typeface="Courier New" panose="02070309020205020404" pitchFamily="49" charset="0"/>
                <a:ea typeface="宋体" panose="02010600030101010101" pitchFamily="2" charset="-122"/>
              </a:rPr>
              <a:t> main()</a:t>
            </a:r>
            <a:endParaRPr lang="zh-CN" altLang="zh-CN" sz="1867" b="1" kern="1000" dirty="0">
              <a:latin typeface="Times New Roman" panose="02020603050405020304" pitchFamily="18" charset="0"/>
              <a:ea typeface="宋体" panose="02010600030101010101" pitchFamily="2" charset="-122"/>
            </a:endParaRPr>
          </a:p>
          <a:p>
            <a:pPr fontAlgn="auto"/>
            <a:r>
              <a:rPr lang="en-US" altLang="zh-CN" sz="1867" b="1" kern="0" dirty="0">
                <a:latin typeface="Courier New" panose="02070309020205020404" pitchFamily="49" charset="0"/>
                <a:ea typeface="宋体" panose="02010600030101010101" pitchFamily="2" charset="-122"/>
              </a:rPr>
              <a:t>{ </a:t>
            </a:r>
          </a:p>
          <a:p>
            <a:pPr fontAlgn="auto"/>
            <a:r>
              <a:rPr lang="en-US" altLang="zh-CN" sz="1867" b="1" kern="0" dirty="0">
                <a:latin typeface="Courier New" panose="02070309020205020404" pitchFamily="49" charset="0"/>
                <a:ea typeface="宋体" panose="02010600030101010101" pitchFamily="2" charset="-122"/>
              </a:rPr>
              <a:t>   </a:t>
            </a:r>
            <a:r>
              <a:rPr lang="en-US" altLang="zh-CN" sz="1867" b="1" kern="0" dirty="0" err="1">
                <a:latin typeface="Courier New" panose="02070309020205020404" pitchFamily="49" charset="0"/>
                <a:ea typeface="宋体" panose="02010600030101010101" pitchFamily="2" charset="-122"/>
              </a:rPr>
              <a:t>int</a:t>
            </a:r>
            <a:r>
              <a:rPr lang="en-US" altLang="zh-CN" sz="1867" b="1" kern="0" dirty="0">
                <a:latin typeface="Courier New" panose="02070309020205020404" pitchFamily="49" charset="0"/>
                <a:ea typeface="宋体" panose="02010600030101010101" pitchFamily="2" charset="-122"/>
              </a:rPr>
              <a:t> a, b, c; </a:t>
            </a:r>
            <a:endParaRPr lang="zh-CN" altLang="zh-CN" sz="1867" b="1" kern="1000" dirty="0">
              <a:latin typeface="Times New Roman" panose="02020603050405020304" pitchFamily="18" charset="0"/>
              <a:ea typeface="宋体" panose="02010600030101010101" pitchFamily="2" charset="-122"/>
            </a:endParaRPr>
          </a:p>
          <a:p>
            <a:pPr>
              <a:spcBef>
                <a:spcPts val="800"/>
              </a:spcBef>
            </a:pPr>
            <a:r>
              <a:rPr lang="en-US" altLang="zh-CN" sz="1867" b="1" kern="0" dirty="0">
                <a:latin typeface="Courier New" panose="02070309020205020404" pitchFamily="49" charset="0"/>
                <a:ea typeface="宋体" panose="02010600030101010101" pitchFamily="2" charset="-122"/>
              </a:rPr>
              <a:t>   </a:t>
            </a:r>
            <a:r>
              <a:rPr lang="en-US" altLang="zh-CN" sz="1867" b="1" kern="0" dirty="0" err="1">
                <a:latin typeface="Courier New" panose="02070309020205020404" pitchFamily="49" charset="0"/>
                <a:ea typeface="宋体" panose="02010600030101010101" pitchFamily="2" charset="-122"/>
              </a:rPr>
              <a:t>cout</a:t>
            </a:r>
            <a:r>
              <a:rPr lang="en-US" altLang="zh-CN" sz="1867" b="1" kern="0" dirty="0">
                <a:latin typeface="Courier New" panose="02070309020205020404" pitchFamily="49" charset="0"/>
                <a:ea typeface="宋体" panose="02010600030101010101" pitchFamily="2" charset="-122"/>
              </a:rPr>
              <a:t> &lt;&lt; “</a:t>
            </a:r>
            <a:r>
              <a:rPr lang="zh-CN" altLang="zh-CN" sz="1867" b="1" kern="0" dirty="0">
                <a:latin typeface="Courier New" panose="02070309020205020404" pitchFamily="49" charset="0"/>
                <a:ea typeface="宋体" panose="02010600030101010101" pitchFamily="2" charset="-122"/>
                <a:cs typeface="Courier New" panose="02070309020205020404" pitchFamily="49" charset="0"/>
              </a:rPr>
              <a:t>请输入</a:t>
            </a:r>
            <a:r>
              <a:rPr lang="en-US" altLang="zh-CN" sz="1867" b="1" kern="0" dirty="0">
                <a:latin typeface="Courier New" panose="02070309020205020404" pitchFamily="49" charset="0"/>
                <a:ea typeface="宋体" panose="02010600030101010101" pitchFamily="2" charset="-122"/>
              </a:rPr>
              <a:t>3</a:t>
            </a:r>
            <a:r>
              <a:rPr lang="zh-CN" altLang="zh-CN" sz="1867" b="1" kern="0" dirty="0">
                <a:latin typeface="Courier New" panose="02070309020205020404" pitchFamily="49" charset="0"/>
                <a:ea typeface="宋体" panose="02010600030101010101" pitchFamily="2" charset="-122"/>
                <a:cs typeface="Courier New" panose="02070309020205020404" pitchFamily="49" charset="0"/>
              </a:rPr>
              <a:t>个整数：</a:t>
            </a:r>
            <a:r>
              <a:rPr lang="en-US" altLang="zh-CN" sz="1867" b="1" kern="0" dirty="0">
                <a:latin typeface="Courier New" panose="02070309020205020404" pitchFamily="49" charset="0"/>
                <a:ea typeface="宋体" panose="02010600030101010101" pitchFamily="2" charset="-122"/>
              </a:rPr>
              <a:t>”</a:t>
            </a:r>
            <a:r>
              <a:rPr lang="zh-CN" altLang="zh-CN" sz="1867" b="1" kern="0" dirty="0">
                <a:latin typeface="Courier New" panose="02070309020205020404" pitchFamily="49" charset="0"/>
                <a:ea typeface="宋体" panose="02010600030101010101" pitchFamily="2" charset="-122"/>
                <a:cs typeface="Courier New" panose="02070309020205020404" pitchFamily="49" charset="0"/>
              </a:rPr>
              <a:t>；</a:t>
            </a:r>
            <a:endParaRPr lang="zh-CN" altLang="zh-CN" sz="1867" b="1" kern="1000" dirty="0">
              <a:latin typeface="Times New Roman" panose="02020603050405020304" pitchFamily="18" charset="0"/>
              <a:ea typeface="宋体" panose="02010600030101010101" pitchFamily="2" charset="-122"/>
            </a:endParaRPr>
          </a:p>
          <a:p>
            <a:pPr fontAlgn="auto"/>
            <a:r>
              <a:rPr lang="en-US" altLang="zh-CN" sz="1867" b="1" kern="0" dirty="0">
                <a:latin typeface="Courier New" panose="02070309020205020404" pitchFamily="49" charset="0"/>
                <a:ea typeface="宋体" panose="02010600030101010101" pitchFamily="2" charset="-122"/>
              </a:rPr>
              <a:t>   </a:t>
            </a:r>
            <a:r>
              <a:rPr lang="en-US" altLang="zh-CN" sz="1867" b="1" kern="0" dirty="0" err="1">
                <a:latin typeface="Courier New" panose="02070309020205020404" pitchFamily="49" charset="0"/>
                <a:ea typeface="宋体" panose="02010600030101010101" pitchFamily="2" charset="-122"/>
              </a:rPr>
              <a:t>cin</a:t>
            </a:r>
            <a:r>
              <a:rPr lang="en-US" altLang="zh-CN" sz="1867" b="1" kern="0" dirty="0">
                <a:latin typeface="Courier New" panose="02070309020205020404" pitchFamily="49" charset="0"/>
                <a:ea typeface="宋体" panose="02010600030101010101" pitchFamily="2" charset="-122"/>
              </a:rPr>
              <a:t> &gt;&gt; a ;</a:t>
            </a:r>
            <a:endParaRPr lang="zh-CN" altLang="zh-CN" sz="1867" b="1" kern="1000" dirty="0">
              <a:latin typeface="Times New Roman" panose="02020603050405020304" pitchFamily="18" charset="0"/>
              <a:ea typeface="宋体" panose="02010600030101010101" pitchFamily="2" charset="-122"/>
            </a:endParaRPr>
          </a:p>
          <a:p>
            <a:pPr fontAlgn="auto"/>
            <a:r>
              <a:rPr lang="en-US" altLang="zh-CN" sz="1867" b="1" kern="0" dirty="0">
                <a:latin typeface="Courier New" panose="02070309020205020404" pitchFamily="49" charset="0"/>
                <a:ea typeface="宋体" panose="02010600030101010101" pitchFamily="2" charset="-122"/>
              </a:rPr>
              <a:t>   </a:t>
            </a:r>
            <a:r>
              <a:rPr lang="en-US" altLang="zh-CN" sz="1867" b="1" kern="0" dirty="0" err="1">
                <a:latin typeface="Courier New" panose="02070309020205020404" pitchFamily="49" charset="0"/>
                <a:ea typeface="宋体" panose="02010600030101010101" pitchFamily="2" charset="-122"/>
              </a:rPr>
              <a:t>cout</a:t>
            </a:r>
            <a:r>
              <a:rPr lang="en-US" altLang="zh-CN" sz="1867" b="1" kern="0" dirty="0">
                <a:latin typeface="Courier New" panose="02070309020205020404" pitchFamily="49" charset="0"/>
                <a:ea typeface="宋体" panose="02010600030101010101" pitchFamily="2" charset="-122"/>
              </a:rPr>
              <a:t> &lt;&lt; a  &lt;&lt; </a:t>
            </a:r>
            <a:r>
              <a:rPr lang="en-US" altLang="zh-CN" sz="1867" b="1" kern="0" dirty="0" err="1">
                <a:latin typeface="Courier New" panose="02070309020205020404" pitchFamily="49" charset="0"/>
                <a:ea typeface="宋体" panose="02010600030101010101" pitchFamily="2" charset="-122"/>
              </a:rPr>
              <a:t>endl</a:t>
            </a:r>
            <a:r>
              <a:rPr lang="en-US" altLang="zh-CN" sz="1867" b="1" kern="0" dirty="0">
                <a:latin typeface="Courier New" panose="02070309020205020404" pitchFamily="49" charset="0"/>
                <a:ea typeface="宋体" panose="02010600030101010101" pitchFamily="2" charset="-122"/>
              </a:rPr>
              <a:t>;</a:t>
            </a:r>
            <a:endParaRPr lang="zh-CN" altLang="zh-CN" sz="1867" b="1" kern="1000" dirty="0">
              <a:latin typeface="Times New Roman" panose="02020603050405020304" pitchFamily="18" charset="0"/>
              <a:ea typeface="宋体" panose="02010600030101010101" pitchFamily="2" charset="-122"/>
            </a:endParaRPr>
          </a:p>
          <a:p>
            <a:pPr fontAlgn="auto"/>
            <a:r>
              <a:rPr lang="en-US" altLang="zh-CN" sz="1867" b="1" kern="0" dirty="0">
                <a:latin typeface="Courier New" panose="02070309020205020404" pitchFamily="49" charset="0"/>
                <a:ea typeface="宋体" panose="02010600030101010101" pitchFamily="2" charset="-122"/>
              </a:rPr>
              <a:t>   </a:t>
            </a:r>
            <a:r>
              <a:rPr lang="en-US" altLang="zh-CN" sz="1867" b="1" kern="0" dirty="0" err="1">
                <a:latin typeface="Courier New" panose="02070309020205020404" pitchFamily="49" charset="0"/>
                <a:ea typeface="宋体" panose="02010600030101010101" pitchFamily="2" charset="-122"/>
              </a:rPr>
              <a:t>cin</a:t>
            </a:r>
            <a:r>
              <a:rPr lang="en-US" altLang="zh-CN" sz="1867" b="1" kern="0" dirty="0">
                <a:latin typeface="Courier New" panose="02070309020205020404" pitchFamily="49" charset="0"/>
                <a:ea typeface="宋体" panose="02010600030101010101" pitchFamily="2" charset="-122"/>
              </a:rPr>
              <a:t> &gt;&gt; b ;</a:t>
            </a:r>
            <a:endParaRPr lang="zh-CN" altLang="zh-CN" sz="1867" b="1" kern="1000" dirty="0">
              <a:latin typeface="Times New Roman" panose="02020603050405020304" pitchFamily="18" charset="0"/>
              <a:ea typeface="宋体" panose="02010600030101010101" pitchFamily="2" charset="-122"/>
            </a:endParaRPr>
          </a:p>
          <a:p>
            <a:pPr fontAlgn="auto"/>
            <a:r>
              <a:rPr lang="en-US" altLang="zh-CN" sz="1867" b="1" kern="0" dirty="0">
                <a:latin typeface="Courier New" panose="02070309020205020404" pitchFamily="49" charset="0"/>
                <a:ea typeface="宋体" panose="02010600030101010101" pitchFamily="2" charset="-122"/>
              </a:rPr>
              <a:t>   </a:t>
            </a:r>
            <a:r>
              <a:rPr lang="en-US" altLang="zh-CN" sz="1867" b="1" kern="0" dirty="0" err="1">
                <a:latin typeface="Courier New" panose="02070309020205020404" pitchFamily="49" charset="0"/>
                <a:ea typeface="宋体" panose="02010600030101010101" pitchFamily="2" charset="-122"/>
              </a:rPr>
              <a:t>cout</a:t>
            </a:r>
            <a:r>
              <a:rPr lang="en-US" altLang="zh-CN" sz="1867" b="1" kern="0" dirty="0">
                <a:latin typeface="Courier New" panose="02070309020205020404" pitchFamily="49" charset="0"/>
                <a:ea typeface="宋体" panose="02010600030101010101" pitchFamily="2" charset="-122"/>
              </a:rPr>
              <a:t> &lt;&lt; b &lt;&lt; </a:t>
            </a:r>
            <a:r>
              <a:rPr lang="en-US" altLang="zh-CN" sz="1867" b="1" kern="0" dirty="0" err="1">
                <a:latin typeface="Courier New" panose="02070309020205020404" pitchFamily="49" charset="0"/>
                <a:ea typeface="宋体" panose="02010600030101010101" pitchFamily="2" charset="-122"/>
              </a:rPr>
              <a:t>endl</a:t>
            </a:r>
            <a:r>
              <a:rPr lang="en-US" altLang="zh-CN" sz="1867" b="1" kern="0" dirty="0">
                <a:latin typeface="Courier New" panose="02070309020205020404" pitchFamily="49" charset="0"/>
                <a:ea typeface="宋体" panose="02010600030101010101" pitchFamily="2" charset="-122"/>
              </a:rPr>
              <a:t>;</a:t>
            </a:r>
            <a:endParaRPr lang="zh-CN" altLang="zh-CN" sz="1867" b="1" kern="1000" dirty="0">
              <a:latin typeface="Times New Roman" panose="02020603050405020304" pitchFamily="18" charset="0"/>
              <a:ea typeface="宋体" panose="02010600030101010101" pitchFamily="2" charset="-122"/>
            </a:endParaRPr>
          </a:p>
          <a:p>
            <a:pPr fontAlgn="auto"/>
            <a:r>
              <a:rPr lang="en-US" altLang="zh-CN" sz="1867" b="1" kern="0" dirty="0">
                <a:latin typeface="Courier New" panose="02070309020205020404" pitchFamily="49" charset="0"/>
                <a:ea typeface="宋体" panose="02010600030101010101" pitchFamily="2" charset="-122"/>
              </a:rPr>
              <a:t>   </a:t>
            </a:r>
            <a:r>
              <a:rPr lang="en-US" altLang="zh-CN" sz="1867" b="1" kern="0" dirty="0" err="1">
                <a:latin typeface="Courier New" panose="02070309020205020404" pitchFamily="49" charset="0"/>
                <a:ea typeface="宋体" panose="02010600030101010101" pitchFamily="2" charset="-122"/>
              </a:rPr>
              <a:t>cin</a:t>
            </a:r>
            <a:r>
              <a:rPr lang="en-US" altLang="zh-CN" sz="1867" b="1" kern="0" dirty="0">
                <a:latin typeface="Courier New" panose="02070309020205020404" pitchFamily="49" charset="0"/>
                <a:ea typeface="宋体" panose="02010600030101010101" pitchFamily="2" charset="-122"/>
              </a:rPr>
              <a:t> &gt;&gt;  c;</a:t>
            </a:r>
            <a:endParaRPr lang="zh-CN" altLang="zh-CN" sz="1867" b="1" kern="1000" dirty="0">
              <a:latin typeface="Times New Roman" panose="02020603050405020304" pitchFamily="18" charset="0"/>
              <a:ea typeface="宋体" panose="02010600030101010101" pitchFamily="2" charset="-122"/>
            </a:endParaRPr>
          </a:p>
          <a:p>
            <a:pPr fontAlgn="auto"/>
            <a:r>
              <a:rPr lang="en-US" altLang="zh-CN" sz="1867" b="1" kern="0" dirty="0">
                <a:latin typeface="Courier New" panose="02070309020205020404" pitchFamily="49" charset="0"/>
                <a:ea typeface="宋体" panose="02010600030101010101" pitchFamily="2" charset="-122"/>
              </a:rPr>
              <a:t>   </a:t>
            </a:r>
            <a:r>
              <a:rPr lang="en-US" altLang="zh-CN" sz="1867" b="1" kern="0" dirty="0" err="1">
                <a:latin typeface="Courier New" panose="02070309020205020404" pitchFamily="49" charset="0"/>
                <a:ea typeface="宋体" panose="02010600030101010101" pitchFamily="2" charset="-122"/>
              </a:rPr>
              <a:t>cout</a:t>
            </a:r>
            <a:r>
              <a:rPr lang="en-US" altLang="zh-CN" sz="1867" b="1" kern="0" dirty="0">
                <a:latin typeface="Courier New" panose="02070309020205020404" pitchFamily="49" charset="0"/>
                <a:ea typeface="宋体" panose="02010600030101010101" pitchFamily="2" charset="-122"/>
              </a:rPr>
              <a:t> &lt;&lt; c &lt;&lt; </a:t>
            </a:r>
            <a:r>
              <a:rPr lang="en-US" altLang="zh-CN" sz="1867" b="1" kern="0" dirty="0" err="1">
                <a:latin typeface="Courier New" panose="02070309020205020404" pitchFamily="49" charset="0"/>
                <a:ea typeface="宋体" panose="02010600030101010101" pitchFamily="2" charset="-122"/>
              </a:rPr>
              <a:t>endl</a:t>
            </a:r>
            <a:r>
              <a:rPr lang="en-US" altLang="zh-CN" sz="1867" b="1" kern="0" dirty="0">
                <a:latin typeface="Courier New" panose="02070309020205020404" pitchFamily="49" charset="0"/>
                <a:ea typeface="宋体" panose="02010600030101010101" pitchFamily="2" charset="-122"/>
              </a:rPr>
              <a:t>;</a:t>
            </a:r>
            <a:endParaRPr lang="zh-CN" altLang="zh-CN" sz="1867" b="1" kern="1000" dirty="0">
              <a:latin typeface="Times New Roman" panose="02020603050405020304" pitchFamily="18" charset="0"/>
              <a:ea typeface="宋体" panose="02010600030101010101" pitchFamily="2" charset="-122"/>
            </a:endParaRPr>
          </a:p>
          <a:p>
            <a:pPr fontAlgn="auto"/>
            <a:r>
              <a:rPr lang="en-US" altLang="zh-CN" sz="1867" b="1" kern="0" dirty="0">
                <a:latin typeface="Courier New" panose="02070309020205020404" pitchFamily="49" charset="0"/>
                <a:ea typeface="宋体" panose="02010600030101010101" pitchFamily="2" charset="-122"/>
              </a:rPr>
              <a:t>   </a:t>
            </a:r>
            <a:r>
              <a:rPr lang="en-US" altLang="zh-CN" sz="1867" b="1" kern="0" dirty="0" err="1">
                <a:latin typeface="Courier New" panose="02070309020205020404" pitchFamily="49" charset="0"/>
                <a:ea typeface="宋体" panose="02010600030101010101" pitchFamily="2" charset="-122"/>
              </a:rPr>
              <a:t>cout</a:t>
            </a:r>
            <a:r>
              <a:rPr lang="en-US" altLang="zh-CN" sz="1867" b="1" kern="0" dirty="0">
                <a:latin typeface="Courier New" panose="02070309020205020404" pitchFamily="49" charset="0"/>
                <a:ea typeface="宋体" panose="02010600030101010101" pitchFamily="2" charset="-122"/>
              </a:rPr>
              <a:t> &lt;&lt; a + b + c &lt;&lt; </a:t>
            </a:r>
            <a:r>
              <a:rPr lang="en-US" altLang="zh-CN" sz="1867" b="1" kern="0" dirty="0" err="1">
                <a:latin typeface="Courier New" panose="02070309020205020404" pitchFamily="49" charset="0"/>
                <a:ea typeface="宋体" panose="02010600030101010101" pitchFamily="2" charset="-122"/>
              </a:rPr>
              <a:t>endl</a:t>
            </a:r>
            <a:r>
              <a:rPr lang="en-US" altLang="zh-CN" sz="1867" b="1" kern="0" dirty="0">
                <a:latin typeface="Courier New" panose="02070309020205020404" pitchFamily="49" charset="0"/>
                <a:ea typeface="宋体" panose="02010600030101010101" pitchFamily="2" charset="-122"/>
              </a:rPr>
              <a:t>; </a:t>
            </a:r>
            <a:endParaRPr lang="zh-CN" altLang="zh-CN" sz="1867" b="1" kern="1000" dirty="0">
              <a:latin typeface="Times New Roman" panose="02020603050405020304" pitchFamily="18" charset="0"/>
              <a:ea typeface="宋体" panose="02010600030101010101" pitchFamily="2" charset="-122"/>
            </a:endParaRPr>
          </a:p>
          <a:p>
            <a:pPr>
              <a:spcBef>
                <a:spcPts val="800"/>
              </a:spcBef>
            </a:pPr>
            <a:r>
              <a:rPr lang="en-US" altLang="zh-CN" sz="1867" b="1" kern="0" dirty="0">
                <a:latin typeface="Courier New" panose="02070309020205020404" pitchFamily="49" charset="0"/>
                <a:ea typeface="宋体" panose="02010600030101010101" pitchFamily="2" charset="-122"/>
              </a:rPr>
              <a:t>   return 0;</a:t>
            </a:r>
            <a:endParaRPr lang="zh-CN" altLang="zh-CN" sz="1867" b="1" kern="1000" dirty="0">
              <a:latin typeface="Times New Roman" panose="02020603050405020304" pitchFamily="18" charset="0"/>
              <a:ea typeface="宋体" panose="02010600030101010101" pitchFamily="2" charset="-122"/>
            </a:endParaRPr>
          </a:p>
          <a:p>
            <a:pPr fontAlgn="auto"/>
            <a:r>
              <a:rPr lang="en-US" altLang="zh-CN" sz="1867" b="1" kern="0" dirty="0">
                <a:latin typeface="Courier New" panose="02070309020205020404" pitchFamily="49" charset="0"/>
                <a:ea typeface="宋体" panose="02010600030101010101" pitchFamily="2" charset="-122"/>
              </a:rPr>
              <a:t>}</a:t>
            </a:r>
            <a:endParaRPr lang="zh-CN" altLang="en-US" sz="1867" b="1" dirty="0"/>
          </a:p>
        </p:txBody>
      </p:sp>
      <p:sp>
        <p:nvSpPr>
          <p:cNvPr id="8" name="矩形 7"/>
          <p:cNvSpPr/>
          <p:nvPr/>
        </p:nvSpPr>
        <p:spPr>
          <a:xfrm>
            <a:off x="4925484" y="2857501"/>
            <a:ext cx="3542241" cy="2641942"/>
          </a:xfrm>
          <a:prstGeom prst="rect">
            <a:avLst/>
          </a:prstGeom>
        </p:spPr>
        <p:txBody>
          <a:bodyPr wrap="square">
            <a:spAutoFit/>
          </a:bodyPr>
          <a:lstStyle/>
          <a:p>
            <a:pPr fontAlgn="auto">
              <a:lnSpc>
                <a:spcPct val="150000"/>
              </a:lnSpc>
            </a:pPr>
            <a:r>
              <a:rPr lang="zh-CN" altLang="zh-CN" sz="1867" b="1" kern="0" dirty="0">
                <a:latin typeface="Courier New" panose="02070309020205020404" pitchFamily="49" charset="0"/>
                <a:ea typeface="宋体" panose="02010600030101010101" pitchFamily="2" charset="-122"/>
                <a:cs typeface="Courier New" panose="02070309020205020404" pitchFamily="49" charset="0"/>
              </a:rPr>
              <a:t>正常程序运行过程如下所示</a:t>
            </a:r>
            <a:endParaRPr lang="zh-CN" altLang="zh-CN" sz="1867" b="1" kern="1000" dirty="0">
              <a:latin typeface="Times New Roman" panose="02020603050405020304" pitchFamily="18" charset="0"/>
              <a:ea typeface="宋体" panose="02010600030101010101" pitchFamily="2" charset="-122"/>
            </a:endParaRPr>
          </a:p>
          <a:p>
            <a:pPr fontAlgn="auto">
              <a:lnSpc>
                <a:spcPct val="150000"/>
              </a:lnSpc>
            </a:pPr>
            <a:r>
              <a:rPr lang="zh-CN" altLang="zh-CN" sz="1867" b="1" kern="0" dirty="0">
                <a:latin typeface="Courier New" panose="02070309020205020404" pitchFamily="49" charset="0"/>
                <a:ea typeface="宋体" panose="02010600030101010101" pitchFamily="2" charset="-122"/>
                <a:cs typeface="Courier New" panose="02070309020205020404" pitchFamily="49" charset="0"/>
              </a:rPr>
              <a:t>请输入</a:t>
            </a:r>
            <a:r>
              <a:rPr lang="en-US" altLang="zh-CN" sz="1867" b="1" kern="0" dirty="0">
                <a:latin typeface="Courier New" panose="02070309020205020404" pitchFamily="49" charset="0"/>
                <a:ea typeface="宋体" panose="02010600030101010101" pitchFamily="2" charset="-122"/>
              </a:rPr>
              <a:t>3</a:t>
            </a:r>
            <a:r>
              <a:rPr lang="zh-CN" altLang="zh-CN" sz="1867" b="1" kern="0" dirty="0">
                <a:latin typeface="Courier New" panose="02070309020205020404" pitchFamily="49" charset="0"/>
                <a:ea typeface="宋体" panose="02010600030101010101" pitchFamily="2" charset="-122"/>
                <a:cs typeface="Courier New" panose="02070309020205020404" pitchFamily="49" charset="0"/>
              </a:rPr>
              <a:t>个整数：</a:t>
            </a:r>
            <a:r>
              <a:rPr lang="en-US" altLang="zh-CN" sz="1867" b="1" kern="0" dirty="0">
                <a:latin typeface="Courier New" panose="02070309020205020404" pitchFamily="49" charset="0"/>
                <a:ea typeface="宋体" panose="02010600030101010101" pitchFamily="2" charset="-122"/>
              </a:rPr>
              <a:t>1  2  3</a:t>
            </a:r>
            <a:endParaRPr lang="zh-CN" altLang="zh-CN" sz="1867" b="1" kern="1000" dirty="0">
              <a:latin typeface="Times New Roman" panose="02020603050405020304" pitchFamily="18" charset="0"/>
              <a:ea typeface="宋体" panose="02010600030101010101" pitchFamily="2" charset="-122"/>
            </a:endParaRPr>
          </a:p>
          <a:p>
            <a:pPr fontAlgn="auto">
              <a:lnSpc>
                <a:spcPct val="150000"/>
              </a:lnSpc>
            </a:pPr>
            <a:r>
              <a:rPr lang="en-US" altLang="zh-CN" sz="1867" b="1" kern="0" dirty="0">
                <a:latin typeface="Courier New" panose="02070309020205020404" pitchFamily="49" charset="0"/>
                <a:ea typeface="宋体" panose="02010600030101010101" pitchFamily="2" charset="-122"/>
              </a:rPr>
              <a:t>1</a:t>
            </a:r>
            <a:endParaRPr lang="zh-CN" altLang="zh-CN" sz="1867" b="1" kern="1000" dirty="0">
              <a:latin typeface="Times New Roman" panose="02020603050405020304" pitchFamily="18" charset="0"/>
              <a:ea typeface="宋体" panose="02010600030101010101" pitchFamily="2" charset="-122"/>
            </a:endParaRPr>
          </a:p>
          <a:p>
            <a:pPr fontAlgn="auto">
              <a:lnSpc>
                <a:spcPct val="150000"/>
              </a:lnSpc>
            </a:pPr>
            <a:r>
              <a:rPr lang="en-US" altLang="zh-CN" sz="1867" b="1" kern="0" dirty="0">
                <a:latin typeface="Courier New" panose="02070309020205020404" pitchFamily="49" charset="0"/>
                <a:ea typeface="宋体" panose="02010600030101010101" pitchFamily="2" charset="-122"/>
              </a:rPr>
              <a:t>2</a:t>
            </a:r>
            <a:endParaRPr lang="zh-CN" altLang="zh-CN" sz="1867" b="1" kern="1000" dirty="0">
              <a:latin typeface="Times New Roman" panose="02020603050405020304" pitchFamily="18" charset="0"/>
              <a:ea typeface="宋体" panose="02010600030101010101" pitchFamily="2" charset="-122"/>
            </a:endParaRPr>
          </a:p>
          <a:p>
            <a:pPr fontAlgn="auto">
              <a:lnSpc>
                <a:spcPct val="150000"/>
              </a:lnSpc>
            </a:pPr>
            <a:r>
              <a:rPr lang="en-US" altLang="zh-CN" sz="1867" b="1" kern="0" dirty="0">
                <a:latin typeface="Courier New" panose="02070309020205020404" pitchFamily="49" charset="0"/>
                <a:ea typeface="宋体" panose="02010600030101010101" pitchFamily="2" charset="-122"/>
              </a:rPr>
              <a:t>3</a:t>
            </a:r>
            <a:endParaRPr lang="zh-CN" altLang="zh-CN" sz="1867" b="1" kern="1000" dirty="0">
              <a:latin typeface="Times New Roman" panose="02020603050405020304" pitchFamily="18" charset="0"/>
              <a:ea typeface="宋体" panose="02010600030101010101" pitchFamily="2" charset="-122"/>
            </a:endParaRPr>
          </a:p>
          <a:p>
            <a:pPr fontAlgn="auto">
              <a:lnSpc>
                <a:spcPct val="150000"/>
              </a:lnSpc>
            </a:pPr>
            <a:r>
              <a:rPr lang="en-US" altLang="zh-CN" sz="1867" b="1" kern="0" dirty="0">
                <a:latin typeface="Courier New" panose="02070309020205020404" pitchFamily="49" charset="0"/>
                <a:ea typeface="宋体" panose="02010600030101010101" pitchFamily="2" charset="-122"/>
              </a:rPr>
              <a:t>6</a:t>
            </a:r>
            <a:endParaRPr lang="zh-CN" altLang="zh-CN" sz="1867" b="1" kern="1000" dirty="0">
              <a:latin typeface="Times New Roman" panose="02020603050405020304" pitchFamily="18" charset="0"/>
              <a:ea typeface="宋体" panose="02010600030101010101" pitchFamily="2" charset="-122"/>
            </a:endParaRPr>
          </a:p>
        </p:txBody>
      </p:sp>
      <p:sp>
        <p:nvSpPr>
          <p:cNvPr id="9" name="矩形 8"/>
          <p:cNvSpPr/>
          <p:nvPr/>
        </p:nvSpPr>
        <p:spPr>
          <a:xfrm>
            <a:off x="8686800" y="2857501"/>
            <a:ext cx="3505201" cy="2641942"/>
          </a:xfrm>
          <a:prstGeom prst="rect">
            <a:avLst/>
          </a:prstGeom>
        </p:spPr>
        <p:txBody>
          <a:bodyPr wrap="square">
            <a:spAutoFit/>
          </a:bodyPr>
          <a:lstStyle/>
          <a:p>
            <a:pPr algn="just">
              <a:lnSpc>
                <a:spcPct val="150000"/>
              </a:lnSpc>
            </a:pPr>
            <a:r>
              <a:rPr lang="zh-CN" altLang="en-US" sz="1867" b="1" kern="0" dirty="0">
                <a:latin typeface="Courier New" panose="02070309020205020404" pitchFamily="49" charset="0"/>
                <a:ea typeface="宋体" panose="02010600030101010101" pitchFamily="2" charset="-122"/>
                <a:cs typeface="Courier New" panose="02070309020205020404" pitchFamily="49" charset="0"/>
              </a:rPr>
              <a:t>异</a:t>
            </a:r>
            <a:r>
              <a:rPr lang="zh-CN" altLang="zh-CN" sz="1867" b="1" kern="0" dirty="0">
                <a:latin typeface="Courier New" panose="02070309020205020404" pitchFamily="49" charset="0"/>
                <a:ea typeface="宋体" panose="02010600030101010101" pitchFamily="2" charset="-122"/>
                <a:cs typeface="Courier New" panose="02070309020205020404" pitchFamily="49" charset="0"/>
              </a:rPr>
              <a:t>常程序运行过程如下所示</a:t>
            </a:r>
            <a:endParaRPr lang="zh-CN" altLang="zh-CN" sz="1867" b="1" kern="1000" dirty="0">
              <a:latin typeface="Times New Roman" panose="02020603050405020304" pitchFamily="18" charset="0"/>
              <a:ea typeface="宋体" panose="02010600030101010101" pitchFamily="2" charset="-122"/>
            </a:endParaRPr>
          </a:p>
          <a:p>
            <a:pPr algn="just">
              <a:lnSpc>
                <a:spcPct val="150000"/>
              </a:lnSpc>
            </a:pPr>
            <a:r>
              <a:rPr lang="zh-CN" altLang="zh-CN" sz="1867" b="1" kern="0" dirty="0">
                <a:latin typeface="Courier New" panose="02070309020205020404" pitchFamily="49" charset="0"/>
                <a:ea typeface="宋体" panose="02010600030101010101" pitchFamily="2" charset="-122"/>
                <a:cs typeface="Courier New" panose="02070309020205020404" pitchFamily="49" charset="0"/>
              </a:rPr>
              <a:t>请输入</a:t>
            </a:r>
            <a:r>
              <a:rPr lang="en-US" altLang="zh-CN" sz="1867" b="1" kern="0" dirty="0">
                <a:latin typeface="Courier New" panose="02070309020205020404" pitchFamily="49" charset="0"/>
                <a:ea typeface="宋体" panose="02010600030101010101" pitchFamily="2" charset="-122"/>
              </a:rPr>
              <a:t>3</a:t>
            </a:r>
            <a:r>
              <a:rPr lang="zh-CN" altLang="zh-CN" sz="1867" b="1" kern="0" dirty="0">
                <a:latin typeface="Courier New" panose="02070309020205020404" pitchFamily="49" charset="0"/>
                <a:ea typeface="宋体" panose="02010600030101010101" pitchFamily="2" charset="-122"/>
                <a:cs typeface="Courier New" panose="02070309020205020404" pitchFamily="49" charset="0"/>
              </a:rPr>
              <a:t>个整数：</a:t>
            </a:r>
            <a:r>
              <a:rPr lang="en-US" altLang="zh-CN" sz="1867" b="1" kern="0" dirty="0">
                <a:latin typeface="Courier New" panose="02070309020205020404" pitchFamily="49" charset="0"/>
                <a:ea typeface="宋体" panose="02010600030101010101" pitchFamily="2" charset="-122"/>
              </a:rPr>
              <a:t> 2  </a:t>
            </a:r>
            <a:r>
              <a:rPr lang="en-US" altLang="zh-CN" sz="1867" b="1" kern="0" dirty="0" err="1">
                <a:latin typeface="Courier New" panose="02070309020205020404" pitchFamily="49" charset="0"/>
                <a:ea typeface="宋体" panose="02010600030101010101" pitchFamily="2" charset="-122"/>
              </a:rPr>
              <a:t>abcv</a:t>
            </a:r>
            <a:endParaRPr lang="zh-CN" altLang="zh-CN" sz="1867" b="1" kern="1000" dirty="0">
              <a:latin typeface="Times New Roman" panose="02020603050405020304" pitchFamily="18" charset="0"/>
              <a:ea typeface="宋体" panose="02010600030101010101" pitchFamily="2" charset="-122"/>
            </a:endParaRPr>
          </a:p>
          <a:p>
            <a:pPr algn="just">
              <a:lnSpc>
                <a:spcPct val="150000"/>
              </a:lnSpc>
            </a:pPr>
            <a:r>
              <a:rPr lang="en-US" altLang="zh-CN" sz="1867" b="1" kern="0" dirty="0">
                <a:latin typeface="Courier New" panose="02070309020205020404" pitchFamily="49" charset="0"/>
                <a:ea typeface="宋体" panose="02010600030101010101" pitchFamily="2" charset="-122"/>
              </a:rPr>
              <a:t>2</a:t>
            </a:r>
            <a:endParaRPr lang="zh-CN" altLang="zh-CN" sz="1867" b="1" kern="1000" dirty="0">
              <a:latin typeface="Times New Roman" panose="02020603050405020304" pitchFamily="18" charset="0"/>
              <a:ea typeface="宋体" panose="02010600030101010101" pitchFamily="2" charset="-122"/>
            </a:endParaRPr>
          </a:p>
          <a:p>
            <a:pPr algn="just">
              <a:lnSpc>
                <a:spcPct val="150000"/>
              </a:lnSpc>
            </a:pPr>
            <a:r>
              <a:rPr lang="en-US" altLang="zh-CN" sz="1867" b="1" kern="0" dirty="0">
                <a:latin typeface="Courier New" panose="02070309020205020404" pitchFamily="49" charset="0"/>
                <a:ea typeface="宋体" panose="02010600030101010101" pitchFamily="2" charset="-122"/>
              </a:rPr>
              <a:t>-858933909</a:t>
            </a:r>
            <a:endParaRPr lang="zh-CN" altLang="zh-CN" sz="1867" b="1" kern="1000" dirty="0">
              <a:latin typeface="Times New Roman" panose="02020603050405020304" pitchFamily="18" charset="0"/>
              <a:ea typeface="宋体" panose="02010600030101010101" pitchFamily="2" charset="-122"/>
            </a:endParaRPr>
          </a:p>
          <a:p>
            <a:pPr algn="just">
              <a:lnSpc>
                <a:spcPct val="150000"/>
              </a:lnSpc>
            </a:pPr>
            <a:r>
              <a:rPr lang="en-US" altLang="zh-CN" sz="1867" b="1" kern="0" dirty="0">
                <a:latin typeface="Courier New" panose="02070309020205020404" pitchFamily="49" charset="0"/>
                <a:ea typeface="宋体" panose="02010600030101010101" pitchFamily="2" charset="-122"/>
              </a:rPr>
              <a:t>-879023454</a:t>
            </a:r>
            <a:endParaRPr lang="zh-CN" altLang="zh-CN" sz="1867" b="1" kern="1000" dirty="0">
              <a:latin typeface="Times New Roman" panose="02020603050405020304" pitchFamily="18" charset="0"/>
              <a:ea typeface="宋体" panose="02010600030101010101" pitchFamily="2" charset="-122"/>
            </a:endParaRPr>
          </a:p>
          <a:p>
            <a:pPr algn="just">
              <a:lnSpc>
                <a:spcPct val="150000"/>
              </a:lnSpc>
            </a:pPr>
            <a:r>
              <a:rPr lang="en-US" altLang="zh-CN" sz="1867" b="1" kern="0" dirty="0">
                <a:latin typeface="Courier New" panose="02070309020205020404" pitchFamily="49" charset="0"/>
                <a:ea typeface="宋体" panose="02010600030101010101" pitchFamily="2" charset="-122"/>
              </a:rPr>
              <a:t>-1737957361</a:t>
            </a:r>
            <a:endParaRPr lang="zh-CN" altLang="zh-CN" sz="1867" b="1" kern="1000" dirty="0">
              <a:latin typeface="Times New Roman" panose="02020603050405020304" pitchFamily="18" charset="0"/>
              <a:ea typeface="宋体" panose="02010600030101010101"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微软雅黑" pitchFamily="34" charset="-122"/>
              </a:rPr>
              <a:t>表达式</a:t>
            </a:r>
          </a:p>
        </p:txBody>
      </p:sp>
      <p:sp>
        <p:nvSpPr>
          <p:cNvPr id="3" name="内容占位符 2"/>
          <p:cNvSpPr>
            <a:spLocks noGrp="1"/>
          </p:cNvSpPr>
          <p:nvPr>
            <p:ph idx="4294967295"/>
          </p:nvPr>
        </p:nvSpPr>
        <p:spPr>
          <a:xfrm>
            <a:off x="690880" y="1559560"/>
            <a:ext cx="9766300" cy="4525963"/>
          </a:xfrm>
        </p:spPr>
        <p:txBody>
          <a:bodyPr>
            <a:normAutofit/>
          </a:bodyPr>
          <a:lstStyle/>
          <a:p>
            <a:pPr>
              <a:lnSpc>
                <a:spcPct val="150000"/>
              </a:lnSpc>
              <a:buNone/>
            </a:pPr>
            <a:r>
              <a:rPr lang="zh-CN" altLang="en-US" sz="2400" dirty="0"/>
              <a:t>算术表达式</a:t>
            </a:r>
            <a:endParaRPr lang="en-US" altLang="zh-CN" sz="2400" dirty="0"/>
          </a:p>
          <a:p>
            <a:pPr>
              <a:lnSpc>
                <a:spcPct val="150000"/>
              </a:lnSpc>
              <a:buNone/>
            </a:pPr>
            <a:r>
              <a:rPr lang="zh-CN" altLang="en-US" sz="2400" dirty="0"/>
              <a:t>赋值表达式</a:t>
            </a:r>
            <a:endParaRPr lang="en-US" altLang="zh-CN" sz="2400" dirty="0"/>
          </a:p>
          <a:p>
            <a:pPr>
              <a:lnSpc>
                <a:spcPct val="150000"/>
              </a:lnSpc>
              <a:buNone/>
            </a:pPr>
            <a:r>
              <a:rPr lang="zh-CN" altLang="en-US" sz="2400" dirty="0"/>
              <a:t>关系表达式</a:t>
            </a:r>
            <a:endParaRPr lang="en-US" altLang="zh-CN" sz="2400" dirty="0"/>
          </a:p>
          <a:p>
            <a:pPr>
              <a:lnSpc>
                <a:spcPct val="150000"/>
              </a:lnSpc>
              <a:buNone/>
            </a:pPr>
            <a:r>
              <a:rPr lang="zh-CN" altLang="en-US" sz="2400" dirty="0"/>
              <a:t>逻辑表达式</a:t>
            </a:r>
            <a:endParaRPr lang="en-US" altLang="zh-CN" sz="2400" dirty="0"/>
          </a:p>
          <a:p>
            <a:pPr>
              <a:lnSpc>
                <a:spcPct val="150000"/>
              </a:lnSpc>
              <a:buNone/>
            </a:pPr>
            <a:r>
              <a:rPr lang="zh-CN" altLang="en-US" sz="2400" dirty="0"/>
              <a:t>条件表达式</a:t>
            </a:r>
            <a:endParaRPr lang="en-US" altLang="zh-CN" sz="2400" dirty="0"/>
          </a:p>
          <a:p>
            <a:pPr>
              <a:lnSpc>
                <a:spcPct val="150000"/>
              </a:lnSpc>
              <a:buNone/>
            </a:pPr>
            <a:r>
              <a:rPr lang="zh-CN" altLang="en-US" sz="2400" dirty="0"/>
              <a:t>逗号表达式</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0" end="0"/>
                                            </p:txEl>
                                          </p:spTgt>
                                        </p:tgtEl>
                                      </p:cBhvr>
                                      <p:by x="150000" y="150000"/>
                                    </p:animScale>
                                  </p:childTnLst>
                                </p:cTn>
                              </p:par>
                              <p:par>
                                <p:cTn id="7" presetID="6" presetClass="emph" presetSubtype="0" fill="hold" nodeType="withEffect">
                                  <p:stCondLst>
                                    <p:cond delay="0"/>
                                  </p:stCondLst>
                                  <p:childTnLst>
                                    <p:animScale>
                                      <p:cBhvr>
                                        <p:cTn id="8" dur="2000" fill="hold"/>
                                        <p:tgtEl>
                                          <p:spTgt spid="3">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8034"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算术表达式</a:t>
            </a:r>
          </a:p>
        </p:txBody>
      </p:sp>
      <p:sp>
        <p:nvSpPr>
          <p:cNvPr id="99331" name="Rectangle 3"/>
          <p:cNvSpPr>
            <a:spLocks noGrp="1" noChangeArrowheads="1"/>
          </p:cNvSpPr>
          <p:nvPr>
            <p:ph idx="4294967295"/>
          </p:nvPr>
        </p:nvSpPr>
        <p:spPr>
          <a:xfrm>
            <a:off x="1060450" y="1030816"/>
            <a:ext cx="11131550" cy="5454650"/>
          </a:xfrm>
        </p:spPr>
        <p:txBody>
          <a:bodyPr>
            <a:normAutofit fontScale="92500" lnSpcReduction="20000"/>
          </a:bodyPr>
          <a:lstStyle/>
          <a:p>
            <a:pPr eaLnBrk="1" hangingPunct="1">
              <a:lnSpc>
                <a:spcPct val="120000"/>
              </a:lnSpc>
              <a:buNone/>
            </a:pPr>
            <a:r>
              <a:rPr lang="zh-CN" altLang="en-US" sz="2400" b="1" dirty="0"/>
              <a:t>算术表达式由运算符和运算对象组成</a:t>
            </a:r>
          </a:p>
          <a:p>
            <a:pPr>
              <a:lnSpc>
                <a:spcPct val="120000"/>
              </a:lnSpc>
              <a:spcBef>
                <a:spcPts val="2400"/>
              </a:spcBef>
              <a:buNone/>
            </a:pPr>
            <a:r>
              <a:rPr lang="zh-CN" altLang="en-US" sz="2400" b="1" dirty="0"/>
              <a:t>算术运算符</a:t>
            </a:r>
            <a:endParaRPr lang="en-US" altLang="zh-CN" sz="2400" b="1" dirty="0"/>
          </a:p>
          <a:p>
            <a:pPr>
              <a:spcBef>
                <a:spcPts val="800"/>
              </a:spcBef>
              <a:buNone/>
            </a:pPr>
            <a:r>
              <a:rPr lang="en-US" altLang="zh-CN" sz="2000" dirty="0"/>
              <a:t>+     -      *       /    %</a:t>
            </a:r>
          </a:p>
          <a:p>
            <a:pPr>
              <a:spcBef>
                <a:spcPts val="800"/>
              </a:spcBef>
              <a:buNone/>
            </a:pPr>
            <a:r>
              <a:rPr lang="zh-CN" altLang="en-US" sz="2000" dirty="0"/>
              <a:t>除“</a:t>
            </a:r>
            <a:r>
              <a:rPr lang="en-US" altLang="zh-CN" sz="2000" dirty="0"/>
              <a:t>-”</a:t>
            </a:r>
            <a:r>
              <a:rPr lang="zh-CN" altLang="en-US" sz="2000" dirty="0"/>
              <a:t>外，所有的算术运算符都是二元运算符。“</a:t>
            </a:r>
            <a:r>
              <a:rPr lang="en-US" altLang="zh-CN" sz="2000" dirty="0"/>
              <a:t>-”</a:t>
            </a:r>
            <a:r>
              <a:rPr lang="zh-CN" altLang="en-US" sz="2000" dirty="0"/>
              <a:t>可为二元运算，也可为一元运算</a:t>
            </a:r>
          </a:p>
          <a:p>
            <a:pPr>
              <a:lnSpc>
                <a:spcPct val="120000"/>
              </a:lnSpc>
              <a:spcBef>
                <a:spcPts val="2400"/>
              </a:spcBef>
              <a:buNone/>
            </a:pPr>
            <a:r>
              <a:rPr lang="zh-CN" altLang="en-US" sz="2400" b="1" dirty="0"/>
              <a:t>计算次序</a:t>
            </a:r>
            <a:endParaRPr lang="en-US" altLang="zh-CN" sz="2400" b="1" dirty="0"/>
          </a:p>
          <a:p>
            <a:pPr>
              <a:lnSpc>
                <a:spcPct val="120000"/>
              </a:lnSpc>
              <a:spcBef>
                <a:spcPts val="1600"/>
              </a:spcBef>
              <a:buNone/>
            </a:pPr>
            <a:r>
              <a:rPr lang="zh-CN" altLang="en-US" sz="2400" b="1" dirty="0"/>
              <a:t>优先级</a:t>
            </a:r>
            <a:endParaRPr lang="en-US" altLang="zh-CN" sz="2400" b="1" dirty="0"/>
          </a:p>
          <a:p>
            <a:pPr eaLnBrk="1" hangingPunct="1">
              <a:lnSpc>
                <a:spcPct val="120000"/>
              </a:lnSpc>
              <a:buNone/>
            </a:pPr>
            <a:r>
              <a:rPr lang="zh-CN" altLang="en-US" sz="2000" dirty="0"/>
              <a:t>高  *  </a:t>
            </a:r>
            <a:r>
              <a:rPr lang="en-US" altLang="zh-CN" sz="2000" dirty="0"/>
              <a:t>/  %</a:t>
            </a:r>
          </a:p>
          <a:p>
            <a:pPr eaLnBrk="1" hangingPunct="1">
              <a:lnSpc>
                <a:spcPct val="120000"/>
              </a:lnSpc>
              <a:buNone/>
            </a:pPr>
            <a:r>
              <a:rPr lang="zh-CN" altLang="en-US" sz="2000" dirty="0"/>
              <a:t>低  </a:t>
            </a:r>
            <a:r>
              <a:rPr lang="en-US" altLang="zh-CN" sz="2000" dirty="0"/>
              <a:t>+  -</a:t>
            </a:r>
          </a:p>
          <a:p>
            <a:pPr>
              <a:lnSpc>
                <a:spcPct val="120000"/>
              </a:lnSpc>
              <a:spcBef>
                <a:spcPts val="2400"/>
              </a:spcBef>
              <a:buNone/>
            </a:pPr>
            <a:endParaRPr lang="en-US" altLang="zh-CN" sz="2400" b="1" dirty="0"/>
          </a:p>
          <a:p>
            <a:pPr>
              <a:lnSpc>
                <a:spcPct val="120000"/>
              </a:lnSpc>
              <a:spcBef>
                <a:spcPts val="2400"/>
              </a:spcBef>
              <a:buNone/>
            </a:pPr>
            <a:r>
              <a:rPr lang="zh-CN" altLang="en-US" sz="2400" b="1" dirty="0"/>
              <a:t>运算对象</a:t>
            </a:r>
            <a:endParaRPr lang="en-US" altLang="zh-CN" sz="2400" b="1" dirty="0"/>
          </a:p>
          <a:p>
            <a:pPr eaLnBrk="1" hangingPunct="1">
              <a:lnSpc>
                <a:spcPct val="120000"/>
              </a:lnSpc>
              <a:buNone/>
            </a:pPr>
            <a:r>
              <a:rPr lang="zh-CN" altLang="en-US" sz="1867" b="1" dirty="0"/>
              <a:t>整型、浮点型、字符型和布尔型</a:t>
            </a:r>
          </a:p>
        </p:txBody>
      </p:sp>
      <p:sp>
        <p:nvSpPr>
          <p:cNvPr id="4" name="矩形 3"/>
          <p:cNvSpPr/>
          <p:nvPr/>
        </p:nvSpPr>
        <p:spPr>
          <a:xfrm>
            <a:off x="3660351" y="3458114"/>
            <a:ext cx="1895475" cy="851067"/>
          </a:xfrm>
          <a:prstGeom prst="rect">
            <a:avLst/>
          </a:prstGeom>
        </p:spPr>
        <p:txBody>
          <a:bodyPr wrap="square">
            <a:spAutoFit/>
          </a:bodyPr>
          <a:lstStyle/>
          <a:p>
            <a:pPr eaLnBrk="1" hangingPunct="1">
              <a:lnSpc>
                <a:spcPct val="120000"/>
              </a:lnSpc>
              <a:buNone/>
            </a:pPr>
            <a:r>
              <a:rPr lang="zh-CN" altLang="en-US" sz="2400" b="1" dirty="0">
                <a:latin typeface="微软雅黑" pitchFamily="34" charset="-122"/>
                <a:ea typeface="微软雅黑" pitchFamily="34" charset="-122"/>
              </a:rPr>
              <a:t>结合性</a:t>
            </a:r>
            <a:endParaRPr lang="en-US" altLang="zh-CN" sz="2400" b="1" dirty="0">
              <a:latin typeface="微软雅黑" pitchFamily="34" charset="-122"/>
              <a:ea typeface="微软雅黑" pitchFamily="34" charset="-122"/>
            </a:endParaRPr>
          </a:p>
          <a:p>
            <a:pPr eaLnBrk="1" hangingPunct="1">
              <a:lnSpc>
                <a:spcPct val="120000"/>
              </a:lnSpc>
              <a:buNone/>
            </a:pPr>
            <a:r>
              <a:rPr lang="zh-CN" altLang="en-US" sz="1867" dirty="0">
                <a:latin typeface="微软雅黑" pitchFamily="34" charset="-122"/>
                <a:ea typeface="微软雅黑" pitchFamily="34" charset="-122"/>
              </a:rPr>
              <a:t>左结合</a:t>
            </a:r>
          </a:p>
        </p:txBody>
      </p:sp>
      <p:sp>
        <p:nvSpPr>
          <p:cNvPr id="5" name="矩形 4"/>
          <p:cNvSpPr/>
          <p:nvPr/>
        </p:nvSpPr>
        <p:spPr>
          <a:xfrm>
            <a:off x="1060450" y="5061649"/>
            <a:ext cx="2549525" cy="407869"/>
          </a:xfrm>
          <a:prstGeom prst="rect">
            <a:avLst/>
          </a:prstGeom>
        </p:spPr>
        <p:txBody>
          <a:bodyPr wrap="square">
            <a:spAutoFit/>
          </a:bodyPr>
          <a:lstStyle/>
          <a:p>
            <a:pPr eaLnBrk="1" hangingPunct="1">
              <a:lnSpc>
                <a:spcPct val="120000"/>
              </a:lnSpc>
              <a:buNone/>
            </a:pPr>
            <a:r>
              <a:rPr lang="zh-CN" altLang="en-US" sz="1867" dirty="0">
                <a:latin typeface="微软雅黑" pitchFamily="34" charset="-122"/>
                <a:ea typeface="微软雅黑" pitchFamily="34" charset="-122"/>
              </a:rPr>
              <a:t>用圆括号改变优先级</a:t>
            </a:r>
          </a:p>
        </p:txBody>
      </p:sp>
    </p:spTree>
  </p:cSld>
  <p:clrMapOvr>
    <a:masterClrMapping/>
  </p:clrMapOvr>
  <p:transition spd="med">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7010"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算术表达式的注意事项</a:t>
            </a:r>
          </a:p>
        </p:txBody>
      </p:sp>
      <p:sp>
        <p:nvSpPr>
          <p:cNvPr id="3076" name="Rectangle 3"/>
          <p:cNvSpPr>
            <a:spLocks noGrp="1" noChangeArrowheads="1"/>
          </p:cNvSpPr>
          <p:nvPr>
            <p:ph type="body" sz="half" idx="4294967295"/>
          </p:nvPr>
        </p:nvSpPr>
        <p:spPr>
          <a:xfrm>
            <a:off x="914400" y="1300163"/>
            <a:ext cx="11277600" cy="5162550"/>
          </a:xfrm>
        </p:spPr>
        <p:txBody>
          <a:bodyPr>
            <a:normAutofit/>
          </a:bodyPr>
          <a:lstStyle/>
          <a:p>
            <a:pPr eaLnBrk="1" hangingPunct="1">
              <a:lnSpc>
                <a:spcPct val="140000"/>
              </a:lnSpc>
              <a:buNone/>
            </a:pPr>
            <a:r>
              <a:rPr lang="zh-CN" altLang="en-US" sz="2400" b="1" dirty="0"/>
              <a:t>乘号不能省略</a:t>
            </a:r>
          </a:p>
          <a:p>
            <a:pPr>
              <a:lnSpc>
                <a:spcPct val="140000"/>
              </a:lnSpc>
              <a:spcBef>
                <a:spcPts val="1600"/>
              </a:spcBef>
              <a:buNone/>
            </a:pPr>
            <a:r>
              <a:rPr lang="zh-CN" altLang="en-US" sz="2400" b="1" dirty="0"/>
              <a:t>出现除法时注意括号的应用</a:t>
            </a:r>
          </a:p>
          <a:p>
            <a:pPr>
              <a:buNone/>
            </a:pPr>
            <a:r>
              <a:rPr lang="zh-CN" altLang="en-US" sz="1867" dirty="0"/>
              <a:t>如</a:t>
            </a:r>
            <a:r>
              <a:rPr lang="zh-CN" altLang="en-US" sz="2400" b="1" dirty="0"/>
              <a:t>                </a:t>
            </a:r>
            <a:r>
              <a:rPr lang="zh-CN" altLang="en-US" sz="1867" dirty="0"/>
              <a:t>应写为</a:t>
            </a:r>
            <a:r>
              <a:rPr lang="en-US" altLang="zh-CN" sz="1867" dirty="0">
                <a:sym typeface="Wingdings" pitchFamily="2" charset="2"/>
              </a:rPr>
              <a:t>: ( a + b ) / (c * d )  </a:t>
            </a:r>
            <a:r>
              <a:rPr lang="zh-CN" altLang="en-US" sz="1867" dirty="0">
                <a:sym typeface="Wingdings" pitchFamily="2" charset="2"/>
              </a:rPr>
              <a:t>或    </a:t>
            </a:r>
            <a:r>
              <a:rPr lang="en-US" altLang="zh-CN" sz="1867" dirty="0">
                <a:sym typeface="Wingdings" pitchFamily="2" charset="2"/>
              </a:rPr>
              <a:t>( a + b) / c / d</a:t>
            </a:r>
          </a:p>
          <a:p>
            <a:pPr>
              <a:buNone/>
            </a:pPr>
            <a:r>
              <a:rPr lang="en-US" altLang="zh-CN" sz="1867" dirty="0">
                <a:sym typeface="Wingdings" pitchFamily="2" charset="2"/>
              </a:rPr>
              <a:t>                        </a:t>
            </a:r>
            <a:r>
              <a:rPr lang="zh-CN" altLang="en-US" sz="1867" dirty="0">
                <a:sym typeface="Wingdings" pitchFamily="2" charset="2"/>
              </a:rPr>
              <a:t>但不能写成</a:t>
            </a:r>
            <a:r>
              <a:rPr lang="en-US" altLang="zh-CN" sz="1867" dirty="0">
                <a:sym typeface="Wingdings" pitchFamily="2" charset="2"/>
              </a:rPr>
              <a:t>: (a + b ) / c *d  </a:t>
            </a:r>
            <a:r>
              <a:rPr lang="zh-CN" altLang="en-US" sz="1867" dirty="0">
                <a:sym typeface="Wingdings" pitchFamily="2" charset="2"/>
              </a:rPr>
              <a:t>或   </a:t>
            </a:r>
            <a:r>
              <a:rPr lang="en-US" altLang="zh-CN" sz="1867" dirty="0">
                <a:sym typeface="Wingdings" pitchFamily="2" charset="2"/>
              </a:rPr>
              <a:t>a + b / c * d</a:t>
            </a:r>
          </a:p>
          <a:p>
            <a:pPr>
              <a:lnSpc>
                <a:spcPct val="140000"/>
              </a:lnSpc>
              <a:spcBef>
                <a:spcPts val="2400"/>
              </a:spcBef>
              <a:buNone/>
            </a:pPr>
            <a:r>
              <a:rPr lang="zh-CN" altLang="en-US" sz="2400" b="1" dirty="0"/>
              <a:t>在写算术表达式时，为使表达式更加清晰，一般在运算符前后各插一个空格</a:t>
            </a:r>
            <a:endParaRPr lang="en-US" altLang="zh-CN" sz="2400" b="1" dirty="0"/>
          </a:p>
          <a:p>
            <a:pPr>
              <a:buNone/>
            </a:pPr>
            <a:r>
              <a:rPr lang="zh-CN" altLang="en-US" sz="1867" dirty="0"/>
              <a:t>比较     </a:t>
            </a:r>
            <a:r>
              <a:rPr lang="en-US" altLang="zh-CN" sz="1867" dirty="0"/>
              <a:t>(</a:t>
            </a:r>
            <a:r>
              <a:rPr lang="en-US" altLang="zh-CN" sz="1867" dirty="0" err="1"/>
              <a:t>a+b</a:t>
            </a:r>
            <a:r>
              <a:rPr lang="en-US" altLang="zh-CN" sz="1867" dirty="0"/>
              <a:t>)/c*d            </a:t>
            </a:r>
            <a:r>
              <a:rPr lang="en-US" altLang="zh-CN" sz="1867" dirty="0">
                <a:sym typeface="Wingdings" pitchFamily="2" charset="2"/>
              </a:rPr>
              <a:t>(a + b ) / c * d </a:t>
            </a:r>
            <a:endParaRPr lang="zh-CN" altLang="en-US" sz="1867" dirty="0"/>
          </a:p>
        </p:txBody>
      </p:sp>
      <p:graphicFrame>
        <p:nvGraphicFramePr>
          <p:cNvPr id="3074" name="Object 4"/>
          <p:cNvGraphicFramePr>
            <a:graphicFrameLocks noGrp="1" noChangeAspect="1"/>
          </p:cNvGraphicFramePr>
          <p:nvPr>
            <p:ph sz="half" idx="4294967295"/>
            <p:extLst>
              <p:ext uri="{D42A27DB-BD31-4B8C-83A1-F6EECF244321}">
                <p14:modId xmlns:p14="http://schemas.microsoft.com/office/powerpoint/2010/main" val="596274796"/>
              </p:ext>
            </p:extLst>
          </p:nvPr>
        </p:nvGraphicFramePr>
        <p:xfrm>
          <a:off x="0" y="2628900"/>
          <a:ext cx="723900" cy="774700"/>
        </p:xfrm>
        <a:graphic>
          <a:graphicData uri="http://schemas.openxmlformats.org/presentationml/2006/ole">
            <mc:AlternateContent xmlns:mc="http://schemas.openxmlformats.org/markup-compatibility/2006">
              <mc:Choice xmlns:v="urn:schemas-microsoft-com:vml" Requires="v">
                <p:oleObj name="公式" r:id="rId2" imgW="10376640" imgH="11099160" progId="Equation.3">
                  <p:embed/>
                </p:oleObj>
              </mc:Choice>
              <mc:Fallback>
                <p:oleObj name="公式" r:id="rId2" imgW="10376640" imgH="11099160" progId="Equation.3">
                  <p:embed/>
                  <p:pic>
                    <p:nvPicPr>
                      <p:cNvPr id="3074"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28900"/>
                        <a:ext cx="723900"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8098"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各种类型的数据的混合运算</a:t>
            </a:r>
          </a:p>
        </p:txBody>
      </p:sp>
      <p:sp>
        <p:nvSpPr>
          <p:cNvPr id="100355" name="Rectangle 3"/>
          <p:cNvSpPr>
            <a:spLocks noGrp="1" noChangeArrowheads="1"/>
          </p:cNvSpPr>
          <p:nvPr>
            <p:ph idx="4294967295"/>
          </p:nvPr>
        </p:nvSpPr>
        <p:spPr>
          <a:xfrm>
            <a:off x="853440" y="1287780"/>
            <a:ext cx="9234488" cy="5045075"/>
          </a:xfrm>
        </p:spPr>
        <p:txBody>
          <a:bodyPr>
            <a:normAutofit/>
          </a:bodyPr>
          <a:lstStyle/>
          <a:p>
            <a:pPr eaLnBrk="1" hangingPunct="1">
              <a:lnSpc>
                <a:spcPct val="120000"/>
              </a:lnSpc>
              <a:buNone/>
            </a:pPr>
            <a:r>
              <a:rPr lang="zh-CN" altLang="en-US" sz="2400" b="1" dirty="0"/>
              <a:t>算术表达式中可以同时出现各种类型的数据</a:t>
            </a:r>
            <a:endParaRPr lang="en-US" altLang="zh-CN" sz="2400" b="1" dirty="0"/>
          </a:p>
          <a:p>
            <a:pPr eaLnBrk="1" hangingPunct="1">
              <a:lnSpc>
                <a:spcPct val="120000"/>
              </a:lnSpc>
              <a:buNone/>
            </a:pPr>
            <a:r>
              <a:rPr lang="zh-CN" altLang="en-US" sz="1867" dirty="0"/>
              <a:t>如：</a:t>
            </a:r>
            <a:r>
              <a:rPr lang="en-US" altLang="zh-CN" sz="1867" dirty="0"/>
              <a:t>3.7 </a:t>
            </a:r>
            <a:r>
              <a:rPr lang="zh-CN" altLang="en-US" sz="1867" dirty="0"/>
              <a:t>* </a:t>
            </a:r>
            <a:r>
              <a:rPr lang="en-US" altLang="zh-CN" sz="1867" dirty="0"/>
              <a:t>2  - ‘a’+ true</a:t>
            </a:r>
          </a:p>
          <a:p>
            <a:pPr>
              <a:lnSpc>
                <a:spcPct val="120000"/>
              </a:lnSpc>
              <a:spcBef>
                <a:spcPts val="2400"/>
              </a:spcBef>
              <a:buNone/>
            </a:pPr>
            <a:r>
              <a:rPr lang="zh-CN" altLang="en-US" sz="2400" b="1" dirty="0"/>
              <a:t>在进行运算前，将运算数转为同一类型，运算结果与运算数相同</a:t>
            </a:r>
          </a:p>
          <a:p>
            <a:pPr>
              <a:lnSpc>
                <a:spcPct val="120000"/>
              </a:lnSpc>
              <a:spcBef>
                <a:spcPts val="2400"/>
              </a:spcBef>
              <a:buNone/>
            </a:pPr>
            <a:r>
              <a:rPr lang="zh-CN" altLang="en-US" sz="2400" b="1" dirty="0"/>
              <a:t>转换规则</a:t>
            </a:r>
          </a:p>
          <a:p>
            <a:pPr>
              <a:spcBef>
                <a:spcPts val="800"/>
              </a:spcBef>
              <a:buNone/>
            </a:pPr>
            <a:r>
              <a:rPr lang="en-US" altLang="zh-CN" sz="1867" dirty="0" err="1"/>
              <a:t>bool</a:t>
            </a:r>
            <a:r>
              <a:rPr lang="zh-CN" altLang="en-US" sz="1867" dirty="0"/>
              <a:t>、</a:t>
            </a:r>
            <a:r>
              <a:rPr lang="en-US" altLang="zh-CN" sz="1867" dirty="0"/>
              <a:t>char</a:t>
            </a:r>
            <a:r>
              <a:rPr lang="zh-CN" altLang="en-US" sz="1867" dirty="0"/>
              <a:t>和</a:t>
            </a:r>
            <a:r>
              <a:rPr lang="en-US" altLang="zh-CN" sz="1867" dirty="0"/>
              <a:t>short</a:t>
            </a:r>
            <a:r>
              <a:rPr lang="zh-CN" altLang="en-US" sz="1867" dirty="0"/>
              <a:t>这些非标准的整数在运算前都必须转换为</a:t>
            </a:r>
            <a:r>
              <a:rPr lang="en-US" altLang="zh-CN" sz="1867" dirty="0" err="1"/>
              <a:t>int</a:t>
            </a:r>
            <a:endParaRPr lang="en-US" altLang="zh-CN" sz="1867" dirty="0"/>
          </a:p>
          <a:p>
            <a:pPr>
              <a:spcBef>
                <a:spcPts val="800"/>
              </a:spcBef>
              <a:buNone/>
            </a:pPr>
            <a:r>
              <a:rPr lang="zh-CN" altLang="en-US" sz="1867" dirty="0"/>
              <a:t>表示范围小的向范围大的转换</a:t>
            </a:r>
            <a:endParaRPr lang="en-US" altLang="zh-CN" sz="1867" dirty="0"/>
          </a:p>
          <a:p>
            <a:pPr>
              <a:spcBef>
                <a:spcPts val="800"/>
              </a:spcBef>
              <a:buNone/>
            </a:pPr>
            <a:r>
              <a:rPr lang="zh-CN" altLang="en-US" sz="1867" dirty="0"/>
              <a:t>精度小的向精度大的转换</a:t>
            </a:r>
          </a:p>
        </p:txBody>
      </p:sp>
      <p:sp>
        <p:nvSpPr>
          <p:cNvPr id="4" name="矩形 3"/>
          <p:cNvSpPr/>
          <p:nvPr/>
        </p:nvSpPr>
        <p:spPr>
          <a:xfrm>
            <a:off x="5124451" y="4552952"/>
            <a:ext cx="5372100" cy="1549399"/>
          </a:xfrm>
          <a:prstGeom prst="rect">
            <a:avLst/>
          </a:prstGeom>
        </p:spPr>
        <p:txBody>
          <a:bodyPr wrap="square">
            <a:spAutoFit/>
          </a:bodyPr>
          <a:lstStyle/>
          <a:p>
            <a:pPr>
              <a:spcBef>
                <a:spcPts val="800"/>
              </a:spcBef>
            </a:pPr>
            <a:r>
              <a:rPr lang="en-US" altLang="zh-CN" sz="1867" dirty="0" err="1">
                <a:latin typeface="微软雅黑" pitchFamily="34" charset="-122"/>
                <a:ea typeface="微软雅黑" pitchFamily="34" charset="-122"/>
              </a:rPr>
              <a:t>int</a:t>
            </a:r>
            <a:r>
              <a:rPr lang="zh-CN" altLang="en-US" sz="1867" dirty="0">
                <a:latin typeface="微软雅黑" pitchFamily="34" charset="-122"/>
                <a:ea typeface="微软雅黑" pitchFamily="34" charset="-122"/>
              </a:rPr>
              <a:t>和</a:t>
            </a:r>
            <a:r>
              <a:rPr lang="en-US" altLang="zh-CN" sz="1867" dirty="0">
                <a:latin typeface="微软雅黑" pitchFamily="34" charset="-122"/>
                <a:ea typeface="微软雅黑" pitchFamily="34" charset="-122"/>
              </a:rPr>
              <a:t>float</a:t>
            </a:r>
            <a:r>
              <a:rPr lang="zh-CN" altLang="en-US" sz="1867" dirty="0">
                <a:latin typeface="微软雅黑" pitchFamily="34" charset="-122"/>
                <a:ea typeface="微软雅黑" pitchFamily="34" charset="-122"/>
              </a:rPr>
              <a:t>运算时，将</a:t>
            </a:r>
            <a:r>
              <a:rPr lang="en-US" altLang="zh-CN" sz="1867" dirty="0" err="1">
                <a:latin typeface="微软雅黑" pitchFamily="34" charset="-122"/>
                <a:ea typeface="微软雅黑" pitchFamily="34" charset="-122"/>
              </a:rPr>
              <a:t>int</a:t>
            </a:r>
            <a:r>
              <a:rPr lang="zh-CN" altLang="en-US" sz="1867" dirty="0">
                <a:latin typeface="微软雅黑" pitchFamily="34" charset="-122"/>
                <a:ea typeface="微软雅黑" pitchFamily="34" charset="-122"/>
              </a:rPr>
              <a:t>转换成</a:t>
            </a:r>
            <a:r>
              <a:rPr lang="en-US" altLang="zh-CN" sz="1867" dirty="0">
                <a:latin typeface="微软雅黑" pitchFamily="34" charset="-122"/>
                <a:ea typeface="微软雅黑" pitchFamily="34" charset="-122"/>
              </a:rPr>
              <a:t>double</a:t>
            </a:r>
            <a:r>
              <a:rPr lang="zh-CN" altLang="en-US" sz="1867" dirty="0">
                <a:latin typeface="微软雅黑" pitchFamily="34" charset="-122"/>
                <a:ea typeface="微软雅黑" pitchFamily="34" charset="-122"/>
              </a:rPr>
              <a:t>。</a:t>
            </a:r>
          </a:p>
          <a:p>
            <a:pPr>
              <a:spcBef>
                <a:spcPts val="800"/>
              </a:spcBef>
            </a:pPr>
            <a:r>
              <a:rPr lang="en-US" altLang="zh-CN" sz="1867" dirty="0" err="1">
                <a:latin typeface="微软雅黑" pitchFamily="34" charset="-122"/>
                <a:ea typeface="微软雅黑" pitchFamily="34" charset="-122"/>
              </a:rPr>
              <a:t>int</a:t>
            </a:r>
            <a:r>
              <a:rPr lang="zh-CN" altLang="en-US" sz="1867" dirty="0">
                <a:latin typeface="微软雅黑" pitchFamily="34" charset="-122"/>
                <a:ea typeface="微软雅黑" pitchFamily="34" charset="-122"/>
              </a:rPr>
              <a:t>和</a:t>
            </a:r>
            <a:r>
              <a:rPr lang="en-US" altLang="zh-CN" sz="1867" dirty="0">
                <a:latin typeface="微软雅黑" pitchFamily="34" charset="-122"/>
                <a:ea typeface="微软雅黑" pitchFamily="34" charset="-122"/>
              </a:rPr>
              <a:t>long</a:t>
            </a:r>
            <a:r>
              <a:rPr lang="zh-CN" altLang="en-US" sz="1867" dirty="0">
                <a:latin typeface="微软雅黑" pitchFamily="34" charset="-122"/>
                <a:ea typeface="微软雅黑" pitchFamily="34" charset="-122"/>
              </a:rPr>
              <a:t>运算时，将</a:t>
            </a:r>
            <a:r>
              <a:rPr lang="en-US" altLang="zh-CN" sz="1867" dirty="0" err="1">
                <a:latin typeface="微软雅黑" pitchFamily="34" charset="-122"/>
                <a:ea typeface="微软雅黑" pitchFamily="34" charset="-122"/>
              </a:rPr>
              <a:t>int</a:t>
            </a:r>
            <a:r>
              <a:rPr lang="zh-CN" altLang="en-US" sz="1867" dirty="0">
                <a:latin typeface="微软雅黑" pitchFamily="34" charset="-122"/>
                <a:ea typeface="微软雅黑" pitchFamily="34" charset="-122"/>
              </a:rPr>
              <a:t>转换成</a:t>
            </a:r>
            <a:r>
              <a:rPr lang="en-US" altLang="zh-CN" sz="1867" dirty="0">
                <a:latin typeface="微软雅黑" pitchFamily="34" charset="-122"/>
                <a:ea typeface="微软雅黑" pitchFamily="34" charset="-122"/>
              </a:rPr>
              <a:t>long</a:t>
            </a:r>
            <a:r>
              <a:rPr lang="zh-CN" altLang="en-US" sz="1867" dirty="0">
                <a:latin typeface="微软雅黑" pitchFamily="34" charset="-122"/>
                <a:ea typeface="微软雅黑" pitchFamily="34" charset="-122"/>
              </a:rPr>
              <a:t>。</a:t>
            </a:r>
          </a:p>
          <a:p>
            <a:pPr>
              <a:spcBef>
                <a:spcPts val="800"/>
              </a:spcBef>
            </a:pPr>
            <a:r>
              <a:rPr lang="en-US" altLang="zh-CN" sz="1867" dirty="0" err="1">
                <a:latin typeface="微软雅黑" pitchFamily="34" charset="-122"/>
                <a:ea typeface="微软雅黑" pitchFamily="34" charset="-122"/>
              </a:rPr>
              <a:t>int</a:t>
            </a:r>
            <a:r>
              <a:rPr lang="zh-CN" altLang="en-US" sz="1867" dirty="0">
                <a:latin typeface="微软雅黑" pitchFamily="34" charset="-122"/>
                <a:ea typeface="微软雅黑" pitchFamily="34" charset="-122"/>
              </a:rPr>
              <a:t>和</a:t>
            </a:r>
            <a:r>
              <a:rPr lang="en-US" altLang="zh-CN" sz="1867" dirty="0">
                <a:latin typeface="微软雅黑" pitchFamily="34" charset="-122"/>
                <a:ea typeface="微软雅黑" pitchFamily="34" charset="-122"/>
              </a:rPr>
              <a:t>double</a:t>
            </a:r>
            <a:r>
              <a:rPr lang="zh-CN" altLang="en-US" sz="1867" dirty="0">
                <a:latin typeface="微软雅黑" pitchFamily="34" charset="-122"/>
                <a:ea typeface="微软雅黑" pitchFamily="34" charset="-122"/>
              </a:rPr>
              <a:t>运算时，将</a:t>
            </a:r>
            <a:r>
              <a:rPr lang="en-US" altLang="zh-CN" sz="1867" dirty="0" err="1">
                <a:latin typeface="微软雅黑" pitchFamily="34" charset="-122"/>
                <a:ea typeface="微软雅黑" pitchFamily="34" charset="-122"/>
              </a:rPr>
              <a:t>int</a:t>
            </a:r>
            <a:r>
              <a:rPr lang="zh-CN" altLang="en-US" sz="1867" dirty="0">
                <a:latin typeface="微软雅黑" pitchFamily="34" charset="-122"/>
                <a:ea typeface="微软雅黑" pitchFamily="34" charset="-122"/>
              </a:rPr>
              <a:t>转换成</a:t>
            </a:r>
            <a:r>
              <a:rPr lang="en-US" altLang="zh-CN" sz="1867" dirty="0">
                <a:latin typeface="微软雅黑" pitchFamily="34" charset="-122"/>
                <a:ea typeface="微软雅黑" pitchFamily="34" charset="-122"/>
              </a:rPr>
              <a:t>double</a:t>
            </a:r>
            <a:r>
              <a:rPr lang="zh-CN" altLang="en-US" sz="1867" dirty="0">
                <a:latin typeface="微软雅黑" pitchFamily="34" charset="-122"/>
                <a:ea typeface="微软雅黑" pitchFamily="34" charset="-122"/>
              </a:rPr>
              <a:t>。</a:t>
            </a:r>
          </a:p>
          <a:p>
            <a:pPr>
              <a:spcBef>
                <a:spcPts val="800"/>
              </a:spcBef>
            </a:pPr>
            <a:r>
              <a:rPr lang="en-US" altLang="zh-CN" sz="1867" dirty="0">
                <a:latin typeface="微软雅黑" pitchFamily="34" charset="-122"/>
                <a:ea typeface="微软雅黑" pitchFamily="34" charset="-122"/>
              </a:rPr>
              <a:t>float</a:t>
            </a:r>
            <a:r>
              <a:rPr lang="zh-CN" altLang="en-US" sz="1867" dirty="0">
                <a:latin typeface="微软雅黑" pitchFamily="34" charset="-122"/>
                <a:ea typeface="微软雅黑" pitchFamily="34" charset="-122"/>
              </a:rPr>
              <a:t>和</a:t>
            </a:r>
            <a:r>
              <a:rPr lang="en-US" altLang="zh-CN" sz="1867" dirty="0">
                <a:latin typeface="微软雅黑" pitchFamily="34" charset="-122"/>
                <a:ea typeface="微软雅黑" pitchFamily="34" charset="-122"/>
              </a:rPr>
              <a:t>double</a:t>
            </a:r>
            <a:r>
              <a:rPr lang="zh-CN" altLang="en-US" sz="1867" dirty="0">
                <a:latin typeface="微软雅黑" pitchFamily="34" charset="-122"/>
                <a:ea typeface="微软雅黑" pitchFamily="34" charset="-122"/>
              </a:rPr>
              <a:t>运算时，将</a:t>
            </a:r>
            <a:r>
              <a:rPr lang="en-US" altLang="zh-CN" sz="1867" dirty="0">
                <a:latin typeface="微软雅黑" pitchFamily="34" charset="-122"/>
                <a:ea typeface="微软雅黑" pitchFamily="34" charset="-122"/>
              </a:rPr>
              <a:t>float</a:t>
            </a:r>
            <a:r>
              <a:rPr lang="zh-CN" altLang="en-US" sz="1867" dirty="0">
                <a:latin typeface="微软雅黑" pitchFamily="34" charset="-122"/>
                <a:ea typeface="微软雅黑" pitchFamily="34" charset="-122"/>
              </a:rPr>
              <a:t>转换成</a:t>
            </a:r>
            <a:r>
              <a:rPr lang="en-US" altLang="zh-CN" sz="1867" dirty="0">
                <a:latin typeface="微软雅黑" pitchFamily="34" charset="-122"/>
                <a:ea typeface="微软雅黑" pitchFamily="34" charset="-122"/>
              </a:rPr>
              <a:t>double</a:t>
            </a:r>
            <a:r>
              <a:rPr lang="zh-CN" altLang="en-US" sz="1867" dirty="0">
                <a:latin typeface="微软雅黑" pitchFamily="34" charset="-122"/>
                <a:ea typeface="微软雅黑" pitchFamily="34" charset="-122"/>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7554"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类型转换 </a:t>
            </a:r>
          </a:p>
        </p:txBody>
      </p:sp>
      <p:sp>
        <p:nvSpPr>
          <p:cNvPr id="104451" name="Rectangle 3"/>
          <p:cNvSpPr>
            <a:spLocks noGrp="1" noChangeArrowheads="1"/>
          </p:cNvSpPr>
          <p:nvPr>
            <p:ph idx="4294967295"/>
          </p:nvPr>
        </p:nvSpPr>
        <p:spPr>
          <a:xfrm>
            <a:off x="697653" y="1189208"/>
            <a:ext cx="11444288" cy="5419725"/>
          </a:xfrm>
        </p:spPr>
        <p:txBody>
          <a:bodyPr>
            <a:normAutofit/>
          </a:bodyPr>
          <a:lstStyle/>
          <a:p>
            <a:pPr>
              <a:spcBef>
                <a:spcPts val="2400"/>
              </a:spcBef>
              <a:buNone/>
            </a:pPr>
            <a:r>
              <a:rPr lang="zh-CN" altLang="en-US" sz="2400" b="1" dirty="0"/>
              <a:t>实型 </a:t>
            </a:r>
            <a:r>
              <a:rPr lang="en-US" altLang="zh-CN" sz="2400" b="1" dirty="0"/>
              <a:t>-&gt;  </a:t>
            </a:r>
            <a:r>
              <a:rPr lang="zh-CN" altLang="en-US" sz="2400" b="1" dirty="0"/>
              <a:t>整型            </a:t>
            </a:r>
            <a:r>
              <a:rPr lang="zh-CN" altLang="en-US" sz="1867" dirty="0"/>
              <a:t>舍弃小数部分</a:t>
            </a:r>
          </a:p>
          <a:p>
            <a:pPr>
              <a:spcBef>
                <a:spcPts val="2400"/>
              </a:spcBef>
              <a:buNone/>
            </a:pPr>
            <a:r>
              <a:rPr lang="zh-CN" altLang="en-US" sz="2400" b="1" dirty="0"/>
              <a:t>整型 </a:t>
            </a:r>
            <a:r>
              <a:rPr lang="en-US" altLang="zh-CN" sz="2400" b="1" dirty="0"/>
              <a:t>-&gt; </a:t>
            </a:r>
            <a:r>
              <a:rPr lang="zh-CN" altLang="en-US" sz="2400" b="1" dirty="0"/>
              <a:t>实型         </a:t>
            </a:r>
            <a:r>
              <a:rPr lang="zh-CN" altLang="en-US" sz="1867" dirty="0"/>
              <a:t>数值不变，但以浮点的形式保存</a:t>
            </a:r>
          </a:p>
          <a:p>
            <a:pPr>
              <a:spcBef>
                <a:spcPts val="2400"/>
              </a:spcBef>
              <a:buNone/>
            </a:pPr>
            <a:r>
              <a:rPr lang="en-US" altLang="zh-CN" sz="2400" b="1" dirty="0"/>
              <a:t>double -&gt; float         </a:t>
            </a:r>
            <a:r>
              <a:rPr lang="zh-CN" altLang="en-US" sz="1867" dirty="0"/>
              <a:t>截取</a:t>
            </a:r>
            <a:r>
              <a:rPr lang="en-US" altLang="zh-CN" sz="1867" dirty="0"/>
              <a:t>float</a:t>
            </a:r>
            <a:r>
              <a:rPr lang="zh-CN" altLang="en-US" sz="1867" dirty="0"/>
              <a:t>的有效数字存放到</a:t>
            </a:r>
            <a:r>
              <a:rPr lang="en-US" altLang="zh-CN" sz="1867" dirty="0"/>
              <a:t>float</a:t>
            </a:r>
            <a:r>
              <a:rPr lang="zh-CN" altLang="en-US" sz="1867" dirty="0"/>
              <a:t>变量中</a:t>
            </a:r>
          </a:p>
          <a:p>
            <a:pPr>
              <a:spcBef>
                <a:spcPts val="2400"/>
              </a:spcBef>
              <a:buNone/>
            </a:pPr>
            <a:r>
              <a:rPr lang="en-US" altLang="zh-CN" sz="2400" b="1" dirty="0"/>
              <a:t>float -&gt; double         </a:t>
            </a:r>
            <a:r>
              <a:rPr lang="zh-CN" altLang="en-US" sz="1867" dirty="0"/>
              <a:t>将有效位扩展到</a:t>
            </a:r>
            <a:r>
              <a:rPr lang="en-US" altLang="zh-CN" sz="1867" dirty="0"/>
              <a:t>16</a:t>
            </a:r>
            <a:r>
              <a:rPr lang="zh-CN" altLang="en-US" sz="1867" dirty="0"/>
              <a:t>位</a:t>
            </a:r>
          </a:p>
          <a:p>
            <a:pPr>
              <a:spcBef>
                <a:spcPts val="2400"/>
              </a:spcBef>
              <a:buNone/>
            </a:pPr>
            <a:r>
              <a:rPr lang="zh-CN" altLang="en-US" sz="2400" b="1" dirty="0"/>
              <a:t>字符 </a:t>
            </a:r>
            <a:r>
              <a:rPr lang="en-US" altLang="zh-CN" sz="2400" b="1" dirty="0"/>
              <a:t>-&gt; </a:t>
            </a:r>
            <a:r>
              <a:rPr lang="zh-CN" altLang="en-US" sz="2400" b="1" dirty="0"/>
              <a:t>整型</a:t>
            </a:r>
            <a:endParaRPr lang="en-US" altLang="zh-CN" sz="2400" b="1" dirty="0"/>
          </a:p>
          <a:p>
            <a:pPr>
              <a:spcBef>
                <a:spcPts val="800"/>
              </a:spcBef>
              <a:buNone/>
            </a:pPr>
            <a:r>
              <a:rPr lang="zh-CN" altLang="en-US" sz="1867" dirty="0"/>
              <a:t>将字符型数据作为整型数据的最后一个字节</a:t>
            </a:r>
            <a:endParaRPr lang="en-US" altLang="zh-CN" sz="1867" dirty="0"/>
          </a:p>
          <a:p>
            <a:pPr>
              <a:spcBef>
                <a:spcPts val="800"/>
              </a:spcBef>
              <a:buNone/>
            </a:pPr>
            <a:r>
              <a:rPr lang="zh-CN" altLang="en-US" sz="1867" dirty="0"/>
              <a:t>如果所用系统将字符处理成无符号量，则前面补</a:t>
            </a:r>
            <a:r>
              <a:rPr lang="en-US" altLang="zh-CN" sz="1867" dirty="0"/>
              <a:t>0</a:t>
            </a:r>
            <a:r>
              <a:rPr lang="zh-CN" altLang="en-US" sz="1867" dirty="0"/>
              <a:t>。如果所用系统将字符处理成有符号量，则扩展符号。 </a:t>
            </a:r>
          </a:p>
          <a:p>
            <a:pPr>
              <a:spcBef>
                <a:spcPts val="2400"/>
              </a:spcBef>
              <a:buNone/>
            </a:pPr>
            <a:r>
              <a:rPr lang="zh-CN" altLang="en-US" sz="2400" b="1" dirty="0"/>
              <a:t>整型 </a:t>
            </a:r>
            <a:r>
              <a:rPr lang="en-US" altLang="zh-CN" sz="2400" b="1" dirty="0"/>
              <a:t>-&gt; </a:t>
            </a:r>
            <a:r>
              <a:rPr lang="zh-CN" altLang="en-US" sz="2400" b="1" dirty="0"/>
              <a:t>字符        </a:t>
            </a:r>
            <a:r>
              <a:rPr lang="zh-CN" altLang="en-US" sz="1867" dirty="0"/>
              <a:t>取整型数据的最低</a:t>
            </a:r>
            <a:r>
              <a:rPr lang="en-US" altLang="zh-CN" sz="1867" dirty="0"/>
              <a:t>8</a:t>
            </a:r>
            <a:r>
              <a:rPr lang="zh-CN" altLang="en-US" sz="1867" dirty="0"/>
              <a:t>位</a:t>
            </a:r>
          </a:p>
        </p:txBody>
      </p:sp>
    </p:spTree>
  </p:cSld>
  <p:clrMapOvr>
    <a:masterClrMapping/>
  </p:clrMapOvr>
  <p:transition spd="med">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62"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除法问题</a:t>
            </a:r>
          </a:p>
        </p:txBody>
      </p:sp>
      <p:sp>
        <p:nvSpPr>
          <p:cNvPr id="111619" name="Rectangle 3"/>
          <p:cNvSpPr>
            <a:spLocks noGrp="1" noChangeArrowheads="1"/>
          </p:cNvSpPr>
          <p:nvPr>
            <p:ph idx="4294967295"/>
          </p:nvPr>
        </p:nvSpPr>
        <p:spPr>
          <a:xfrm>
            <a:off x="772160" y="2867538"/>
            <a:ext cx="10828338" cy="1031875"/>
          </a:xfrm>
        </p:spPr>
        <p:txBody>
          <a:bodyPr>
            <a:normAutofit/>
          </a:bodyPr>
          <a:lstStyle/>
          <a:p>
            <a:pPr eaLnBrk="1" hangingPunct="1">
              <a:lnSpc>
                <a:spcPct val="120000"/>
              </a:lnSpc>
              <a:buNone/>
            </a:pPr>
            <a:r>
              <a:rPr lang="zh-CN" altLang="en-US" sz="1867" dirty="0"/>
              <a:t>如</a:t>
            </a:r>
            <a:r>
              <a:rPr lang="en-US" altLang="zh-CN" sz="1867" dirty="0"/>
              <a:t>4 / 5 = 0</a:t>
            </a:r>
          </a:p>
          <a:p>
            <a:pPr eaLnBrk="1" hangingPunct="1">
              <a:lnSpc>
                <a:spcPct val="120000"/>
              </a:lnSpc>
              <a:buNone/>
            </a:pPr>
            <a:r>
              <a:rPr lang="en-US" altLang="zh-CN" sz="1867" dirty="0"/>
              <a:t>4.0 / 5  </a:t>
            </a:r>
            <a:r>
              <a:rPr lang="zh-CN" altLang="en-US" sz="1867" dirty="0"/>
              <a:t>或  </a:t>
            </a:r>
            <a:r>
              <a:rPr lang="en-US" altLang="zh-CN" sz="1867" dirty="0"/>
              <a:t>4 / 5.0   </a:t>
            </a:r>
            <a:r>
              <a:rPr lang="zh-CN" altLang="en-US" sz="1867" dirty="0"/>
              <a:t>或   </a:t>
            </a:r>
            <a:r>
              <a:rPr lang="en-US" altLang="zh-CN" sz="1867" dirty="0"/>
              <a:t>4.0 / 5.0 = 0.8</a:t>
            </a:r>
          </a:p>
        </p:txBody>
      </p:sp>
      <p:sp>
        <p:nvSpPr>
          <p:cNvPr id="4" name="文本框 5"/>
          <p:cNvSpPr txBox="1"/>
          <p:nvPr/>
        </p:nvSpPr>
        <p:spPr>
          <a:xfrm>
            <a:off x="714377" y="1809166"/>
            <a:ext cx="12243020" cy="903581"/>
          </a:xfrm>
          <a:prstGeom prst="rect">
            <a:avLst/>
          </a:prstGeom>
          <a:noFill/>
        </p:spPr>
        <p:txBody>
          <a:bodyPr wrap="square" rtlCol="0">
            <a:spAutoFit/>
          </a:bodyPr>
          <a:lstStyle/>
          <a:p>
            <a:pPr>
              <a:lnSpc>
                <a:spcPct val="150000"/>
              </a:lnSpc>
            </a:pPr>
            <a:r>
              <a:rPr lang="zh-CN" altLang="en-US" sz="1867" dirty="0">
                <a:latin typeface="微软雅黑" panose="020B0503020204020204" pitchFamily="34" charset="-122"/>
                <a:ea typeface="微软雅黑" panose="020B0503020204020204" pitchFamily="34" charset="-122"/>
              </a:rPr>
              <a:t>两个整数相除结果是整数</a:t>
            </a:r>
            <a:endParaRPr lang="en-US" altLang="zh-CN" sz="1867" dirty="0">
              <a:latin typeface="微软雅黑" panose="020B0503020204020204" pitchFamily="34" charset="-122"/>
              <a:ea typeface="微软雅黑" panose="020B0503020204020204" pitchFamily="34" charset="-122"/>
            </a:endParaRPr>
          </a:p>
          <a:p>
            <a:pPr>
              <a:lnSpc>
                <a:spcPct val="150000"/>
              </a:lnSpc>
            </a:pPr>
            <a:r>
              <a:rPr lang="zh-CN" altLang="en-US" sz="1867" dirty="0">
                <a:latin typeface="微软雅黑" panose="020B0503020204020204" pitchFamily="34" charset="-122"/>
                <a:ea typeface="微软雅黑" panose="020B0503020204020204" pitchFamily="34" charset="-122"/>
              </a:rPr>
              <a:t>只要有一个运算数是浮点数，则会保留小数部分</a:t>
            </a:r>
          </a:p>
        </p:txBody>
      </p:sp>
      <p:sp>
        <p:nvSpPr>
          <p:cNvPr id="5" name="文本框 6"/>
          <p:cNvSpPr txBox="1"/>
          <p:nvPr/>
        </p:nvSpPr>
        <p:spPr>
          <a:xfrm>
            <a:off x="714376" y="1266826"/>
            <a:ext cx="7338475" cy="581057"/>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除法的结果取决于运算数</a:t>
            </a:r>
          </a:p>
        </p:txBody>
      </p:sp>
      <p:sp>
        <p:nvSpPr>
          <p:cNvPr id="6" name="矩形 5"/>
          <p:cNvSpPr/>
          <p:nvPr/>
        </p:nvSpPr>
        <p:spPr>
          <a:xfrm>
            <a:off x="714375" y="3899413"/>
            <a:ext cx="10523895" cy="2049407"/>
          </a:xfrm>
          <a:prstGeom prst="rect">
            <a:avLst/>
          </a:prstGeom>
        </p:spPr>
        <p:txBody>
          <a:bodyPr wrap="square">
            <a:spAutoFit/>
          </a:bodyPr>
          <a:lstStyle/>
          <a:p>
            <a:pPr eaLnBrk="1" hangingPunct="1">
              <a:lnSpc>
                <a:spcPct val="120000"/>
              </a:lnSpc>
              <a:buNone/>
            </a:pPr>
            <a:r>
              <a:rPr lang="zh-CN" altLang="en-US" sz="2400" b="1" dirty="0">
                <a:latin typeface="微软雅黑" pitchFamily="34" charset="-122"/>
                <a:ea typeface="微软雅黑" pitchFamily="34" charset="-122"/>
              </a:rPr>
              <a:t>问题</a:t>
            </a:r>
            <a:endParaRPr lang="en-US" altLang="zh-CN" sz="2400" b="1" dirty="0">
              <a:latin typeface="微软雅黑" pitchFamily="34" charset="-122"/>
              <a:ea typeface="微软雅黑" pitchFamily="34" charset="-122"/>
            </a:endParaRPr>
          </a:p>
          <a:p>
            <a:pPr eaLnBrk="1" hangingPunct="1">
              <a:lnSpc>
                <a:spcPct val="120000"/>
              </a:lnSpc>
              <a:buNone/>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x = 4,  y = 5; </a:t>
            </a:r>
            <a:r>
              <a:rPr lang="zh-CN" altLang="en-US" sz="1867" dirty="0">
                <a:latin typeface="微软雅黑" pitchFamily="34" charset="-122"/>
                <a:ea typeface="微软雅黑" pitchFamily="34" charset="-122"/>
              </a:rPr>
              <a:t>要想使 </a:t>
            </a:r>
            <a:r>
              <a:rPr lang="en-US" altLang="zh-CN" sz="1867" dirty="0">
                <a:latin typeface="微软雅黑" pitchFamily="34" charset="-122"/>
                <a:ea typeface="微软雅黑" pitchFamily="34" charset="-122"/>
              </a:rPr>
              <a:t>x / y </a:t>
            </a:r>
            <a:r>
              <a:rPr lang="zh-CN" altLang="en-US" sz="1867" dirty="0">
                <a:latin typeface="微软雅黑" pitchFamily="34" charset="-122"/>
                <a:ea typeface="微软雅黑" pitchFamily="34" charset="-122"/>
              </a:rPr>
              <a:t>的结果为 </a:t>
            </a:r>
            <a:r>
              <a:rPr lang="en-US" altLang="zh-CN" sz="1867" dirty="0">
                <a:latin typeface="微软雅黑" pitchFamily="34" charset="-122"/>
                <a:ea typeface="微软雅黑" pitchFamily="34" charset="-122"/>
              </a:rPr>
              <a:t>0.8 </a:t>
            </a:r>
            <a:r>
              <a:rPr lang="zh-CN" altLang="en-US" sz="1867" dirty="0">
                <a:latin typeface="微软雅黑" pitchFamily="34" charset="-122"/>
                <a:ea typeface="微软雅黑" pitchFamily="34" charset="-122"/>
              </a:rPr>
              <a:t>而不是 </a:t>
            </a:r>
            <a:r>
              <a:rPr lang="en-US" altLang="zh-CN" sz="1867" dirty="0">
                <a:latin typeface="微软雅黑" pitchFamily="34" charset="-122"/>
                <a:ea typeface="微软雅黑" pitchFamily="34" charset="-122"/>
              </a:rPr>
              <a:t>0</a:t>
            </a:r>
            <a:r>
              <a:rPr lang="zh-CN" altLang="en-US" sz="1867" dirty="0">
                <a:latin typeface="微软雅黑" pitchFamily="34" charset="-122"/>
                <a:ea typeface="微软雅黑" pitchFamily="34" charset="-122"/>
              </a:rPr>
              <a:t>，该怎么办？</a:t>
            </a:r>
          </a:p>
          <a:p>
            <a:pPr>
              <a:lnSpc>
                <a:spcPct val="120000"/>
              </a:lnSpc>
              <a:spcBef>
                <a:spcPts val="2400"/>
              </a:spcBef>
            </a:pPr>
            <a:r>
              <a:rPr lang="zh-CN" altLang="en-US" sz="2400" b="1" dirty="0">
                <a:latin typeface="微软雅黑" pitchFamily="34" charset="-122"/>
                <a:ea typeface="微软雅黑" pitchFamily="34" charset="-122"/>
              </a:rPr>
              <a:t>答案</a:t>
            </a:r>
            <a:endParaRPr lang="en-US" altLang="zh-CN" sz="2400" b="1" dirty="0">
              <a:latin typeface="微软雅黑" pitchFamily="34" charset="-122"/>
              <a:ea typeface="微软雅黑" pitchFamily="34" charset="-122"/>
            </a:endParaRPr>
          </a:p>
          <a:p>
            <a:pPr>
              <a:lnSpc>
                <a:spcPct val="120000"/>
              </a:lnSpc>
              <a:spcBef>
                <a:spcPts val="800"/>
              </a:spcBef>
            </a:pPr>
            <a:r>
              <a:rPr lang="zh-CN" altLang="en-US" sz="1867" dirty="0">
                <a:latin typeface="微软雅黑" pitchFamily="34" charset="-122"/>
                <a:ea typeface="微软雅黑" pitchFamily="34" charset="-122"/>
              </a:rPr>
              <a:t>用强制类型转换</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1619">
                                            <p:txEl>
                                              <p:pRg st="0" end="0"/>
                                            </p:txEl>
                                          </p:spTgt>
                                        </p:tgtEl>
                                        <p:attrNameLst>
                                          <p:attrName>style.visibility</p:attrName>
                                        </p:attrNameLst>
                                      </p:cBhvr>
                                      <p:to>
                                        <p:strVal val="visible"/>
                                      </p:to>
                                    </p:set>
                                    <p:animEffect transition="in" filter="blinds(horizontal)">
                                      <p:cBhvr>
                                        <p:cTn id="12" dur="500"/>
                                        <p:tgtEl>
                                          <p:spTgt spid="1116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1619">
                                            <p:txEl>
                                              <p:pRg st="1" end="1"/>
                                            </p:txEl>
                                          </p:spTgt>
                                        </p:tgtEl>
                                        <p:attrNameLst>
                                          <p:attrName>style.visibility</p:attrName>
                                        </p:attrNameLst>
                                      </p:cBhvr>
                                      <p:to>
                                        <p:strVal val="visible"/>
                                      </p:to>
                                    </p:set>
                                    <p:animEffect transition="in" filter="blinds(horizontal)">
                                      <p:cBhvr>
                                        <p:cTn id="17" dur="500"/>
                                        <p:tgtEl>
                                          <p:spTgt spid="1116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blinds(horizontal)">
                                      <p:cBhvr>
                                        <p:cTn id="22" dur="500"/>
                                        <p:tgtEl>
                                          <p:spTgt spid="6">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blinds(horizontal)">
                                      <p:cBhvr>
                                        <p:cTn id="25" dur="500"/>
                                        <p:tgtEl>
                                          <p:spTgt spid="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blinds(horizontal)">
                                      <p:cBhvr>
                                        <p:cTn id="30" dur="500"/>
                                        <p:tgtEl>
                                          <p:spTgt spid="6">
                                            <p:txEl>
                                              <p:pRg st="2" end="2"/>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Effect transition="in" filter="blinds(horizontal)">
                                      <p:cBhvr>
                                        <p:cTn id="33"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5986"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强制类型转换</a:t>
            </a:r>
          </a:p>
        </p:txBody>
      </p:sp>
      <p:sp>
        <p:nvSpPr>
          <p:cNvPr id="112643" name="Rectangle 3"/>
          <p:cNvSpPr>
            <a:spLocks noGrp="1" noChangeArrowheads="1"/>
          </p:cNvSpPr>
          <p:nvPr>
            <p:ph idx="4294967295"/>
          </p:nvPr>
        </p:nvSpPr>
        <p:spPr>
          <a:xfrm>
            <a:off x="792480" y="1343126"/>
            <a:ext cx="10363200" cy="4114800"/>
          </a:xfrm>
        </p:spPr>
        <p:txBody>
          <a:bodyPr>
            <a:normAutofit/>
          </a:bodyPr>
          <a:lstStyle/>
          <a:p>
            <a:pPr eaLnBrk="1" hangingPunct="1">
              <a:lnSpc>
                <a:spcPct val="110000"/>
              </a:lnSpc>
              <a:buNone/>
            </a:pPr>
            <a:r>
              <a:rPr lang="zh-CN" altLang="en-US" sz="2400" b="1" dirty="0"/>
              <a:t>强制类型转换格式 </a:t>
            </a:r>
            <a:endParaRPr lang="en-US" altLang="zh-CN" sz="2400" b="1" dirty="0"/>
          </a:p>
          <a:p>
            <a:pPr eaLnBrk="1" hangingPunct="1">
              <a:lnSpc>
                <a:spcPct val="110000"/>
              </a:lnSpc>
              <a:buNone/>
            </a:pPr>
            <a:r>
              <a:rPr lang="en-US" altLang="zh-CN" sz="1867" dirty="0"/>
              <a:t>C</a:t>
            </a:r>
            <a:r>
              <a:rPr lang="zh-CN" altLang="en-US" sz="1867" dirty="0"/>
              <a:t>风格</a:t>
            </a:r>
            <a:r>
              <a:rPr lang="en-US" altLang="zh-CN" sz="1867" dirty="0"/>
              <a:t>:</a:t>
            </a:r>
            <a:r>
              <a:rPr lang="zh-CN" altLang="en-US" sz="1867" dirty="0"/>
              <a:t>     （类型名）表达式</a:t>
            </a:r>
            <a:endParaRPr lang="en-US" altLang="zh-CN" sz="1867" dirty="0"/>
          </a:p>
          <a:p>
            <a:pPr eaLnBrk="1" hangingPunct="1">
              <a:lnSpc>
                <a:spcPct val="110000"/>
              </a:lnSpc>
              <a:buNone/>
            </a:pPr>
            <a:r>
              <a:rPr lang="en-US" altLang="zh-CN" sz="1867" dirty="0"/>
              <a:t>C++</a:t>
            </a:r>
            <a:r>
              <a:rPr lang="zh-CN" altLang="en-US" sz="1867" dirty="0"/>
              <a:t>风格：   类型名  （表达式） </a:t>
            </a:r>
          </a:p>
          <a:p>
            <a:pPr eaLnBrk="1" hangingPunct="1">
              <a:buNone/>
            </a:pPr>
            <a:endParaRPr lang="en-US" altLang="zh-CN" sz="2400" b="1" dirty="0"/>
          </a:p>
          <a:p>
            <a:pPr eaLnBrk="1" hangingPunct="1">
              <a:buNone/>
            </a:pPr>
            <a:r>
              <a:rPr lang="zh-CN" altLang="en-US" sz="2400" b="1" dirty="0"/>
              <a:t>例如，要想使两个整型变量 </a:t>
            </a:r>
            <a:r>
              <a:rPr lang="en-US" altLang="zh-CN" sz="2400" b="1" dirty="0"/>
              <a:t>x </a:t>
            </a:r>
            <a:r>
              <a:rPr lang="zh-CN" altLang="en-US" sz="2400" b="1" dirty="0"/>
              <a:t>和 </a:t>
            </a:r>
            <a:r>
              <a:rPr lang="en-US" altLang="zh-CN" sz="2400" b="1" dirty="0"/>
              <a:t>y </a:t>
            </a:r>
            <a:r>
              <a:rPr lang="zh-CN" altLang="en-US" sz="2400" b="1" dirty="0"/>
              <a:t>除的结果为</a:t>
            </a:r>
            <a:r>
              <a:rPr lang="en-US" altLang="zh-CN" sz="2400" b="1" dirty="0"/>
              <a:t>double</a:t>
            </a:r>
            <a:r>
              <a:rPr lang="zh-CN" altLang="en-US" sz="2400" b="1" dirty="0"/>
              <a:t>型，可以用下列语句</a:t>
            </a:r>
          </a:p>
        </p:txBody>
      </p:sp>
      <p:sp>
        <p:nvSpPr>
          <p:cNvPr id="112644" name="Rectangle 4"/>
          <p:cNvSpPr>
            <a:spLocks noChangeArrowheads="1"/>
          </p:cNvSpPr>
          <p:nvPr/>
        </p:nvSpPr>
        <p:spPr bwMode="auto">
          <a:xfrm>
            <a:off x="914401" y="3788648"/>
            <a:ext cx="8959849" cy="954300"/>
          </a:xfrm>
          <a:prstGeom prst="rect">
            <a:avLst/>
          </a:prstGeom>
          <a:noFill/>
          <a:ln w="12700" cap="sq" algn="ctr">
            <a:noFill/>
            <a:miter lim="800000"/>
            <a:headEnd type="none" w="sm" len="sm"/>
            <a:tailEnd type="none" w="sm" len="sm"/>
          </a:ln>
        </p:spPr>
        <p:txBody>
          <a:bodyPr>
            <a:spAutoFit/>
          </a:bodyPr>
          <a:lstStyle/>
          <a:p>
            <a:r>
              <a:rPr lang="en-US" altLang="zh-CN" sz="1867" dirty="0">
                <a:latin typeface="微软雅黑" pitchFamily="34" charset="-122"/>
                <a:ea typeface="微软雅黑" pitchFamily="34" charset="-122"/>
              </a:rPr>
              <a:t>double  z;</a:t>
            </a:r>
          </a:p>
          <a:p>
            <a:r>
              <a:rPr lang="en-US" altLang="zh-CN" sz="1867" dirty="0">
                <a:latin typeface="微软雅黑" pitchFamily="34" charset="-122"/>
                <a:ea typeface="微软雅黑" pitchFamily="34" charset="-122"/>
              </a:rPr>
              <a:t>z  = (double) x / y;   </a:t>
            </a:r>
          </a:p>
          <a:p>
            <a:r>
              <a:rPr lang="en-US" altLang="zh-CN" sz="1867" dirty="0">
                <a:latin typeface="微软雅黑" pitchFamily="34" charset="-122"/>
                <a:ea typeface="微软雅黑" pitchFamily="34" charset="-122"/>
              </a:rPr>
              <a:t>z  = double  (x) / y;   </a:t>
            </a:r>
          </a:p>
        </p:txBody>
      </p:sp>
      <p:sp>
        <p:nvSpPr>
          <p:cNvPr id="112645" name="Text Box 5"/>
          <p:cNvSpPr txBox="1">
            <a:spLocks noChangeArrowheads="1"/>
          </p:cNvSpPr>
          <p:nvPr/>
        </p:nvSpPr>
        <p:spPr bwMode="auto">
          <a:xfrm>
            <a:off x="1111251" y="4996261"/>
            <a:ext cx="10166349" cy="46166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400" b="1" dirty="0">
                <a:latin typeface="微软雅黑" pitchFamily="34" charset="-122"/>
                <a:ea typeface="微软雅黑" pitchFamily="34" charset="-122"/>
              </a:rPr>
              <a:t>考虑：如果写为  </a:t>
            </a:r>
            <a:r>
              <a:rPr lang="en-US" altLang="zh-CN" sz="2400" b="1" dirty="0">
                <a:latin typeface="微软雅黑" pitchFamily="34" charset="-122"/>
                <a:ea typeface="微软雅黑" pitchFamily="34" charset="-122"/>
              </a:rPr>
              <a:t>z = (double) (x / y)</a:t>
            </a:r>
            <a:r>
              <a:rPr lang="zh-CN" altLang="en-US" sz="2400" b="1" dirty="0">
                <a:latin typeface="微软雅黑" pitchFamily="34" charset="-122"/>
                <a:ea typeface="微软雅黑" pitchFamily="34" charset="-122"/>
              </a:rPr>
              <a:t>的结果如何？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45"/>
                                        </p:tgtEl>
                                        <p:attrNameLst>
                                          <p:attrName>style.visibility</p:attrName>
                                        </p:attrNameLst>
                                      </p:cBhvr>
                                      <p:to>
                                        <p:strVal val="visible"/>
                                      </p:to>
                                    </p:set>
                                    <p:animEffect transition="in" filter="blinds(horizontal)">
                                      <p:cBhvr>
                                        <p:cTn id="7" dur="500"/>
                                        <p:tgtEl>
                                          <p:spTgt spid="112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3698"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转换类型运算符</a:t>
            </a:r>
          </a:p>
        </p:txBody>
      </p:sp>
      <p:sp>
        <p:nvSpPr>
          <p:cNvPr id="113667" name="Rectangle 3"/>
          <p:cNvSpPr>
            <a:spLocks noGrp="1" noChangeArrowheads="1"/>
          </p:cNvSpPr>
          <p:nvPr>
            <p:ph idx="4294967295"/>
          </p:nvPr>
        </p:nvSpPr>
        <p:spPr>
          <a:xfrm>
            <a:off x="1162050" y="1524000"/>
            <a:ext cx="11029950" cy="5334000"/>
          </a:xfrm>
        </p:spPr>
        <p:txBody>
          <a:bodyPr>
            <a:normAutofit/>
          </a:bodyPr>
          <a:lstStyle/>
          <a:p>
            <a:pPr eaLnBrk="1" hangingPunct="1">
              <a:buNone/>
            </a:pPr>
            <a:r>
              <a:rPr lang="zh-CN" altLang="en-US" sz="2400" dirty="0"/>
              <a:t>强制类型转换在</a:t>
            </a:r>
            <a:r>
              <a:rPr lang="en-US" altLang="zh-CN" sz="2400" dirty="0"/>
              <a:t>C</a:t>
            </a:r>
            <a:r>
              <a:rPr lang="zh-CN" altLang="en-US" sz="2400" dirty="0"/>
              <a:t>语言中引入了一个漏洞</a:t>
            </a:r>
          </a:p>
          <a:p>
            <a:pPr eaLnBrk="1" hangingPunct="1">
              <a:buNone/>
            </a:pPr>
            <a:r>
              <a:rPr lang="zh-CN" altLang="en-US" sz="2400" dirty="0"/>
              <a:t>为了方便查找这些错误，</a:t>
            </a:r>
            <a:r>
              <a:rPr lang="en-US" altLang="zh-CN" sz="2400" dirty="0"/>
              <a:t>C++</a:t>
            </a:r>
            <a:r>
              <a:rPr lang="zh-CN" altLang="en-US" sz="2400" dirty="0"/>
              <a:t>提供了在强制类型转换时指明转换的性质</a:t>
            </a:r>
          </a:p>
          <a:p>
            <a:pPr eaLnBrk="1" hangingPunct="1">
              <a:buNone/>
            </a:pPr>
            <a:endParaRPr lang="en-US" altLang="zh-CN" sz="2400" dirty="0"/>
          </a:p>
          <a:p>
            <a:pPr eaLnBrk="1" hangingPunct="1">
              <a:buNone/>
            </a:pPr>
            <a:r>
              <a:rPr lang="zh-CN" altLang="en-US" sz="2400" b="1" dirty="0"/>
              <a:t>类型转换运算符</a:t>
            </a:r>
            <a:endParaRPr lang="en-US" altLang="zh-CN" sz="2400" b="1" dirty="0"/>
          </a:p>
          <a:p>
            <a:pPr>
              <a:spcBef>
                <a:spcPts val="800"/>
              </a:spcBef>
              <a:buNone/>
            </a:pPr>
            <a:r>
              <a:rPr lang="zh-CN" altLang="en-US" sz="1867" dirty="0"/>
              <a:t>静态转换</a:t>
            </a:r>
            <a:r>
              <a:rPr lang="en-US" altLang="zh-CN" sz="1867" dirty="0"/>
              <a:t>(</a:t>
            </a:r>
            <a:r>
              <a:rPr lang="en-US" altLang="zh-CN" sz="1867" dirty="0" err="1"/>
              <a:t>static_cast</a:t>
            </a:r>
            <a:r>
              <a:rPr lang="en-US" altLang="zh-CN" sz="1867" dirty="0"/>
              <a:t>)</a:t>
            </a:r>
            <a:r>
              <a:rPr lang="zh-CN" altLang="en-US" sz="1867" dirty="0"/>
              <a:t>：用于编译器隐式执行的任何类型转换 </a:t>
            </a:r>
            <a:endParaRPr lang="en-US" altLang="zh-CN" sz="1867" dirty="0"/>
          </a:p>
          <a:p>
            <a:pPr>
              <a:spcBef>
                <a:spcPts val="800"/>
              </a:spcBef>
              <a:buNone/>
            </a:pPr>
            <a:r>
              <a:rPr lang="zh-CN" altLang="en-US" sz="1867" dirty="0"/>
              <a:t>重解释转换</a:t>
            </a:r>
            <a:r>
              <a:rPr lang="en-US" altLang="zh-CN" sz="1867" dirty="0"/>
              <a:t>(</a:t>
            </a:r>
            <a:r>
              <a:rPr lang="en-US" altLang="zh-CN" sz="1867" dirty="0" err="1"/>
              <a:t>reinterpret_cast</a:t>
            </a:r>
            <a:r>
              <a:rPr lang="en-US" altLang="zh-CN" sz="1867" dirty="0"/>
              <a:t>)</a:t>
            </a:r>
          </a:p>
          <a:p>
            <a:pPr>
              <a:spcBef>
                <a:spcPts val="800"/>
              </a:spcBef>
              <a:buNone/>
            </a:pPr>
            <a:r>
              <a:rPr lang="zh-CN" altLang="en-US" sz="1867" dirty="0"/>
              <a:t>常量转换</a:t>
            </a:r>
            <a:r>
              <a:rPr lang="en-US" altLang="zh-CN" sz="1867" dirty="0"/>
              <a:t>(</a:t>
            </a:r>
            <a:r>
              <a:rPr lang="en-US" altLang="zh-CN" sz="1867" dirty="0" err="1"/>
              <a:t>const_cast</a:t>
            </a:r>
            <a:r>
              <a:rPr lang="en-US" altLang="zh-CN" sz="1867" dirty="0"/>
              <a:t>)</a:t>
            </a:r>
          </a:p>
          <a:p>
            <a:pPr>
              <a:spcBef>
                <a:spcPts val="800"/>
              </a:spcBef>
              <a:buNone/>
            </a:pPr>
            <a:r>
              <a:rPr lang="zh-CN" altLang="en-US" sz="1867" dirty="0"/>
              <a:t>动态转换</a:t>
            </a:r>
            <a:r>
              <a:rPr lang="en-US" altLang="zh-CN" sz="1867" dirty="0"/>
              <a:t>(</a:t>
            </a:r>
            <a:r>
              <a:rPr lang="en-US" altLang="zh-CN" sz="1867" dirty="0" err="1"/>
              <a:t>dynamic_cast</a:t>
            </a:r>
            <a:r>
              <a:rPr lang="en-US" altLang="zh-CN" sz="1867" dirty="0"/>
              <a:t>)</a:t>
            </a:r>
          </a:p>
          <a:p>
            <a:pPr>
              <a:spcBef>
                <a:spcPts val="800"/>
              </a:spcBef>
              <a:buNone/>
            </a:pPr>
            <a:endParaRPr lang="en-US" altLang="zh-CN" sz="1867" dirty="0"/>
          </a:p>
          <a:p>
            <a:pPr eaLnBrk="1" hangingPunct="1">
              <a:buNone/>
            </a:pPr>
            <a:r>
              <a:rPr lang="zh-CN" altLang="en-US" sz="2400" b="1" dirty="0"/>
              <a:t>格式</a:t>
            </a:r>
            <a:r>
              <a:rPr lang="zh-CN" altLang="en-US" sz="2400" dirty="0"/>
              <a:t> </a:t>
            </a:r>
          </a:p>
          <a:p>
            <a:pPr>
              <a:spcBef>
                <a:spcPts val="800"/>
              </a:spcBef>
              <a:buNone/>
            </a:pPr>
            <a:r>
              <a:rPr lang="zh-CN" altLang="en-US" sz="1867" dirty="0"/>
              <a:t>转换类型</a:t>
            </a:r>
            <a:r>
              <a:rPr lang="en-US" altLang="zh-CN" sz="1867" dirty="0"/>
              <a:t>&lt;</a:t>
            </a:r>
            <a:r>
              <a:rPr lang="zh-CN" altLang="en-US" sz="1867" dirty="0"/>
              <a:t>类型名</a:t>
            </a:r>
            <a:r>
              <a:rPr lang="en-US" altLang="zh-CN" sz="1867" dirty="0"/>
              <a:t>&gt; (</a:t>
            </a:r>
            <a:r>
              <a:rPr lang="zh-CN" altLang="en-US" sz="1867" dirty="0"/>
              <a:t>表达式</a:t>
            </a:r>
            <a:r>
              <a:rPr lang="en-US" altLang="zh-CN" sz="1867" dirty="0"/>
              <a:t>)</a:t>
            </a:r>
          </a:p>
          <a:p>
            <a:pPr>
              <a:spcBef>
                <a:spcPts val="800"/>
              </a:spcBef>
              <a:buNone/>
            </a:pPr>
            <a:r>
              <a:rPr lang="en-US" altLang="zh-CN" sz="1867" dirty="0"/>
              <a:t>z = </a:t>
            </a:r>
            <a:r>
              <a:rPr lang="en-US" altLang="zh-CN" sz="1867" dirty="0" err="1"/>
              <a:t>static_cast</a:t>
            </a:r>
            <a:r>
              <a:rPr lang="en-US" altLang="zh-CN" sz="1867" dirty="0"/>
              <a:t>&lt;double&gt;(x) / y;</a:t>
            </a:r>
          </a:p>
        </p:txBody>
      </p:sp>
    </p:spTree>
  </p:cSld>
  <p:clrMapOvr>
    <a:masterClrMapping/>
  </p:clrMapOvr>
  <p:transition spd="med">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1026"/>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数学函数库</a:t>
            </a:r>
          </a:p>
        </p:txBody>
      </p:sp>
      <p:sp>
        <p:nvSpPr>
          <p:cNvPr id="101379" name="Rectangle 1027"/>
          <p:cNvSpPr>
            <a:spLocks noGrp="1" noChangeArrowheads="1"/>
          </p:cNvSpPr>
          <p:nvPr>
            <p:ph idx="4294967295"/>
          </p:nvPr>
        </p:nvSpPr>
        <p:spPr>
          <a:xfrm>
            <a:off x="636694" y="1744345"/>
            <a:ext cx="10515600" cy="4351338"/>
          </a:xfrm>
        </p:spPr>
        <p:txBody>
          <a:bodyPr>
            <a:normAutofit/>
          </a:bodyPr>
          <a:lstStyle/>
          <a:p>
            <a:pPr>
              <a:lnSpc>
                <a:spcPct val="120000"/>
              </a:lnSpc>
              <a:spcBef>
                <a:spcPts val="1600"/>
              </a:spcBef>
              <a:buNone/>
            </a:pPr>
            <a:r>
              <a:rPr lang="en-US" altLang="zh-CN" sz="2400" dirty="0"/>
              <a:t>C++</a:t>
            </a:r>
            <a:r>
              <a:rPr lang="zh-CN" altLang="en-US" sz="2400" dirty="0"/>
              <a:t>语言中，其他的数学运算都是通过函数的形式来实现</a:t>
            </a:r>
            <a:endParaRPr lang="en-US" altLang="zh-CN" sz="2400" dirty="0"/>
          </a:p>
          <a:p>
            <a:pPr>
              <a:lnSpc>
                <a:spcPct val="120000"/>
              </a:lnSpc>
              <a:spcBef>
                <a:spcPts val="1600"/>
              </a:spcBef>
              <a:buNone/>
            </a:pPr>
            <a:r>
              <a:rPr lang="zh-CN" altLang="en-US" sz="2400" dirty="0"/>
              <a:t>所有的数学函数都在</a:t>
            </a:r>
            <a:r>
              <a:rPr lang="en-US" altLang="zh-CN" sz="2400" dirty="0" err="1"/>
              <a:t>cmath</a:t>
            </a:r>
            <a:r>
              <a:rPr lang="zh-CN" altLang="en-US" sz="2400" dirty="0"/>
              <a:t>中</a:t>
            </a:r>
          </a:p>
          <a:p>
            <a:pPr>
              <a:lnSpc>
                <a:spcPct val="120000"/>
              </a:lnSpc>
              <a:spcBef>
                <a:spcPts val="1600"/>
              </a:spcBef>
              <a:buNone/>
            </a:pPr>
            <a:r>
              <a:rPr lang="zh-CN" altLang="en-US" sz="2400" dirty="0"/>
              <a:t>要使用这些数学函数，必须在程序头上写上编译预处理命令：</a:t>
            </a:r>
          </a:p>
          <a:p>
            <a:pPr>
              <a:lnSpc>
                <a:spcPct val="120000"/>
              </a:lnSpc>
              <a:spcBef>
                <a:spcPts val="1600"/>
              </a:spcBef>
              <a:buNone/>
            </a:pPr>
            <a:r>
              <a:rPr lang="zh-CN" altLang="en-US" sz="2400" dirty="0"/>
              <a:t>     </a:t>
            </a:r>
            <a:r>
              <a:rPr lang="en-US" altLang="zh-CN" sz="2400" dirty="0"/>
              <a:t>#include &lt;</a:t>
            </a:r>
            <a:r>
              <a:rPr lang="en-US" altLang="zh-CN" sz="2400" dirty="0" err="1"/>
              <a:t>cmath</a:t>
            </a:r>
            <a:r>
              <a:rPr lang="en-US" altLang="zh-CN" sz="2400" dirty="0"/>
              <a:t>&gt;</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0578"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编码：</a:t>
            </a:r>
            <a:r>
              <a:rPr lang="en-US" altLang="zh-CN" b="1" dirty="0">
                <a:latin typeface="微软雅黑" pitchFamily="34" charset="-122"/>
              </a:rPr>
              <a:t>C</a:t>
            </a:r>
            <a:r>
              <a:rPr lang="zh-CN" altLang="en-US" b="1" dirty="0">
                <a:latin typeface="微软雅黑" pitchFamily="34" charset="-122"/>
              </a:rPr>
              <a:t>和</a:t>
            </a:r>
            <a:r>
              <a:rPr lang="en-US" altLang="zh-CN" b="1" dirty="0">
                <a:latin typeface="微软雅黑" pitchFamily="34" charset="-122"/>
              </a:rPr>
              <a:t>C++</a:t>
            </a:r>
          </a:p>
        </p:txBody>
      </p:sp>
      <p:sp>
        <p:nvSpPr>
          <p:cNvPr id="28675" name="Rectangle 3"/>
          <p:cNvSpPr>
            <a:spLocks noGrp="1" noChangeArrowheads="1"/>
          </p:cNvSpPr>
          <p:nvPr>
            <p:ph idx="4294967295"/>
          </p:nvPr>
        </p:nvSpPr>
        <p:spPr>
          <a:xfrm>
            <a:off x="813753" y="1527175"/>
            <a:ext cx="10707687" cy="4567238"/>
          </a:xfrm>
        </p:spPr>
        <p:txBody>
          <a:bodyPr>
            <a:normAutofit/>
          </a:bodyPr>
          <a:lstStyle/>
          <a:p>
            <a:pPr>
              <a:spcBef>
                <a:spcPts val="2400"/>
              </a:spcBef>
              <a:buNone/>
            </a:pPr>
            <a:r>
              <a:rPr lang="zh-CN" altLang="en-US" sz="2400" dirty="0"/>
              <a:t>用程序设计语言表示算法</a:t>
            </a:r>
          </a:p>
          <a:p>
            <a:pPr>
              <a:spcBef>
                <a:spcPts val="2400"/>
              </a:spcBef>
              <a:buNone/>
            </a:pPr>
            <a:r>
              <a:rPr lang="en-US" altLang="zh-CN" sz="2400" dirty="0"/>
              <a:t>C++</a:t>
            </a:r>
            <a:r>
              <a:rPr lang="zh-CN" altLang="en-US" sz="2400" dirty="0"/>
              <a:t>是从</a:t>
            </a:r>
            <a:r>
              <a:rPr lang="en-US" altLang="zh-CN" sz="2400" dirty="0"/>
              <a:t>C</a:t>
            </a:r>
            <a:r>
              <a:rPr lang="zh-CN" altLang="en-US" sz="2400" dirty="0"/>
              <a:t>发展而来，而</a:t>
            </a:r>
            <a:r>
              <a:rPr lang="en-US" altLang="zh-CN" sz="2400" dirty="0"/>
              <a:t>C</a:t>
            </a:r>
            <a:r>
              <a:rPr lang="zh-CN" altLang="en-US" sz="2400" dirty="0"/>
              <a:t>又是从</a:t>
            </a:r>
            <a:r>
              <a:rPr lang="en-US" altLang="zh-CN" sz="2400" dirty="0"/>
              <a:t>B</a:t>
            </a:r>
            <a:r>
              <a:rPr lang="zh-CN" altLang="en-US" sz="2400" dirty="0"/>
              <a:t>语言发展而来</a:t>
            </a:r>
          </a:p>
          <a:p>
            <a:pPr marL="0" indent="0">
              <a:spcBef>
                <a:spcPts val="2400"/>
              </a:spcBef>
              <a:buNone/>
            </a:pPr>
            <a:r>
              <a:rPr lang="en-US" altLang="zh-CN" sz="2400" dirty="0"/>
              <a:t>C</a:t>
            </a:r>
            <a:r>
              <a:rPr lang="zh-CN" altLang="en-US" sz="2400" dirty="0"/>
              <a:t>语言是由贝尔实验室在</a:t>
            </a:r>
            <a:r>
              <a:rPr lang="en-US" altLang="zh-CN" sz="2400" dirty="0"/>
              <a:t>B</a:t>
            </a:r>
            <a:r>
              <a:rPr lang="zh-CN" altLang="en-US" sz="2400" dirty="0"/>
              <a:t>语言的基础上开发的，并有美国国家标准组织和国际标准化组织进行了标准化</a:t>
            </a:r>
          </a:p>
          <a:p>
            <a:pPr>
              <a:spcBef>
                <a:spcPts val="2400"/>
              </a:spcBef>
              <a:buNone/>
            </a:pPr>
            <a:r>
              <a:rPr lang="en-US" altLang="zh-CN" sz="2400" dirty="0"/>
              <a:t>C++</a:t>
            </a:r>
            <a:r>
              <a:rPr lang="zh-CN" altLang="en-US" sz="2400" dirty="0"/>
              <a:t>是</a:t>
            </a:r>
            <a:r>
              <a:rPr lang="en-US" altLang="zh-CN" sz="2400" dirty="0"/>
              <a:t>C</a:t>
            </a:r>
            <a:r>
              <a:rPr lang="zh-CN" altLang="en-US" sz="2400" dirty="0"/>
              <a:t>的扩展，主要是提供了面向对象的功能</a:t>
            </a:r>
            <a:endParaRPr lang="en-US" altLang="zh-CN" sz="2400" dirty="0"/>
          </a:p>
          <a:p>
            <a:pPr>
              <a:spcBef>
                <a:spcPts val="2400"/>
              </a:spcBef>
              <a:buNone/>
            </a:pPr>
            <a:r>
              <a:rPr lang="en-US" altLang="zh-CN" sz="2400" dirty="0">
                <a:solidFill>
                  <a:srgbClr val="FFC000"/>
                </a:solidFill>
              </a:rPr>
              <a:t>IDE </a:t>
            </a:r>
            <a:r>
              <a:rPr lang="zh-CN" altLang="en-US" sz="2400" dirty="0">
                <a:solidFill>
                  <a:srgbClr val="FFC000"/>
                </a:solidFill>
              </a:rPr>
              <a:t>与编辑器？</a:t>
            </a:r>
          </a:p>
        </p:txBody>
      </p:sp>
    </p:spTree>
  </p:cSld>
  <p:clrMapOvr>
    <a:masterClrMapping/>
  </p:clrMapOvr>
  <p:transition spd="med">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Rectangle 1026"/>
          <p:cNvSpPr>
            <a:spLocks noGrp="1" noChangeArrowheads="1"/>
          </p:cNvSpPr>
          <p:nvPr>
            <p:ph type="title"/>
          </p:nvPr>
        </p:nvSpPr>
        <p:spPr/>
        <p:txBody>
          <a:bodyPr>
            <a:normAutofit/>
          </a:bodyPr>
          <a:lstStyle/>
          <a:p>
            <a:pPr eaLnBrk="1" hangingPunct="1">
              <a:defRPr/>
            </a:pPr>
            <a:r>
              <a:rPr lang="en-US" altLang="zh-CN" b="1" dirty="0" err="1">
                <a:latin typeface="微软雅黑" pitchFamily="34" charset="-122"/>
              </a:rPr>
              <a:t>cmath</a:t>
            </a:r>
            <a:r>
              <a:rPr lang="zh-CN" altLang="en-US" b="1" dirty="0">
                <a:latin typeface="微软雅黑" pitchFamily="34" charset="-122"/>
              </a:rPr>
              <a:t>的主要内容</a:t>
            </a:r>
          </a:p>
        </p:txBody>
      </p:sp>
      <p:graphicFrame>
        <p:nvGraphicFramePr>
          <p:cNvPr id="947271" name="Group 1095"/>
          <p:cNvGraphicFramePr>
            <a:graphicFrameLocks noGrp="1"/>
          </p:cNvGraphicFramePr>
          <p:nvPr>
            <p:ph sz="half" idx="4294967295"/>
            <p:extLst>
              <p:ext uri="{D42A27DB-BD31-4B8C-83A1-F6EECF244321}">
                <p14:modId xmlns:p14="http://schemas.microsoft.com/office/powerpoint/2010/main" val="742494639"/>
              </p:ext>
            </p:extLst>
          </p:nvPr>
        </p:nvGraphicFramePr>
        <p:xfrm>
          <a:off x="623147" y="1348642"/>
          <a:ext cx="9934574" cy="4856042"/>
        </p:xfrm>
        <a:graphic>
          <a:graphicData uri="http://schemas.openxmlformats.org/drawingml/2006/table">
            <a:tbl>
              <a:tblPr/>
              <a:tblGrid>
                <a:gridCol w="2472369">
                  <a:extLst>
                    <a:ext uri="{9D8B030D-6E8A-4147-A177-3AD203B41FA5}">
                      <a16:colId xmlns:a16="http://schemas.microsoft.com/office/drawing/2014/main" val="20000"/>
                    </a:ext>
                  </a:extLst>
                </a:gridCol>
                <a:gridCol w="7462205">
                  <a:extLst>
                    <a:ext uri="{9D8B030D-6E8A-4147-A177-3AD203B41FA5}">
                      <a16:colId xmlns:a16="http://schemas.microsoft.com/office/drawing/2014/main" val="20001"/>
                    </a:ext>
                  </a:extLst>
                </a:gridCol>
              </a:tblGrid>
              <a:tr h="410139">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rPr>
                        <a:t>绝对值函数</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 </a:t>
                      </a:r>
                      <a:r>
                        <a:rPr kumimoji="1" lang="en-US" altLang="zh-CN" sz="1900" b="0" i="0" u="none" strike="noStrike" cap="none" normalizeH="0" baseline="0" dirty="0" err="1">
                          <a:ln>
                            <a:noFill/>
                          </a:ln>
                          <a:solidFill>
                            <a:schemeClr val="tx1"/>
                          </a:solidFill>
                          <a:effectLst/>
                          <a:latin typeface="微软雅黑" pitchFamily="34" charset="-122"/>
                          <a:ea typeface="微软雅黑" pitchFamily="34" charset="-122"/>
                        </a:rPr>
                        <a:t>int</a:t>
                      </a: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 abs(</a:t>
                      </a:r>
                      <a:r>
                        <a:rPr kumimoji="1" lang="en-US" altLang="zh-CN" sz="1900" b="0" i="0" u="none" strike="noStrike" cap="none" normalizeH="0" baseline="0" dirty="0" err="1">
                          <a:ln>
                            <a:noFill/>
                          </a:ln>
                          <a:solidFill>
                            <a:schemeClr val="tx1"/>
                          </a:solidFill>
                          <a:effectLst/>
                          <a:latin typeface="微软雅黑" pitchFamily="34" charset="-122"/>
                          <a:ea typeface="微软雅黑" pitchFamily="34" charset="-122"/>
                        </a:rPr>
                        <a:t>int</a:t>
                      </a: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 x) ;    double </a:t>
                      </a:r>
                      <a:r>
                        <a:rPr kumimoji="1" lang="en-US" altLang="zh-CN" sz="1900" b="0" i="0" u="none" strike="noStrike" cap="none" normalizeH="0" baseline="0" dirty="0" err="1">
                          <a:ln>
                            <a:noFill/>
                          </a:ln>
                          <a:solidFill>
                            <a:schemeClr val="tx1"/>
                          </a:solidFill>
                          <a:effectLst/>
                          <a:latin typeface="微软雅黑" pitchFamily="34" charset="-122"/>
                          <a:ea typeface="微软雅黑" pitchFamily="34" charset="-122"/>
                        </a:rPr>
                        <a:t>fabs</a:t>
                      </a: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(double x)</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10139">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rPr>
                        <a:t>   e</a:t>
                      </a:r>
                      <a:r>
                        <a:rPr kumimoji="1" lang="en-US" altLang="zh-CN" sz="1900" b="0" i="0" u="none" strike="noStrike" cap="none" normalizeH="0" baseline="30000">
                          <a:ln>
                            <a:noFill/>
                          </a:ln>
                          <a:solidFill>
                            <a:schemeClr val="tx1"/>
                          </a:solidFill>
                          <a:effectLst/>
                          <a:latin typeface="微软雅黑" pitchFamily="34" charset="-122"/>
                          <a:ea typeface="微软雅黑" pitchFamily="34" charset="-122"/>
                        </a:rPr>
                        <a:t>x</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rPr>
                        <a:t> double  exp(double x)</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10139">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rPr>
                        <a:t>   x</a:t>
                      </a:r>
                      <a:r>
                        <a:rPr kumimoji="1" lang="en-US" altLang="zh-CN" sz="1900" b="0" i="0" u="none" strike="noStrike" cap="none" normalizeH="0" baseline="30000">
                          <a:ln>
                            <a:noFill/>
                          </a:ln>
                          <a:solidFill>
                            <a:schemeClr val="tx1"/>
                          </a:solidFill>
                          <a:effectLst/>
                          <a:latin typeface="微软雅黑" pitchFamily="34" charset="-122"/>
                          <a:ea typeface="微软雅黑" pitchFamily="34" charset="-122"/>
                        </a:rPr>
                        <a:t>y</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rPr>
                        <a:t> double pow(double x, double y)</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10139">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900" b="0" i="0" u="none" strike="noStrike" cap="none" normalizeH="0" baseline="0">
                        <a:ln>
                          <a:noFill/>
                        </a:ln>
                        <a:solidFill>
                          <a:schemeClr val="tx1"/>
                        </a:solidFill>
                        <a:effectLst/>
                        <a:latin typeface="微软雅黑" pitchFamily="34" charset="-122"/>
                        <a:ea typeface="微软雅黑" pitchFamily="34" charset="-122"/>
                      </a:endParaRP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 double sqrt(double x) </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10139">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  </a:t>
                      </a:r>
                      <a:r>
                        <a:rPr kumimoji="1" lang="en-US" altLang="zh-CN" sz="1900" b="0" i="0" u="none" strike="noStrike" cap="none" normalizeH="0" baseline="0" dirty="0" err="1">
                          <a:ln>
                            <a:noFill/>
                          </a:ln>
                          <a:solidFill>
                            <a:schemeClr val="tx1"/>
                          </a:solidFill>
                          <a:effectLst/>
                          <a:latin typeface="微软雅黑" pitchFamily="34" charset="-122"/>
                          <a:ea typeface="微软雅黑" pitchFamily="34" charset="-122"/>
                        </a:rPr>
                        <a:t>ln</a:t>
                      </a: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 x</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rPr>
                        <a:t> double log(double x)</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10139">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  log</a:t>
                      </a:r>
                      <a:r>
                        <a:rPr kumimoji="1" lang="en-US" altLang="zh-CN" sz="1900" b="0" i="0" u="none" strike="noStrike" cap="none" normalizeH="0" baseline="-25000" dirty="0">
                          <a:ln>
                            <a:noFill/>
                          </a:ln>
                          <a:solidFill>
                            <a:schemeClr val="tx1"/>
                          </a:solidFill>
                          <a:effectLst/>
                          <a:latin typeface="微软雅黑" pitchFamily="34" charset="-122"/>
                          <a:ea typeface="微软雅黑" pitchFamily="34" charset="-122"/>
                        </a:rPr>
                        <a:t>10</a:t>
                      </a: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x</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rPr>
                        <a:t> double log10(double x)</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1197604">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rPr>
                        <a:t>  三角函数</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rPr>
                        <a:t> double sin(double x)</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rPr>
                        <a:t> double cos(double x)</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a:ln>
                            <a:noFill/>
                          </a:ln>
                          <a:solidFill>
                            <a:schemeClr val="tx1"/>
                          </a:solidFill>
                          <a:effectLst/>
                          <a:latin typeface="微软雅黑" pitchFamily="34" charset="-122"/>
                          <a:ea typeface="微软雅黑" pitchFamily="34" charset="-122"/>
                        </a:rPr>
                        <a:t> double tan(double x)</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1197604">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1900" b="0" i="0" u="none" strike="noStrike" cap="none" normalizeH="0" baseline="0" dirty="0">
                          <a:ln>
                            <a:noFill/>
                          </a:ln>
                          <a:solidFill>
                            <a:schemeClr val="tx1"/>
                          </a:solidFill>
                          <a:effectLst/>
                          <a:latin typeface="微软雅黑" pitchFamily="34" charset="-122"/>
                          <a:ea typeface="微软雅黑" pitchFamily="34" charset="-122"/>
                        </a:rPr>
                        <a:t>  反三角函数</a:t>
                      </a:r>
                    </a:p>
                  </a:txBody>
                  <a:tcPr marL="121920" marR="1219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 double </a:t>
                      </a:r>
                      <a:r>
                        <a:rPr kumimoji="1" lang="en-US" altLang="zh-CN" sz="1900" b="0" i="0" u="none" strike="noStrike" cap="none" normalizeH="0" baseline="0" dirty="0" err="1">
                          <a:ln>
                            <a:noFill/>
                          </a:ln>
                          <a:solidFill>
                            <a:schemeClr val="tx1"/>
                          </a:solidFill>
                          <a:effectLst/>
                          <a:latin typeface="微软雅黑" pitchFamily="34" charset="-122"/>
                          <a:ea typeface="微软雅黑" pitchFamily="34" charset="-122"/>
                        </a:rPr>
                        <a:t>asin</a:t>
                      </a: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(double x)</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 double </a:t>
                      </a:r>
                      <a:r>
                        <a:rPr kumimoji="1" lang="en-US" altLang="zh-CN" sz="1900" b="0" i="0" u="none" strike="noStrike" cap="none" normalizeH="0" baseline="0" dirty="0" err="1">
                          <a:ln>
                            <a:noFill/>
                          </a:ln>
                          <a:solidFill>
                            <a:schemeClr val="tx1"/>
                          </a:solidFill>
                          <a:effectLst/>
                          <a:latin typeface="微软雅黑" pitchFamily="34" charset="-122"/>
                          <a:ea typeface="微软雅黑" pitchFamily="34" charset="-122"/>
                        </a:rPr>
                        <a:t>acos</a:t>
                      </a: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(double x)</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 double </a:t>
                      </a:r>
                      <a:r>
                        <a:rPr kumimoji="1" lang="en-US" altLang="zh-CN" sz="1900" b="0" i="0" u="none" strike="noStrike" cap="none" normalizeH="0" baseline="0" dirty="0" err="1">
                          <a:ln>
                            <a:noFill/>
                          </a:ln>
                          <a:solidFill>
                            <a:schemeClr val="tx1"/>
                          </a:solidFill>
                          <a:effectLst/>
                          <a:latin typeface="微软雅黑" pitchFamily="34" charset="-122"/>
                          <a:ea typeface="微软雅黑" pitchFamily="34" charset="-122"/>
                        </a:rPr>
                        <a:t>atan</a:t>
                      </a:r>
                      <a:r>
                        <a:rPr kumimoji="1" lang="en-US" altLang="zh-CN" sz="1900" b="0" i="0" u="none" strike="noStrike" cap="none" normalizeH="0" baseline="0" dirty="0">
                          <a:ln>
                            <a:noFill/>
                          </a:ln>
                          <a:solidFill>
                            <a:schemeClr val="tx1"/>
                          </a:solidFill>
                          <a:effectLst/>
                          <a:latin typeface="微软雅黑" pitchFamily="34" charset="-122"/>
                          <a:ea typeface="微软雅黑" pitchFamily="34" charset="-122"/>
                        </a:rPr>
                        <a:t>(double x)</a:t>
                      </a:r>
                    </a:p>
                  </a:txBody>
                  <a:tcPr marL="121920" marR="12192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4098" name="Object 1075"/>
          <p:cNvGraphicFramePr>
            <a:graphicFrameLocks noGrp="1" noChangeAspect="1"/>
          </p:cNvGraphicFramePr>
          <p:nvPr>
            <p:ph sz="half" idx="4294967295"/>
            <p:extLst>
              <p:ext uri="{D42A27DB-BD31-4B8C-83A1-F6EECF244321}">
                <p14:modId xmlns:p14="http://schemas.microsoft.com/office/powerpoint/2010/main" val="3599491308"/>
              </p:ext>
            </p:extLst>
          </p:nvPr>
        </p:nvGraphicFramePr>
        <p:xfrm>
          <a:off x="0" y="2674938"/>
          <a:ext cx="430213" cy="406400"/>
        </p:xfrm>
        <a:graphic>
          <a:graphicData uri="http://schemas.openxmlformats.org/presentationml/2006/ole">
            <mc:AlternateContent xmlns:mc="http://schemas.openxmlformats.org/markup-compatibility/2006">
              <mc:Choice xmlns:v="urn:schemas-microsoft-com:vml" Requires="v">
                <p:oleObj name="公式" r:id="rId2" imgW="6794640" imgH="6440040" progId="Equation.3">
                  <p:embed/>
                </p:oleObj>
              </mc:Choice>
              <mc:Fallback>
                <p:oleObj name="公式" r:id="rId2" imgW="6794640" imgH="6440040" progId="Equation.3">
                  <p:embed/>
                  <p:pic>
                    <p:nvPicPr>
                      <p:cNvPr id="4098" name="Object 107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74938"/>
                        <a:ext cx="4302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5506"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赋值表达式</a:t>
            </a:r>
          </a:p>
        </p:txBody>
      </p:sp>
      <p:sp>
        <p:nvSpPr>
          <p:cNvPr id="103427" name="Rectangle 3"/>
          <p:cNvSpPr>
            <a:spLocks noGrp="1" noChangeArrowheads="1"/>
          </p:cNvSpPr>
          <p:nvPr>
            <p:ph idx="4294967295"/>
          </p:nvPr>
        </p:nvSpPr>
        <p:spPr>
          <a:xfrm>
            <a:off x="1029547" y="1281430"/>
            <a:ext cx="8782050" cy="4987925"/>
          </a:xfrm>
        </p:spPr>
        <p:txBody>
          <a:bodyPr>
            <a:normAutofit fontScale="85000" lnSpcReduction="20000"/>
          </a:bodyPr>
          <a:lstStyle/>
          <a:p>
            <a:pPr eaLnBrk="1" hangingPunct="1">
              <a:lnSpc>
                <a:spcPct val="120000"/>
              </a:lnSpc>
              <a:buNone/>
            </a:pPr>
            <a:r>
              <a:rPr lang="zh-CN" altLang="en-US" sz="2400" b="1" dirty="0"/>
              <a:t>赋值表达式格式</a:t>
            </a:r>
            <a:endParaRPr lang="en-US" altLang="zh-CN" sz="2400" b="1" dirty="0"/>
          </a:p>
          <a:p>
            <a:pPr eaLnBrk="1" hangingPunct="1">
              <a:lnSpc>
                <a:spcPct val="120000"/>
              </a:lnSpc>
              <a:buNone/>
            </a:pPr>
            <a:r>
              <a:rPr lang="en-US" altLang="zh-CN" sz="1867" dirty="0"/>
              <a:t>&lt;</a:t>
            </a:r>
            <a:r>
              <a:rPr lang="zh-CN" altLang="en-US" sz="1867" dirty="0"/>
              <a:t>变量</a:t>
            </a:r>
            <a:r>
              <a:rPr lang="en-US" altLang="zh-CN" sz="1867" dirty="0"/>
              <a:t>&gt; = &lt;</a:t>
            </a:r>
            <a:r>
              <a:rPr lang="zh-CN" altLang="en-US" sz="1867" dirty="0"/>
              <a:t>表达式</a:t>
            </a:r>
            <a:r>
              <a:rPr lang="en-US" altLang="zh-CN" sz="1867" dirty="0"/>
              <a:t>&gt;</a:t>
            </a:r>
          </a:p>
          <a:p>
            <a:pPr>
              <a:lnSpc>
                <a:spcPct val="120000"/>
              </a:lnSpc>
              <a:spcBef>
                <a:spcPts val="1600"/>
              </a:spcBef>
              <a:buNone/>
            </a:pPr>
            <a:r>
              <a:rPr lang="zh-CN" altLang="en-US" sz="2400" b="1" dirty="0"/>
              <a:t>赋值表达式作用</a:t>
            </a:r>
            <a:endParaRPr lang="en-US" altLang="zh-CN" sz="2400" b="1" dirty="0"/>
          </a:p>
          <a:p>
            <a:pPr eaLnBrk="1" hangingPunct="1">
              <a:lnSpc>
                <a:spcPct val="120000"/>
              </a:lnSpc>
              <a:buNone/>
            </a:pPr>
            <a:r>
              <a:rPr lang="zh-CN" altLang="en-US" sz="1867" dirty="0"/>
              <a:t>将右边的表达式的值存入左边的变量，整个表达式的值是右边的表达式的结果</a:t>
            </a:r>
            <a:endParaRPr lang="en-US" altLang="zh-CN" sz="1867" dirty="0"/>
          </a:p>
          <a:p>
            <a:pPr eaLnBrk="1" hangingPunct="1">
              <a:lnSpc>
                <a:spcPct val="120000"/>
              </a:lnSpc>
              <a:buNone/>
            </a:pPr>
            <a:endParaRPr lang="en-US" altLang="zh-CN" sz="1867" dirty="0"/>
          </a:p>
          <a:p>
            <a:pPr>
              <a:lnSpc>
                <a:spcPct val="130000"/>
              </a:lnSpc>
              <a:spcBef>
                <a:spcPts val="1600"/>
              </a:spcBef>
              <a:buNone/>
            </a:pPr>
            <a:r>
              <a:rPr lang="zh-CN" altLang="en-US" sz="2267" b="1" dirty="0"/>
              <a:t>赋值运算符</a:t>
            </a:r>
            <a:r>
              <a:rPr lang="en-US" altLang="zh-CN" sz="2267" b="1" dirty="0"/>
              <a:t>=</a:t>
            </a:r>
            <a:r>
              <a:rPr lang="zh-CN" altLang="en-US" sz="2267" b="1" dirty="0"/>
              <a:t>的优先级与结合性</a:t>
            </a:r>
            <a:endParaRPr lang="en-US" altLang="zh-CN" sz="2267" b="1" dirty="0"/>
          </a:p>
          <a:p>
            <a:pPr>
              <a:spcBef>
                <a:spcPts val="800"/>
              </a:spcBef>
              <a:buNone/>
            </a:pPr>
            <a:r>
              <a:rPr lang="zh-CN" altLang="en-US" sz="2000" dirty="0"/>
              <a:t>比算术运算符低</a:t>
            </a:r>
            <a:endParaRPr lang="en-US" altLang="zh-CN" sz="2000" dirty="0"/>
          </a:p>
          <a:p>
            <a:pPr>
              <a:spcBef>
                <a:spcPts val="800"/>
              </a:spcBef>
              <a:buNone/>
            </a:pPr>
            <a:r>
              <a:rPr lang="zh-CN" altLang="en-US" sz="2000" dirty="0"/>
              <a:t>右结合</a:t>
            </a:r>
            <a:endParaRPr lang="en-US" altLang="zh-CN" sz="2000" dirty="0"/>
          </a:p>
          <a:p>
            <a:pPr>
              <a:lnSpc>
                <a:spcPct val="120000"/>
              </a:lnSpc>
              <a:spcBef>
                <a:spcPts val="1600"/>
              </a:spcBef>
              <a:buNone/>
            </a:pPr>
            <a:r>
              <a:rPr lang="zh-CN" altLang="en-US" sz="2400" b="1" dirty="0"/>
              <a:t>注意与代数表达式的区别</a:t>
            </a:r>
            <a:endParaRPr lang="en-US" altLang="zh-CN" sz="2400" b="1" dirty="0"/>
          </a:p>
          <a:p>
            <a:pPr eaLnBrk="1" hangingPunct="1">
              <a:lnSpc>
                <a:spcPct val="120000"/>
              </a:lnSpc>
              <a:buNone/>
            </a:pPr>
            <a:r>
              <a:rPr lang="en-US" altLang="zh-CN" sz="1867" dirty="0"/>
              <a:t>x = x + 2</a:t>
            </a:r>
            <a:r>
              <a:rPr lang="zh-CN" altLang="en-US" sz="1867" dirty="0"/>
              <a:t>是正确的表达式</a:t>
            </a:r>
          </a:p>
          <a:p>
            <a:pPr>
              <a:lnSpc>
                <a:spcPct val="120000"/>
              </a:lnSpc>
              <a:spcBef>
                <a:spcPts val="1600"/>
              </a:spcBef>
              <a:buNone/>
            </a:pPr>
            <a:r>
              <a:rPr lang="zh-CN" altLang="en-US" sz="2400" b="1" dirty="0"/>
              <a:t>左值</a:t>
            </a:r>
            <a:r>
              <a:rPr lang="en-US" altLang="zh-CN" sz="2400" b="1" dirty="0"/>
              <a:t>(</a:t>
            </a:r>
            <a:r>
              <a:rPr lang="en-US" altLang="zh-CN" sz="2400" b="1" dirty="0" err="1"/>
              <a:t>lvalue</a:t>
            </a:r>
            <a:r>
              <a:rPr lang="en-US" altLang="zh-CN" sz="2400" b="1" dirty="0"/>
              <a:t>)</a:t>
            </a:r>
          </a:p>
          <a:p>
            <a:pPr eaLnBrk="1" hangingPunct="1">
              <a:lnSpc>
                <a:spcPct val="120000"/>
              </a:lnSpc>
              <a:buNone/>
            </a:pPr>
            <a:r>
              <a:rPr lang="zh-CN" altLang="en-US" sz="1867" dirty="0"/>
              <a:t>能出现在赋值运算符左边的表达式称为左值</a:t>
            </a:r>
          </a:p>
        </p:txBody>
      </p:sp>
    </p:spTree>
  </p:cSld>
  <p:clrMapOvr>
    <a:masterClrMapping/>
  </p:clrMapOvr>
  <p:transition spd="med">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5506"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赋值语句</a:t>
            </a:r>
          </a:p>
        </p:txBody>
      </p:sp>
      <p:sp>
        <p:nvSpPr>
          <p:cNvPr id="103427" name="Rectangle 3"/>
          <p:cNvSpPr>
            <a:spLocks noGrp="1" noChangeArrowheads="1"/>
          </p:cNvSpPr>
          <p:nvPr>
            <p:ph idx="4294967295"/>
          </p:nvPr>
        </p:nvSpPr>
        <p:spPr>
          <a:xfrm>
            <a:off x="1029547" y="1437216"/>
            <a:ext cx="8782050" cy="4987925"/>
          </a:xfrm>
        </p:spPr>
        <p:txBody>
          <a:bodyPr>
            <a:normAutofit/>
          </a:bodyPr>
          <a:lstStyle/>
          <a:p>
            <a:pPr eaLnBrk="1" hangingPunct="1">
              <a:lnSpc>
                <a:spcPct val="120000"/>
              </a:lnSpc>
              <a:buNone/>
            </a:pPr>
            <a:r>
              <a:rPr lang="zh-CN" altLang="en-US" sz="2400" b="1" dirty="0"/>
              <a:t>表达式语句</a:t>
            </a:r>
            <a:endParaRPr lang="en-US" altLang="zh-CN" sz="2400" b="1" dirty="0"/>
          </a:p>
          <a:p>
            <a:pPr eaLnBrk="1" hangingPunct="1">
              <a:lnSpc>
                <a:spcPct val="120000"/>
              </a:lnSpc>
              <a:buNone/>
            </a:pPr>
            <a:r>
              <a:rPr lang="zh-CN" altLang="en-US" sz="1867" dirty="0"/>
              <a:t>表达式；</a:t>
            </a:r>
            <a:endParaRPr lang="en-US" altLang="zh-CN" sz="1867" dirty="0"/>
          </a:p>
          <a:p>
            <a:pPr eaLnBrk="1" hangingPunct="1">
              <a:lnSpc>
                <a:spcPct val="120000"/>
              </a:lnSpc>
              <a:buNone/>
            </a:pPr>
            <a:endParaRPr lang="en-US" altLang="zh-CN" sz="1867" dirty="0"/>
          </a:p>
          <a:p>
            <a:pPr>
              <a:lnSpc>
                <a:spcPct val="120000"/>
              </a:lnSpc>
              <a:spcBef>
                <a:spcPts val="1600"/>
              </a:spcBef>
              <a:buNone/>
            </a:pPr>
            <a:r>
              <a:rPr lang="zh-CN" altLang="en-US" sz="2400" b="1" dirty="0"/>
              <a:t>赋值语句</a:t>
            </a:r>
            <a:endParaRPr lang="en-US" altLang="zh-CN" sz="2400" b="1" dirty="0"/>
          </a:p>
          <a:p>
            <a:pPr marL="228584" indent="-228584" defTabSz="914332">
              <a:lnSpc>
                <a:spcPct val="120000"/>
              </a:lnSpc>
              <a:buNone/>
              <a:defRPr/>
            </a:pPr>
            <a:r>
              <a:rPr lang="zh-CN" altLang="en-US" sz="1867" dirty="0"/>
              <a:t>赋值表达式后面加上分号</a:t>
            </a:r>
            <a:endParaRPr lang="en-US" altLang="zh-CN" sz="1867" dirty="0"/>
          </a:p>
          <a:p>
            <a:pPr marL="228584" indent="-228584" defTabSz="914332">
              <a:lnSpc>
                <a:spcPct val="120000"/>
              </a:lnSpc>
              <a:buNone/>
              <a:defRPr/>
            </a:pPr>
            <a:r>
              <a:rPr lang="zh-CN" altLang="en-US" sz="1867" dirty="0"/>
              <a:t>如： </a:t>
            </a:r>
            <a:r>
              <a:rPr lang="en-US" altLang="zh-CN" sz="1867" dirty="0"/>
              <a:t>x = x+2</a:t>
            </a:r>
            <a:endParaRPr lang="en-US" altLang="zh-CN" sz="1867" dirty="0">
              <a:solidFill>
                <a:srgbClr val="000000"/>
              </a:solidFill>
            </a:endParaRPr>
          </a:p>
          <a:p>
            <a:pPr eaLnBrk="1" hangingPunct="1">
              <a:lnSpc>
                <a:spcPct val="120000"/>
              </a:lnSpc>
              <a:buNone/>
            </a:pPr>
            <a:endParaRPr lang="en-US" altLang="zh-CN" sz="1867" dirty="0"/>
          </a:p>
        </p:txBody>
      </p:sp>
    </p:spTree>
  </p:cSld>
  <p:clrMapOvr>
    <a:masterClrMapping/>
  </p:clrMapOvr>
  <p:transition spd="med">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8578" name="Rectangle 2"/>
          <p:cNvSpPr>
            <a:spLocks noGrp="1" noChangeArrowheads="1"/>
          </p:cNvSpPr>
          <p:nvPr>
            <p:ph type="title"/>
          </p:nvPr>
        </p:nvSpPr>
        <p:spPr/>
        <p:txBody>
          <a:bodyPr>
            <a:normAutofit/>
          </a:bodyPr>
          <a:lstStyle/>
          <a:p>
            <a:pPr marL="1117572" indent="-1117572">
              <a:defRPr/>
            </a:pPr>
            <a:r>
              <a:rPr lang="zh-CN" altLang="en-US" b="1" dirty="0">
                <a:latin typeface="微软雅黑" pitchFamily="34" charset="-122"/>
              </a:rPr>
              <a:t>赋值作为表达式的意义</a:t>
            </a:r>
          </a:p>
        </p:txBody>
      </p:sp>
      <p:sp>
        <p:nvSpPr>
          <p:cNvPr id="105475" name="Rectangle 3"/>
          <p:cNvSpPr>
            <a:spLocks noGrp="1" noChangeArrowheads="1"/>
          </p:cNvSpPr>
          <p:nvPr>
            <p:ph idx="4294967295"/>
          </p:nvPr>
        </p:nvSpPr>
        <p:spPr>
          <a:xfrm>
            <a:off x="751840" y="1346200"/>
            <a:ext cx="11239500" cy="4905375"/>
          </a:xfrm>
        </p:spPr>
        <p:txBody>
          <a:bodyPr>
            <a:normAutofit/>
          </a:bodyPr>
          <a:lstStyle/>
          <a:p>
            <a:pPr eaLnBrk="1" hangingPunct="1">
              <a:lnSpc>
                <a:spcPct val="130000"/>
              </a:lnSpc>
              <a:buNone/>
            </a:pPr>
            <a:r>
              <a:rPr lang="zh-CN" altLang="en-US" sz="2000" b="1" dirty="0"/>
              <a:t>将赋值表达式作为更大的表达式的一部分 </a:t>
            </a:r>
            <a:r>
              <a:rPr lang="zh-CN" altLang="en-US" sz="2000" b="1" dirty="0">
                <a:solidFill>
                  <a:srgbClr val="FF0000"/>
                </a:solidFill>
              </a:rPr>
              <a:t>（不要这样写代码）</a:t>
            </a:r>
            <a:endParaRPr lang="en-US" altLang="zh-CN" sz="2000" b="1" dirty="0">
              <a:solidFill>
                <a:srgbClr val="FF0000"/>
              </a:solidFill>
            </a:endParaRPr>
          </a:p>
          <a:p>
            <a:pPr>
              <a:spcBef>
                <a:spcPts val="800"/>
              </a:spcBef>
              <a:buNone/>
            </a:pPr>
            <a:r>
              <a:rPr lang="zh-CN" altLang="en-US" sz="2000" dirty="0"/>
              <a:t>如：</a:t>
            </a:r>
            <a:r>
              <a:rPr lang="en-US" altLang="zh-CN" sz="2000" dirty="0"/>
              <a:t>a = (x = 6) + (y = 7)    </a:t>
            </a:r>
            <a:r>
              <a:rPr lang="zh-CN" altLang="en-US" sz="2000" dirty="0"/>
              <a:t>是合法的表达式</a:t>
            </a:r>
            <a:endParaRPr lang="en-US" altLang="zh-CN" sz="2000" dirty="0"/>
          </a:p>
          <a:p>
            <a:pPr>
              <a:spcBef>
                <a:spcPts val="800"/>
              </a:spcBef>
              <a:buNone/>
            </a:pPr>
            <a:r>
              <a:rPr lang="zh-CN" altLang="en-US" sz="2000" dirty="0"/>
              <a:t>等价于分别将</a:t>
            </a:r>
            <a:r>
              <a:rPr lang="en-US" altLang="zh-CN" sz="2000" dirty="0"/>
              <a:t>x </a:t>
            </a:r>
            <a:r>
              <a:rPr lang="zh-CN" altLang="en-US" sz="2000" dirty="0"/>
              <a:t>和 </a:t>
            </a:r>
            <a:r>
              <a:rPr lang="en-US" altLang="zh-CN" sz="2000" dirty="0"/>
              <a:t>y </a:t>
            </a:r>
            <a:r>
              <a:rPr lang="zh-CN" altLang="en-US" sz="2000" dirty="0"/>
              <a:t>的值设为</a:t>
            </a:r>
            <a:r>
              <a:rPr lang="en-US" altLang="zh-CN" sz="2000" dirty="0"/>
              <a:t>6 </a:t>
            </a:r>
            <a:r>
              <a:rPr lang="zh-CN" altLang="en-US" sz="2000" dirty="0"/>
              <a:t>和 </a:t>
            </a:r>
            <a:r>
              <a:rPr lang="en-US" altLang="zh-CN" sz="2000" dirty="0"/>
              <a:t>7</a:t>
            </a:r>
            <a:r>
              <a:rPr lang="zh-CN" altLang="en-US" sz="2000" dirty="0"/>
              <a:t>，并将</a:t>
            </a:r>
            <a:r>
              <a:rPr lang="en-US" altLang="zh-CN" sz="2000" dirty="0"/>
              <a:t>6</a:t>
            </a:r>
            <a:r>
              <a:rPr lang="zh-CN" altLang="en-US" sz="2000" dirty="0"/>
              <a:t>和</a:t>
            </a:r>
            <a:r>
              <a:rPr lang="en-US" altLang="zh-CN" sz="2000" dirty="0"/>
              <a:t>7</a:t>
            </a:r>
            <a:r>
              <a:rPr lang="zh-CN" altLang="en-US" sz="2000" dirty="0"/>
              <a:t>相加，结果存于变量</a:t>
            </a:r>
            <a:r>
              <a:rPr lang="en-US" altLang="zh-CN" sz="2000" dirty="0"/>
              <a:t>a </a:t>
            </a:r>
            <a:endParaRPr lang="en-US" altLang="zh-CN" sz="2000" b="1" dirty="0"/>
          </a:p>
          <a:p>
            <a:pPr>
              <a:lnSpc>
                <a:spcPct val="150000"/>
              </a:lnSpc>
              <a:spcBef>
                <a:spcPts val="3200"/>
              </a:spcBef>
              <a:buNone/>
            </a:pPr>
            <a:r>
              <a:rPr lang="zh-CN" altLang="en-US" sz="2000" b="1" dirty="0"/>
              <a:t>多重赋值</a:t>
            </a:r>
            <a:r>
              <a:rPr lang="zh-CN" altLang="en-US" sz="2000" b="1" dirty="0">
                <a:solidFill>
                  <a:srgbClr val="FF0000"/>
                </a:solidFill>
              </a:rPr>
              <a:t>（不要这样写代码）</a:t>
            </a:r>
            <a:endParaRPr lang="en-US" altLang="zh-CN" sz="2000" b="1" dirty="0"/>
          </a:p>
          <a:p>
            <a:pPr>
              <a:lnSpc>
                <a:spcPct val="110000"/>
              </a:lnSpc>
              <a:buNone/>
            </a:pPr>
            <a:r>
              <a:rPr lang="en-US" altLang="zh-CN" sz="2000" dirty="0"/>
              <a:t>a = b = c  = 0</a:t>
            </a:r>
          </a:p>
          <a:p>
            <a:pPr>
              <a:lnSpc>
                <a:spcPct val="110000"/>
              </a:lnSpc>
              <a:buNone/>
            </a:pPr>
            <a:r>
              <a:rPr lang="zh-CN" altLang="en-US" sz="2000" dirty="0"/>
              <a:t>要保证所有的变量都是同类型的，以避免在自动类型转换时出现与预期不相符的结果的可能性</a:t>
            </a:r>
            <a:endParaRPr lang="en-US" altLang="zh-CN" sz="2000" dirty="0"/>
          </a:p>
          <a:p>
            <a:pPr>
              <a:lnSpc>
                <a:spcPct val="110000"/>
              </a:lnSpc>
              <a:buNone/>
            </a:pPr>
            <a:r>
              <a:rPr lang="zh-CN" altLang="en-US" sz="2000" dirty="0"/>
              <a:t>如变量</a:t>
            </a:r>
            <a:r>
              <a:rPr lang="en-US" altLang="zh-CN" sz="2000" dirty="0"/>
              <a:t>d</a:t>
            </a:r>
            <a:r>
              <a:rPr lang="zh-CN" altLang="en-US" sz="2000" dirty="0"/>
              <a:t>定义为</a:t>
            </a:r>
            <a:r>
              <a:rPr lang="en-US" altLang="zh-CN" sz="2000" dirty="0"/>
              <a:t>double,</a:t>
            </a:r>
            <a:r>
              <a:rPr lang="zh-CN" altLang="en-US" sz="2000" dirty="0"/>
              <a:t>变量</a:t>
            </a:r>
            <a:r>
              <a:rPr lang="en-US" altLang="zh-CN" sz="2000" dirty="0" err="1"/>
              <a:t>i</a:t>
            </a:r>
            <a:r>
              <a:rPr lang="zh-CN" altLang="en-US" sz="2000" dirty="0"/>
              <a:t>定义为</a:t>
            </a:r>
            <a:r>
              <a:rPr lang="en-US" altLang="zh-CN" sz="2000" dirty="0" err="1"/>
              <a:t>int</a:t>
            </a:r>
            <a:r>
              <a:rPr lang="zh-CN" altLang="en-US" sz="2000" dirty="0"/>
              <a:t>，语句	</a:t>
            </a:r>
          </a:p>
          <a:p>
            <a:pPr>
              <a:lnSpc>
                <a:spcPct val="110000"/>
              </a:lnSpc>
              <a:buNone/>
            </a:pPr>
            <a:r>
              <a:rPr lang="zh-CN" altLang="en-US" sz="2000" dirty="0"/>
              <a:t>      </a:t>
            </a:r>
            <a:r>
              <a:rPr lang="en-US" altLang="zh-CN" sz="2000" dirty="0"/>
              <a:t>d = </a:t>
            </a:r>
            <a:r>
              <a:rPr lang="en-US" altLang="zh-CN" sz="2000" dirty="0" err="1"/>
              <a:t>i</a:t>
            </a:r>
            <a:r>
              <a:rPr lang="en-US" altLang="zh-CN" sz="2000" dirty="0"/>
              <a:t> = 1.5;	</a:t>
            </a:r>
          </a:p>
          <a:p>
            <a:pPr>
              <a:lnSpc>
                <a:spcPct val="110000"/>
              </a:lnSpc>
              <a:buNone/>
            </a:pPr>
            <a:r>
              <a:rPr lang="zh-CN" altLang="en-US" sz="2000" dirty="0"/>
              <a:t>的结果是：</a:t>
            </a:r>
            <a:r>
              <a:rPr lang="en-US" altLang="zh-CN" sz="2000" dirty="0" err="1"/>
              <a:t>i</a:t>
            </a:r>
            <a:r>
              <a:rPr lang="zh-CN" altLang="en-US" sz="2000" dirty="0"/>
              <a:t>等于</a:t>
            </a:r>
            <a:r>
              <a:rPr lang="en-US" altLang="zh-CN" sz="2000" dirty="0"/>
              <a:t>1</a:t>
            </a:r>
            <a:r>
              <a:rPr lang="zh-CN" altLang="en-US" sz="2000" dirty="0"/>
              <a:t>，</a:t>
            </a:r>
            <a:r>
              <a:rPr lang="en-US" altLang="zh-CN" sz="2000" dirty="0"/>
              <a:t>d</a:t>
            </a:r>
            <a:r>
              <a:rPr lang="zh-CN" altLang="en-US" sz="2000" dirty="0"/>
              <a:t>等于</a:t>
            </a:r>
            <a:r>
              <a:rPr lang="en-US" altLang="zh-CN" sz="2000" dirty="0"/>
              <a:t>1.0  </a:t>
            </a:r>
            <a:endParaRPr lang="zh-CN" altLang="en-US" sz="2000" b="1" dirty="0"/>
          </a:p>
        </p:txBody>
      </p:sp>
    </p:spTree>
  </p:cSld>
  <p:clrMapOvr>
    <a:masterClrMapping/>
  </p:clrMapOvr>
  <p:transition spd="med">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9602" name="Rectangle 2"/>
          <p:cNvSpPr>
            <a:spLocks noGrp="1" noChangeArrowheads="1"/>
          </p:cNvSpPr>
          <p:nvPr>
            <p:ph type="title"/>
          </p:nvPr>
        </p:nvSpPr>
        <p:spPr/>
        <p:txBody>
          <a:bodyPr>
            <a:normAutofit/>
          </a:bodyPr>
          <a:lstStyle/>
          <a:p>
            <a:pPr marL="1117572" indent="-1117572">
              <a:defRPr/>
            </a:pPr>
            <a:r>
              <a:rPr lang="zh-CN" altLang="en-US" b="1" dirty="0">
                <a:latin typeface="微软雅黑" pitchFamily="34" charset="-122"/>
              </a:rPr>
              <a:t>复合赋值运算</a:t>
            </a:r>
          </a:p>
        </p:txBody>
      </p:sp>
      <p:sp>
        <p:nvSpPr>
          <p:cNvPr id="107523" name="Rectangle 3"/>
          <p:cNvSpPr>
            <a:spLocks noGrp="1" noChangeArrowheads="1"/>
          </p:cNvSpPr>
          <p:nvPr>
            <p:ph idx="4294967295"/>
          </p:nvPr>
        </p:nvSpPr>
        <p:spPr>
          <a:xfrm>
            <a:off x="948267" y="1153583"/>
            <a:ext cx="10750550" cy="5300663"/>
          </a:xfrm>
        </p:spPr>
        <p:txBody>
          <a:bodyPr>
            <a:normAutofit/>
          </a:bodyPr>
          <a:lstStyle/>
          <a:p>
            <a:pPr>
              <a:lnSpc>
                <a:spcPct val="110000"/>
              </a:lnSpc>
              <a:buNone/>
            </a:pPr>
            <a:r>
              <a:rPr lang="zh-CN" altLang="en-US" sz="2400" b="1" dirty="0"/>
              <a:t>复合赋值运算符</a:t>
            </a:r>
            <a:endParaRPr lang="en-US" altLang="zh-CN" sz="2400" b="1" dirty="0"/>
          </a:p>
          <a:p>
            <a:pPr>
              <a:lnSpc>
                <a:spcPct val="110000"/>
              </a:lnSpc>
              <a:buNone/>
            </a:pPr>
            <a:r>
              <a:rPr lang="zh-CN" altLang="en-US" sz="1867" dirty="0"/>
              <a:t>二元运算符与赋值运算符结合的运算符</a:t>
            </a:r>
          </a:p>
          <a:p>
            <a:pPr>
              <a:lnSpc>
                <a:spcPct val="110000"/>
              </a:lnSpc>
              <a:spcBef>
                <a:spcPts val="2400"/>
              </a:spcBef>
              <a:buNone/>
            </a:pPr>
            <a:r>
              <a:rPr lang="zh-CN" altLang="en-US" sz="2400" b="1" dirty="0"/>
              <a:t>常用的复合赋值运算符</a:t>
            </a:r>
            <a:endParaRPr lang="en-US" altLang="zh-CN" sz="2400" b="1" dirty="0"/>
          </a:p>
          <a:p>
            <a:pPr eaLnBrk="1" hangingPunct="1">
              <a:lnSpc>
                <a:spcPct val="110000"/>
              </a:lnSpc>
              <a:buNone/>
            </a:pPr>
            <a:r>
              <a:rPr lang="en-US" altLang="zh-CN" sz="1867" dirty="0"/>
              <a:t>+=</a:t>
            </a:r>
            <a:r>
              <a:rPr lang="zh-CN" altLang="en-US" sz="1867" dirty="0"/>
              <a:t>，</a:t>
            </a:r>
            <a:r>
              <a:rPr lang="en-US" altLang="zh-CN" sz="1867" dirty="0"/>
              <a:t>-=</a:t>
            </a:r>
            <a:r>
              <a:rPr lang="zh-CN" altLang="en-US" sz="1867" dirty="0"/>
              <a:t>，*</a:t>
            </a:r>
            <a:r>
              <a:rPr lang="en-US" altLang="zh-CN" sz="1867" dirty="0"/>
              <a:t>=</a:t>
            </a:r>
            <a:r>
              <a:rPr lang="zh-CN" altLang="en-US" sz="1867" dirty="0"/>
              <a:t>，</a:t>
            </a:r>
            <a:r>
              <a:rPr lang="en-US" altLang="zh-CN" sz="1867" dirty="0"/>
              <a:t>/=</a:t>
            </a:r>
            <a:r>
              <a:rPr lang="zh-CN" altLang="en-US" sz="1867" dirty="0"/>
              <a:t>，</a:t>
            </a:r>
            <a:r>
              <a:rPr lang="en-US" altLang="zh-CN" sz="1867" dirty="0"/>
              <a:t>%=</a:t>
            </a:r>
          </a:p>
          <a:p>
            <a:pPr>
              <a:lnSpc>
                <a:spcPct val="110000"/>
              </a:lnSpc>
              <a:spcBef>
                <a:spcPts val="1600"/>
              </a:spcBef>
              <a:buNone/>
            </a:pPr>
            <a:r>
              <a:rPr lang="zh-CN" altLang="en-US" sz="2400" b="1" dirty="0"/>
              <a:t>意义</a:t>
            </a:r>
            <a:endParaRPr lang="en-US" altLang="zh-CN" sz="2400" b="1" dirty="0"/>
          </a:p>
          <a:p>
            <a:pPr eaLnBrk="1" hangingPunct="1">
              <a:lnSpc>
                <a:spcPct val="110000"/>
              </a:lnSpc>
              <a:buNone/>
            </a:pPr>
            <a:r>
              <a:rPr lang="zh-CN" altLang="en-US" sz="1867" dirty="0"/>
              <a:t>变量 </a:t>
            </a:r>
            <a:r>
              <a:rPr lang="en-US" altLang="zh-CN" sz="1867" dirty="0"/>
              <a:t>op = </a:t>
            </a:r>
            <a:r>
              <a:rPr lang="zh-CN" altLang="en-US" sz="1867" dirty="0"/>
              <a:t>表达式</a:t>
            </a:r>
            <a:r>
              <a:rPr lang="en-US" altLang="zh-CN" sz="1867" dirty="0"/>
              <a:t>                          </a:t>
            </a:r>
            <a:r>
              <a:rPr lang="zh-CN" altLang="en-US" sz="1867" dirty="0"/>
              <a:t>变量 </a:t>
            </a:r>
            <a:r>
              <a:rPr lang="en-US" altLang="zh-CN" sz="1867" dirty="0"/>
              <a:t>= </a:t>
            </a:r>
            <a:r>
              <a:rPr lang="zh-CN" altLang="en-US" sz="1867" dirty="0"/>
              <a:t>变量 </a:t>
            </a:r>
            <a:r>
              <a:rPr lang="en-US" altLang="zh-CN" sz="1867" dirty="0"/>
              <a:t>op </a:t>
            </a:r>
            <a:r>
              <a:rPr lang="zh-CN" altLang="en-US" sz="1867" dirty="0"/>
              <a:t>表达式</a:t>
            </a:r>
            <a:r>
              <a:rPr lang="en-US" altLang="zh-CN" sz="1867" dirty="0"/>
              <a:t>;</a:t>
            </a:r>
          </a:p>
          <a:p>
            <a:pPr eaLnBrk="1" hangingPunct="1">
              <a:lnSpc>
                <a:spcPct val="110000"/>
              </a:lnSpc>
              <a:buNone/>
            </a:pPr>
            <a:r>
              <a:rPr lang="zh-CN" altLang="en-US" sz="1867" dirty="0"/>
              <a:t>如：</a:t>
            </a:r>
            <a:r>
              <a:rPr lang="zh-CN" altLang="fr-FR" sz="1867" dirty="0"/>
              <a:t> </a:t>
            </a:r>
            <a:r>
              <a:rPr lang="fr-FR" altLang="zh-CN" sz="1867" dirty="0"/>
              <a:t>balance += deposit; </a:t>
            </a:r>
          </a:p>
          <a:p>
            <a:pPr>
              <a:lnSpc>
                <a:spcPct val="110000"/>
              </a:lnSpc>
              <a:buNone/>
            </a:pPr>
            <a:r>
              <a:rPr lang="fr-FR" altLang="zh-CN" sz="1867" dirty="0"/>
              <a:t>        balance -= surcharge; </a:t>
            </a:r>
          </a:p>
          <a:p>
            <a:pPr>
              <a:lnSpc>
                <a:spcPct val="110000"/>
              </a:lnSpc>
              <a:buNone/>
            </a:pPr>
            <a:r>
              <a:rPr lang="fr-FR" altLang="zh-CN" sz="1867" dirty="0"/>
              <a:t>        x /= 10;</a:t>
            </a:r>
          </a:p>
          <a:p>
            <a:pPr>
              <a:lnSpc>
                <a:spcPct val="110000"/>
              </a:lnSpc>
              <a:buNone/>
            </a:pPr>
            <a:r>
              <a:rPr lang="fr-FR" altLang="zh-CN" sz="1867" dirty="0"/>
              <a:t>        salary *=2; </a:t>
            </a:r>
            <a:endParaRPr lang="en-US" altLang="zh-CN" sz="1867" dirty="0"/>
          </a:p>
        </p:txBody>
      </p:sp>
      <p:sp>
        <p:nvSpPr>
          <p:cNvPr id="4" name="左右箭头 3"/>
          <p:cNvSpPr/>
          <p:nvPr/>
        </p:nvSpPr>
        <p:spPr>
          <a:xfrm>
            <a:off x="3512396" y="3981668"/>
            <a:ext cx="942975" cy="1905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transition spd="med">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1650"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自增、自减运算符</a:t>
            </a:r>
          </a:p>
        </p:txBody>
      </p:sp>
      <p:sp>
        <p:nvSpPr>
          <p:cNvPr id="109571" name="Rectangle 3"/>
          <p:cNvSpPr>
            <a:spLocks noGrp="1" noChangeArrowheads="1"/>
          </p:cNvSpPr>
          <p:nvPr>
            <p:ph idx="4294967295"/>
          </p:nvPr>
        </p:nvSpPr>
        <p:spPr>
          <a:xfrm>
            <a:off x="1524000" y="1328208"/>
            <a:ext cx="10553700" cy="4530725"/>
          </a:xfrm>
        </p:spPr>
        <p:txBody>
          <a:bodyPr>
            <a:normAutofit lnSpcReduction="10000"/>
          </a:bodyPr>
          <a:lstStyle/>
          <a:p>
            <a:pPr eaLnBrk="1" hangingPunct="1">
              <a:buNone/>
            </a:pPr>
            <a:r>
              <a:rPr lang="zh-CN" altLang="en-US" sz="2400" b="1" dirty="0"/>
              <a:t>自增、自减运算符</a:t>
            </a:r>
            <a:endParaRPr lang="en-US" altLang="zh-CN" sz="2400" b="1" dirty="0"/>
          </a:p>
          <a:p>
            <a:pPr eaLnBrk="1" hangingPunct="1">
              <a:buNone/>
            </a:pPr>
            <a:r>
              <a:rPr lang="en-US" altLang="zh-CN" sz="2400" b="1" dirty="0"/>
              <a:t>++</a:t>
            </a:r>
            <a:r>
              <a:rPr lang="zh-CN" altLang="en-US" sz="2400" b="1" dirty="0"/>
              <a:t>，</a:t>
            </a:r>
            <a:r>
              <a:rPr lang="en-US" altLang="zh-CN" sz="2400" b="1" dirty="0"/>
              <a:t>- -</a:t>
            </a:r>
          </a:p>
          <a:p>
            <a:pPr>
              <a:spcBef>
                <a:spcPts val="2400"/>
              </a:spcBef>
              <a:buNone/>
            </a:pPr>
            <a:r>
              <a:rPr lang="zh-CN" altLang="en-US" sz="2400" b="1" dirty="0"/>
              <a:t>作用</a:t>
            </a:r>
            <a:endParaRPr lang="en-US" altLang="zh-CN" sz="2400" b="1" dirty="0"/>
          </a:p>
          <a:p>
            <a:pPr eaLnBrk="1" hangingPunct="1">
              <a:buFont typeface="Wingdings" pitchFamily="2" charset="2"/>
              <a:buNone/>
            </a:pPr>
            <a:r>
              <a:rPr lang="zh-CN" altLang="en-US" sz="1867" dirty="0"/>
              <a:t>相当于</a:t>
            </a:r>
            <a:r>
              <a:rPr lang="en-US" altLang="zh-CN" sz="1867" dirty="0"/>
              <a:t>+=1</a:t>
            </a:r>
            <a:r>
              <a:rPr lang="zh-CN" altLang="en-US" sz="1867" dirty="0"/>
              <a:t>和</a:t>
            </a:r>
            <a:r>
              <a:rPr lang="en-US" altLang="zh-CN" sz="1867" dirty="0"/>
              <a:t>-=1</a:t>
            </a:r>
          </a:p>
          <a:p>
            <a:pPr>
              <a:spcBef>
                <a:spcPts val="2400"/>
              </a:spcBef>
              <a:buNone/>
            </a:pPr>
            <a:r>
              <a:rPr lang="zh-CN" altLang="en-US" sz="2400" b="1" dirty="0"/>
              <a:t>用法</a:t>
            </a:r>
            <a:endParaRPr lang="en-US" altLang="zh-CN" sz="2400" b="1" dirty="0"/>
          </a:p>
          <a:p>
            <a:pPr>
              <a:buNone/>
            </a:pPr>
            <a:r>
              <a:rPr lang="zh-CN" altLang="en-US" sz="1867" dirty="0"/>
              <a:t>前缀和后缀两种</a:t>
            </a:r>
            <a:endParaRPr lang="en-US" altLang="zh-CN" sz="1867" dirty="0"/>
          </a:p>
          <a:p>
            <a:pPr>
              <a:buNone/>
            </a:pPr>
            <a:r>
              <a:rPr lang="en-US" altLang="zh-CN" sz="1867" dirty="0"/>
              <a:t>++k      </a:t>
            </a:r>
            <a:r>
              <a:rPr lang="en-US" altLang="zh-CN" sz="1867" dirty="0" err="1"/>
              <a:t>k</a:t>
            </a:r>
            <a:r>
              <a:rPr lang="en-US" altLang="zh-CN" sz="1867" dirty="0"/>
              <a:t>++      - -k      k- -</a:t>
            </a:r>
            <a:endParaRPr lang="zh-CN" altLang="en-US" sz="1867" dirty="0"/>
          </a:p>
          <a:p>
            <a:pPr>
              <a:lnSpc>
                <a:spcPct val="110000"/>
              </a:lnSpc>
              <a:spcBef>
                <a:spcPts val="2400"/>
              </a:spcBef>
              <a:buNone/>
            </a:pPr>
            <a:r>
              <a:rPr lang="zh-CN" altLang="en-US" sz="2400" b="1" dirty="0"/>
              <a:t>运算结果</a:t>
            </a:r>
            <a:endParaRPr lang="en-US" altLang="zh-CN" sz="2400" b="1" dirty="0"/>
          </a:p>
          <a:p>
            <a:pPr eaLnBrk="1" hangingPunct="1">
              <a:buFont typeface="Wingdings" pitchFamily="2" charset="2"/>
              <a:buNone/>
            </a:pPr>
            <a:r>
              <a:rPr lang="zh-CN" altLang="en-US" sz="1867" dirty="0"/>
              <a:t>前缀：被修改的变量本身</a:t>
            </a:r>
            <a:endParaRPr lang="en-US" altLang="zh-CN" sz="1867" dirty="0"/>
          </a:p>
          <a:p>
            <a:pPr eaLnBrk="1" hangingPunct="1">
              <a:buFont typeface="Wingdings" pitchFamily="2" charset="2"/>
              <a:buNone/>
            </a:pPr>
            <a:r>
              <a:rPr lang="zh-CN" altLang="en-US" sz="1867" dirty="0"/>
              <a:t>后缀：修改前的变量值</a:t>
            </a:r>
            <a:endParaRPr lang="en-US" altLang="zh-CN" sz="2400" dirty="0"/>
          </a:p>
        </p:txBody>
      </p:sp>
      <p:grpSp>
        <p:nvGrpSpPr>
          <p:cNvPr id="2" name="组合 12"/>
          <p:cNvGrpSpPr/>
          <p:nvPr/>
        </p:nvGrpSpPr>
        <p:grpSpPr>
          <a:xfrm>
            <a:off x="4770627" y="4953001"/>
            <a:ext cx="5538599" cy="1626628"/>
            <a:chOff x="3577970" y="3714750"/>
            <a:chExt cx="4153949" cy="1219971"/>
          </a:xfrm>
        </p:grpSpPr>
        <p:sp>
          <p:nvSpPr>
            <p:cNvPr id="2331652" name="Rectangle 4"/>
            <p:cNvSpPr>
              <a:spLocks noChangeArrowheads="1"/>
            </p:cNvSpPr>
            <p:nvPr/>
          </p:nvSpPr>
          <p:spPr bwMode="auto">
            <a:xfrm>
              <a:off x="5064919" y="4033619"/>
              <a:ext cx="1066800" cy="284742"/>
            </a:xfrm>
            <a:prstGeom prst="rect">
              <a:avLst/>
            </a:prstGeom>
            <a:noFill/>
            <a:ln w="9525">
              <a:noFill/>
              <a:miter lim="800000"/>
              <a:headEnd/>
              <a:tailEnd/>
            </a:ln>
          </p:spPr>
          <p:txBody>
            <a:bodyPr>
              <a:spAutoFit/>
            </a:bodyPr>
            <a:lstStyle/>
            <a:p>
              <a:r>
                <a:rPr lang="en-US" altLang="zh-CN" sz="1867" b="1" dirty="0">
                  <a:latin typeface="微软雅黑" pitchFamily="34" charset="-122"/>
                  <a:ea typeface="微软雅黑" pitchFamily="34" charset="-122"/>
                </a:rPr>
                <a:t>j = </a:t>
              </a:r>
              <a:r>
                <a:rPr lang="en-US" altLang="zh-CN" sz="1867" b="1" dirty="0" err="1">
                  <a:latin typeface="微软雅黑" pitchFamily="34" charset="-122"/>
                  <a:ea typeface="微软雅黑" pitchFamily="34" charset="-122"/>
                </a:rPr>
                <a:t>i</a:t>
              </a:r>
              <a:r>
                <a:rPr lang="en-US" altLang="zh-CN" sz="1867" b="1" dirty="0">
                  <a:latin typeface="微软雅黑" pitchFamily="34" charset="-122"/>
                  <a:ea typeface="微软雅黑" pitchFamily="34" charset="-122"/>
                </a:rPr>
                <a:t>++</a:t>
              </a:r>
              <a:r>
                <a:rPr lang="en-US" altLang="zh-CN" sz="1867" dirty="0">
                  <a:latin typeface="微软雅黑" pitchFamily="34" charset="-122"/>
                  <a:ea typeface="微软雅黑" pitchFamily="34" charset="-122"/>
                </a:rPr>
                <a:t> </a:t>
              </a:r>
            </a:p>
          </p:txBody>
        </p:sp>
        <p:sp>
          <p:nvSpPr>
            <p:cNvPr id="2331653" name="Rectangle 5"/>
            <p:cNvSpPr>
              <a:spLocks noChangeArrowheads="1"/>
            </p:cNvSpPr>
            <p:nvPr/>
          </p:nvSpPr>
          <p:spPr bwMode="auto">
            <a:xfrm>
              <a:off x="6222207" y="4033619"/>
              <a:ext cx="1154906" cy="284742"/>
            </a:xfrm>
            <a:prstGeom prst="rect">
              <a:avLst/>
            </a:prstGeom>
            <a:noFill/>
            <a:ln w="9525">
              <a:noFill/>
              <a:miter lim="800000"/>
              <a:headEnd/>
              <a:tailEnd/>
            </a:ln>
          </p:spPr>
          <p:txBody>
            <a:bodyPr wrap="square">
              <a:spAutoFit/>
            </a:bodyPr>
            <a:lstStyle/>
            <a:p>
              <a:r>
                <a:rPr lang="en-US" altLang="zh-CN" sz="1867" b="1" dirty="0" err="1">
                  <a:latin typeface="Times New Roman" pitchFamily="18" charset="0"/>
                  <a:ea typeface="宋体" pitchFamily="2" charset="-122"/>
                </a:rPr>
                <a:t>i</a:t>
              </a:r>
              <a:r>
                <a:rPr lang="en-US" altLang="zh-CN" sz="1867" b="1" dirty="0">
                  <a:latin typeface="Times New Roman" pitchFamily="18" charset="0"/>
                  <a:ea typeface="宋体" pitchFamily="2" charset="-122"/>
                </a:rPr>
                <a:t>=4    j=3</a:t>
              </a:r>
              <a:r>
                <a:rPr lang="en-US" altLang="zh-CN" sz="1867" dirty="0">
                  <a:latin typeface="Times New Roman" pitchFamily="18" charset="0"/>
                  <a:ea typeface="宋体" pitchFamily="2" charset="-122"/>
                </a:rPr>
                <a:t> </a:t>
              </a:r>
            </a:p>
          </p:txBody>
        </p:sp>
        <p:sp>
          <p:nvSpPr>
            <p:cNvPr id="2331654" name="Rectangle 6"/>
            <p:cNvSpPr>
              <a:spLocks noChangeArrowheads="1"/>
            </p:cNvSpPr>
            <p:nvPr/>
          </p:nvSpPr>
          <p:spPr bwMode="auto">
            <a:xfrm>
              <a:off x="5064919" y="3714750"/>
              <a:ext cx="1143000" cy="284742"/>
            </a:xfrm>
            <a:prstGeom prst="rect">
              <a:avLst/>
            </a:prstGeom>
            <a:noFill/>
            <a:ln w="9525">
              <a:noFill/>
              <a:miter lim="800000"/>
              <a:headEnd/>
              <a:tailEnd/>
            </a:ln>
          </p:spPr>
          <p:txBody>
            <a:bodyPr>
              <a:spAutoFit/>
            </a:bodyPr>
            <a:lstStyle/>
            <a:p>
              <a:r>
                <a:rPr lang="en-US" altLang="zh-CN" sz="1867" b="1" dirty="0">
                  <a:latin typeface="微软雅黑" pitchFamily="34" charset="-122"/>
                  <a:ea typeface="微软雅黑" pitchFamily="34" charset="-122"/>
                </a:rPr>
                <a:t>j = ++</a:t>
              </a:r>
              <a:r>
                <a:rPr lang="en-US" altLang="zh-CN" sz="1867" b="1"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p>
          </p:txBody>
        </p:sp>
        <p:sp>
          <p:nvSpPr>
            <p:cNvPr id="2331655" name="Rectangle 7"/>
            <p:cNvSpPr>
              <a:spLocks noChangeArrowheads="1"/>
            </p:cNvSpPr>
            <p:nvPr/>
          </p:nvSpPr>
          <p:spPr bwMode="auto">
            <a:xfrm>
              <a:off x="6226969" y="3714750"/>
              <a:ext cx="1328737" cy="284742"/>
            </a:xfrm>
            <a:prstGeom prst="rect">
              <a:avLst/>
            </a:prstGeom>
            <a:noFill/>
            <a:ln w="9525">
              <a:noFill/>
              <a:miter lim="800000"/>
              <a:headEnd/>
              <a:tailEnd/>
            </a:ln>
          </p:spPr>
          <p:txBody>
            <a:bodyPr wrap="square">
              <a:spAutoFit/>
            </a:bodyPr>
            <a:lstStyle/>
            <a:p>
              <a:r>
                <a:rPr lang="en-US" altLang="zh-CN" sz="1867" b="1" dirty="0" err="1">
                  <a:latin typeface="微软雅黑" pitchFamily="34" charset="-122"/>
                  <a:ea typeface="微软雅黑" pitchFamily="34" charset="-122"/>
                </a:rPr>
                <a:t>i</a:t>
              </a:r>
              <a:r>
                <a:rPr lang="en-US" altLang="zh-CN" sz="1867" b="1" dirty="0">
                  <a:latin typeface="微软雅黑" pitchFamily="34" charset="-122"/>
                  <a:ea typeface="微软雅黑" pitchFamily="34" charset="-122"/>
                </a:rPr>
                <a:t>=4   j=4 </a:t>
              </a:r>
            </a:p>
          </p:txBody>
        </p:sp>
        <p:sp>
          <p:nvSpPr>
            <p:cNvPr id="2331656" name="Rectangle 8"/>
            <p:cNvSpPr>
              <a:spLocks noChangeArrowheads="1"/>
            </p:cNvSpPr>
            <p:nvPr/>
          </p:nvSpPr>
          <p:spPr bwMode="auto">
            <a:xfrm>
              <a:off x="5064919" y="4649979"/>
              <a:ext cx="1066800" cy="284742"/>
            </a:xfrm>
            <a:prstGeom prst="rect">
              <a:avLst/>
            </a:prstGeom>
            <a:noFill/>
            <a:ln w="9525">
              <a:noFill/>
              <a:miter lim="800000"/>
              <a:headEnd/>
              <a:tailEnd/>
            </a:ln>
          </p:spPr>
          <p:txBody>
            <a:bodyPr wrap="square">
              <a:spAutoFit/>
            </a:bodyPr>
            <a:lstStyle/>
            <a:p>
              <a:r>
                <a:rPr lang="en-US" altLang="zh-CN" sz="1867" b="1" dirty="0">
                  <a:latin typeface="微软雅黑" pitchFamily="34" charset="-122"/>
                  <a:ea typeface="微软雅黑" pitchFamily="34" charset="-122"/>
                </a:rPr>
                <a:t>j = </a:t>
              </a:r>
              <a:r>
                <a:rPr lang="en-US" altLang="zh-CN" sz="1867" b="1" dirty="0" err="1">
                  <a:latin typeface="微软雅黑" pitchFamily="34" charset="-122"/>
                  <a:ea typeface="微软雅黑" pitchFamily="34" charset="-122"/>
                </a:rPr>
                <a:t>i</a:t>
              </a:r>
              <a:r>
                <a:rPr lang="en-US" altLang="zh-CN" sz="1867" b="1" dirty="0">
                  <a:latin typeface="微软雅黑" pitchFamily="34" charset="-122"/>
                  <a:ea typeface="微软雅黑" pitchFamily="34" charset="-122"/>
                </a:rPr>
                <a:t>--</a:t>
              </a:r>
              <a:r>
                <a:rPr lang="en-US" altLang="zh-CN" sz="1867" dirty="0">
                  <a:latin typeface="微软雅黑" pitchFamily="34" charset="-122"/>
                  <a:ea typeface="微软雅黑" pitchFamily="34" charset="-122"/>
                </a:rPr>
                <a:t> </a:t>
              </a:r>
            </a:p>
          </p:txBody>
        </p:sp>
        <p:sp>
          <p:nvSpPr>
            <p:cNvPr id="2331657" name="Rectangle 9"/>
            <p:cNvSpPr>
              <a:spLocks noChangeArrowheads="1"/>
            </p:cNvSpPr>
            <p:nvPr/>
          </p:nvSpPr>
          <p:spPr bwMode="auto">
            <a:xfrm>
              <a:off x="6207919" y="4649979"/>
              <a:ext cx="1524000" cy="284742"/>
            </a:xfrm>
            <a:prstGeom prst="rect">
              <a:avLst/>
            </a:prstGeom>
            <a:noFill/>
            <a:ln w="9525">
              <a:noFill/>
              <a:miter lim="800000"/>
              <a:headEnd/>
              <a:tailEnd/>
            </a:ln>
          </p:spPr>
          <p:txBody>
            <a:bodyPr>
              <a:spAutoFit/>
            </a:bodyPr>
            <a:lstStyle/>
            <a:p>
              <a:r>
                <a:rPr lang="en-US" altLang="zh-CN" sz="1867" b="1" dirty="0" err="1">
                  <a:latin typeface="微软雅黑" pitchFamily="34" charset="-122"/>
                  <a:ea typeface="微软雅黑" pitchFamily="34" charset="-122"/>
                </a:rPr>
                <a:t>i</a:t>
              </a:r>
              <a:r>
                <a:rPr lang="en-US" altLang="zh-CN" sz="1867" b="1" dirty="0">
                  <a:latin typeface="微软雅黑" pitchFamily="34" charset="-122"/>
                  <a:ea typeface="微软雅黑" pitchFamily="34" charset="-122"/>
                </a:rPr>
                <a:t>=2   j=3</a:t>
              </a:r>
              <a:r>
                <a:rPr lang="en-US" altLang="zh-CN" sz="1867" dirty="0">
                  <a:latin typeface="微软雅黑" pitchFamily="34" charset="-122"/>
                  <a:ea typeface="微软雅黑" pitchFamily="34" charset="-122"/>
                </a:rPr>
                <a:t> </a:t>
              </a:r>
            </a:p>
          </p:txBody>
        </p:sp>
        <p:sp>
          <p:nvSpPr>
            <p:cNvPr id="2331658" name="Rectangle 10"/>
            <p:cNvSpPr>
              <a:spLocks noChangeArrowheads="1"/>
            </p:cNvSpPr>
            <p:nvPr/>
          </p:nvSpPr>
          <p:spPr bwMode="auto">
            <a:xfrm>
              <a:off x="5064919" y="4341396"/>
              <a:ext cx="990600" cy="284742"/>
            </a:xfrm>
            <a:prstGeom prst="rect">
              <a:avLst/>
            </a:prstGeom>
            <a:noFill/>
            <a:ln w="9525">
              <a:noFill/>
              <a:miter lim="800000"/>
              <a:headEnd/>
              <a:tailEnd/>
            </a:ln>
          </p:spPr>
          <p:txBody>
            <a:bodyPr>
              <a:spAutoFit/>
            </a:bodyPr>
            <a:lstStyle/>
            <a:p>
              <a:r>
                <a:rPr lang="en-US" altLang="zh-CN" sz="1867" b="1" dirty="0">
                  <a:latin typeface="微软雅黑" pitchFamily="34" charset="-122"/>
                  <a:ea typeface="微软雅黑" pitchFamily="34" charset="-122"/>
                </a:rPr>
                <a:t>j = --</a:t>
              </a:r>
              <a:r>
                <a:rPr lang="en-US" altLang="zh-CN" sz="1867" b="1" dirty="0" err="1">
                  <a:latin typeface="微软雅黑" pitchFamily="34" charset="-122"/>
                  <a:ea typeface="微软雅黑" pitchFamily="34" charset="-122"/>
                </a:rPr>
                <a:t>i</a:t>
              </a:r>
              <a:r>
                <a:rPr lang="en-US" altLang="zh-CN" sz="1867" dirty="0">
                  <a:latin typeface="微软雅黑" pitchFamily="34" charset="-122"/>
                  <a:ea typeface="微软雅黑" pitchFamily="34" charset="-122"/>
                </a:rPr>
                <a:t> </a:t>
              </a:r>
            </a:p>
          </p:txBody>
        </p:sp>
        <p:sp>
          <p:nvSpPr>
            <p:cNvPr id="2331659" name="Rectangle 11"/>
            <p:cNvSpPr>
              <a:spLocks noChangeArrowheads="1"/>
            </p:cNvSpPr>
            <p:nvPr/>
          </p:nvSpPr>
          <p:spPr bwMode="auto">
            <a:xfrm>
              <a:off x="6203159" y="4342202"/>
              <a:ext cx="1328737" cy="284742"/>
            </a:xfrm>
            <a:prstGeom prst="rect">
              <a:avLst/>
            </a:prstGeom>
            <a:noFill/>
            <a:ln w="9525">
              <a:noFill/>
              <a:miter lim="800000"/>
              <a:headEnd/>
              <a:tailEnd/>
            </a:ln>
          </p:spPr>
          <p:txBody>
            <a:bodyPr wrap="square">
              <a:spAutoFit/>
            </a:bodyPr>
            <a:lstStyle/>
            <a:p>
              <a:r>
                <a:rPr lang="en-US" altLang="zh-CN" sz="1867" b="1" dirty="0" err="1">
                  <a:latin typeface="微软雅黑" pitchFamily="34" charset="-122"/>
                  <a:ea typeface="微软雅黑" pitchFamily="34" charset="-122"/>
                </a:rPr>
                <a:t>i</a:t>
              </a:r>
              <a:r>
                <a:rPr lang="en-US" altLang="zh-CN" sz="1867" b="1" dirty="0">
                  <a:latin typeface="微软雅黑" pitchFamily="34" charset="-122"/>
                  <a:ea typeface="微软雅黑" pitchFamily="34" charset="-122"/>
                </a:rPr>
                <a:t>=2   j=2</a:t>
              </a:r>
              <a:r>
                <a:rPr lang="en-US" altLang="zh-CN" sz="1867" dirty="0">
                  <a:latin typeface="微软雅黑" pitchFamily="34" charset="-122"/>
                  <a:ea typeface="微软雅黑" pitchFamily="34" charset="-122"/>
                </a:rPr>
                <a:t> </a:t>
              </a:r>
            </a:p>
          </p:txBody>
        </p:sp>
        <p:sp>
          <p:nvSpPr>
            <p:cNvPr id="12" name="矩形 11"/>
            <p:cNvSpPr/>
            <p:nvPr/>
          </p:nvSpPr>
          <p:spPr>
            <a:xfrm>
              <a:off x="3577970" y="3714750"/>
              <a:ext cx="850233" cy="284742"/>
            </a:xfrm>
            <a:prstGeom prst="rect">
              <a:avLst/>
            </a:prstGeom>
          </p:spPr>
          <p:txBody>
            <a:bodyPr wrap="none">
              <a:spAutoFit/>
            </a:bodyPr>
            <a:lstStyle/>
            <a:p>
              <a:r>
                <a:rPr lang="zh-CN" altLang="en-US" sz="1867" b="1" dirty="0">
                  <a:solidFill>
                    <a:prstClr val="white"/>
                  </a:solidFill>
                  <a:latin typeface="微软雅黑" pitchFamily="34" charset="-122"/>
                  <a:ea typeface="微软雅黑" pitchFamily="34" charset="-122"/>
                </a:rPr>
                <a:t>如：</a:t>
              </a:r>
              <a:r>
                <a:rPr lang="en-US" altLang="zh-CN" sz="1867" b="1" dirty="0" err="1">
                  <a:solidFill>
                    <a:prstClr val="white"/>
                  </a:solidFill>
                  <a:latin typeface="微软雅黑" pitchFamily="34" charset="-122"/>
                  <a:ea typeface="微软雅黑" pitchFamily="34" charset="-122"/>
                </a:rPr>
                <a:t>i</a:t>
              </a:r>
              <a:r>
                <a:rPr lang="en-US" altLang="zh-CN" sz="1867" b="1" dirty="0">
                  <a:solidFill>
                    <a:prstClr val="white"/>
                  </a:solidFill>
                  <a:latin typeface="微软雅黑" pitchFamily="34" charset="-122"/>
                  <a:ea typeface="微软雅黑" pitchFamily="34" charset="-122"/>
                </a:rPr>
                <a:t>=3 </a:t>
              </a:r>
              <a:endParaRPr lang="zh-CN" altLang="en-US" sz="1867" dirty="0">
                <a:latin typeface="微软雅黑" pitchFamily="34" charset="-122"/>
                <a:ea typeface="微软雅黑" pitchFamily="34" charset="-122"/>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1890" name="Rectangle 2"/>
          <p:cNvSpPr>
            <a:spLocks noGrp="1" noChangeArrowheads="1"/>
          </p:cNvSpPr>
          <p:nvPr>
            <p:ph type="title"/>
          </p:nvPr>
        </p:nvSpPr>
        <p:spPr/>
        <p:txBody>
          <a:bodyPr>
            <a:normAutofit/>
          </a:bodyPr>
          <a:lstStyle/>
          <a:p>
            <a:pPr marL="1117572" indent="-1117572">
              <a:defRPr/>
            </a:pPr>
            <a:r>
              <a:rPr lang="zh-CN" altLang="en-US" b="1" dirty="0">
                <a:latin typeface="微软雅黑" pitchFamily="34" charset="-122"/>
              </a:rPr>
              <a:t>总结</a:t>
            </a:r>
          </a:p>
        </p:txBody>
      </p:sp>
      <p:sp>
        <p:nvSpPr>
          <p:cNvPr id="121859" name="Rectangle 3"/>
          <p:cNvSpPr>
            <a:spLocks noGrp="1" noChangeArrowheads="1"/>
          </p:cNvSpPr>
          <p:nvPr>
            <p:ph idx="4294967295"/>
          </p:nvPr>
        </p:nvSpPr>
        <p:spPr>
          <a:xfrm>
            <a:off x="806026" y="836783"/>
            <a:ext cx="10363200" cy="5772150"/>
          </a:xfrm>
        </p:spPr>
        <p:txBody>
          <a:bodyPr>
            <a:normAutofit/>
          </a:bodyPr>
          <a:lstStyle/>
          <a:p>
            <a:pPr eaLnBrk="1" hangingPunct="1">
              <a:lnSpc>
                <a:spcPct val="140000"/>
              </a:lnSpc>
              <a:buNone/>
            </a:pPr>
            <a:r>
              <a:rPr lang="zh-CN" altLang="en-US" sz="2533" b="1" dirty="0"/>
              <a:t>一个程序有注释、编译预处理指令、主程序组成</a:t>
            </a:r>
            <a:endParaRPr lang="en-US" altLang="zh-CN" sz="2533" b="1" dirty="0"/>
          </a:p>
          <a:p>
            <a:pPr>
              <a:lnSpc>
                <a:spcPct val="140000"/>
              </a:lnSpc>
              <a:spcBef>
                <a:spcPts val="2400"/>
              </a:spcBef>
              <a:buNone/>
            </a:pPr>
            <a:r>
              <a:rPr lang="zh-CN" altLang="en-US" sz="2533" b="1" dirty="0"/>
              <a:t>主程序是一组函数</a:t>
            </a:r>
            <a:endParaRPr lang="en-US" altLang="zh-CN" sz="2533" b="1" dirty="0"/>
          </a:p>
          <a:p>
            <a:pPr>
              <a:spcBef>
                <a:spcPts val="800"/>
              </a:spcBef>
              <a:buNone/>
            </a:pPr>
            <a:r>
              <a:rPr lang="zh-CN" altLang="en-US" sz="2000" dirty="0"/>
              <a:t>函数由函数头和函数体组成</a:t>
            </a:r>
            <a:endParaRPr lang="en-US" altLang="zh-CN" sz="2000" dirty="0"/>
          </a:p>
          <a:p>
            <a:pPr>
              <a:spcBef>
                <a:spcPts val="800"/>
              </a:spcBef>
              <a:buNone/>
            </a:pPr>
            <a:r>
              <a:rPr lang="zh-CN" altLang="en-US" sz="2000" dirty="0"/>
              <a:t>函数体由变量定义、输入、计算、输出组成</a:t>
            </a:r>
            <a:endParaRPr lang="en-US" altLang="zh-CN" sz="2000" dirty="0"/>
          </a:p>
          <a:p>
            <a:pPr>
              <a:lnSpc>
                <a:spcPct val="140000"/>
              </a:lnSpc>
              <a:spcBef>
                <a:spcPts val="2400"/>
              </a:spcBef>
              <a:buNone/>
            </a:pPr>
            <a:r>
              <a:rPr lang="zh-CN" altLang="en-US" sz="2533" b="1" dirty="0"/>
              <a:t>程序设计风格</a:t>
            </a:r>
            <a:endParaRPr lang="en-US" altLang="zh-CN" sz="2533" b="1" dirty="0"/>
          </a:p>
          <a:p>
            <a:pPr>
              <a:lnSpc>
                <a:spcPct val="120000"/>
              </a:lnSpc>
              <a:buNone/>
            </a:pPr>
            <a:r>
              <a:rPr lang="zh-CN" altLang="en-US" sz="2000" dirty="0"/>
              <a:t>用注释告诉读者他们所需要知道的东西 </a:t>
            </a:r>
          </a:p>
          <a:p>
            <a:pPr>
              <a:lnSpc>
                <a:spcPct val="120000"/>
              </a:lnSpc>
              <a:buNone/>
            </a:pPr>
            <a:r>
              <a:rPr lang="zh-CN" altLang="en-US" sz="2000" dirty="0"/>
              <a:t>使用缩进来区别程序不同的控制级别 </a:t>
            </a:r>
          </a:p>
          <a:p>
            <a:pPr>
              <a:lnSpc>
                <a:spcPct val="120000"/>
              </a:lnSpc>
              <a:buNone/>
            </a:pPr>
            <a:r>
              <a:rPr lang="zh-CN" altLang="en-US" sz="2000" dirty="0"/>
              <a:t>使用有意义的名字 </a:t>
            </a:r>
          </a:p>
          <a:p>
            <a:pPr>
              <a:lnSpc>
                <a:spcPct val="120000"/>
              </a:lnSpc>
              <a:buNone/>
            </a:pPr>
            <a:r>
              <a:rPr lang="zh-CN" altLang="en-US" sz="2000" dirty="0"/>
              <a:t>避免直接使用那些有特殊意义的常量 </a:t>
            </a:r>
          </a:p>
          <a:p>
            <a:pPr>
              <a:lnSpc>
                <a:spcPct val="120000"/>
              </a:lnSpc>
              <a:buNone/>
            </a:pPr>
            <a:r>
              <a:rPr lang="zh-CN" altLang="en-US" sz="2000" dirty="0"/>
              <a:t>在适当的情况下使用标准习语和习惯 </a:t>
            </a:r>
          </a:p>
          <a:p>
            <a:pPr eaLnBrk="1" hangingPunct="1">
              <a:lnSpc>
                <a:spcPct val="140000"/>
              </a:lnSpc>
              <a:buNone/>
            </a:pPr>
            <a:endParaRPr lang="zh-CN" altLang="en-US" sz="2400" b="1" dirty="0"/>
          </a:p>
        </p:txBody>
      </p:sp>
    </p:spTree>
  </p:cSld>
  <p:clrMapOvr>
    <a:masterClrMapping/>
  </p:clrMapOvr>
  <p:transition spd="med">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40" name="Rectangle 4"/>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第</a:t>
            </a:r>
            <a:r>
              <a:rPr lang="en-US" altLang="zh-CN" b="1" dirty="0">
                <a:latin typeface="微软雅黑" pitchFamily="34" charset="-122"/>
              </a:rPr>
              <a:t>3</a:t>
            </a:r>
            <a:r>
              <a:rPr lang="zh-CN" altLang="en-US" b="1" dirty="0">
                <a:latin typeface="微软雅黑" pitchFamily="34" charset="-122"/>
              </a:rPr>
              <a:t>章 分支程序设计</a:t>
            </a:r>
          </a:p>
        </p:txBody>
      </p:sp>
      <p:sp>
        <p:nvSpPr>
          <p:cNvPr id="6" name="Rectangle 3"/>
          <p:cNvSpPr>
            <a:spLocks noGrp="1" noChangeArrowheads="1"/>
          </p:cNvSpPr>
          <p:nvPr>
            <p:ph idx="4294967295"/>
          </p:nvPr>
        </p:nvSpPr>
        <p:spPr>
          <a:xfrm>
            <a:off x="6987072" y="1150832"/>
            <a:ext cx="4791075" cy="4848225"/>
          </a:xfrm>
        </p:spPr>
        <p:txBody>
          <a:bodyPr>
            <a:normAutofit fontScale="92500" lnSpcReduction="10000"/>
          </a:bodyPr>
          <a:lstStyle/>
          <a:p>
            <a:pPr eaLnBrk="1" hangingPunct="1">
              <a:lnSpc>
                <a:spcPct val="120000"/>
              </a:lnSpc>
              <a:buNone/>
            </a:pPr>
            <a:r>
              <a:rPr lang="zh-CN" altLang="en-US" sz="2400" b="1" dirty="0"/>
              <a:t>程序执行</a:t>
            </a:r>
            <a:endParaRPr lang="en-US" altLang="zh-CN" sz="2400" b="1" dirty="0"/>
          </a:p>
          <a:p>
            <a:pPr eaLnBrk="1" hangingPunct="1">
              <a:buNone/>
            </a:pPr>
            <a:r>
              <a:rPr lang="zh-CN" altLang="en-US" sz="1867" dirty="0"/>
              <a:t>有时能得到正确结果</a:t>
            </a:r>
            <a:endParaRPr lang="en-US" altLang="zh-CN" sz="1867" dirty="0"/>
          </a:p>
          <a:p>
            <a:pPr eaLnBrk="1" hangingPunct="1">
              <a:buNone/>
            </a:pPr>
            <a:r>
              <a:rPr lang="zh-CN" altLang="en-US" sz="1867" dirty="0"/>
              <a:t>有时会得到结果为无穷大</a:t>
            </a:r>
            <a:endParaRPr lang="en-US" altLang="zh-CN" sz="1867" dirty="0"/>
          </a:p>
          <a:p>
            <a:pPr eaLnBrk="1" hangingPunct="1">
              <a:buNone/>
            </a:pPr>
            <a:r>
              <a:rPr lang="zh-CN" altLang="en-US" sz="1867" dirty="0"/>
              <a:t>有时程序甚至异常终止</a:t>
            </a:r>
          </a:p>
          <a:p>
            <a:pPr>
              <a:lnSpc>
                <a:spcPct val="120000"/>
              </a:lnSpc>
              <a:spcBef>
                <a:spcPts val="2400"/>
              </a:spcBef>
              <a:buNone/>
            </a:pPr>
            <a:r>
              <a:rPr lang="zh-CN" altLang="en-US" sz="2400" b="1" dirty="0"/>
              <a:t>问题</a:t>
            </a:r>
            <a:endParaRPr lang="en-US" altLang="zh-CN" sz="2400" b="1" dirty="0"/>
          </a:p>
          <a:p>
            <a:pPr eaLnBrk="1" hangingPunct="1">
              <a:lnSpc>
                <a:spcPct val="120000"/>
              </a:lnSpc>
              <a:buNone/>
            </a:pPr>
            <a:r>
              <a:rPr lang="zh-CN" altLang="en-US" sz="1867" dirty="0"/>
              <a:t>没有考虑特殊情况</a:t>
            </a:r>
            <a:endParaRPr lang="en-US" altLang="zh-CN" sz="1867" dirty="0"/>
          </a:p>
          <a:p>
            <a:pPr lvl="1" eaLnBrk="1" hangingPunct="1">
              <a:lnSpc>
                <a:spcPct val="120000"/>
              </a:lnSpc>
              <a:buNone/>
            </a:pPr>
            <a:r>
              <a:rPr lang="zh-CN" altLang="en-US" sz="1867" dirty="0"/>
              <a:t>不是一元二次方程</a:t>
            </a:r>
            <a:endParaRPr lang="en-US" altLang="zh-CN" sz="1867" dirty="0"/>
          </a:p>
          <a:p>
            <a:pPr lvl="1" eaLnBrk="1" hangingPunct="1">
              <a:lnSpc>
                <a:spcPct val="120000"/>
              </a:lnSpc>
              <a:buNone/>
            </a:pPr>
            <a:r>
              <a:rPr lang="en-US" altLang="zh-CN" sz="1867" dirty="0"/>
              <a:t>b</a:t>
            </a:r>
            <a:r>
              <a:rPr lang="en-US" altLang="zh-CN" sz="1867" baseline="30000" dirty="0"/>
              <a:t>2</a:t>
            </a:r>
            <a:r>
              <a:rPr lang="en-US" altLang="zh-CN" sz="1867" dirty="0"/>
              <a:t>-4ac&lt;0</a:t>
            </a:r>
          </a:p>
          <a:p>
            <a:pPr>
              <a:lnSpc>
                <a:spcPct val="120000"/>
              </a:lnSpc>
              <a:spcBef>
                <a:spcPts val="2400"/>
              </a:spcBef>
              <a:buNone/>
            </a:pPr>
            <a:r>
              <a:rPr lang="zh-CN" altLang="en-US" sz="2400" b="1" dirty="0"/>
              <a:t>解决方案</a:t>
            </a:r>
            <a:endParaRPr lang="en-US" altLang="zh-CN" sz="2400" b="1" dirty="0"/>
          </a:p>
          <a:p>
            <a:pPr>
              <a:lnSpc>
                <a:spcPct val="110000"/>
              </a:lnSpc>
              <a:buNone/>
            </a:pPr>
            <a:r>
              <a:rPr lang="zh-CN" altLang="en-US" sz="1867" dirty="0"/>
              <a:t>检测特殊情况：关系表达式和逻辑表达式</a:t>
            </a:r>
            <a:endParaRPr lang="en-US" altLang="zh-CN" sz="1867" dirty="0"/>
          </a:p>
          <a:p>
            <a:pPr>
              <a:lnSpc>
                <a:spcPct val="110000"/>
              </a:lnSpc>
              <a:buNone/>
            </a:pPr>
            <a:r>
              <a:rPr lang="zh-CN" altLang="en-US" sz="1867" dirty="0"/>
              <a:t>处理特殊情况的机制：</a:t>
            </a:r>
            <a:r>
              <a:rPr lang="en-US" altLang="zh-CN" sz="1867" dirty="0"/>
              <a:t>if  </a:t>
            </a:r>
            <a:r>
              <a:rPr lang="zh-CN" altLang="en-US" sz="1867" dirty="0"/>
              <a:t>和  </a:t>
            </a:r>
            <a:r>
              <a:rPr lang="en-US" altLang="zh-CN" sz="1867" dirty="0"/>
              <a:t>switch  </a:t>
            </a:r>
            <a:r>
              <a:rPr lang="zh-CN" altLang="en-US" sz="1867" dirty="0"/>
              <a:t>语句</a:t>
            </a:r>
            <a:endParaRPr lang="en-US" altLang="zh-CN" sz="1867" dirty="0"/>
          </a:p>
          <a:p>
            <a:pPr eaLnBrk="1" hangingPunct="1">
              <a:lnSpc>
                <a:spcPct val="120000"/>
              </a:lnSpc>
              <a:buNone/>
            </a:pPr>
            <a:endParaRPr lang="zh-CN" altLang="en-US" sz="1867" dirty="0"/>
          </a:p>
        </p:txBody>
      </p:sp>
      <p:sp>
        <p:nvSpPr>
          <p:cNvPr id="5" name="Rectangle 18"/>
          <p:cNvSpPr>
            <a:spLocks noChangeArrowheads="1"/>
          </p:cNvSpPr>
          <p:nvPr/>
        </p:nvSpPr>
        <p:spPr bwMode="auto">
          <a:xfrm>
            <a:off x="413853" y="951916"/>
            <a:ext cx="6819900" cy="5582234"/>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spAutoFit/>
          </a:bodyPr>
          <a:lstStyle/>
          <a:p>
            <a:pPr indent="270927" fontAlgn="base">
              <a:spcBef>
                <a:spcPct val="0"/>
              </a:spcBef>
              <a:spcAft>
                <a:spcPct val="0"/>
              </a:spcAft>
            </a:pPr>
            <a:r>
              <a:rPr lang="en-US" altLang="zh-CN" sz="1867" dirty="0">
                <a:latin typeface="微软雅黑" pitchFamily="34" charset="-122"/>
                <a:ea typeface="微软雅黑" pitchFamily="34" charset="-122"/>
                <a:cs typeface="Courier New" pitchFamily="49" charset="0"/>
              </a:rPr>
              <a:t>#include &lt;</a:t>
            </a:r>
            <a:r>
              <a:rPr lang="en-US" altLang="zh-CN" sz="1867" dirty="0" err="1">
                <a:latin typeface="微软雅黑" pitchFamily="34" charset="-122"/>
                <a:ea typeface="微软雅黑" pitchFamily="34" charset="-122"/>
                <a:cs typeface="Courier New" pitchFamily="49" charset="0"/>
              </a:rPr>
              <a:t>iostream</a:t>
            </a:r>
            <a:r>
              <a:rPr lang="en-US" altLang="zh-CN" sz="1867" dirty="0">
                <a:latin typeface="微软雅黑" pitchFamily="34" charset="-122"/>
                <a:ea typeface="微软雅黑" pitchFamily="34" charset="-122"/>
                <a:cs typeface="Courier New" pitchFamily="49" charset="0"/>
              </a:rPr>
              <a:t>&gt;</a:t>
            </a: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#include &lt;</a:t>
            </a:r>
            <a:r>
              <a:rPr lang="en-US" altLang="zh-CN" sz="1867" dirty="0" err="1">
                <a:latin typeface="微软雅黑" pitchFamily="34" charset="-122"/>
                <a:ea typeface="微软雅黑" pitchFamily="34" charset="-122"/>
                <a:cs typeface="Courier New" pitchFamily="49" charset="0"/>
              </a:rPr>
              <a:t>cmath</a:t>
            </a:r>
            <a:r>
              <a:rPr lang="en-US" altLang="zh-CN" sz="1867" dirty="0">
                <a:latin typeface="微软雅黑" pitchFamily="34" charset="-122"/>
                <a:ea typeface="微软雅黑" pitchFamily="34" charset="-122"/>
                <a:cs typeface="Courier New" pitchFamily="49" charset="0"/>
              </a:rPr>
              <a:t>&gt;</a:t>
            </a: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using </a:t>
            </a:r>
            <a:r>
              <a:rPr lang="en-US" altLang="zh-CN" sz="1867" dirty="0" err="1">
                <a:latin typeface="微软雅黑" pitchFamily="34" charset="-122"/>
                <a:ea typeface="微软雅黑" pitchFamily="34" charset="-122"/>
                <a:cs typeface="Courier New" pitchFamily="49" charset="0"/>
              </a:rPr>
              <a:t>namesace</a:t>
            </a:r>
            <a:r>
              <a:rPr lang="en-US" altLang="zh-CN" sz="1867" dirty="0">
                <a:latin typeface="微软雅黑" pitchFamily="34" charset="-122"/>
                <a:ea typeface="微软雅黑" pitchFamily="34" charset="-122"/>
                <a:cs typeface="Courier New" pitchFamily="49" charset="0"/>
              </a:rPr>
              <a:t> std;</a:t>
            </a:r>
          </a:p>
          <a:p>
            <a:pPr indent="270927" eaLnBrk="0" fontAlgn="base" hangingPunct="0">
              <a:spcBef>
                <a:spcPct val="0"/>
              </a:spcBef>
              <a:spcAft>
                <a:spcPct val="0"/>
              </a:spcAft>
            </a:pPr>
            <a:endParaRPr lang="en-US" altLang="zh-CN" sz="1867" dirty="0">
              <a:latin typeface="微软雅黑" pitchFamily="34" charset="-122"/>
              <a:ea typeface="微软雅黑" pitchFamily="34" charset="-122"/>
              <a:cs typeface="Courier New" pitchFamily="49" charset="0"/>
            </a:endParaRPr>
          </a:p>
          <a:p>
            <a:pPr indent="270927" eaLnBrk="0" fontAlgn="base" hangingPunct="0">
              <a:spcBef>
                <a:spcPct val="0"/>
              </a:spcBef>
              <a:spcAft>
                <a:spcPct val="0"/>
              </a:spcAft>
            </a:pPr>
            <a:r>
              <a:rPr lang="en-US" altLang="zh-CN" sz="1867" dirty="0" err="1">
                <a:latin typeface="微软雅黑" pitchFamily="34" charset="-122"/>
                <a:ea typeface="微软雅黑" pitchFamily="34" charset="-122"/>
                <a:cs typeface="Courier New" pitchFamily="49" charset="0"/>
              </a:rPr>
              <a:t>int</a:t>
            </a:r>
            <a:r>
              <a:rPr lang="en-US" altLang="zh-CN" sz="1867" dirty="0">
                <a:latin typeface="微软雅黑" pitchFamily="34" charset="-122"/>
                <a:ea typeface="微软雅黑" pitchFamily="34" charset="-122"/>
                <a:cs typeface="Courier New" pitchFamily="49" charset="0"/>
              </a:rPr>
              <a:t> main()</a:t>
            </a:r>
          </a:p>
          <a:p>
            <a:pPr indent="270927" fontAlgn="base">
              <a:spcBef>
                <a:spcPct val="0"/>
              </a:spcBef>
              <a:spcAft>
                <a:spcPct val="0"/>
              </a:spcAft>
            </a:pPr>
            <a:r>
              <a:rPr lang="en-US" altLang="zh-CN" sz="1867" dirty="0">
                <a:latin typeface="微软雅黑" pitchFamily="34" charset="-122"/>
                <a:ea typeface="微软雅黑" pitchFamily="34" charset="-122"/>
                <a:cs typeface="Courier New" pitchFamily="49" charset="0"/>
              </a:rPr>
              <a:t>{</a:t>
            </a:r>
          </a:p>
          <a:p>
            <a:pPr indent="270927" fontAlgn="base">
              <a:spcBef>
                <a:spcPct val="0"/>
              </a:spcBef>
              <a:spcAft>
                <a:spcPct val="0"/>
              </a:spcAft>
            </a:pPr>
            <a:r>
              <a:rPr lang="en-US" altLang="zh-CN" sz="1867" dirty="0">
                <a:latin typeface="微软雅黑" pitchFamily="34" charset="-122"/>
                <a:ea typeface="微软雅黑" pitchFamily="34" charset="-122"/>
                <a:cs typeface="Courier New" pitchFamily="49" charset="0"/>
              </a:rPr>
              <a:t>   double a, b, c, x1, x2, </a:t>
            </a:r>
            <a:r>
              <a:rPr lang="en-US" altLang="zh-CN" sz="1867" dirty="0" err="1">
                <a:latin typeface="微软雅黑" pitchFamily="34" charset="-122"/>
                <a:ea typeface="微软雅黑" pitchFamily="34" charset="-122"/>
                <a:cs typeface="Courier New" pitchFamily="49" charset="0"/>
              </a:rPr>
              <a:t>dlt</a:t>
            </a:r>
            <a:r>
              <a:rPr lang="en-US" altLang="zh-CN" sz="1867" dirty="0">
                <a:latin typeface="微软雅黑" pitchFamily="34" charset="-122"/>
                <a:ea typeface="微软雅黑" pitchFamily="34" charset="-122"/>
                <a:cs typeface="Courier New" pitchFamily="49" charset="0"/>
              </a:rPr>
              <a:t>;</a:t>
            </a:r>
          </a:p>
          <a:p>
            <a:pPr indent="406390" eaLnBrk="0" fontAlgn="base" hangingPunct="0">
              <a:spcBef>
                <a:spcPct val="0"/>
              </a:spcBef>
              <a:spcAft>
                <a:spcPct val="0"/>
              </a:spcAft>
            </a:pPr>
            <a:endParaRPr lang="en-US" altLang="zh-CN" sz="1867" dirty="0">
              <a:latin typeface="微软雅黑" pitchFamily="34" charset="-122"/>
              <a:ea typeface="微软雅黑" pitchFamily="34" charset="-122"/>
              <a:cs typeface="Courier New" pitchFamily="49" charset="0"/>
            </a:endParaRPr>
          </a:p>
          <a:p>
            <a:pPr indent="406390"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a:t>
            </a:r>
            <a:r>
              <a:rPr lang="zh-CN" altLang="en-US" sz="1867" dirty="0">
                <a:latin typeface="微软雅黑" pitchFamily="34" charset="-122"/>
                <a:ea typeface="微软雅黑" pitchFamily="34" charset="-122"/>
                <a:cs typeface="Courier New" pitchFamily="49" charset="0"/>
              </a:rPr>
              <a:t>请输入方程的</a:t>
            </a:r>
            <a:r>
              <a:rPr lang="en-US" altLang="zh-CN" sz="1867" dirty="0">
                <a:latin typeface="微软雅黑" pitchFamily="34" charset="-122"/>
                <a:ea typeface="微软雅黑" pitchFamily="34" charset="-122"/>
                <a:cs typeface="Courier New" pitchFamily="49" charset="0"/>
              </a:rPr>
              <a:t>3</a:t>
            </a:r>
            <a:r>
              <a:rPr lang="zh-CN" altLang="en-US" sz="1867" dirty="0">
                <a:latin typeface="微软雅黑" pitchFamily="34" charset="-122"/>
                <a:ea typeface="微软雅黑" pitchFamily="34" charset="-122"/>
                <a:cs typeface="Courier New" pitchFamily="49" charset="0"/>
              </a:rPr>
              <a:t>个系数：</a:t>
            </a:r>
            <a:r>
              <a:rPr lang="en-US" altLang="zh-CN" sz="1867" dirty="0">
                <a:latin typeface="微软雅黑" pitchFamily="34" charset="-122"/>
                <a:ea typeface="微软雅黑" pitchFamily="34" charset="-122"/>
                <a:cs typeface="Courier New" pitchFamily="49" charset="0"/>
              </a:rPr>
              <a:t>" &lt;&lt; </a:t>
            </a:r>
            <a:r>
              <a:rPr lang="en-US" altLang="zh-CN" sz="1867" dirty="0" err="1">
                <a:latin typeface="微软雅黑" pitchFamily="34" charset="-122"/>
                <a:ea typeface="微软雅黑" pitchFamily="34" charset="-122"/>
                <a:cs typeface="Courier New" pitchFamily="49" charset="0"/>
              </a:rPr>
              <a:t>endl</a:t>
            </a:r>
            <a:r>
              <a:rPr lang="en-US" altLang="zh-CN" sz="1867" dirty="0">
                <a:latin typeface="微软雅黑" pitchFamily="34" charset="-122"/>
                <a:ea typeface="微软雅黑" pitchFamily="34" charset="-122"/>
                <a:cs typeface="Courier New" pitchFamily="49" charset="0"/>
              </a:rPr>
              <a:t>;</a:t>
            </a:r>
            <a:endParaRPr lang="en-US" altLang="zh-CN" sz="1867" dirty="0">
              <a:latin typeface="微软雅黑" pitchFamily="34" charset="-122"/>
              <a:ea typeface="微软雅黑" pitchFamily="34" charset="-122"/>
              <a:cs typeface="宋体" pitchFamily="2" charset="-122"/>
            </a:endParaRP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cin</a:t>
            </a:r>
            <a:r>
              <a:rPr lang="en-US" altLang="zh-CN" sz="1867" dirty="0">
                <a:latin typeface="微软雅黑" pitchFamily="34" charset="-122"/>
                <a:ea typeface="微软雅黑" pitchFamily="34" charset="-122"/>
                <a:cs typeface="Courier New" pitchFamily="49" charset="0"/>
              </a:rPr>
              <a:t> &gt; a &gt;&gt; b &gt;&gt; c;</a:t>
            </a:r>
          </a:p>
          <a:p>
            <a:pPr indent="270927" fontAlgn="base">
              <a:spcBef>
                <a:spcPct val="0"/>
              </a:spcBef>
              <a:spcAft>
                <a:spcPct val="0"/>
              </a:spcAft>
            </a:pPr>
            <a:endParaRPr lang="en-US" altLang="zh-CN" sz="1867" dirty="0">
              <a:latin typeface="微软雅黑" pitchFamily="34" charset="-122"/>
              <a:ea typeface="微软雅黑" pitchFamily="34" charset="-122"/>
              <a:cs typeface="Courier New" pitchFamily="49" charset="0"/>
            </a:endParaRP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dlt</a:t>
            </a:r>
            <a:r>
              <a:rPr lang="en-US" altLang="zh-CN" sz="1867" dirty="0">
                <a:latin typeface="微软雅黑" pitchFamily="34" charset="-122"/>
                <a:ea typeface="微软雅黑" pitchFamily="34" charset="-122"/>
                <a:cs typeface="Courier New" pitchFamily="49" charset="0"/>
              </a:rPr>
              <a:t> = b * b - 4 * a * c;</a:t>
            </a:r>
            <a:endParaRPr lang="en-US" altLang="zh-CN" sz="1867" dirty="0">
              <a:latin typeface="微软雅黑" pitchFamily="34" charset="-122"/>
              <a:ea typeface="微软雅黑" pitchFamily="34" charset="-122"/>
              <a:cs typeface="宋体" pitchFamily="2" charset="-122"/>
            </a:endParaRP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x1 = (-b + </a:t>
            </a:r>
            <a:r>
              <a:rPr lang="en-US" altLang="zh-CN" sz="1867" dirty="0" err="1">
                <a:latin typeface="微软雅黑" pitchFamily="34" charset="-122"/>
                <a:ea typeface="微软雅黑" pitchFamily="34" charset="-122"/>
                <a:cs typeface="Courier New" pitchFamily="49" charset="0"/>
              </a:rPr>
              <a:t>sqrt</a:t>
            </a:r>
            <a:r>
              <a:rPr lang="en-US" altLang="zh-CN" sz="1867" dirty="0">
                <a:latin typeface="微软雅黑" pitchFamily="34" charset="-122"/>
                <a:ea typeface="微软雅黑" pitchFamily="34" charset="-122"/>
                <a:cs typeface="Courier New" pitchFamily="49" charset="0"/>
              </a:rPr>
              <a:t>(</a:t>
            </a:r>
            <a:r>
              <a:rPr lang="en-US" altLang="zh-CN" sz="1867" dirty="0" err="1">
                <a:latin typeface="微软雅黑" pitchFamily="34" charset="-122"/>
                <a:ea typeface="微软雅黑" pitchFamily="34" charset="-122"/>
                <a:cs typeface="Courier New" pitchFamily="49" charset="0"/>
              </a:rPr>
              <a:t>dlt</a:t>
            </a:r>
            <a:r>
              <a:rPr lang="en-US" altLang="zh-CN" sz="1867" dirty="0">
                <a:latin typeface="微软雅黑" pitchFamily="34" charset="-122"/>
                <a:ea typeface="微软雅黑" pitchFamily="34" charset="-122"/>
                <a:cs typeface="Courier New" pitchFamily="49" charset="0"/>
              </a:rPr>
              <a:t>)) / 2 / a; </a:t>
            </a:r>
            <a:endParaRPr lang="en-US" altLang="zh-CN" sz="1867" dirty="0">
              <a:latin typeface="微软雅黑" pitchFamily="34" charset="-122"/>
              <a:ea typeface="微软雅黑" pitchFamily="34" charset="-122"/>
              <a:cs typeface="宋体" pitchFamily="2" charset="-122"/>
            </a:endParaRP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x2 = (-b - </a:t>
            </a:r>
            <a:r>
              <a:rPr lang="en-US" altLang="zh-CN" sz="1867" dirty="0" err="1">
                <a:latin typeface="微软雅黑" pitchFamily="34" charset="-122"/>
                <a:ea typeface="微软雅黑" pitchFamily="34" charset="-122"/>
                <a:cs typeface="Courier New" pitchFamily="49" charset="0"/>
              </a:rPr>
              <a:t>sqrt</a:t>
            </a:r>
            <a:r>
              <a:rPr lang="en-US" altLang="zh-CN" sz="1867" dirty="0">
                <a:latin typeface="微软雅黑" pitchFamily="34" charset="-122"/>
                <a:ea typeface="微软雅黑" pitchFamily="34" charset="-122"/>
                <a:cs typeface="Courier New" pitchFamily="49" charset="0"/>
              </a:rPr>
              <a:t>(dl)) / 2 / a; </a:t>
            </a:r>
          </a:p>
          <a:p>
            <a:pPr indent="270927" eaLnBrk="0" fontAlgn="base" hangingPunct="0">
              <a:spcBef>
                <a:spcPct val="0"/>
              </a:spcBef>
              <a:spcAft>
                <a:spcPct val="0"/>
              </a:spcAft>
            </a:pPr>
            <a:endParaRPr lang="en-US" altLang="zh-CN" sz="1867" dirty="0">
              <a:latin typeface="微软雅黑" pitchFamily="34" charset="-122"/>
              <a:ea typeface="微软雅黑" pitchFamily="34" charset="-122"/>
              <a:cs typeface="Courier New" pitchFamily="49" charset="0"/>
            </a:endParaRPr>
          </a:p>
          <a:p>
            <a:pPr indent="270927" fontAlgn="base">
              <a:spcBef>
                <a:spcPct val="0"/>
              </a:spcBef>
              <a:spcAft>
                <a:spcPct val="0"/>
              </a:spcAft>
            </a:pPr>
            <a:r>
              <a:rPr lang="en-US" altLang="zh-CN" sz="1867" dirty="0">
                <a:latin typeface="微软雅黑" pitchFamily="34" charset="-122"/>
                <a:ea typeface="微软雅黑" pitchFamily="34" charset="-122"/>
                <a:cs typeface="Courier New" pitchFamily="49" charset="0"/>
              </a:rPr>
              <a:t>   </a:t>
            </a:r>
            <a:r>
              <a:rPr lang="en-US" altLang="zh-CN" sz="1867" dirty="0" err="1">
                <a:latin typeface="微软雅黑" pitchFamily="34" charset="-122"/>
                <a:ea typeface="微软雅黑" pitchFamily="34" charset="-122"/>
                <a:cs typeface="Courier New" pitchFamily="49" charset="0"/>
              </a:rPr>
              <a:t>cout</a:t>
            </a:r>
            <a:r>
              <a:rPr lang="en-US" altLang="zh-CN" sz="1867" dirty="0">
                <a:latin typeface="微软雅黑" pitchFamily="34" charset="-122"/>
                <a:ea typeface="微软雅黑" pitchFamily="34" charset="-122"/>
                <a:cs typeface="Courier New" pitchFamily="49" charset="0"/>
              </a:rPr>
              <a:t> &lt;&lt; "x1=" &lt;&lt; x1 &lt;&lt; "   x2=" &lt;&lt; x2 &lt;&lt; </a:t>
            </a:r>
            <a:r>
              <a:rPr lang="en-US" altLang="zh-CN" sz="1867" dirty="0" err="1">
                <a:latin typeface="微软雅黑" pitchFamily="34" charset="-122"/>
                <a:ea typeface="微软雅黑" pitchFamily="34" charset="-122"/>
                <a:cs typeface="Courier New" pitchFamily="49" charset="0"/>
              </a:rPr>
              <a:t>endl</a:t>
            </a:r>
            <a:r>
              <a:rPr lang="en-US" altLang="zh-CN" sz="1867" dirty="0">
                <a:latin typeface="微软雅黑" pitchFamily="34" charset="-122"/>
                <a:ea typeface="微软雅黑" pitchFamily="34" charset="-122"/>
                <a:cs typeface="Courier New" pitchFamily="49" charset="0"/>
              </a:rPr>
              <a:t>; </a:t>
            </a:r>
            <a:endParaRPr lang="en-US" altLang="zh-CN" sz="1867" dirty="0">
              <a:latin typeface="微软雅黑" pitchFamily="34" charset="-122"/>
              <a:ea typeface="微软雅黑" pitchFamily="34" charset="-122"/>
              <a:cs typeface="宋体" pitchFamily="2" charset="-122"/>
            </a:endParaRP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a:t>
            </a: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   return 0;</a:t>
            </a:r>
          </a:p>
          <a:p>
            <a:pPr indent="270927" eaLnBrk="0" fontAlgn="base" hangingPunct="0">
              <a:spcBef>
                <a:spcPct val="0"/>
              </a:spcBef>
              <a:spcAft>
                <a:spcPct val="0"/>
              </a:spcAft>
            </a:pPr>
            <a:r>
              <a:rPr lang="en-US" altLang="zh-CN" sz="1867" dirty="0">
                <a:latin typeface="微软雅黑" pitchFamily="34" charset="-122"/>
                <a:ea typeface="微软雅黑" pitchFamily="34" charset="-122"/>
                <a:cs typeface="Courier New" pitchFamily="49" charset="0"/>
              </a:rPr>
              <a:t>}</a:t>
            </a:r>
            <a:r>
              <a:rPr lang="en-US" altLang="zh-CN" sz="1867" dirty="0">
                <a:latin typeface="微软雅黑" pitchFamily="34" charset="-122"/>
                <a:ea typeface="微软雅黑" pitchFamily="34" charset="-122"/>
                <a:cs typeface="宋体" pitchFamily="2" charset="-122"/>
              </a:rPr>
              <a:t> </a:t>
            </a:r>
            <a:endParaRPr lang="zh-CN" altLang="en-US" sz="1867" dirty="0">
              <a:latin typeface="微软雅黑" pitchFamily="34" charset="-122"/>
              <a:ea typeface="微软雅黑" pitchFamily="34" charset="-122"/>
              <a:cs typeface="宋体"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blinds(horizontal)">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blinds(horizontal)">
                                      <p:cBhvr>
                                        <p:cTn id="21" dur="500"/>
                                        <p:tgtEl>
                                          <p:spTgt spid="6">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blinds(horizontal)">
                                      <p:cBhvr>
                                        <p:cTn id="24" dur="500"/>
                                        <p:tgtEl>
                                          <p:spTgt spid="6">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blinds(horizontal)">
                                      <p:cBhvr>
                                        <p:cTn id="27" dur="500"/>
                                        <p:tgtEl>
                                          <p:spTgt spid="6">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blinds(horizontal)">
                                      <p:cBhvr>
                                        <p:cTn id="30" dur="500"/>
                                        <p:tgtEl>
                                          <p:spTgt spid="6">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blinds(horizontal)">
                                      <p:cBhvr>
                                        <p:cTn id="35" dur="500"/>
                                        <p:tgtEl>
                                          <p:spTgt spid="6">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6">
                                            <p:txEl>
                                              <p:pRg st="9" end="9"/>
                                            </p:txEl>
                                          </p:spTgt>
                                        </p:tgtEl>
                                        <p:attrNameLst>
                                          <p:attrName>style.visibility</p:attrName>
                                        </p:attrNameLst>
                                      </p:cBhvr>
                                      <p:to>
                                        <p:strVal val="visible"/>
                                      </p:to>
                                    </p:set>
                                    <p:animEffect transition="in" filter="blinds(horizontal)">
                                      <p:cBhvr>
                                        <p:cTn id="38" dur="500"/>
                                        <p:tgtEl>
                                          <p:spTgt spid="6">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6">
                                            <p:txEl>
                                              <p:pRg st="10" end="10"/>
                                            </p:txEl>
                                          </p:spTgt>
                                        </p:tgtEl>
                                        <p:attrNameLst>
                                          <p:attrName>style.visibility</p:attrName>
                                        </p:attrNameLst>
                                      </p:cBhvr>
                                      <p:to>
                                        <p:strVal val="visible"/>
                                      </p:to>
                                    </p:set>
                                    <p:animEffect transition="in" filter="blinds(horizontal)">
                                      <p:cBhvr>
                                        <p:cTn id="41"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4178"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关系表达式</a:t>
            </a:r>
          </a:p>
        </p:txBody>
      </p:sp>
      <p:sp>
        <p:nvSpPr>
          <p:cNvPr id="130051" name="Rectangle 3"/>
          <p:cNvSpPr>
            <a:spLocks noGrp="1" noChangeArrowheads="1"/>
          </p:cNvSpPr>
          <p:nvPr>
            <p:ph idx="4294967295"/>
          </p:nvPr>
        </p:nvSpPr>
        <p:spPr>
          <a:xfrm>
            <a:off x="690880" y="716133"/>
            <a:ext cx="10075863" cy="5892800"/>
          </a:xfrm>
        </p:spPr>
        <p:txBody>
          <a:bodyPr>
            <a:noAutofit/>
          </a:bodyPr>
          <a:lstStyle/>
          <a:p>
            <a:pPr eaLnBrk="1" hangingPunct="1">
              <a:lnSpc>
                <a:spcPct val="130000"/>
              </a:lnSpc>
              <a:buNone/>
            </a:pPr>
            <a:r>
              <a:rPr lang="zh-CN" altLang="en-US" sz="2400" b="1" dirty="0"/>
              <a:t>用来实现比较</a:t>
            </a:r>
          </a:p>
          <a:p>
            <a:pPr eaLnBrk="1" hangingPunct="1">
              <a:lnSpc>
                <a:spcPct val="130000"/>
              </a:lnSpc>
              <a:buNone/>
            </a:pPr>
            <a:r>
              <a:rPr lang="zh-CN" altLang="en-US" sz="2400" b="1" dirty="0"/>
              <a:t>关系运算符 </a:t>
            </a:r>
            <a:endParaRPr lang="en-US" altLang="zh-CN" sz="2400" b="1" dirty="0"/>
          </a:p>
          <a:p>
            <a:pPr eaLnBrk="1" hangingPunct="1">
              <a:lnSpc>
                <a:spcPct val="130000"/>
              </a:lnSpc>
              <a:buNone/>
            </a:pPr>
            <a:r>
              <a:rPr lang="zh-CN" altLang="en-US" sz="1867" dirty="0"/>
              <a:t>   </a:t>
            </a:r>
            <a:r>
              <a:rPr lang="en-US" altLang="zh-CN" sz="1867" dirty="0"/>
              <a:t>&gt;,     &gt;=,     ==,     &lt;=,     &lt;,     != </a:t>
            </a:r>
          </a:p>
          <a:p>
            <a:pPr eaLnBrk="1" hangingPunct="1">
              <a:lnSpc>
                <a:spcPct val="130000"/>
              </a:lnSpc>
              <a:buNone/>
            </a:pPr>
            <a:r>
              <a:rPr lang="zh-CN" altLang="en-US" sz="2400" b="1" dirty="0"/>
              <a:t>关系表达式 </a:t>
            </a:r>
            <a:endParaRPr lang="en-US" altLang="zh-CN" sz="2400" b="1" dirty="0"/>
          </a:p>
          <a:p>
            <a:pPr>
              <a:buNone/>
            </a:pPr>
            <a:r>
              <a:rPr lang="zh-CN" altLang="en-US" sz="1867" dirty="0"/>
              <a:t>用关系运算符将二个表达式连接起来，</a:t>
            </a:r>
            <a:r>
              <a:rPr lang="en-US" altLang="zh-CN" sz="1867" dirty="0"/>
              <a:t>x  &lt;  y </a:t>
            </a:r>
            <a:r>
              <a:rPr lang="zh-CN" altLang="en-US" sz="1867" dirty="0"/>
              <a:t>      </a:t>
            </a:r>
            <a:endParaRPr lang="en-US" altLang="zh-CN" sz="1867" dirty="0"/>
          </a:p>
          <a:p>
            <a:pPr>
              <a:spcBef>
                <a:spcPct val="0"/>
              </a:spcBef>
              <a:buClrTx/>
              <a:buSzTx/>
              <a:buNone/>
            </a:pPr>
            <a:r>
              <a:rPr lang="zh-CN" altLang="en-US" sz="1867" dirty="0"/>
              <a:t>关系表达式的结果是：    </a:t>
            </a:r>
            <a:r>
              <a:rPr lang="en-US" altLang="zh-CN" sz="1867" dirty="0"/>
              <a:t>true  </a:t>
            </a:r>
            <a:r>
              <a:rPr lang="zh-CN" altLang="en-US" sz="1867" dirty="0"/>
              <a:t>或 </a:t>
            </a:r>
            <a:r>
              <a:rPr lang="en-US" altLang="zh-CN" sz="1867" dirty="0"/>
              <a:t>false</a:t>
            </a:r>
          </a:p>
          <a:p>
            <a:pPr algn="just">
              <a:lnSpc>
                <a:spcPct val="130000"/>
              </a:lnSpc>
              <a:spcBef>
                <a:spcPts val="1600"/>
              </a:spcBef>
              <a:buNone/>
            </a:pPr>
            <a:r>
              <a:rPr lang="zh-CN" altLang="en-US" sz="2400" b="1" dirty="0"/>
              <a:t>优先级</a:t>
            </a:r>
            <a:endParaRPr lang="en-US" altLang="zh-CN" sz="2400" b="1" dirty="0"/>
          </a:p>
          <a:p>
            <a:pPr algn="just" eaLnBrk="1" hangingPunct="1">
              <a:lnSpc>
                <a:spcPct val="130000"/>
              </a:lnSpc>
              <a:spcBef>
                <a:spcPct val="0"/>
              </a:spcBef>
              <a:buClrTx/>
              <a:buSzTx/>
              <a:buNone/>
            </a:pPr>
            <a:r>
              <a:rPr lang="zh-CN" altLang="en-US" sz="1867" dirty="0"/>
              <a:t>高于赋值运算符，低于算术运算符</a:t>
            </a:r>
            <a:endParaRPr lang="en-US" altLang="zh-CN" sz="1867" dirty="0"/>
          </a:p>
          <a:p>
            <a:pPr algn="just">
              <a:lnSpc>
                <a:spcPct val="130000"/>
              </a:lnSpc>
              <a:spcBef>
                <a:spcPts val="1600"/>
              </a:spcBef>
              <a:buNone/>
            </a:pPr>
            <a:r>
              <a:rPr lang="zh-CN" altLang="en-US" sz="2400" b="1" dirty="0"/>
              <a:t>关系运算符内部</a:t>
            </a:r>
            <a:endParaRPr lang="en-US" altLang="zh-CN" sz="2400" b="1" dirty="0"/>
          </a:p>
          <a:p>
            <a:pPr algn="just">
              <a:lnSpc>
                <a:spcPct val="130000"/>
              </a:lnSpc>
              <a:spcBef>
                <a:spcPct val="0"/>
              </a:spcBef>
              <a:buClrTx/>
              <a:buSzTx/>
              <a:buNone/>
            </a:pPr>
            <a:r>
              <a:rPr lang="en-US" altLang="zh-CN" sz="1867" dirty="0"/>
              <a:t>==</a:t>
            </a:r>
            <a:r>
              <a:rPr lang="zh-CN" altLang="en-US" sz="1867" dirty="0"/>
              <a:t>和 ！</a:t>
            </a:r>
            <a:r>
              <a:rPr lang="en-US" altLang="zh-CN" sz="1867" dirty="0"/>
              <a:t>=</a:t>
            </a:r>
            <a:r>
              <a:rPr lang="zh-CN" altLang="en-US" sz="1867" dirty="0"/>
              <a:t>较低</a:t>
            </a:r>
          </a:p>
          <a:p>
            <a:pPr>
              <a:lnSpc>
                <a:spcPct val="130000"/>
              </a:lnSpc>
              <a:spcBef>
                <a:spcPts val="1600"/>
              </a:spcBef>
              <a:buNone/>
            </a:pPr>
            <a:r>
              <a:rPr lang="zh-CN" altLang="en-US" sz="2400" b="1" dirty="0"/>
              <a:t>结合性</a:t>
            </a:r>
            <a:endParaRPr lang="en-US" altLang="zh-CN" sz="2400" b="1" dirty="0"/>
          </a:p>
          <a:p>
            <a:pPr>
              <a:lnSpc>
                <a:spcPct val="130000"/>
              </a:lnSpc>
              <a:spcBef>
                <a:spcPct val="0"/>
              </a:spcBef>
              <a:buClrTx/>
              <a:buSzTx/>
              <a:buNone/>
            </a:pPr>
            <a:r>
              <a:rPr lang="zh-CN" altLang="en-US" sz="1867" dirty="0"/>
              <a:t>左结合</a:t>
            </a:r>
          </a:p>
        </p:txBody>
      </p:sp>
      <p:grpSp>
        <p:nvGrpSpPr>
          <p:cNvPr id="13" name="组合 12"/>
          <p:cNvGrpSpPr/>
          <p:nvPr/>
        </p:nvGrpSpPr>
        <p:grpSpPr>
          <a:xfrm>
            <a:off x="4937291" y="4215421"/>
            <a:ext cx="5370107" cy="408232"/>
            <a:chOff x="3261448" y="3235657"/>
            <a:chExt cx="4027580" cy="306174"/>
          </a:xfrm>
        </p:grpSpPr>
        <p:sp>
          <p:nvSpPr>
            <p:cNvPr id="7" name="Rectangle 4"/>
            <p:cNvSpPr>
              <a:spLocks noChangeArrowheads="1"/>
            </p:cNvSpPr>
            <p:nvPr/>
          </p:nvSpPr>
          <p:spPr bwMode="auto">
            <a:xfrm>
              <a:off x="3261448" y="3257089"/>
              <a:ext cx="1472372" cy="284742"/>
            </a:xfrm>
            <a:prstGeom prst="rect">
              <a:avLst/>
            </a:prstGeom>
            <a:noFill/>
            <a:ln w="9525">
              <a:noFill/>
              <a:miter lim="800000"/>
              <a:headEnd/>
              <a:tailEnd/>
            </a:ln>
          </p:spPr>
          <p:txBody>
            <a:bodyPr wrap="square">
              <a:spAutoFit/>
            </a:bodyPr>
            <a:lstStyle/>
            <a:p>
              <a:r>
                <a:rPr lang="en-US" altLang="zh-CN" sz="1867" dirty="0">
                  <a:latin typeface="微软雅黑" pitchFamily="34" charset="-122"/>
                  <a:ea typeface="微软雅黑" pitchFamily="34" charset="-122"/>
                </a:rPr>
                <a:t>5 + 3 &gt; 6 - 2 </a:t>
              </a:r>
            </a:p>
          </p:txBody>
        </p:sp>
        <p:sp>
          <p:nvSpPr>
            <p:cNvPr id="8" name="Rectangle 5"/>
            <p:cNvSpPr>
              <a:spLocks noChangeArrowheads="1"/>
            </p:cNvSpPr>
            <p:nvPr/>
          </p:nvSpPr>
          <p:spPr bwMode="auto">
            <a:xfrm>
              <a:off x="5528798" y="3235657"/>
              <a:ext cx="1760230" cy="284742"/>
            </a:xfrm>
            <a:prstGeom prst="rect">
              <a:avLst/>
            </a:prstGeom>
            <a:noFill/>
            <a:ln w="9525">
              <a:noFill/>
              <a:miter lim="800000"/>
              <a:headEnd/>
              <a:tailEnd/>
            </a:ln>
          </p:spPr>
          <p:txBody>
            <a:bodyPr wrap="square">
              <a:spAutoFit/>
            </a:bodyPr>
            <a:lstStyle/>
            <a:p>
              <a:r>
                <a:rPr lang="en-US" altLang="zh-CN" sz="1867" dirty="0">
                  <a:latin typeface="微软雅黑" pitchFamily="34" charset="-122"/>
                  <a:ea typeface="微软雅黑" pitchFamily="34" charset="-122"/>
                </a:rPr>
                <a:t>(5 + 3) &gt; (6 – 2) </a:t>
              </a:r>
            </a:p>
          </p:txBody>
        </p:sp>
        <p:sp>
          <p:nvSpPr>
            <p:cNvPr id="9" name="AutoShape 6"/>
            <p:cNvSpPr>
              <a:spLocks noChangeArrowheads="1"/>
            </p:cNvSpPr>
            <p:nvPr/>
          </p:nvSpPr>
          <p:spPr bwMode="auto">
            <a:xfrm>
              <a:off x="4733820" y="3294591"/>
              <a:ext cx="569913" cy="184547"/>
            </a:xfrm>
            <a:prstGeom prst="leftRightArrow">
              <a:avLst>
                <a:gd name="adj1" fmla="val 50000"/>
                <a:gd name="adj2" fmla="val 46323"/>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sz="2400"/>
            </a:p>
          </p:txBody>
        </p:sp>
      </p:grpSp>
      <p:grpSp>
        <p:nvGrpSpPr>
          <p:cNvPr id="14" name="组合 13"/>
          <p:cNvGrpSpPr/>
          <p:nvPr/>
        </p:nvGrpSpPr>
        <p:grpSpPr>
          <a:xfrm>
            <a:off x="4936715" y="4851096"/>
            <a:ext cx="6047419" cy="398706"/>
            <a:chOff x="2158132" y="4030797"/>
            <a:chExt cx="4535564" cy="299030"/>
          </a:xfrm>
        </p:grpSpPr>
        <p:sp>
          <p:nvSpPr>
            <p:cNvPr id="130053" name="Rectangle 5"/>
            <p:cNvSpPr>
              <a:spLocks noChangeArrowheads="1"/>
            </p:cNvSpPr>
            <p:nvPr/>
          </p:nvSpPr>
          <p:spPr bwMode="auto">
            <a:xfrm>
              <a:off x="2158132" y="4045085"/>
              <a:ext cx="1635200" cy="284742"/>
            </a:xfrm>
            <a:prstGeom prst="rect">
              <a:avLst/>
            </a:prstGeom>
            <a:noFill/>
            <a:ln w="9525">
              <a:noFill/>
              <a:miter lim="800000"/>
              <a:headEnd/>
              <a:tailEnd/>
            </a:ln>
          </p:spPr>
          <p:txBody>
            <a:bodyPr wrap="square">
              <a:spAutoFit/>
            </a:bodyPr>
            <a:lstStyle/>
            <a:p>
              <a:r>
                <a:rPr lang="en-US" altLang="zh-CN" sz="1867" dirty="0">
                  <a:latin typeface="微软雅黑" pitchFamily="34" charset="-122"/>
                  <a:ea typeface="微软雅黑" pitchFamily="34" charset="-122"/>
                </a:rPr>
                <a:t>a &lt; b == c &lt; d</a:t>
              </a:r>
              <a:endParaRPr lang="zh-CN" altLang="en-US" sz="1867" dirty="0">
                <a:latin typeface="微软雅黑" pitchFamily="34" charset="-122"/>
                <a:ea typeface="微软雅黑" pitchFamily="34" charset="-122"/>
              </a:endParaRPr>
            </a:p>
          </p:txBody>
        </p:sp>
        <p:sp>
          <p:nvSpPr>
            <p:cNvPr id="10" name="AutoShape 6"/>
            <p:cNvSpPr>
              <a:spLocks noChangeArrowheads="1"/>
            </p:cNvSpPr>
            <p:nvPr/>
          </p:nvSpPr>
          <p:spPr bwMode="auto">
            <a:xfrm>
              <a:off x="3632265" y="4104912"/>
              <a:ext cx="569913" cy="184547"/>
            </a:xfrm>
            <a:prstGeom prst="leftRightArrow">
              <a:avLst>
                <a:gd name="adj1" fmla="val 50000"/>
                <a:gd name="adj2" fmla="val 46323"/>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sz="2400"/>
            </a:p>
          </p:txBody>
        </p:sp>
        <p:sp>
          <p:nvSpPr>
            <p:cNvPr id="11" name="Rectangle 5"/>
            <p:cNvSpPr>
              <a:spLocks noChangeArrowheads="1"/>
            </p:cNvSpPr>
            <p:nvPr/>
          </p:nvSpPr>
          <p:spPr bwMode="auto">
            <a:xfrm>
              <a:off x="4479646" y="4030797"/>
              <a:ext cx="2214050" cy="284742"/>
            </a:xfrm>
            <a:prstGeom prst="rect">
              <a:avLst/>
            </a:prstGeom>
            <a:noFill/>
            <a:ln w="9525">
              <a:noFill/>
              <a:miter lim="800000"/>
              <a:headEnd/>
              <a:tailEnd/>
            </a:ln>
          </p:spPr>
          <p:txBody>
            <a:bodyPr wrap="square">
              <a:spAutoFit/>
            </a:bodyPr>
            <a:lstStyle/>
            <a:p>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a &lt; b</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c &lt; d</a:t>
              </a:r>
              <a:r>
                <a:rPr lang="zh-CN" altLang="en-US" sz="1867" dirty="0">
                  <a:latin typeface="微软雅黑" pitchFamily="34" charset="-122"/>
                  <a:ea typeface="微软雅黑" pitchFamily="34" charset="-122"/>
                </a:rPr>
                <a:t>）</a:t>
              </a:r>
            </a:p>
          </p:txBody>
        </p:sp>
      </p:grpSp>
      <p:sp>
        <p:nvSpPr>
          <p:cNvPr id="130054" name="Text Box 6"/>
          <p:cNvSpPr txBox="1">
            <a:spLocks noChangeArrowheads="1"/>
          </p:cNvSpPr>
          <p:nvPr/>
        </p:nvSpPr>
        <p:spPr bwMode="auto">
          <a:xfrm>
            <a:off x="4936715" y="5603274"/>
            <a:ext cx="1732784" cy="379656"/>
          </a:xfrm>
          <a:prstGeom prst="rect">
            <a:avLst/>
          </a:prstGeom>
          <a:noFill/>
          <a:ln w="12700" cap="sq" algn="ctr">
            <a:noFill/>
            <a:miter lim="800000"/>
            <a:headEnd type="none" w="sm" len="sm"/>
            <a:tailEnd type="none" w="sm" len="sm"/>
          </a:ln>
        </p:spPr>
        <p:txBody>
          <a:bodyPr wrap="square">
            <a:spAutoFit/>
          </a:bodyPr>
          <a:lstStyle/>
          <a:p>
            <a:pPr>
              <a:spcBef>
                <a:spcPct val="50000"/>
              </a:spcBef>
            </a:pPr>
            <a:r>
              <a:rPr lang="en-US" altLang="zh-CN" sz="1867" b="1" dirty="0">
                <a:latin typeface="微软雅黑" pitchFamily="34" charset="-122"/>
                <a:ea typeface="微软雅黑" pitchFamily="34" charset="-122"/>
              </a:rPr>
              <a:t>-2 &lt; -1 &lt; 0                          </a:t>
            </a:r>
            <a:endParaRPr lang="zh-CN" altLang="en-US" sz="1867" b="1" dirty="0">
              <a:latin typeface="微软雅黑" pitchFamily="34" charset="-122"/>
              <a:ea typeface="微软雅黑" pitchFamily="34" charset="-122"/>
            </a:endParaRPr>
          </a:p>
        </p:txBody>
      </p:sp>
      <p:sp>
        <p:nvSpPr>
          <p:cNvPr id="12" name="AutoShape 6"/>
          <p:cNvSpPr>
            <a:spLocks noChangeArrowheads="1"/>
          </p:cNvSpPr>
          <p:nvPr/>
        </p:nvSpPr>
        <p:spPr bwMode="auto">
          <a:xfrm>
            <a:off x="6895746" y="5645237"/>
            <a:ext cx="759884" cy="246063"/>
          </a:xfrm>
          <a:prstGeom prst="leftRightArrow">
            <a:avLst>
              <a:gd name="adj1" fmla="val 50000"/>
              <a:gd name="adj2" fmla="val 46323"/>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sz="2400"/>
          </a:p>
        </p:txBody>
      </p:sp>
      <p:sp>
        <p:nvSpPr>
          <p:cNvPr id="18" name="Text Box 6">
            <a:extLst>
              <a:ext uri="{FF2B5EF4-FFF2-40B4-BE49-F238E27FC236}">
                <a16:creationId xmlns:a16="http://schemas.microsoft.com/office/drawing/2014/main" id="{5C0DBDA9-F813-4C81-962C-2AC655791103}"/>
              </a:ext>
            </a:extLst>
          </p:cNvPr>
          <p:cNvSpPr txBox="1">
            <a:spLocks noChangeArrowheads="1"/>
          </p:cNvSpPr>
          <p:nvPr/>
        </p:nvSpPr>
        <p:spPr bwMode="auto">
          <a:xfrm>
            <a:off x="7777559" y="5578440"/>
            <a:ext cx="2378768" cy="379656"/>
          </a:xfrm>
          <a:prstGeom prst="rect">
            <a:avLst/>
          </a:prstGeom>
          <a:noFill/>
          <a:ln w="12700" cap="sq" algn="ctr">
            <a:noFill/>
            <a:miter lim="800000"/>
            <a:headEnd type="none" w="sm" len="sm"/>
            <a:tailEnd type="none" w="sm" len="sm"/>
          </a:ln>
        </p:spPr>
        <p:txBody>
          <a:bodyPr wrap="square">
            <a:spAutoFit/>
          </a:bodyPr>
          <a:lstStyle/>
          <a:p>
            <a:pPr>
              <a:spcBef>
                <a:spcPct val="50000"/>
              </a:spcBef>
            </a:pPr>
            <a:r>
              <a:rPr lang="zh-CN" altLang="en-US" sz="1867" b="1" dirty="0">
                <a:latin typeface="微软雅黑" pitchFamily="34" charset="-122"/>
                <a:ea typeface="微软雅黑" pitchFamily="34" charset="-122"/>
              </a:rPr>
              <a:t>（</a:t>
            </a:r>
            <a:r>
              <a:rPr lang="en-US" altLang="zh-CN" sz="1867" b="1" dirty="0">
                <a:latin typeface="微软雅黑" pitchFamily="34" charset="-122"/>
                <a:ea typeface="微软雅黑" pitchFamily="34" charset="-122"/>
              </a:rPr>
              <a:t>-2 &lt; -1</a:t>
            </a:r>
            <a:r>
              <a:rPr lang="zh-CN" altLang="en-US" sz="1867" b="1" dirty="0">
                <a:latin typeface="微软雅黑" pitchFamily="34" charset="-122"/>
                <a:ea typeface="微软雅黑" pitchFamily="34" charset="-122"/>
              </a:rPr>
              <a:t>） </a:t>
            </a:r>
            <a:r>
              <a:rPr lang="en-US" altLang="zh-CN" sz="1867" b="1" dirty="0">
                <a:latin typeface="微软雅黑" pitchFamily="34" charset="-122"/>
                <a:ea typeface="微软雅黑" pitchFamily="34" charset="-122"/>
              </a:rPr>
              <a:t>&lt;  0</a:t>
            </a:r>
            <a:endParaRPr lang="zh-CN" altLang="en-US" sz="1867" b="1" dirty="0">
              <a:latin typeface="微软雅黑" pitchFamily="34" charset="-122"/>
              <a:ea typeface="微软雅黑" pitchFamily="34" charset="-122"/>
            </a:endParaRPr>
          </a:p>
        </p:txBody>
      </p:sp>
      <p:sp>
        <p:nvSpPr>
          <p:cNvPr id="19" name="Text Box 6">
            <a:extLst>
              <a:ext uri="{FF2B5EF4-FFF2-40B4-BE49-F238E27FC236}">
                <a16:creationId xmlns:a16="http://schemas.microsoft.com/office/drawing/2014/main" id="{866DDF32-14F4-4A5F-9606-6212640AFE07}"/>
              </a:ext>
            </a:extLst>
          </p:cNvPr>
          <p:cNvSpPr txBox="1">
            <a:spLocks noChangeArrowheads="1"/>
          </p:cNvSpPr>
          <p:nvPr/>
        </p:nvSpPr>
        <p:spPr bwMode="auto">
          <a:xfrm>
            <a:off x="10056099" y="5560197"/>
            <a:ext cx="1015852" cy="379656"/>
          </a:xfrm>
          <a:prstGeom prst="rect">
            <a:avLst/>
          </a:prstGeom>
          <a:noFill/>
          <a:ln w="12700" cap="sq" algn="ctr">
            <a:noFill/>
            <a:miter lim="800000"/>
            <a:headEnd type="none" w="sm" len="sm"/>
            <a:tailEnd type="none" w="sm" len="sm"/>
          </a:ln>
        </p:spPr>
        <p:txBody>
          <a:bodyPr wrap="square">
            <a:spAutoFit/>
          </a:bodyPr>
          <a:lstStyle/>
          <a:p>
            <a:pPr>
              <a:spcBef>
                <a:spcPct val="50000"/>
              </a:spcBef>
            </a:pPr>
            <a:r>
              <a:rPr lang="en-US" altLang="zh-CN" sz="1867" b="1" dirty="0">
                <a:latin typeface="微软雅黑" pitchFamily="34" charset="-122"/>
                <a:ea typeface="微软雅黑" pitchFamily="34" charset="-122"/>
              </a:rPr>
              <a:t>false</a:t>
            </a:r>
            <a:endParaRPr lang="zh-CN" altLang="en-US" sz="1867" b="1"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0051">
                                            <p:txEl>
                                              <p:pRg st="1" end="1"/>
                                            </p:txEl>
                                          </p:spTgt>
                                        </p:tgtEl>
                                        <p:attrNameLst>
                                          <p:attrName>style.visibility</p:attrName>
                                        </p:attrNameLst>
                                      </p:cBhvr>
                                      <p:to>
                                        <p:strVal val="visible"/>
                                      </p:to>
                                    </p:set>
                                    <p:animEffect transition="in" filter="blinds(horizontal)">
                                      <p:cBhvr>
                                        <p:cTn id="7" dur="500"/>
                                        <p:tgtEl>
                                          <p:spTgt spid="13005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0051">
                                            <p:txEl>
                                              <p:pRg st="2" end="2"/>
                                            </p:txEl>
                                          </p:spTgt>
                                        </p:tgtEl>
                                        <p:attrNameLst>
                                          <p:attrName>style.visibility</p:attrName>
                                        </p:attrNameLst>
                                      </p:cBhvr>
                                      <p:to>
                                        <p:strVal val="visible"/>
                                      </p:to>
                                    </p:set>
                                    <p:animEffect transition="in" filter="blinds(horizontal)">
                                      <p:cBhvr>
                                        <p:cTn id="10" dur="500"/>
                                        <p:tgtEl>
                                          <p:spTgt spid="13005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30051">
                                            <p:txEl>
                                              <p:pRg st="3" end="3"/>
                                            </p:txEl>
                                          </p:spTgt>
                                        </p:tgtEl>
                                        <p:attrNameLst>
                                          <p:attrName>style.visibility</p:attrName>
                                        </p:attrNameLst>
                                      </p:cBhvr>
                                      <p:to>
                                        <p:strVal val="visible"/>
                                      </p:to>
                                    </p:set>
                                    <p:animEffect transition="in" filter="blinds(horizontal)">
                                      <p:cBhvr>
                                        <p:cTn id="15" dur="500"/>
                                        <p:tgtEl>
                                          <p:spTgt spid="130051">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30051">
                                            <p:txEl>
                                              <p:pRg st="4" end="4"/>
                                            </p:txEl>
                                          </p:spTgt>
                                        </p:tgtEl>
                                        <p:attrNameLst>
                                          <p:attrName>style.visibility</p:attrName>
                                        </p:attrNameLst>
                                      </p:cBhvr>
                                      <p:to>
                                        <p:strVal val="visible"/>
                                      </p:to>
                                    </p:set>
                                    <p:animEffect transition="in" filter="blinds(horizontal)">
                                      <p:cBhvr>
                                        <p:cTn id="18" dur="500"/>
                                        <p:tgtEl>
                                          <p:spTgt spid="130051">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30051">
                                            <p:txEl>
                                              <p:pRg st="5" end="5"/>
                                            </p:txEl>
                                          </p:spTgt>
                                        </p:tgtEl>
                                        <p:attrNameLst>
                                          <p:attrName>style.visibility</p:attrName>
                                        </p:attrNameLst>
                                      </p:cBhvr>
                                      <p:to>
                                        <p:strVal val="visible"/>
                                      </p:to>
                                    </p:set>
                                    <p:animEffect transition="in" filter="blinds(horizontal)">
                                      <p:cBhvr>
                                        <p:cTn id="21" dur="500"/>
                                        <p:tgtEl>
                                          <p:spTgt spid="130051">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30051">
                                            <p:txEl>
                                              <p:pRg st="6" end="6"/>
                                            </p:txEl>
                                          </p:spTgt>
                                        </p:tgtEl>
                                        <p:attrNameLst>
                                          <p:attrName>style.visibility</p:attrName>
                                        </p:attrNameLst>
                                      </p:cBhvr>
                                      <p:to>
                                        <p:strVal val="visible"/>
                                      </p:to>
                                    </p:set>
                                    <p:animEffect transition="in" filter="blinds(horizontal)">
                                      <p:cBhvr>
                                        <p:cTn id="26" dur="500"/>
                                        <p:tgtEl>
                                          <p:spTgt spid="130051">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30051">
                                            <p:txEl>
                                              <p:pRg st="7" end="7"/>
                                            </p:txEl>
                                          </p:spTgt>
                                        </p:tgtEl>
                                        <p:attrNameLst>
                                          <p:attrName>style.visibility</p:attrName>
                                        </p:attrNameLst>
                                      </p:cBhvr>
                                      <p:to>
                                        <p:strVal val="visible"/>
                                      </p:to>
                                    </p:set>
                                    <p:animEffect transition="in" filter="blinds(horizontal)">
                                      <p:cBhvr>
                                        <p:cTn id="29" dur="500"/>
                                        <p:tgtEl>
                                          <p:spTgt spid="130051">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linds(horizontal)">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30051">
                                            <p:txEl>
                                              <p:pRg st="8" end="8"/>
                                            </p:txEl>
                                          </p:spTgt>
                                        </p:tgtEl>
                                        <p:attrNameLst>
                                          <p:attrName>style.visibility</p:attrName>
                                        </p:attrNameLst>
                                      </p:cBhvr>
                                      <p:to>
                                        <p:strVal val="visible"/>
                                      </p:to>
                                    </p:set>
                                    <p:animEffect transition="in" filter="blinds(horizontal)">
                                      <p:cBhvr>
                                        <p:cTn id="39" dur="500"/>
                                        <p:tgtEl>
                                          <p:spTgt spid="130051">
                                            <p:txEl>
                                              <p:pRg st="8" end="8"/>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30051">
                                            <p:txEl>
                                              <p:pRg st="9" end="9"/>
                                            </p:txEl>
                                          </p:spTgt>
                                        </p:tgtEl>
                                        <p:attrNameLst>
                                          <p:attrName>style.visibility</p:attrName>
                                        </p:attrNameLst>
                                      </p:cBhvr>
                                      <p:to>
                                        <p:strVal val="visible"/>
                                      </p:to>
                                    </p:set>
                                    <p:animEffect transition="in" filter="blinds(horizontal)">
                                      <p:cBhvr>
                                        <p:cTn id="42" dur="500"/>
                                        <p:tgtEl>
                                          <p:spTgt spid="130051">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30051">
                                            <p:txEl>
                                              <p:pRg st="10" end="10"/>
                                            </p:txEl>
                                          </p:spTgt>
                                        </p:tgtEl>
                                        <p:attrNameLst>
                                          <p:attrName>style.visibility</p:attrName>
                                        </p:attrNameLst>
                                      </p:cBhvr>
                                      <p:to>
                                        <p:strVal val="visible"/>
                                      </p:to>
                                    </p:set>
                                    <p:animEffect transition="in" filter="blinds(horizontal)">
                                      <p:cBhvr>
                                        <p:cTn id="52" dur="500"/>
                                        <p:tgtEl>
                                          <p:spTgt spid="130051">
                                            <p:txEl>
                                              <p:pRg st="10" end="10"/>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130051">
                                            <p:txEl>
                                              <p:pRg st="11" end="11"/>
                                            </p:txEl>
                                          </p:spTgt>
                                        </p:tgtEl>
                                        <p:attrNameLst>
                                          <p:attrName>style.visibility</p:attrName>
                                        </p:attrNameLst>
                                      </p:cBhvr>
                                      <p:to>
                                        <p:strVal val="visible"/>
                                      </p:to>
                                    </p:set>
                                    <p:animEffect transition="in" filter="blinds(horizontal)">
                                      <p:cBhvr>
                                        <p:cTn id="55" dur="500"/>
                                        <p:tgtEl>
                                          <p:spTgt spid="130051">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3005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4" grpId="0"/>
      <p:bldP spid="12" grpId="0" animBg="1"/>
      <p:bldP spid="18" grpId="0"/>
      <p:bldP spid="1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0322"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注意事项</a:t>
            </a:r>
          </a:p>
        </p:txBody>
      </p:sp>
      <p:sp>
        <p:nvSpPr>
          <p:cNvPr id="131075" name="Rectangle 3"/>
          <p:cNvSpPr>
            <a:spLocks noGrp="1" noChangeArrowheads="1"/>
          </p:cNvSpPr>
          <p:nvPr>
            <p:ph idx="4294967295"/>
          </p:nvPr>
        </p:nvSpPr>
        <p:spPr>
          <a:xfrm>
            <a:off x="1219200" y="1109133"/>
            <a:ext cx="10972800" cy="5002213"/>
          </a:xfrm>
        </p:spPr>
        <p:txBody>
          <a:bodyPr>
            <a:normAutofit/>
          </a:bodyPr>
          <a:lstStyle/>
          <a:p>
            <a:pPr eaLnBrk="1" hangingPunct="1">
              <a:lnSpc>
                <a:spcPct val="130000"/>
              </a:lnSpc>
              <a:buNone/>
            </a:pPr>
            <a:r>
              <a:rPr lang="pt-BR" altLang="zh-CN" sz="2400" b="1" dirty="0"/>
              <a:t>“</a:t>
            </a:r>
            <a:r>
              <a:rPr lang="zh-CN" altLang="pt-BR" sz="2400" b="1" dirty="0"/>
              <a:t>等于”运算符是由两个等号组成</a:t>
            </a:r>
            <a:endParaRPr lang="en-US" altLang="zh-CN" sz="2400" b="1" dirty="0"/>
          </a:p>
          <a:p>
            <a:pPr eaLnBrk="1" hangingPunct="1">
              <a:lnSpc>
                <a:spcPct val="130000"/>
              </a:lnSpc>
              <a:buNone/>
            </a:pPr>
            <a:r>
              <a:rPr lang="zh-CN" altLang="pt-BR" sz="1867" dirty="0"/>
              <a:t>常见的错误是在比较相等时用一个等号</a:t>
            </a:r>
            <a:endParaRPr lang="en-US" altLang="zh-CN" sz="1867" dirty="0"/>
          </a:p>
          <a:p>
            <a:pPr eaLnBrk="1" hangingPunct="1">
              <a:lnSpc>
                <a:spcPct val="130000"/>
              </a:lnSpc>
              <a:buNone/>
            </a:pPr>
            <a:endParaRPr lang="zh-CN" altLang="pt-BR" sz="2400" b="1" dirty="0"/>
          </a:p>
          <a:p>
            <a:pPr eaLnBrk="1" hangingPunct="1">
              <a:lnSpc>
                <a:spcPct val="130000"/>
              </a:lnSpc>
              <a:buNone/>
            </a:pPr>
            <a:r>
              <a:rPr lang="zh-CN" altLang="en-US" sz="2400" b="1" dirty="0"/>
              <a:t>小心避免冗余</a:t>
            </a:r>
            <a:endParaRPr lang="en-US" altLang="zh-CN" sz="2400" b="1" dirty="0"/>
          </a:p>
          <a:p>
            <a:pPr eaLnBrk="1" hangingPunct="1">
              <a:lnSpc>
                <a:spcPct val="130000"/>
              </a:lnSpc>
              <a:buNone/>
            </a:pPr>
            <a:r>
              <a:rPr lang="zh-CN" altLang="en-US" sz="1867" dirty="0"/>
              <a:t>主要是在关系表达式中需要判别布尔型的变量的值时</a:t>
            </a:r>
            <a:endParaRPr lang="en-US" altLang="zh-CN" sz="1867" dirty="0"/>
          </a:p>
          <a:p>
            <a:pPr eaLnBrk="1" hangingPunct="1">
              <a:lnSpc>
                <a:spcPct val="130000"/>
              </a:lnSpc>
              <a:buNone/>
            </a:pPr>
            <a:r>
              <a:rPr lang="zh-CN" altLang="en-US" sz="1867" dirty="0"/>
              <a:t>判别一个布尔变量</a:t>
            </a:r>
            <a:r>
              <a:rPr lang="en-US" altLang="zh-CN" sz="1867" dirty="0"/>
              <a:t>flag</a:t>
            </a:r>
            <a:r>
              <a:rPr lang="zh-CN" altLang="en-US" sz="1867" dirty="0"/>
              <a:t>的值是否为</a:t>
            </a:r>
            <a:r>
              <a:rPr lang="en-US" altLang="zh-CN" sz="1867" dirty="0"/>
              <a:t>true</a:t>
            </a:r>
            <a:r>
              <a:rPr lang="zh-CN" altLang="en-US" sz="1867" dirty="0"/>
              <a:t>，初学者常常会用表达式</a:t>
            </a:r>
            <a:endParaRPr lang="en-US" altLang="zh-CN" sz="1867" dirty="0"/>
          </a:p>
          <a:p>
            <a:pPr eaLnBrk="1" hangingPunct="1">
              <a:lnSpc>
                <a:spcPct val="130000"/>
              </a:lnSpc>
              <a:buNone/>
            </a:pPr>
            <a:r>
              <a:rPr lang="en-US" altLang="zh-CN" sz="1867" dirty="0"/>
              <a:t>flag == true</a:t>
            </a:r>
          </a:p>
          <a:p>
            <a:pPr eaLnBrk="1" hangingPunct="1">
              <a:lnSpc>
                <a:spcPct val="130000"/>
              </a:lnSpc>
              <a:buNone/>
            </a:pPr>
            <a:r>
              <a:rPr lang="zh-CN" altLang="en-US" sz="1867" dirty="0"/>
              <a:t>事实上，只要用一个最简单的表达式：</a:t>
            </a:r>
            <a:r>
              <a:rPr lang="en-US" altLang="zh-CN" sz="1867" dirty="0"/>
              <a:t>flag</a:t>
            </a:r>
            <a:r>
              <a:rPr lang="zh-CN" altLang="en-US" sz="1867" dirty="0"/>
              <a:t>就可以了 </a:t>
            </a:r>
            <a:r>
              <a:rPr lang="zh-CN" altLang="pt-BR" sz="1867" dirty="0"/>
              <a:t> </a:t>
            </a:r>
            <a:endParaRPr lang="zh-CN" altLang="en-US" sz="1867" dirty="0"/>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5458"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编译</a:t>
            </a:r>
          </a:p>
        </p:txBody>
      </p:sp>
      <p:sp>
        <p:nvSpPr>
          <p:cNvPr id="29699" name="Rectangle 3"/>
          <p:cNvSpPr>
            <a:spLocks noGrp="1" noChangeArrowheads="1"/>
          </p:cNvSpPr>
          <p:nvPr>
            <p:ph idx="4294967295"/>
          </p:nvPr>
        </p:nvSpPr>
        <p:spPr>
          <a:xfrm>
            <a:off x="742952" y="1974791"/>
            <a:ext cx="10363200" cy="1381125"/>
          </a:xfrm>
        </p:spPr>
        <p:txBody>
          <a:bodyPr>
            <a:normAutofit/>
          </a:bodyPr>
          <a:lstStyle/>
          <a:p>
            <a:pPr eaLnBrk="1" hangingPunct="1">
              <a:lnSpc>
                <a:spcPct val="110000"/>
              </a:lnSpc>
              <a:buNone/>
            </a:pPr>
            <a:r>
              <a:rPr lang="zh-CN" altLang="en-US" sz="2400" b="1" dirty="0"/>
              <a:t>翻译方式</a:t>
            </a:r>
            <a:endParaRPr lang="en-US" altLang="zh-CN" sz="2400" b="1" dirty="0"/>
          </a:p>
          <a:p>
            <a:pPr eaLnBrk="1" hangingPunct="1">
              <a:lnSpc>
                <a:spcPct val="110000"/>
              </a:lnSpc>
              <a:buNone/>
            </a:pPr>
            <a:r>
              <a:rPr lang="zh-CN" altLang="en-US" sz="1867" dirty="0"/>
              <a:t>解释执行：逐句翻译并执行</a:t>
            </a:r>
          </a:p>
          <a:p>
            <a:pPr eaLnBrk="1" hangingPunct="1">
              <a:lnSpc>
                <a:spcPct val="110000"/>
              </a:lnSpc>
              <a:buNone/>
            </a:pPr>
            <a:r>
              <a:rPr lang="zh-CN" altLang="en-US" sz="1867" dirty="0"/>
              <a:t>编译执行：全部翻译成机器指令</a:t>
            </a:r>
          </a:p>
        </p:txBody>
      </p:sp>
      <p:grpSp>
        <p:nvGrpSpPr>
          <p:cNvPr id="18" name="组合 17"/>
          <p:cNvGrpSpPr/>
          <p:nvPr/>
        </p:nvGrpSpPr>
        <p:grpSpPr>
          <a:xfrm>
            <a:off x="1851218" y="3569397"/>
            <a:ext cx="7190780" cy="2876551"/>
            <a:chOff x="1350169" y="2789040"/>
            <a:chExt cx="5393085" cy="2157413"/>
          </a:xfrm>
        </p:grpSpPr>
        <p:grpSp>
          <p:nvGrpSpPr>
            <p:cNvPr id="29700" name="Group 4"/>
            <p:cNvGrpSpPr>
              <a:grpSpLocks/>
            </p:cNvGrpSpPr>
            <p:nvPr/>
          </p:nvGrpSpPr>
          <p:grpSpPr bwMode="auto">
            <a:xfrm>
              <a:off x="1350169" y="2789040"/>
              <a:ext cx="5393085" cy="2157413"/>
              <a:chOff x="576" y="2218"/>
              <a:chExt cx="4512" cy="1812"/>
            </a:xfrm>
          </p:grpSpPr>
          <p:sp>
            <p:nvSpPr>
              <p:cNvPr id="29701" name="AutoShape 5"/>
              <p:cNvSpPr>
                <a:spLocks noChangeArrowheads="1"/>
              </p:cNvSpPr>
              <p:nvPr/>
            </p:nvSpPr>
            <p:spPr bwMode="auto">
              <a:xfrm>
                <a:off x="576" y="2218"/>
                <a:ext cx="960" cy="1392"/>
              </a:xfrm>
              <a:prstGeom prst="flowChartPunchedTape">
                <a:avLst/>
              </a:prstGeom>
              <a:noFill/>
              <a:ln w="9525">
                <a:solidFill>
                  <a:schemeClr val="tx1"/>
                </a:solidFill>
                <a:miter lim="800000"/>
                <a:headEnd/>
                <a:tailEnd/>
              </a:ln>
            </p:spPr>
            <p:txBody>
              <a:bodyPr wrap="none" lIns="0" rIns="0" anchor="ctr"/>
              <a:lstStyle/>
              <a:p>
                <a:pPr lvl="1"/>
                <a:endParaRPr lang="en-US" altLang="zh-CN" sz="1867" b="1" dirty="0">
                  <a:latin typeface="Times New Roman" pitchFamily="18" charset="0"/>
                  <a:ea typeface="宋体" pitchFamily="2" charset="-122"/>
                </a:endParaRPr>
              </a:p>
              <a:p>
                <a:r>
                  <a:rPr lang="en-US" altLang="zh-CN" sz="1867" b="1" dirty="0">
                    <a:latin typeface="Times New Roman" pitchFamily="18" charset="0"/>
                    <a:ea typeface="宋体" pitchFamily="2" charset="-122"/>
                  </a:rPr>
                  <a:t>    main() </a:t>
                </a:r>
              </a:p>
              <a:p>
                <a:r>
                  <a:rPr lang="en-US" altLang="zh-CN" sz="1867" b="1" dirty="0">
                    <a:latin typeface="Times New Roman" pitchFamily="18" charset="0"/>
                    <a:ea typeface="宋体" pitchFamily="2" charset="-122"/>
                  </a:rPr>
                  <a:t>    {</a:t>
                </a:r>
              </a:p>
              <a:p>
                <a:r>
                  <a:rPr lang="en-US" altLang="zh-CN" sz="1867" b="1" dirty="0">
                    <a:latin typeface="Times New Roman" pitchFamily="18" charset="0"/>
                    <a:ea typeface="宋体" pitchFamily="2" charset="-122"/>
                  </a:rPr>
                  <a:t>       </a:t>
                </a:r>
                <a:r>
                  <a:rPr lang="en-US" altLang="zh-CN" sz="1867" b="1" dirty="0" err="1">
                    <a:latin typeface="Times New Roman" pitchFamily="18" charset="0"/>
                    <a:ea typeface="宋体" pitchFamily="2" charset="-122"/>
                  </a:rPr>
                  <a:t>int</a:t>
                </a:r>
                <a:r>
                  <a:rPr lang="en-US" altLang="zh-CN" sz="1867" b="1" dirty="0">
                    <a:latin typeface="Times New Roman" pitchFamily="18" charset="0"/>
                    <a:ea typeface="宋体" pitchFamily="2" charset="-122"/>
                  </a:rPr>
                  <a:t> </a:t>
                </a:r>
                <a:r>
                  <a:rPr lang="en-US" altLang="zh-CN" sz="1867" b="1" dirty="0" err="1">
                    <a:latin typeface="Times New Roman" pitchFamily="18" charset="0"/>
                    <a:ea typeface="宋体" pitchFamily="2" charset="-122"/>
                  </a:rPr>
                  <a:t>i</a:t>
                </a:r>
                <a:r>
                  <a:rPr lang="en-US" altLang="zh-CN" sz="1867" b="1" dirty="0">
                    <a:latin typeface="Times New Roman" pitchFamily="18" charset="0"/>
                    <a:ea typeface="宋体" pitchFamily="2" charset="-122"/>
                  </a:rPr>
                  <a:t>, s;</a:t>
                </a:r>
              </a:p>
              <a:p>
                <a:r>
                  <a:rPr lang="en-US" altLang="zh-CN" sz="1867" b="1" dirty="0">
                    <a:latin typeface="Times New Roman" pitchFamily="18" charset="0"/>
                    <a:ea typeface="宋体" pitchFamily="2" charset="-122"/>
                  </a:rPr>
                  <a:t>       </a:t>
                </a:r>
                <a:r>
                  <a:rPr lang="en-US" altLang="zh-CN" sz="1867" b="1" dirty="0" err="1">
                    <a:latin typeface="Times New Roman" pitchFamily="18" charset="0"/>
                    <a:ea typeface="宋体" pitchFamily="2" charset="-122"/>
                  </a:rPr>
                  <a:t>i</a:t>
                </a:r>
                <a:r>
                  <a:rPr lang="en-US" altLang="zh-CN" sz="1867" b="1" dirty="0">
                    <a:latin typeface="Times New Roman" pitchFamily="18" charset="0"/>
                    <a:ea typeface="宋体" pitchFamily="2" charset="-122"/>
                  </a:rPr>
                  <a:t>=1;</a:t>
                </a:r>
              </a:p>
              <a:p>
                <a:r>
                  <a:rPr lang="en-US" altLang="zh-CN" sz="1867" b="1" dirty="0">
                    <a:latin typeface="Times New Roman" pitchFamily="18" charset="0"/>
                    <a:ea typeface="宋体" pitchFamily="2" charset="-122"/>
                  </a:rPr>
                  <a:t>       s=0;</a:t>
                </a:r>
              </a:p>
              <a:p>
                <a:pPr algn="ctr"/>
                <a:endParaRPr lang="en-US" altLang="zh-CN" sz="1867" b="1" dirty="0">
                  <a:latin typeface="Times New Roman" pitchFamily="18" charset="0"/>
                  <a:ea typeface="宋体" pitchFamily="2" charset="-122"/>
                </a:endParaRPr>
              </a:p>
            </p:txBody>
          </p:sp>
          <p:sp>
            <p:nvSpPr>
              <p:cNvPr id="29702" name="Text Box 6"/>
              <p:cNvSpPr txBox="1">
                <a:spLocks noChangeArrowheads="1"/>
              </p:cNvSpPr>
              <p:nvPr/>
            </p:nvSpPr>
            <p:spPr bwMode="auto">
              <a:xfrm>
                <a:off x="2036" y="2650"/>
                <a:ext cx="1228" cy="239"/>
              </a:xfrm>
              <a:prstGeom prst="rect">
                <a:avLst/>
              </a:prstGeom>
              <a:noFill/>
              <a:ln w="9525">
                <a:solidFill>
                  <a:schemeClr val="tx1"/>
                </a:solidFill>
                <a:miter lim="800000"/>
                <a:headEnd/>
                <a:tailEnd/>
              </a:ln>
            </p:spPr>
            <p:txBody>
              <a:bodyPr wrap="square">
                <a:spAutoFit/>
              </a:bodyPr>
              <a:lstStyle/>
              <a:p>
                <a:pPr>
                  <a:spcBef>
                    <a:spcPct val="50000"/>
                  </a:spcBef>
                </a:pPr>
                <a:r>
                  <a:rPr lang="en-US" altLang="zh-CN" sz="1867" dirty="0">
                    <a:latin typeface="Times New Roman" pitchFamily="18" charset="0"/>
                    <a:ea typeface="宋体" pitchFamily="2" charset="-122"/>
                  </a:rPr>
                  <a:t>C++ compiler</a:t>
                </a:r>
              </a:p>
            </p:txBody>
          </p:sp>
          <p:sp>
            <p:nvSpPr>
              <p:cNvPr id="29703" name="AutoShape 7"/>
              <p:cNvSpPr>
                <a:spLocks noChangeArrowheads="1"/>
              </p:cNvSpPr>
              <p:nvPr/>
            </p:nvSpPr>
            <p:spPr bwMode="auto">
              <a:xfrm>
                <a:off x="3936" y="2266"/>
                <a:ext cx="836" cy="1008"/>
              </a:xfrm>
              <a:prstGeom prst="flowChartPunchedTape">
                <a:avLst/>
              </a:prstGeom>
              <a:noFill/>
              <a:ln w="9525">
                <a:solidFill>
                  <a:schemeClr val="tx1"/>
                </a:solidFill>
                <a:miter lim="800000"/>
                <a:headEnd/>
                <a:tailEnd/>
              </a:ln>
            </p:spPr>
            <p:txBody>
              <a:bodyPr wrap="none" anchor="ctr"/>
              <a:lstStyle/>
              <a:p>
                <a:pPr algn="ctr"/>
                <a:r>
                  <a:rPr lang="en-US" altLang="zh-CN" sz="1867">
                    <a:latin typeface="Times New Roman" pitchFamily="18" charset="0"/>
                    <a:ea typeface="宋体" pitchFamily="2" charset="-122"/>
                  </a:rPr>
                  <a:t>01100010</a:t>
                </a:r>
              </a:p>
              <a:p>
                <a:pPr algn="ctr"/>
                <a:r>
                  <a:rPr lang="en-US" altLang="zh-CN" sz="1867">
                    <a:latin typeface="Times New Roman" pitchFamily="18" charset="0"/>
                    <a:ea typeface="宋体" pitchFamily="2" charset="-122"/>
                  </a:rPr>
                  <a:t>11101001</a:t>
                </a:r>
              </a:p>
            </p:txBody>
          </p:sp>
          <p:sp>
            <p:nvSpPr>
              <p:cNvPr id="29704" name="AutoShape 8"/>
              <p:cNvSpPr>
                <a:spLocks noChangeArrowheads="1"/>
              </p:cNvSpPr>
              <p:nvPr/>
            </p:nvSpPr>
            <p:spPr bwMode="auto">
              <a:xfrm>
                <a:off x="1559" y="2746"/>
                <a:ext cx="480" cy="144"/>
              </a:xfrm>
              <a:prstGeom prst="rightArrow">
                <a:avLst>
                  <a:gd name="adj1" fmla="val 50000"/>
                  <a:gd name="adj2" fmla="val 83333"/>
                </a:avLst>
              </a:prstGeom>
              <a:solidFill>
                <a:schemeClr val="accent1"/>
              </a:solidFill>
              <a:ln w="9525">
                <a:solidFill>
                  <a:schemeClr val="tx1"/>
                </a:solidFill>
                <a:miter lim="800000"/>
                <a:headEnd/>
                <a:tailEnd/>
              </a:ln>
            </p:spPr>
            <p:txBody>
              <a:bodyPr wrap="none" anchor="ctr"/>
              <a:lstStyle/>
              <a:p>
                <a:endParaRPr lang="zh-CN" altLang="en-US" sz="1867"/>
              </a:p>
            </p:txBody>
          </p:sp>
          <p:sp>
            <p:nvSpPr>
              <p:cNvPr id="29705" name="AutoShape 9"/>
              <p:cNvSpPr>
                <a:spLocks noChangeArrowheads="1"/>
              </p:cNvSpPr>
              <p:nvPr/>
            </p:nvSpPr>
            <p:spPr bwMode="auto">
              <a:xfrm>
                <a:off x="3264" y="2746"/>
                <a:ext cx="672" cy="144"/>
              </a:xfrm>
              <a:prstGeom prst="rightArrow">
                <a:avLst>
                  <a:gd name="adj1" fmla="val 50000"/>
                  <a:gd name="adj2" fmla="val 116667"/>
                </a:avLst>
              </a:prstGeom>
              <a:solidFill>
                <a:schemeClr val="accent1"/>
              </a:solidFill>
              <a:ln w="9525">
                <a:solidFill>
                  <a:schemeClr val="tx1"/>
                </a:solidFill>
                <a:miter lim="800000"/>
                <a:headEnd/>
                <a:tailEnd/>
              </a:ln>
            </p:spPr>
            <p:txBody>
              <a:bodyPr wrap="none" anchor="ctr"/>
              <a:lstStyle/>
              <a:p>
                <a:endParaRPr lang="zh-CN" altLang="en-US" sz="1867"/>
              </a:p>
            </p:txBody>
          </p:sp>
          <p:sp>
            <p:nvSpPr>
              <p:cNvPr id="29706" name="Text Box 10"/>
              <p:cNvSpPr txBox="1">
                <a:spLocks noChangeArrowheads="1"/>
              </p:cNvSpPr>
              <p:nvPr/>
            </p:nvSpPr>
            <p:spPr bwMode="auto">
              <a:xfrm>
                <a:off x="576" y="3610"/>
                <a:ext cx="1056" cy="420"/>
              </a:xfrm>
              <a:prstGeom prst="rect">
                <a:avLst/>
              </a:prstGeom>
              <a:noFill/>
              <a:ln w="9525">
                <a:noFill/>
                <a:miter lim="800000"/>
                <a:headEnd/>
                <a:tailEnd/>
              </a:ln>
            </p:spPr>
            <p:txBody>
              <a:bodyPr>
                <a:spAutoFit/>
              </a:bodyPr>
              <a:lstStyle/>
              <a:p>
                <a:pPr>
                  <a:spcBef>
                    <a:spcPct val="50000"/>
                  </a:spcBef>
                </a:pPr>
                <a:r>
                  <a:rPr lang="en-US" altLang="zh-CN" sz="1867">
                    <a:latin typeface="Times New Roman" pitchFamily="18" charset="0"/>
                    <a:ea typeface="宋体" pitchFamily="2" charset="-122"/>
                  </a:rPr>
                  <a:t>Source program</a:t>
                </a:r>
              </a:p>
            </p:txBody>
          </p:sp>
          <p:sp>
            <p:nvSpPr>
              <p:cNvPr id="29707" name="Text Box 11"/>
              <p:cNvSpPr txBox="1">
                <a:spLocks noChangeArrowheads="1"/>
              </p:cNvSpPr>
              <p:nvPr/>
            </p:nvSpPr>
            <p:spPr bwMode="auto">
              <a:xfrm>
                <a:off x="4176" y="3514"/>
                <a:ext cx="912" cy="420"/>
              </a:xfrm>
              <a:prstGeom prst="rect">
                <a:avLst/>
              </a:prstGeom>
              <a:noFill/>
              <a:ln w="9525">
                <a:noFill/>
                <a:miter lim="800000"/>
                <a:headEnd/>
                <a:tailEnd/>
              </a:ln>
            </p:spPr>
            <p:txBody>
              <a:bodyPr>
                <a:spAutoFit/>
              </a:bodyPr>
              <a:lstStyle/>
              <a:p>
                <a:pPr>
                  <a:spcBef>
                    <a:spcPct val="50000"/>
                  </a:spcBef>
                </a:pPr>
                <a:r>
                  <a:rPr lang="en-US" altLang="zh-CN" sz="1867">
                    <a:latin typeface="Times New Roman" pitchFamily="18" charset="0"/>
                    <a:ea typeface="宋体" pitchFamily="2" charset="-122"/>
                  </a:rPr>
                  <a:t>Object program</a:t>
                </a:r>
              </a:p>
            </p:txBody>
          </p:sp>
        </p:grpSp>
        <p:sp>
          <p:nvSpPr>
            <p:cNvPr id="13" name="TextBox 12"/>
            <p:cNvSpPr txBox="1"/>
            <p:nvPr/>
          </p:nvSpPr>
          <p:spPr>
            <a:xfrm>
              <a:off x="4571198" y="2995612"/>
              <a:ext cx="916004" cy="284742"/>
            </a:xfrm>
            <a:prstGeom prst="rect">
              <a:avLst/>
            </a:prstGeom>
            <a:noFill/>
            <a:ln>
              <a:noFill/>
            </a:ln>
          </p:spPr>
          <p:txBody>
            <a:bodyPr wrap="square" rtlCol="0">
              <a:spAutoFit/>
            </a:bodyPr>
            <a:lstStyle/>
            <a:p>
              <a:r>
                <a:rPr lang="zh-CN" altLang="en-US" sz="1867" dirty="0"/>
                <a:t>正确</a:t>
              </a:r>
            </a:p>
          </p:txBody>
        </p:sp>
        <p:sp>
          <p:nvSpPr>
            <p:cNvPr id="15" name="圆角右箭头 14"/>
            <p:cNvSpPr/>
            <p:nvPr/>
          </p:nvSpPr>
          <p:spPr bwMode="auto">
            <a:xfrm rot="10800000">
              <a:off x="2525125" y="3649861"/>
              <a:ext cx="1252776" cy="396478"/>
            </a:xfrm>
            <a:prstGeom prst="bentArrow">
              <a:avLst/>
            </a:prstGeom>
            <a:solidFill>
              <a:schemeClr val="accent1"/>
            </a:solidFill>
            <a:ln w="12700" cap="sq" cmpd="sng" algn="ctr">
              <a:solidFill>
                <a:schemeClr val="tx1"/>
              </a:solidFill>
              <a:prstDash val="solid"/>
              <a:round/>
              <a:headEnd type="none" w="sm" len="sm"/>
              <a:tailEnd type="none" w="sm" len="sm"/>
            </a:ln>
            <a:effectLst/>
          </p:spPr>
          <p:txBody>
            <a:bodyPr vert="horz" wrap="none" lIns="121920" tIns="60960" rIns="121920" bIns="60960" numCol="1" rtlCol="0" anchor="ctr" anchorCtr="0" compatLnSpc="1">
              <a:prstTxWarp prst="textNoShape">
                <a:avLst/>
              </a:prstTxWarp>
            </a:bodyPr>
            <a:lstStyle/>
            <a:p>
              <a:pPr defTabSz="1219170" fontAlgn="base">
                <a:spcBef>
                  <a:spcPct val="0"/>
                </a:spcBef>
                <a:spcAft>
                  <a:spcPct val="0"/>
                </a:spcAft>
              </a:pPr>
              <a:endParaRPr kumimoji="1" lang="zh-CN" altLang="en-US" sz="2667">
                <a:latin typeface="Arial" pitchFamily="34" charset="0"/>
                <a:ea typeface="黑体" pitchFamily="49" charset="-122"/>
              </a:endParaRPr>
            </a:p>
          </p:txBody>
        </p:sp>
        <p:sp>
          <p:nvSpPr>
            <p:cNvPr id="16" name="TextBox 15"/>
            <p:cNvSpPr txBox="1"/>
            <p:nvPr/>
          </p:nvSpPr>
          <p:spPr>
            <a:xfrm>
              <a:off x="3792354" y="3702517"/>
              <a:ext cx="1982804" cy="284742"/>
            </a:xfrm>
            <a:prstGeom prst="rect">
              <a:avLst/>
            </a:prstGeom>
            <a:noFill/>
          </p:spPr>
          <p:txBody>
            <a:bodyPr wrap="square" rtlCol="0">
              <a:spAutoFit/>
            </a:bodyPr>
            <a:lstStyle/>
            <a:p>
              <a:r>
                <a:rPr lang="zh-CN" altLang="en-US" sz="1867" dirty="0">
                  <a:latin typeface="微软雅黑" pitchFamily="34" charset="-122"/>
                  <a:ea typeface="微软雅黑" pitchFamily="34" charset="-122"/>
                </a:rPr>
                <a:t>语法错误</a:t>
              </a:r>
            </a:p>
          </p:txBody>
        </p:sp>
      </p:grpSp>
      <p:sp>
        <p:nvSpPr>
          <p:cNvPr id="17" name="TextBox 16"/>
          <p:cNvSpPr txBox="1"/>
          <p:nvPr/>
        </p:nvSpPr>
        <p:spPr>
          <a:xfrm>
            <a:off x="742952" y="1247776"/>
            <a:ext cx="8401049" cy="461665"/>
          </a:xfrm>
          <a:prstGeom prst="rect">
            <a:avLst/>
          </a:prstGeom>
          <a:noFill/>
        </p:spPr>
        <p:txBody>
          <a:bodyPr wrap="square" rtlCol="0">
            <a:spAutoFit/>
          </a:bodyPr>
          <a:lstStyle/>
          <a:p>
            <a:r>
              <a:rPr lang="zh-CN" altLang="en-US" sz="2400" dirty="0">
                <a:latin typeface="微软雅黑" pitchFamily="34" charset="-122"/>
                <a:ea typeface="微软雅黑" pitchFamily="34" charset="-122"/>
              </a:rPr>
              <a:t>将高级语言的程序翻译成机器语言</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blinds(horizontal)">
                                      <p:cBhvr>
                                        <p:cTn id="7" dur="500"/>
                                        <p:tgtEl>
                                          <p:spTgt spid="29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blinds(horizontal)">
                                      <p:cBhvr>
                                        <p:cTn id="12" dur="500"/>
                                        <p:tgtEl>
                                          <p:spTgt spid="29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blinds(horizontal)">
                                      <p:cBhvr>
                                        <p:cTn id="17" dur="500"/>
                                        <p:tgtEl>
                                          <p:spTgt spid="296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3154"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逻辑表达式</a:t>
            </a:r>
          </a:p>
        </p:txBody>
      </p:sp>
      <p:sp>
        <p:nvSpPr>
          <p:cNvPr id="133123" name="Rectangle 3"/>
          <p:cNvSpPr>
            <a:spLocks noGrp="1" noChangeArrowheads="1"/>
          </p:cNvSpPr>
          <p:nvPr>
            <p:ph idx="4294967295"/>
          </p:nvPr>
        </p:nvSpPr>
        <p:spPr>
          <a:xfrm>
            <a:off x="661988" y="1376257"/>
            <a:ext cx="11530012" cy="2578100"/>
          </a:xfrm>
        </p:spPr>
        <p:txBody>
          <a:bodyPr>
            <a:noAutofit/>
          </a:bodyPr>
          <a:lstStyle/>
          <a:p>
            <a:pPr eaLnBrk="1" hangingPunct="1">
              <a:lnSpc>
                <a:spcPct val="125000"/>
              </a:lnSpc>
              <a:buNone/>
            </a:pPr>
            <a:r>
              <a:rPr lang="zh-CN" altLang="en-US" sz="2400" b="1" dirty="0"/>
              <a:t>用于区分更复杂的情况</a:t>
            </a:r>
          </a:p>
          <a:p>
            <a:pPr>
              <a:lnSpc>
                <a:spcPct val="125000"/>
              </a:lnSpc>
              <a:spcBef>
                <a:spcPts val="1600"/>
              </a:spcBef>
              <a:buNone/>
            </a:pPr>
            <a:r>
              <a:rPr lang="zh-CN" altLang="en-US" sz="2400" b="1" dirty="0"/>
              <a:t>逻辑运算符 </a:t>
            </a:r>
          </a:p>
          <a:p>
            <a:pPr>
              <a:lnSpc>
                <a:spcPct val="125000"/>
              </a:lnSpc>
              <a:spcBef>
                <a:spcPct val="0"/>
              </a:spcBef>
              <a:buClrTx/>
              <a:buSzTx/>
              <a:buNone/>
            </a:pPr>
            <a:r>
              <a:rPr lang="zh-CN" altLang="en-US" sz="2400" dirty="0"/>
              <a:t> </a:t>
            </a:r>
            <a:r>
              <a:rPr lang="en-US" altLang="zh-CN" sz="2400" dirty="0"/>
              <a:t>&amp;&amp; (and)        ||  (or)                   !   (not) </a:t>
            </a:r>
          </a:p>
          <a:p>
            <a:pPr>
              <a:lnSpc>
                <a:spcPct val="125000"/>
              </a:lnSpc>
              <a:spcBef>
                <a:spcPts val="1600"/>
              </a:spcBef>
              <a:buNone/>
            </a:pPr>
            <a:r>
              <a:rPr lang="zh-CN" altLang="en-US" sz="2400" b="1" dirty="0"/>
              <a:t>优先级</a:t>
            </a:r>
            <a:endParaRPr lang="en-US" altLang="zh-CN" sz="2400" b="1" dirty="0"/>
          </a:p>
          <a:p>
            <a:pPr>
              <a:lnSpc>
                <a:spcPct val="125000"/>
              </a:lnSpc>
              <a:buNone/>
            </a:pPr>
            <a:r>
              <a:rPr lang="zh-CN" altLang="en-US" sz="2400" dirty="0"/>
              <a:t> </a:t>
            </a:r>
            <a:r>
              <a:rPr lang="en-US" altLang="zh-CN" sz="2400" dirty="0"/>
              <a:t>!  &gt;  </a:t>
            </a:r>
            <a:r>
              <a:rPr lang="zh-CN" altLang="en-US" sz="2400" dirty="0"/>
              <a:t>关系运算符 </a:t>
            </a:r>
            <a:r>
              <a:rPr lang="en-US" altLang="zh-CN" sz="2400" dirty="0"/>
              <a:t>&gt;  &amp;&amp; &gt;   ||</a:t>
            </a:r>
          </a:p>
          <a:p>
            <a:pPr>
              <a:lnSpc>
                <a:spcPct val="125000"/>
              </a:lnSpc>
              <a:spcBef>
                <a:spcPts val="1600"/>
              </a:spcBef>
              <a:buNone/>
            </a:pPr>
            <a:r>
              <a:rPr lang="zh-CN" altLang="en-US" sz="2400" b="1" dirty="0"/>
              <a:t>逻辑表达式 </a:t>
            </a:r>
          </a:p>
          <a:p>
            <a:pPr>
              <a:lnSpc>
                <a:spcPct val="125000"/>
              </a:lnSpc>
              <a:buNone/>
            </a:pPr>
            <a:r>
              <a:rPr lang="zh-CN" altLang="en-US" sz="2400" dirty="0"/>
              <a:t>由逻辑运算符连接起来的表达式</a:t>
            </a:r>
            <a:r>
              <a:rPr lang="en-US" altLang="zh-CN" sz="2400" dirty="0"/>
              <a:t>,</a:t>
            </a:r>
            <a:r>
              <a:rPr lang="zh-CN" altLang="en-US" sz="2400" dirty="0"/>
              <a:t>其结果为“真</a:t>
            </a:r>
            <a:r>
              <a:rPr lang="en-US" altLang="zh-CN" sz="2400" dirty="0"/>
              <a:t>(true)”</a:t>
            </a:r>
            <a:r>
              <a:rPr lang="zh-CN" altLang="en-US" sz="2400" dirty="0"/>
              <a:t>或“假</a:t>
            </a:r>
            <a:r>
              <a:rPr lang="en-US" altLang="zh-CN" sz="2400" dirty="0"/>
              <a:t>(false)”</a:t>
            </a:r>
          </a:p>
        </p:txBody>
      </p:sp>
    </p:spTree>
  </p:cSld>
  <p:clrMapOvr>
    <a:masterClrMapping/>
  </p:clrMapOvr>
  <p:transition spd="med">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5" name="Rectangle 3"/>
          <p:cNvSpPr>
            <a:spLocks noChangeArrowheads="1"/>
          </p:cNvSpPr>
          <p:nvPr/>
        </p:nvSpPr>
        <p:spPr bwMode="auto">
          <a:xfrm>
            <a:off x="610658" y="1295401"/>
            <a:ext cx="9219041" cy="461665"/>
          </a:xfrm>
          <a:prstGeom prst="rect">
            <a:avLst/>
          </a:prstGeom>
          <a:noFill/>
          <a:ln w="9525">
            <a:noFill/>
            <a:miter lim="800000"/>
            <a:headEnd/>
            <a:tailEnd/>
          </a:ln>
        </p:spPr>
        <p:txBody>
          <a:bodyPr wrap="square">
            <a:spAutoFit/>
          </a:bodyPr>
          <a:lstStyle/>
          <a:p>
            <a:r>
              <a:rPr lang="zh-CN" altLang="en-US" sz="2400" b="1" dirty="0">
                <a:latin typeface="微软雅黑" pitchFamily="34" charset="-122"/>
                <a:ea typeface="微软雅黑" pitchFamily="34" charset="-122"/>
              </a:rPr>
              <a:t>检查字符变量</a:t>
            </a:r>
            <a:r>
              <a:rPr lang="en-US" altLang="zh-CN" sz="2400" b="1" dirty="0">
                <a:latin typeface="微软雅黑" pitchFamily="34" charset="-122"/>
                <a:ea typeface="微软雅黑" pitchFamily="34" charset="-122"/>
              </a:rPr>
              <a:t>a</a:t>
            </a:r>
            <a:r>
              <a:rPr lang="zh-CN" altLang="en-US" sz="2400" b="1" dirty="0">
                <a:latin typeface="微软雅黑" pitchFamily="34" charset="-122"/>
                <a:ea typeface="微软雅黑" pitchFamily="34" charset="-122"/>
              </a:rPr>
              <a:t>的内容是否为字母 </a:t>
            </a:r>
          </a:p>
        </p:txBody>
      </p:sp>
      <p:sp>
        <p:nvSpPr>
          <p:cNvPr id="863236" name="Rectangle 4"/>
          <p:cNvSpPr>
            <a:spLocks noChangeArrowheads="1"/>
          </p:cNvSpPr>
          <p:nvPr/>
        </p:nvSpPr>
        <p:spPr bwMode="auto">
          <a:xfrm>
            <a:off x="728134" y="2404627"/>
            <a:ext cx="6972300" cy="379656"/>
          </a:xfrm>
          <a:prstGeom prst="rect">
            <a:avLst/>
          </a:prstGeom>
          <a:noFill/>
          <a:ln w="9525">
            <a:noFill/>
            <a:miter lim="800000"/>
            <a:headEnd/>
            <a:tailEnd/>
          </a:ln>
        </p:spPr>
        <p:txBody>
          <a:bodyPr wrap="square">
            <a:spAutoFit/>
          </a:bodyPr>
          <a:lstStyle/>
          <a:p>
            <a:r>
              <a:rPr lang="en-US" altLang="zh-CN" sz="1867" dirty="0">
                <a:latin typeface="微软雅黑" pitchFamily="34" charset="-122"/>
                <a:ea typeface="微软雅黑" pitchFamily="34" charset="-122"/>
              </a:rPr>
              <a:t> </a:t>
            </a:r>
            <a:r>
              <a:rPr lang="en-US" altLang="zh-CN" sz="1867" b="1" dirty="0">
                <a:latin typeface="微软雅黑" pitchFamily="34" charset="-122"/>
                <a:ea typeface="微软雅黑" pitchFamily="34" charset="-122"/>
              </a:rPr>
              <a:t>a &gt;=</a:t>
            </a:r>
            <a:r>
              <a:rPr lang="zh-CN" altLang="en-US" sz="1867" b="1" dirty="0">
                <a:latin typeface="微软雅黑" pitchFamily="34" charset="-122"/>
                <a:ea typeface="微软雅黑" pitchFamily="34" charset="-122"/>
              </a:rPr>
              <a:t>‘</a:t>
            </a:r>
            <a:r>
              <a:rPr lang="en-US" altLang="zh-CN" sz="1867" b="1" dirty="0">
                <a:latin typeface="微软雅黑" pitchFamily="34" charset="-122"/>
                <a:ea typeface="微软雅黑" pitchFamily="34" charset="-122"/>
              </a:rPr>
              <a:t> a’  &amp;&amp; a &lt;= ’z’ || a &gt;= ’A’ &amp;&amp; a &lt;= ’Z’</a:t>
            </a:r>
            <a:r>
              <a:rPr lang="en-US" altLang="zh-CN" sz="1867" dirty="0">
                <a:latin typeface="微软雅黑" pitchFamily="34" charset="-122"/>
                <a:ea typeface="微软雅黑" pitchFamily="34" charset="-122"/>
              </a:rPr>
              <a:t> </a:t>
            </a:r>
          </a:p>
        </p:txBody>
      </p:sp>
      <p:sp>
        <p:nvSpPr>
          <p:cNvPr id="863237" name="Rectangle 5"/>
          <p:cNvSpPr>
            <a:spLocks noChangeArrowheads="1"/>
          </p:cNvSpPr>
          <p:nvPr/>
        </p:nvSpPr>
        <p:spPr bwMode="auto">
          <a:xfrm>
            <a:off x="610658" y="4133851"/>
            <a:ext cx="6190193" cy="461665"/>
          </a:xfrm>
          <a:prstGeom prst="rect">
            <a:avLst/>
          </a:prstGeom>
          <a:noFill/>
          <a:ln w="9525">
            <a:noFill/>
            <a:miter lim="800000"/>
            <a:headEnd/>
            <a:tailEnd/>
          </a:ln>
        </p:spPr>
        <p:txBody>
          <a:bodyPr wrap="square">
            <a:spAutoFit/>
          </a:bodyPr>
          <a:lstStyle/>
          <a:p>
            <a:r>
              <a:rPr lang="zh-CN" altLang="en-US" sz="2400" b="1" dirty="0">
                <a:latin typeface="微软雅黑" pitchFamily="34" charset="-122"/>
                <a:ea typeface="微软雅黑" pitchFamily="34" charset="-122"/>
              </a:rPr>
              <a:t>整型变量</a:t>
            </a:r>
            <a:r>
              <a:rPr lang="en-US" altLang="zh-CN" sz="2400" b="1" dirty="0">
                <a:latin typeface="微软雅黑" pitchFamily="34" charset="-122"/>
                <a:ea typeface="微软雅黑" pitchFamily="34" charset="-122"/>
              </a:rPr>
              <a:t>m</a:t>
            </a:r>
            <a:r>
              <a:rPr lang="zh-CN" altLang="en-US" sz="2400" b="1" dirty="0">
                <a:latin typeface="微软雅黑" pitchFamily="34" charset="-122"/>
                <a:ea typeface="微软雅黑" pitchFamily="34" charset="-122"/>
              </a:rPr>
              <a:t>的内容是否能同时被</a:t>
            </a:r>
            <a:r>
              <a:rPr lang="en-US" altLang="zh-CN" sz="2400" b="1" dirty="0">
                <a:latin typeface="微软雅黑" pitchFamily="34" charset="-122"/>
                <a:ea typeface="微软雅黑" pitchFamily="34" charset="-122"/>
              </a:rPr>
              <a:t>3</a:t>
            </a:r>
            <a:r>
              <a:rPr lang="zh-CN" altLang="en-US" sz="2400" b="1" dirty="0">
                <a:latin typeface="微软雅黑" pitchFamily="34" charset="-122"/>
                <a:ea typeface="微软雅黑" pitchFamily="34" charset="-122"/>
              </a:rPr>
              <a:t>和</a:t>
            </a:r>
            <a:r>
              <a:rPr lang="en-US" altLang="zh-CN" sz="2400" b="1" dirty="0">
                <a:latin typeface="微软雅黑" pitchFamily="34" charset="-122"/>
                <a:ea typeface="微软雅黑" pitchFamily="34" charset="-122"/>
              </a:rPr>
              <a:t>5</a:t>
            </a:r>
            <a:r>
              <a:rPr lang="zh-CN" altLang="en-US" sz="2400" b="1" dirty="0">
                <a:latin typeface="微软雅黑" pitchFamily="34" charset="-122"/>
                <a:ea typeface="微软雅黑" pitchFamily="34" charset="-122"/>
              </a:rPr>
              <a:t>整除</a:t>
            </a:r>
            <a:endParaRPr lang="zh-CN" altLang="en-US" sz="2400" dirty="0">
              <a:latin typeface="微软雅黑" pitchFamily="34" charset="-122"/>
              <a:ea typeface="微软雅黑" pitchFamily="34" charset="-122"/>
            </a:endParaRPr>
          </a:p>
        </p:txBody>
      </p:sp>
      <p:sp>
        <p:nvSpPr>
          <p:cNvPr id="863238" name="Rectangle 6"/>
          <p:cNvSpPr>
            <a:spLocks noChangeArrowheads="1"/>
          </p:cNvSpPr>
          <p:nvPr/>
        </p:nvSpPr>
        <p:spPr bwMode="auto">
          <a:xfrm>
            <a:off x="677336" y="4626294"/>
            <a:ext cx="4199465" cy="379656"/>
          </a:xfrm>
          <a:prstGeom prst="rect">
            <a:avLst/>
          </a:prstGeom>
          <a:noFill/>
          <a:ln w="9525">
            <a:noFill/>
            <a:miter lim="800000"/>
            <a:headEnd/>
            <a:tailEnd/>
          </a:ln>
        </p:spPr>
        <p:txBody>
          <a:bodyPr wrap="square">
            <a:spAutoFit/>
          </a:bodyPr>
          <a:lstStyle/>
          <a:p>
            <a:r>
              <a:rPr lang="en-US" altLang="zh-CN" sz="1867" b="1" dirty="0">
                <a:latin typeface="微软雅黑" pitchFamily="34" charset="-122"/>
                <a:ea typeface="微软雅黑" pitchFamily="34" charset="-122"/>
              </a:rPr>
              <a:t>m % 3 == 0   &amp;&amp;  m % 5 == 0</a:t>
            </a:r>
            <a:r>
              <a:rPr lang="en-US" altLang="zh-CN" sz="1867" dirty="0">
                <a:latin typeface="微软雅黑" pitchFamily="34" charset="-122"/>
                <a:ea typeface="微软雅黑" pitchFamily="34" charset="-122"/>
              </a:rPr>
              <a:t> </a:t>
            </a:r>
          </a:p>
        </p:txBody>
      </p:sp>
      <p:sp>
        <p:nvSpPr>
          <p:cNvPr id="134151" name="Text Box 7"/>
          <p:cNvSpPr txBox="1">
            <a:spLocks noChangeArrowheads="1"/>
          </p:cNvSpPr>
          <p:nvPr/>
        </p:nvSpPr>
        <p:spPr bwMode="auto">
          <a:xfrm>
            <a:off x="677336" y="2814997"/>
            <a:ext cx="5704416" cy="810671"/>
          </a:xfrm>
          <a:prstGeom prst="rect">
            <a:avLst/>
          </a:prstGeom>
          <a:noFill/>
          <a:ln w="12700" cap="sq">
            <a:noFill/>
            <a:miter lim="800000"/>
            <a:headEnd type="none" w="sm" len="sm"/>
            <a:tailEnd type="none" w="sm" len="sm"/>
          </a:ln>
        </p:spPr>
        <p:txBody>
          <a:bodyPr wrap="square">
            <a:spAutoFit/>
          </a:bodyPr>
          <a:lstStyle/>
          <a:p>
            <a:pPr>
              <a:spcBef>
                <a:spcPct val="50000"/>
              </a:spcBef>
            </a:pPr>
            <a:r>
              <a:rPr lang="zh-CN" altLang="en-US" sz="1867" dirty="0">
                <a:latin typeface="微软雅黑" pitchFamily="34" charset="-122"/>
                <a:ea typeface="微软雅黑" pitchFamily="34" charset="-122"/>
              </a:rPr>
              <a:t>注意，不能写成</a:t>
            </a:r>
          </a:p>
          <a:p>
            <a:pPr>
              <a:spcBef>
                <a:spcPct val="50000"/>
              </a:spcBef>
            </a:pP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a’ &lt;= a &lt;= ’z’ ||  ’A’ &lt;= a &lt;= ’Z’ </a:t>
            </a:r>
          </a:p>
        </p:txBody>
      </p:sp>
      <p:sp>
        <p:nvSpPr>
          <p:cNvPr id="8" name="TextBox 7"/>
          <p:cNvSpPr txBox="1"/>
          <p:nvPr/>
        </p:nvSpPr>
        <p:spPr>
          <a:xfrm>
            <a:off x="728134" y="1883097"/>
            <a:ext cx="3443817" cy="379656"/>
          </a:xfrm>
          <a:prstGeom prst="rect">
            <a:avLst/>
          </a:prstGeom>
          <a:noFill/>
        </p:spPr>
        <p:txBody>
          <a:bodyPr wrap="square" rtlCol="0">
            <a:spAutoFit/>
          </a:bodyPr>
          <a:lstStyle/>
          <a:p>
            <a:r>
              <a:rPr lang="en-US" altLang="zh-CN" sz="1867" dirty="0">
                <a:latin typeface="微软雅黑" pitchFamily="34" charset="-122"/>
                <a:ea typeface="微软雅黑" pitchFamily="34" charset="-122"/>
              </a:rPr>
              <a:t>a</a:t>
            </a:r>
            <a:r>
              <a:rPr lang="zh-CN" altLang="en-US" sz="1867" dirty="0">
                <a:latin typeface="微软雅黑" pitchFamily="34" charset="-122"/>
                <a:ea typeface="微软雅黑" pitchFamily="34" charset="-122"/>
              </a:rPr>
              <a:t>是大写字母 </a:t>
            </a:r>
            <a:r>
              <a:rPr lang="en-US" altLang="zh-CN" sz="1867" dirty="0">
                <a:latin typeface="微软雅黑" pitchFamily="34" charset="-122"/>
                <a:ea typeface="微软雅黑" pitchFamily="34" charset="-122"/>
              </a:rPr>
              <a:t>|| a</a:t>
            </a:r>
            <a:r>
              <a:rPr lang="zh-CN" altLang="en-US" sz="1867" dirty="0">
                <a:latin typeface="微软雅黑" pitchFamily="34" charset="-122"/>
                <a:ea typeface="微软雅黑" pitchFamily="34" charset="-122"/>
              </a:rPr>
              <a:t>是小写字母</a:t>
            </a:r>
          </a:p>
        </p:txBody>
      </p:sp>
      <p:sp>
        <p:nvSpPr>
          <p:cNvPr id="3" name="标题 2">
            <a:extLst>
              <a:ext uri="{FF2B5EF4-FFF2-40B4-BE49-F238E27FC236}">
                <a16:creationId xmlns:a16="http://schemas.microsoft.com/office/drawing/2014/main" id="{8846BF49-96D4-8EBE-1D1B-52AFEF742E07}"/>
              </a:ext>
            </a:extLst>
          </p:cNvPr>
          <p:cNvSpPr>
            <a:spLocks noGrp="1"/>
          </p:cNvSpPr>
          <p:nvPr>
            <p:ph type="title"/>
          </p:nvPr>
        </p:nvSpPr>
        <p:spPr>
          <a:xfrm>
            <a:off x="413853" y="249067"/>
            <a:ext cx="8643848" cy="480131"/>
          </a:xfrm>
        </p:spPr>
        <p:txBody>
          <a:bodyPr/>
          <a:lstStyle/>
          <a:p>
            <a:r>
              <a:rPr lang="zh-CN" altLang="en-US" dirty="0"/>
              <a:t>写出下列问题的逻辑表达式</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3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863236">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34151"/>
                                        </p:tgtEl>
                                        <p:attrNameLst>
                                          <p:attrName>style.visibility</p:attrName>
                                        </p:attrNameLst>
                                      </p:cBhvr>
                                      <p:to>
                                        <p:strVal val="visible"/>
                                      </p:to>
                                    </p:set>
                                    <p:animEffect transition="in" filter="blinds(horizontal)">
                                      <p:cBhvr>
                                        <p:cTn id="20" dur="500"/>
                                        <p:tgtEl>
                                          <p:spTgt spid="13415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6323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6323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3235" grpId="0" build="p" autoUpdateAnimBg="0"/>
      <p:bldP spid="863236" grpId="0" build="p" autoUpdateAnimBg="0"/>
      <p:bldP spid="863237" grpId="0" build="p" autoUpdateAnimBg="0"/>
      <p:bldP spid="863238" grpId="0" build="p" autoUpdateAnimBg="0"/>
      <p:bldP spid="134151" grpId="0"/>
      <p:bldP spid="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逻辑表达式的运算对象</a:t>
            </a:r>
          </a:p>
        </p:txBody>
      </p:sp>
      <p:sp>
        <p:nvSpPr>
          <p:cNvPr id="135171" name="Rectangle 3"/>
          <p:cNvSpPr>
            <a:spLocks noGrp="1" noChangeArrowheads="1"/>
          </p:cNvSpPr>
          <p:nvPr>
            <p:ph idx="4294967295"/>
          </p:nvPr>
        </p:nvSpPr>
        <p:spPr>
          <a:xfrm>
            <a:off x="960438" y="1362075"/>
            <a:ext cx="11231562" cy="4546600"/>
          </a:xfrm>
        </p:spPr>
        <p:txBody>
          <a:bodyPr>
            <a:normAutofit/>
          </a:bodyPr>
          <a:lstStyle/>
          <a:p>
            <a:pPr eaLnBrk="1" hangingPunct="1">
              <a:lnSpc>
                <a:spcPct val="140000"/>
              </a:lnSpc>
              <a:buNone/>
            </a:pPr>
            <a:r>
              <a:rPr lang="zh-CN" altLang="en-US" sz="2400" b="1" dirty="0"/>
              <a:t>逻辑运算的对象可为任意类型的数据</a:t>
            </a:r>
            <a:endParaRPr lang="en-US" altLang="zh-CN" sz="2400" b="1" dirty="0"/>
          </a:p>
          <a:p>
            <a:pPr eaLnBrk="1" hangingPunct="1">
              <a:lnSpc>
                <a:spcPct val="140000"/>
              </a:lnSpc>
              <a:buNone/>
            </a:pPr>
            <a:r>
              <a:rPr lang="en-US" altLang="zh-CN" sz="1867" dirty="0"/>
              <a:t>0</a:t>
            </a:r>
            <a:r>
              <a:rPr lang="zh-CN" altLang="en-US" sz="1867" dirty="0"/>
              <a:t>为假，非</a:t>
            </a:r>
            <a:r>
              <a:rPr lang="en-US" altLang="zh-CN" sz="1867" dirty="0"/>
              <a:t>0 </a:t>
            </a:r>
            <a:r>
              <a:rPr lang="zh-CN" altLang="en-US" sz="1867" dirty="0"/>
              <a:t>为真。</a:t>
            </a:r>
          </a:p>
          <a:p>
            <a:pPr eaLnBrk="1" hangingPunct="1">
              <a:lnSpc>
                <a:spcPct val="140000"/>
              </a:lnSpc>
              <a:buFont typeface="Wingdings" pitchFamily="2" charset="2"/>
              <a:buNone/>
            </a:pPr>
            <a:r>
              <a:rPr lang="en-US" altLang="zh-CN" sz="1867" dirty="0"/>
              <a:t>5 % 2 &amp;&amp; p                  </a:t>
            </a:r>
          </a:p>
          <a:p>
            <a:pPr eaLnBrk="1" hangingPunct="1">
              <a:lnSpc>
                <a:spcPct val="140000"/>
              </a:lnSpc>
              <a:buFont typeface="Wingdings" pitchFamily="2" charset="2"/>
              <a:buNone/>
            </a:pPr>
            <a:r>
              <a:rPr lang="en-US" altLang="zh-CN" sz="1867" dirty="0"/>
              <a:t>5 &gt; 3 &amp;&amp; 2 || 8 &lt; 4 - ! 0      true</a:t>
            </a:r>
          </a:p>
        </p:txBody>
      </p:sp>
      <p:sp>
        <p:nvSpPr>
          <p:cNvPr id="2" name="文本框 1">
            <a:extLst>
              <a:ext uri="{FF2B5EF4-FFF2-40B4-BE49-F238E27FC236}">
                <a16:creationId xmlns:a16="http://schemas.microsoft.com/office/drawing/2014/main" id="{4D0ADAD1-EEF3-4335-8F17-4C7442357A98}"/>
              </a:ext>
            </a:extLst>
          </p:cNvPr>
          <p:cNvSpPr txBox="1"/>
          <p:nvPr/>
        </p:nvSpPr>
        <p:spPr>
          <a:xfrm>
            <a:off x="960438" y="4023857"/>
            <a:ext cx="7321147" cy="461665"/>
          </a:xfrm>
          <a:prstGeom prst="rect">
            <a:avLst/>
          </a:prstGeom>
          <a:noFill/>
        </p:spPr>
        <p:txBody>
          <a:bodyPr wrap="square" rtlCol="0">
            <a:spAutoFit/>
          </a:bodyPr>
          <a:lstStyle/>
          <a:p>
            <a:r>
              <a:rPr lang="zh-CN" altLang="en-US" sz="2400" dirty="0"/>
              <a:t>逻辑表达式与算术表达式计算有什么不同？？？</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微软雅黑" pitchFamily="34" charset="-122"/>
              </a:rPr>
              <a:t>短路求值</a:t>
            </a:r>
          </a:p>
        </p:txBody>
      </p:sp>
      <p:sp>
        <p:nvSpPr>
          <p:cNvPr id="3" name="内容占位符 2"/>
          <p:cNvSpPr>
            <a:spLocks noGrp="1"/>
          </p:cNvSpPr>
          <p:nvPr>
            <p:ph idx="4294967295"/>
          </p:nvPr>
        </p:nvSpPr>
        <p:spPr>
          <a:xfrm>
            <a:off x="819150" y="1143000"/>
            <a:ext cx="11372850" cy="4114800"/>
          </a:xfrm>
        </p:spPr>
        <p:txBody>
          <a:bodyPr>
            <a:noAutofit/>
          </a:bodyPr>
          <a:lstStyle/>
          <a:p>
            <a:pPr>
              <a:buNone/>
            </a:pPr>
            <a:r>
              <a:rPr lang="zh-CN" altLang="en-US" sz="2400" b="1" dirty="0"/>
              <a:t>短路求值</a:t>
            </a:r>
            <a:endParaRPr lang="en-US" altLang="zh-CN" sz="2400" b="1" dirty="0"/>
          </a:p>
          <a:p>
            <a:pPr>
              <a:spcBef>
                <a:spcPts val="800"/>
              </a:spcBef>
              <a:buNone/>
            </a:pPr>
            <a:r>
              <a:rPr lang="zh-CN" altLang="en-US" sz="1867" dirty="0"/>
              <a:t>计算逻辑表达式时，先计算左边。如左边已能决定表达式的值，则右边不执行</a:t>
            </a:r>
            <a:endParaRPr lang="en-US" altLang="zh-CN" sz="1867" dirty="0"/>
          </a:p>
          <a:p>
            <a:pPr>
              <a:buNone/>
            </a:pPr>
            <a:r>
              <a:rPr lang="zh-CN" altLang="en-US" sz="1867" dirty="0"/>
              <a:t>如</a:t>
            </a:r>
            <a:r>
              <a:rPr lang="en-US" altLang="zh-CN" sz="1867" dirty="0"/>
              <a:t>      5 &lt; 3 &amp;&amp; 8 &gt;4       8&gt;4   </a:t>
            </a:r>
            <a:r>
              <a:rPr lang="zh-CN" altLang="en-US" sz="1867" dirty="0"/>
              <a:t>没有计算</a:t>
            </a:r>
            <a:endParaRPr lang="en-US" altLang="zh-CN" sz="1867" dirty="0"/>
          </a:p>
          <a:p>
            <a:pPr>
              <a:buNone/>
            </a:pPr>
            <a:r>
              <a:rPr lang="en-US" altLang="zh-CN" sz="1867" dirty="0"/>
              <a:t>         3 &lt; 5 || 8 &lt; 4          8&lt; 4  </a:t>
            </a:r>
            <a:r>
              <a:rPr lang="zh-CN" altLang="en-US" sz="1867" dirty="0"/>
              <a:t>没有计算</a:t>
            </a:r>
            <a:endParaRPr lang="en-US" altLang="zh-CN" sz="1867" dirty="0"/>
          </a:p>
          <a:p>
            <a:pPr>
              <a:buNone/>
            </a:pPr>
            <a:endParaRPr lang="en-US" altLang="zh-CN" sz="2400" b="1" dirty="0"/>
          </a:p>
          <a:p>
            <a:pPr>
              <a:buNone/>
            </a:pPr>
            <a:r>
              <a:rPr lang="zh-CN" altLang="en-US" sz="2400" b="1" dirty="0"/>
              <a:t>优点</a:t>
            </a:r>
            <a:endParaRPr lang="en-US" altLang="zh-CN" sz="2400" b="1" dirty="0"/>
          </a:p>
          <a:p>
            <a:pPr>
              <a:spcBef>
                <a:spcPts val="800"/>
              </a:spcBef>
              <a:buNone/>
            </a:pPr>
            <a:r>
              <a:rPr lang="zh-CN" altLang="en-US" sz="1867" dirty="0"/>
              <a:t>减少计算量：在  </a:t>
            </a:r>
            <a:r>
              <a:rPr lang="en-US" altLang="zh-CN" sz="1867" dirty="0"/>
              <a:t>&amp;&amp;  </a:t>
            </a:r>
            <a:r>
              <a:rPr lang="zh-CN" altLang="en-US" sz="1867" dirty="0"/>
              <a:t>逻辑表达式中，应把  </a:t>
            </a:r>
            <a:r>
              <a:rPr lang="en-US" altLang="zh-CN" sz="1867" dirty="0"/>
              <a:t>false  </a:t>
            </a:r>
            <a:r>
              <a:rPr lang="zh-CN" altLang="en-US" sz="1867" dirty="0"/>
              <a:t>可能性较大的条件放在左边</a:t>
            </a:r>
            <a:endParaRPr lang="en-US" altLang="zh-CN" sz="1867" dirty="0"/>
          </a:p>
          <a:p>
            <a:pPr>
              <a:spcBef>
                <a:spcPts val="800"/>
              </a:spcBef>
              <a:buNone/>
            </a:pPr>
            <a:r>
              <a:rPr lang="en-US" altLang="zh-CN" sz="1867" dirty="0"/>
              <a:t>                    </a:t>
            </a:r>
            <a:r>
              <a:rPr lang="zh-CN" altLang="en-US" sz="1867" dirty="0"/>
              <a:t>在  </a:t>
            </a:r>
            <a:r>
              <a:rPr lang="en-US" altLang="zh-CN" sz="1867" dirty="0"/>
              <a:t>||  </a:t>
            </a:r>
            <a:r>
              <a:rPr lang="zh-CN" altLang="en-US" sz="1867" dirty="0"/>
              <a:t>表达式中，应把  </a:t>
            </a:r>
            <a:r>
              <a:rPr lang="en-US" altLang="zh-CN" sz="1867" dirty="0"/>
              <a:t>true  </a:t>
            </a:r>
            <a:r>
              <a:rPr lang="zh-CN" altLang="en-US" sz="1867" dirty="0"/>
              <a:t>可能性较大的条件放在左边</a:t>
            </a:r>
            <a:endParaRPr lang="en-US" altLang="zh-CN" sz="1867" dirty="0"/>
          </a:p>
          <a:p>
            <a:pPr>
              <a:spcBef>
                <a:spcPts val="800"/>
              </a:spcBef>
              <a:buNone/>
            </a:pPr>
            <a:r>
              <a:rPr lang="zh-CN" altLang="en-US" sz="1867" dirty="0"/>
              <a:t>一个条件可以控制另一个条件，如  </a:t>
            </a:r>
            <a:r>
              <a:rPr lang="en-US" altLang="zh-CN" sz="1867" dirty="0"/>
              <a:t>    m != 0  &amp;&amp;  n / m == 9</a:t>
            </a:r>
          </a:p>
          <a:p>
            <a:pPr>
              <a:spcBef>
                <a:spcPts val="2400"/>
              </a:spcBef>
              <a:buNone/>
            </a:pPr>
            <a:r>
              <a:rPr lang="zh-CN" altLang="en-US" sz="2400" b="1" dirty="0"/>
              <a:t>尽量避免在一个逻辑表达式中完成多项任务</a:t>
            </a:r>
          </a:p>
        </p:txBody>
      </p:sp>
      <p:sp>
        <p:nvSpPr>
          <p:cNvPr id="4" name="Rectangle 4"/>
          <p:cNvSpPr>
            <a:spLocks noChangeArrowheads="1"/>
          </p:cNvSpPr>
          <p:nvPr/>
        </p:nvSpPr>
        <p:spPr bwMode="auto">
          <a:xfrm>
            <a:off x="457200" y="5558902"/>
            <a:ext cx="8067675" cy="752642"/>
          </a:xfrm>
          <a:prstGeom prst="rect">
            <a:avLst/>
          </a:prstGeom>
          <a:noFill/>
          <a:ln w="9525">
            <a:noFill/>
            <a:miter lim="800000"/>
            <a:headEnd/>
            <a:tailEnd/>
          </a:ln>
        </p:spPr>
        <p:txBody>
          <a:bodyPr wrap="square">
            <a:spAutoFit/>
          </a:bodyPr>
          <a:lstStyle/>
          <a:p>
            <a:pPr algn="just">
              <a:lnSpc>
                <a:spcPct val="120000"/>
              </a:lnSpc>
            </a:pPr>
            <a:r>
              <a:rPr lang="zh-CN" altLang="en-US" sz="1867" dirty="0">
                <a:latin typeface="微软雅黑" pitchFamily="34" charset="-122"/>
                <a:ea typeface="微软雅黑" pitchFamily="34" charset="-122"/>
              </a:rPr>
              <a:t>      如</a:t>
            </a:r>
            <a:r>
              <a:rPr lang="en-US" altLang="zh-CN" sz="1867" dirty="0">
                <a:latin typeface="微软雅黑" pitchFamily="34" charset="-122"/>
                <a:ea typeface="微软雅黑" pitchFamily="34" charset="-122"/>
              </a:rPr>
              <a:t>     a = 1, b = 2, c = 2, d = 4, m = 1, n = 1.</a:t>
            </a:r>
          </a:p>
          <a:p>
            <a:pPr eaLnBrk="0" hangingPunct="0">
              <a:lnSpc>
                <a:spcPct val="120000"/>
              </a:lnSpc>
            </a:pPr>
            <a:r>
              <a:rPr lang="en-US" altLang="zh-CN" sz="1867" dirty="0">
                <a:latin typeface="微软雅黑" pitchFamily="34" charset="-122"/>
                <a:ea typeface="微软雅黑" pitchFamily="34" charset="-122"/>
              </a:rPr>
              <a:t>      </a:t>
            </a:r>
            <a:r>
              <a:rPr lang="zh-CN" altLang="en-US" sz="1867" dirty="0">
                <a:latin typeface="微软雅黑" pitchFamily="34" charset="-122"/>
                <a:ea typeface="微软雅黑" pitchFamily="34" charset="-122"/>
              </a:rPr>
              <a:t>问执行 </a:t>
            </a:r>
            <a:r>
              <a:rPr lang="en-US" altLang="zh-CN" sz="1867" dirty="0">
                <a:latin typeface="微软雅黑" pitchFamily="34" charset="-122"/>
                <a:ea typeface="微软雅黑" pitchFamily="34" charset="-122"/>
              </a:rPr>
              <a:t>(m = a &gt; b) &amp;&amp; (n = c &gt; d)  </a:t>
            </a:r>
            <a:r>
              <a:rPr lang="zh-CN" altLang="en-US" sz="1867" dirty="0">
                <a:latin typeface="微软雅黑" pitchFamily="34" charset="-122"/>
                <a:ea typeface="微软雅黑" pitchFamily="34" charset="-122"/>
              </a:rPr>
              <a:t>后，</a:t>
            </a:r>
            <a:r>
              <a:rPr lang="en-US" altLang="zh-CN" sz="1867" dirty="0">
                <a:latin typeface="微软雅黑" pitchFamily="34" charset="-122"/>
                <a:ea typeface="微软雅黑" pitchFamily="34" charset="-122"/>
              </a:rPr>
              <a:t>m</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n</a:t>
            </a:r>
            <a:r>
              <a:rPr lang="zh-CN" altLang="en-US" sz="1867" dirty="0">
                <a:latin typeface="微软雅黑" pitchFamily="34" charset="-122"/>
                <a:ea typeface="微软雅黑" pitchFamily="34" charset="-122"/>
              </a:rPr>
              <a:t>的值分别为多少？ </a:t>
            </a:r>
          </a:p>
        </p:txBody>
      </p:sp>
      <p:sp>
        <p:nvSpPr>
          <p:cNvPr id="5" name="Rectangle 5"/>
          <p:cNvSpPr>
            <a:spLocks noChangeArrowheads="1"/>
          </p:cNvSpPr>
          <p:nvPr/>
        </p:nvSpPr>
        <p:spPr bwMode="auto">
          <a:xfrm>
            <a:off x="8666692" y="5961063"/>
            <a:ext cx="1629833" cy="379656"/>
          </a:xfrm>
          <a:prstGeom prst="rect">
            <a:avLst/>
          </a:prstGeom>
          <a:noFill/>
          <a:ln w="9525">
            <a:noFill/>
            <a:miter lim="800000"/>
            <a:headEnd/>
            <a:tailEnd/>
          </a:ln>
        </p:spPr>
        <p:txBody>
          <a:bodyPr wrap="square">
            <a:spAutoFit/>
          </a:bodyPr>
          <a:lstStyle/>
          <a:p>
            <a:r>
              <a:rPr lang="en-US" altLang="zh-CN" sz="1867" dirty="0">
                <a:latin typeface="微软雅黑" pitchFamily="34" charset="-122"/>
                <a:ea typeface="微软雅黑" pitchFamily="34" charset="-122"/>
              </a:rPr>
              <a:t>m=0, n=1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blinds(horizontal)">
                                      <p:cBhvr>
                                        <p:cTn id="15" dur="500"/>
                                        <p:tgtEl>
                                          <p:spTgt spid="3">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blinds(horizontal)">
                                      <p:cBhvr>
                                        <p:cTn id="20" dur="500"/>
                                        <p:tgtEl>
                                          <p:spTgt spid="3">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blinds(horizontal)">
                                      <p:cBhvr>
                                        <p:cTn id="25" dur="500"/>
                                        <p:tgtEl>
                                          <p:spTgt spid="3">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linds(horizontal)">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linds(horizontal)">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2370" name="Rectangle 2"/>
          <p:cNvSpPr>
            <a:spLocks noGrp="1" noChangeArrowheads="1"/>
          </p:cNvSpPr>
          <p:nvPr>
            <p:ph type="title"/>
          </p:nvPr>
        </p:nvSpPr>
        <p:spPr/>
        <p:txBody>
          <a:bodyPr>
            <a:normAutofit/>
          </a:bodyPr>
          <a:lstStyle/>
          <a:p>
            <a:pPr eaLnBrk="1" hangingPunct="1">
              <a:defRPr/>
            </a:pPr>
            <a:r>
              <a:rPr lang="en-US" altLang="zh-CN" b="1" dirty="0">
                <a:latin typeface="微软雅黑" pitchFamily="34" charset="-122"/>
              </a:rPr>
              <a:t>if </a:t>
            </a:r>
            <a:r>
              <a:rPr lang="zh-CN" altLang="en-US" b="1" dirty="0">
                <a:latin typeface="微软雅黑" pitchFamily="34" charset="-122"/>
              </a:rPr>
              <a:t>语句</a:t>
            </a:r>
          </a:p>
        </p:txBody>
      </p:sp>
      <p:sp>
        <p:nvSpPr>
          <p:cNvPr id="2362371" name="Rectangle 3"/>
          <p:cNvSpPr>
            <a:spLocks noGrp="1" noChangeArrowheads="1"/>
          </p:cNvSpPr>
          <p:nvPr>
            <p:ph idx="4294967295"/>
          </p:nvPr>
        </p:nvSpPr>
        <p:spPr>
          <a:xfrm>
            <a:off x="423862" y="1196763"/>
            <a:ext cx="7419975" cy="5130800"/>
          </a:xfrm>
        </p:spPr>
        <p:txBody>
          <a:bodyPr>
            <a:normAutofit lnSpcReduction="10000"/>
          </a:bodyPr>
          <a:lstStyle/>
          <a:p>
            <a:pPr eaLnBrk="1" hangingPunct="1">
              <a:buNone/>
              <a:defRPr/>
            </a:pPr>
            <a:r>
              <a:rPr lang="en-US" altLang="zh-CN" sz="2400" b="1" dirty="0"/>
              <a:t>if</a:t>
            </a:r>
            <a:r>
              <a:rPr lang="zh-CN" altLang="en-US" sz="2400" b="1" dirty="0"/>
              <a:t>语句的格式</a:t>
            </a:r>
          </a:p>
          <a:p>
            <a:pPr>
              <a:buNone/>
              <a:defRPr/>
            </a:pPr>
            <a:r>
              <a:rPr lang="zh-CN" altLang="en-US" sz="1867" dirty="0"/>
              <a:t> </a:t>
            </a:r>
            <a:r>
              <a:rPr lang="en-US" altLang="zh-CN" sz="1867" dirty="0"/>
              <a:t>if  </a:t>
            </a:r>
            <a:r>
              <a:rPr lang="zh-CN" altLang="en-US" sz="1867" dirty="0"/>
              <a:t>（条件测试） </a:t>
            </a:r>
            <a:r>
              <a:rPr lang="en-US" altLang="zh-CN" sz="1867" b="1" dirty="0">
                <a:solidFill>
                  <a:srgbClr val="FF0000"/>
                </a:solidFill>
              </a:rPr>
              <a:t>{</a:t>
            </a:r>
            <a:r>
              <a:rPr lang="zh-CN" altLang="en-US" sz="1867" dirty="0"/>
              <a:t>语句</a:t>
            </a:r>
            <a:r>
              <a:rPr lang="en-US" altLang="zh-CN" sz="1867" b="1" dirty="0">
                <a:solidFill>
                  <a:srgbClr val="FF0000"/>
                </a:solidFill>
              </a:rPr>
              <a:t>}</a:t>
            </a:r>
            <a:endParaRPr lang="zh-CN" altLang="en-US" sz="1867" b="1" dirty="0">
              <a:solidFill>
                <a:srgbClr val="FF0000"/>
              </a:solidFill>
            </a:endParaRPr>
          </a:p>
          <a:p>
            <a:pPr>
              <a:buNone/>
              <a:defRPr/>
            </a:pPr>
            <a:r>
              <a:rPr lang="zh-CN" altLang="en-US" sz="1867" dirty="0"/>
              <a:t> </a:t>
            </a:r>
            <a:r>
              <a:rPr lang="en-US" altLang="zh-CN" sz="1867" dirty="0"/>
              <a:t>if  </a:t>
            </a:r>
            <a:r>
              <a:rPr lang="zh-CN" altLang="en-US" sz="1867" dirty="0"/>
              <a:t>（条件测试） </a:t>
            </a:r>
            <a:r>
              <a:rPr lang="en-US" altLang="zh-CN" sz="1867" b="1" dirty="0">
                <a:solidFill>
                  <a:srgbClr val="FF0000"/>
                </a:solidFill>
              </a:rPr>
              <a:t>{</a:t>
            </a:r>
            <a:r>
              <a:rPr lang="zh-CN" altLang="en-US" sz="1867" dirty="0"/>
              <a:t>语句</a:t>
            </a:r>
            <a:r>
              <a:rPr lang="en-US" altLang="zh-CN" sz="1867" dirty="0"/>
              <a:t>1</a:t>
            </a:r>
            <a:r>
              <a:rPr lang="en-US" altLang="zh-CN" sz="1867" b="1" dirty="0">
                <a:solidFill>
                  <a:srgbClr val="FF0000"/>
                </a:solidFill>
              </a:rPr>
              <a:t>}</a:t>
            </a:r>
            <a:r>
              <a:rPr lang="en-US" altLang="zh-CN" sz="1867" dirty="0"/>
              <a:t>  else  </a:t>
            </a:r>
            <a:r>
              <a:rPr lang="en-US" altLang="zh-CN" sz="1867" b="1" dirty="0">
                <a:solidFill>
                  <a:srgbClr val="FF0000"/>
                </a:solidFill>
              </a:rPr>
              <a:t>{</a:t>
            </a:r>
            <a:r>
              <a:rPr lang="zh-CN" altLang="en-US" sz="1867" dirty="0"/>
              <a:t>语句</a:t>
            </a:r>
            <a:r>
              <a:rPr lang="en-US" altLang="zh-CN" sz="1867" dirty="0"/>
              <a:t>2</a:t>
            </a:r>
            <a:r>
              <a:rPr lang="en-US" altLang="zh-CN" sz="1867" b="1" dirty="0">
                <a:solidFill>
                  <a:srgbClr val="FF0000"/>
                </a:solidFill>
              </a:rPr>
              <a:t>}</a:t>
            </a:r>
          </a:p>
          <a:p>
            <a:pPr eaLnBrk="1" hangingPunct="1">
              <a:buNone/>
              <a:defRPr/>
            </a:pPr>
            <a:endParaRPr lang="en-US" altLang="zh-CN" sz="2400" b="1" dirty="0"/>
          </a:p>
          <a:p>
            <a:pPr eaLnBrk="1" hangingPunct="1">
              <a:buNone/>
              <a:defRPr/>
            </a:pPr>
            <a:r>
              <a:rPr lang="zh-CN" altLang="en-US" sz="2400" b="1" dirty="0"/>
              <a:t>条件测试为</a:t>
            </a:r>
            <a:r>
              <a:rPr lang="en-US" altLang="zh-CN" sz="2400" b="1" dirty="0"/>
              <a:t>true</a:t>
            </a:r>
            <a:r>
              <a:rPr lang="zh-CN" altLang="en-US" sz="2400" b="1" dirty="0"/>
              <a:t>时所执行的程序块叫做</a:t>
            </a:r>
            <a:r>
              <a:rPr lang="en-US" altLang="zh-CN" sz="2400" b="1" dirty="0"/>
              <a:t>then</a:t>
            </a:r>
            <a:r>
              <a:rPr lang="zh-CN" altLang="en-US" sz="2400" b="1" dirty="0"/>
              <a:t>子句</a:t>
            </a:r>
            <a:endParaRPr lang="en-US" altLang="zh-CN" sz="2400" b="1" dirty="0"/>
          </a:p>
          <a:p>
            <a:pPr eaLnBrk="1" hangingPunct="1">
              <a:buNone/>
              <a:defRPr/>
            </a:pPr>
            <a:r>
              <a:rPr lang="zh-CN" altLang="en-US" sz="2400" b="1" dirty="0"/>
              <a:t>条件为</a:t>
            </a:r>
            <a:r>
              <a:rPr lang="en-US" altLang="zh-CN" sz="2400" b="1" dirty="0"/>
              <a:t>false</a:t>
            </a:r>
            <a:r>
              <a:rPr lang="zh-CN" altLang="en-US" sz="2400" b="1" dirty="0"/>
              <a:t>时执行的语句叫做</a:t>
            </a:r>
            <a:r>
              <a:rPr lang="en-US" altLang="zh-CN" sz="2400" b="1" dirty="0"/>
              <a:t>else</a:t>
            </a:r>
            <a:r>
              <a:rPr lang="zh-CN" altLang="en-US" sz="2400" b="1" dirty="0"/>
              <a:t>子句</a:t>
            </a:r>
            <a:endParaRPr lang="en-US" altLang="zh-CN" sz="2400" b="1" dirty="0"/>
          </a:p>
          <a:p>
            <a:pPr eaLnBrk="1" hangingPunct="1">
              <a:buNone/>
              <a:defRPr/>
            </a:pPr>
            <a:endParaRPr lang="zh-CN" altLang="en-US" sz="2400" b="1" dirty="0"/>
          </a:p>
          <a:p>
            <a:pPr>
              <a:buNone/>
              <a:defRPr/>
            </a:pPr>
            <a:r>
              <a:rPr lang="zh-CN" altLang="en-US" sz="2400" b="1" dirty="0"/>
              <a:t>      </a:t>
            </a:r>
            <a:r>
              <a:rPr lang="en-US" altLang="zh-CN" sz="1867" dirty="0"/>
              <a:t>if  (grade &gt;= 60)  </a:t>
            </a:r>
          </a:p>
          <a:p>
            <a:pPr>
              <a:buNone/>
              <a:defRPr/>
            </a:pPr>
            <a:r>
              <a:rPr lang="en-US" altLang="zh-CN" sz="1867" dirty="0"/>
              <a:t>             </a:t>
            </a:r>
            <a:r>
              <a:rPr lang="en-US" altLang="zh-CN" sz="1867" b="1" dirty="0">
                <a:solidFill>
                  <a:srgbClr val="FF0000"/>
                </a:solidFill>
              </a:rPr>
              <a:t>{ </a:t>
            </a:r>
            <a:r>
              <a:rPr lang="en-US" altLang="zh-CN" sz="1867" dirty="0"/>
              <a:t>   </a:t>
            </a:r>
            <a:r>
              <a:rPr lang="en-US" altLang="zh-CN" sz="1867" dirty="0" err="1"/>
              <a:t>cout</a:t>
            </a:r>
            <a:r>
              <a:rPr lang="en-US" altLang="zh-CN" sz="1867" dirty="0"/>
              <a:t> &lt;&lt; “passed”;  </a:t>
            </a:r>
            <a:r>
              <a:rPr lang="en-US" altLang="zh-CN" sz="1867" b="1" dirty="0">
                <a:solidFill>
                  <a:srgbClr val="FF0000"/>
                </a:solidFill>
              </a:rPr>
              <a:t>}</a:t>
            </a:r>
          </a:p>
          <a:p>
            <a:pPr>
              <a:buNone/>
              <a:defRPr/>
            </a:pPr>
            <a:r>
              <a:rPr lang="en-US" altLang="zh-CN" sz="1867" dirty="0"/>
              <a:t>        if  (grade &gt;= 60)</a:t>
            </a:r>
          </a:p>
          <a:p>
            <a:pPr>
              <a:buNone/>
              <a:defRPr/>
            </a:pPr>
            <a:r>
              <a:rPr lang="en-US" altLang="zh-CN" sz="1867" dirty="0"/>
              <a:t>            </a:t>
            </a:r>
            <a:r>
              <a:rPr lang="en-US" altLang="zh-CN" sz="1867" b="1" dirty="0"/>
              <a:t> </a:t>
            </a:r>
            <a:r>
              <a:rPr lang="en-US" altLang="zh-CN" sz="1867" b="1" dirty="0">
                <a:solidFill>
                  <a:srgbClr val="FF0000"/>
                </a:solidFill>
              </a:rPr>
              <a:t>{</a:t>
            </a:r>
            <a:r>
              <a:rPr lang="en-US" altLang="zh-CN" sz="1867" b="1" dirty="0"/>
              <a:t>    </a:t>
            </a:r>
            <a:r>
              <a:rPr lang="en-US" altLang="zh-CN" sz="1867" dirty="0" err="1"/>
              <a:t>cout</a:t>
            </a:r>
            <a:r>
              <a:rPr lang="en-US" altLang="zh-CN" sz="1867" dirty="0"/>
              <a:t> &lt;&lt; “passed”; </a:t>
            </a:r>
            <a:r>
              <a:rPr lang="en-US" altLang="zh-CN" sz="1867" b="1" dirty="0">
                <a:solidFill>
                  <a:srgbClr val="FF0000"/>
                </a:solidFill>
              </a:rPr>
              <a:t>}</a:t>
            </a:r>
          </a:p>
          <a:p>
            <a:pPr>
              <a:buNone/>
              <a:defRPr/>
            </a:pPr>
            <a:r>
              <a:rPr lang="en-US" altLang="zh-CN" sz="1867" dirty="0"/>
              <a:t>       else</a:t>
            </a:r>
          </a:p>
          <a:p>
            <a:pPr>
              <a:buNone/>
              <a:defRPr/>
            </a:pPr>
            <a:r>
              <a:rPr lang="en-US" altLang="zh-CN" sz="1867" dirty="0"/>
              <a:t>            </a:t>
            </a:r>
            <a:r>
              <a:rPr lang="en-US" altLang="zh-CN" sz="1867" b="1" dirty="0">
                <a:solidFill>
                  <a:srgbClr val="FF0000"/>
                </a:solidFill>
              </a:rPr>
              <a:t>{</a:t>
            </a:r>
            <a:r>
              <a:rPr lang="en-US" altLang="zh-CN" sz="1867" b="1" dirty="0"/>
              <a:t> </a:t>
            </a:r>
            <a:r>
              <a:rPr lang="en-US" altLang="zh-CN" sz="1867" dirty="0"/>
              <a:t>    </a:t>
            </a:r>
            <a:r>
              <a:rPr lang="en-US" altLang="zh-CN" sz="1867" dirty="0" err="1"/>
              <a:t>cout</a:t>
            </a:r>
            <a:r>
              <a:rPr lang="en-US" altLang="zh-CN" sz="1867" dirty="0"/>
              <a:t> &lt;&lt; “failed”;  </a:t>
            </a:r>
            <a:r>
              <a:rPr lang="en-US" altLang="zh-CN" sz="1867" b="1" dirty="0">
                <a:solidFill>
                  <a:srgbClr val="FF0000"/>
                </a:solidFill>
              </a:rPr>
              <a:t>}</a:t>
            </a:r>
          </a:p>
        </p:txBody>
      </p:sp>
      <p:sp>
        <p:nvSpPr>
          <p:cNvPr id="2362372" name="Rectangle 4"/>
          <p:cNvSpPr>
            <a:spLocks noChangeArrowheads="1"/>
          </p:cNvSpPr>
          <p:nvPr/>
        </p:nvSpPr>
        <p:spPr bwMode="auto">
          <a:xfrm>
            <a:off x="1524000" y="4602164"/>
            <a:ext cx="6096000" cy="338554"/>
          </a:xfrm>
          <a:prstGeom prst="rect">
            <a:avLst/>
          </a:prstGeom>
          <a:noFill/>
          <a:ln w="9525">
            <a:noFill/>
            <a:miter lim="800000"/>
            <a:headEnd/>
            <a:tailEnd/>
          </a:ln>
          <a:effectLst/>
        </p:spPr>
        <p:txBody>
          <a:bodyPr>
            <a:spAutoFit/>
          </a:bodyPr>
          <a:lstStyle/>
          <a:p>
            <a:pPr>
              <a:defRPr/>
            </a:pPr>
            <a:r>
              <a:rPr lang="en-US" altLang="zh-CN" sz="1600">
                <a:latin typeface="Times New Roman" pitchFamily="18" charset="0"/>
                <a:ea typeface="楷体_GB2312" pitchFamily="49" charset="-122"/>
              </a:rPr>
              <a:t> </a:t>
            </a:r>
            <a:endParaRPr lang="en-US" altLang="zh-CN" sz="3733" b="1">
              <a:effectLst>
                <a:outerShdw blurRad="38100" dist="38100" dir="2700000" algn="tl">
                  <a:srgbClr val="000000"/>
                </a:outerShdw>
              </a:effectLst>
            </a:endParaRPr>
          </a:p>
        </p:txBody>
      </p:sp>
      <p:sp>
        <p:nvSpPr>
          <p:cNvPr id="7" name="文本框 6">
            <a:extLst>
              <a:ext uri="{FF2B5EF4-FFF2-40B4-BE49-F238E27FC236}">
                <a16:creationId xmlns:a16="http://schemas.microsoft.com/office/drawing/2014/main" id="{4196C530-0D45-4213-B893-934BEAD5466B}"/>
              </a:ext>
            </a:extLst>
          </p:cNvPr>
          <p:cNvSpPr txBox="1"/>
          <p:nvPr/>
        </p:nvSpPr>
        <p:spPr>
          <a:xfrm>
            <a:off x="5038795" y="4771441"/>
            <a:ext cx="6167368" cy="512320"/>
          </a:xfrm>
          <a:prstGeom prst="rect">
            <a:avLst/>
          </a:prstGeom>
          <a:noFill/>
        </p:spPr>
        <p:txBody>
          <a:bodyPr wrap="square">
            <a:spAutoFit/>
          </a:bodyPr>
          <a:lstStyle/>
          <a:p>
            <a:pPr>
              <a:lnSpc>
                <a:spcPct val="110000"/>
              </a:lnSpc>
            </a:pPr>
            <a:r>
              <a:rPr lang="zh-CN" altLang="en-US" sz="2667" b="1" dirty="0">
                <a:latin typeface="微软雅黑" pitchFamily="34" charset="-122"/>
                <a:ea typeface="微软雅黑" pitchFamily="34" charset="-122"/>
              </a:rPr>
              <a:t>合理的缩排，使程序结构更加清晰</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62371">
                                            <p:txEl>
                                              <p:pRg st="4" end="4"/>
                                            </p:txEl>
                                          </p:spTgt>
                                        </p:tgtEl>
                                        <p:attrNameLst>
                                          <p:attrName>style.visibility</p:attrName>
                                        </p:attrNameLst>
                                      </p:cBhvr>
                                      <p:to>
                                        <p:strVal val="visible"/>
                                      </p:to>
                                    </p:set>
                                    <p:animEffect transition="in" filter="blinds(horizontal)">
                                      <p:cBhvr>
                                        <p:cTn id="7" dur="500"/>
                                        <p:tgtEl>
                                          <p:spTgt spid="2362371">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62371">
                                            <p:txEl>
                                              <p:pRg st="5" end="5"/>
                                            </p:txEl>
                                          </p:spTgt>
                                        </p:tgtEl>
                                        <p:attrNameLst>
                                          <p:attrName>style.visibility</p:attrName>
                                        </p:attrNameLst>
                                      </p:cBhvr>
                                      <p:to>
                                        <p:strVal val="visible"/>
                                      </p:to>
                                    </p:set>
                                    <p:animEffect transition="in" filter="blinds(horizontal)">
                                      <p:cBhvr>
                                        <p:cTn id="10" dur="500"/>
                                        <p:tgtEl>
                                          <p:spTgt spid="2362371">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362371">
                                            <p:txEl>
                                              <p:pRg st="7" end="7"/>
                                            </p:txEl>
                                          </p:spTgt>
                                        </p:tgtEl>
                                        <p:attrNameLst>
                                          <p:attrName>style.visibility</p:attrName>
                                        </p:attrNameLst>
                                      </p:cBhvr>
                                      <p:to>
                                        <p:strVal val="visible"/>
                                      </p:to>
                                    </p:set>
                                    <p:animEffect transition="in" filter="blinds(horizontal)">
                                      <p:cBhvr>
                                        <p:cTn id="15" dur="500"/>
                                        <p:tgtEl>
                                          <p:spTgt spid="2362371">
                                            <p:txEl>
                                              <p:pRg st="7" end="7"/>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362371">
                                            <p:txEl>
                                              <p:pRg st="8" end="8"/>
                                            </p:txEl>
                                          </p:spTgt>
                                        </p:tgtEl>
                                        <p:attrNameLst>
                                          <p:attrName>style.visibility</p:attrName>
                                        </p:attrNameLst>
                                      </p:cBhvr>
                                      <p:to>
                                        <p:strVal val="visible"/>
                                      </p:to>
                                    </p:set>
                                    <p:animEffect transition="in" filter="blinds(horizontal)">
                                      <p:cBhvr>
                                        <p:cTn id="18" dur="500"/>
                                        <p:tgtEl>
                                          <p:spTgt spid="2362371">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362371">
                                            <p:txEl>
                                              <p:pRg st="9" end="9"/>
                                            </p:txEl>
                                          </p:spTgt>
                                        </p:tgtEl>
                                        <p:attrNameLst>
                                          <p:attrName>style.visibility</p:attrName>
                                        </p:attrNameLst>
                                      </p:cBhvr>
                                      <p:to>
                                        <p:strVal val="visible"/>
                                      </p:to>
                                    </p:set>
                                    <p:animEffect transition="in" filter="blinds(horizontal)">
                                      <p:cBhvr>
                                        <p:cTn id="23" dur="500"/>
                                        <p:tgtEl>
                                          <p:spTgt spid="2362371">
                                            <p:txEl>
                                              <p:pRg st="9" end="9"/>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362371">
                                            <p:txEl>
                                              <p:pRg st="10" end="10"/>
                                            </p:txEl>
                                          </p:spTgt>
                                        </p:tgtEl>
                                        <p:attrNameLst>
                                          <p:attrName>style.visibility</p:attrName>
                                        </p:attrNameLst>
                                      </p:cBhvr>
                                      <p:to>
                                        <p:strVal val="visible"/>
                                      </p:to>
                                    </p:set>
                                    <p:animEffect transition="in" filter="blinds(horizontal)">
                                      <p:cBhvr>
                                        <p:cTn id="26" dur="500"/>
                                        <p:tgtEl>
                                          <p:spTgt spid="2362371">
                                            <p:txEl>
                                              <p:pRg st="10" end="10"/>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362371">
                                            <p:txEl>
                                              <p:pRg st="11" end="11"/>
                                            </p:txEl>
                                          </p:spTgt>
                                        </p:tgtEl>
                                        <p:attrNameLst>
                                          <p:attrName>style.visibility</p:attrName>
                                        </p:attrNameLst>
                                      </p:cBhvr>
                                      <p:to>
                                        <p:strVal val="visible"/>
                                      </p:to>
                                    </p:set>
                                    <p:animEffect transition="in" filter="blinds(horizontal)">
                                      <p:cBhvr>
                                        <p:cTn id="29" dur="500"/>
                                        <p:tgtEl>
                                          <p:spTgt spid="2362371">
                                            <p:txEl>
                                              <p:pRg st="11" end="11"/>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362371">
                                            <p:txEl>
                                              <p:pRg st="12" end="12"/>
                                            </p:txEl>
                                          </p:spTgt>
                                        </p:tgtEl>
                                        <p:attrNameLst>
                                          <p:attrName>style.visibility</p:attrName>
                                        </p:attrNameLst>
                                      </p:cBhvr>
                                      <p:to>
                                        <p:strVal val="visible"/>
                                      </p:to>
                                    </p:set>
                                    <p:animEffect transition="in" filter="blinds(horizontal)">
                                      <p:cBhvr>
                                        <p:cTn id="32" dur="500"/>
                                        <p:tgtEl>
                                          <p:spTgt spid="2362371">
                                            <p:txEl>
                                              <p:pRg st="12"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3394" name="Rectangle 2"/>
          <p:cNvSpPr>
            <a:spLocks noGrp="1" noChangeArrowheads="1"/>
          </p:cNvSpPr>
          <p:nvPr>
            <p:ph type="title"/>
          </p:nvPr>
        </p:nvSpPr>
        <p:spPr/>
        <p:txBody>
          <a:bodyPr>
            <a:normAutofit/>
          </a:bodyPr>
          <a:lstStyle/>
          <a:p>
            <a:pPr eaLnBrk="1" hangingPunct="1">
              <a:defRPr/>
            </a:pPr>
            <a:r>
              <a:rPr lang="en-US" altLang="zh-CN" b="1" dirty="0">
                <a:latin typeface="微软雅黑" pitchFamily="34" charset="-122"/>
              </a:rPr>
              <a:t>if  </a:t>
            </a:r>
            <a:r>
              <a:rPr lang="zh-CN" altLang="en-US" b="1" dirty="0">
                <a:latin typeface="微软雅黑" pitchFamily="34" charset="-122"/>
              </a:rPr>
              <a:t>语句使用注意</a:t>
            </a:r>
          </a:p>
        </p:txBody>
      </p:sp>
      <p:sp>
        <p:nvSpPr>
          <p:cNvPr id="141315" name="Rectangle 3"/>
          <p:cNvSpPr>
            <a:spLocks noGrp="1" noChangeArrowheads="1"/>
          </p:cNvSpPr>
          <p:nvPr>
            <p:ph idx="4294967295"/>
          </p:nvPr>
        </p:nvSpPr>
        <p:spPr>
          <a:xfrm>
            <a:off x="914400" y="1239943"/>
            <a:ext cx="10363200" cy="4229100"/>
          </a:xfrm>
        </p:spPr>
        <p:txBody>
          <a:bodyPr>
            <a:normAutofit/>
          </a:bodyPr>
          <a:lstStyle/>
          <a:p>
            <a:pPr eaLnBrk="1" hangingPunct="1">
              <a:lnSpc>
                <a:spcPct val="120000"/>
              </a:lnSpc>
              <a:buNone/>
            </a:pPr>
            <a:r>
              <a:rPr lang="zh-CN" altLang="en-US" sz="2133" b="1" dirty="0"/>
              <a:t>条件的结果值应该是 </a:t>
            </a:r>
            <a:r>
              <a:rPr lang="en-US" altLang="zh-CN" sz="2133" b="1" dirty="0"/>
              <a:t>true </a:t>
            </a:r>
            <a:r>
              <a:rPr lang="zh-CN" altLang="en-US" sz="2133" b="1" dirty="0"/>
              <a:t>或 </a:t>
            </a:r>
            <a:r>
              <a:rPr lang="en-US" altLang="zh-CN" sz="2133" b="1" dirty="0"/>
              <a:t>false</a:t>
            </a:r>
          </a:p>
          <a:p>
            <a:pPr eaLnBrk="1" hangingPunct="1">
              <a:lnSpc>
                <a:spcPct val="120000"/>
              </a:lnSpc>
              <a:buNone/>
            </a:pPr>
            <a:endParaRPr lang="zh-CN" altLang="en-US" sz="2133" b="1" dirty="0"/>
          </a:p>
          <a:p>
            <a:pPr>
              <a:lnSpc>
                <a:spcPct val="110000"/>
              </a:lnSpc>
              <a:spcBef>
                <a:spcPts val="0"/>
              </a:spcBef>
              <a:buNone/>
            </a:pPr>
            <a:r>
              <a:rPr lang="zh-CN" altLang="en-US" sz="2133" b="1" dirty="0"/>
              <a:t>事实上，条件可为任意表达式，不一定是关系表达式和逻辑表达式</a:t>
            </a:r>
            <a:endParaRPr lang="en-US" altLang="zh-CN" sz="2400" b="1" dirty="0"/>
          </a:p>
          <a:p>
            <a:pPr eaLnBrk="1" hangingPunct="1">
              <a:lnSpc>
                <a:spcPct val="120000"/>
              </a:lnSpc>
              <a:buNone/>
            </a:pPr>
            <a:r>
              <a:rPr lang="en-US" altLang="zh-CN" sz="1867" dirty="0"/>
              <a:t>0 </a:t>
            </a:r>
            <a:r>
              <a:rPr lang="zh-CN" altLang="en-US" sz="1867" dirty="0"/>
              <a:t>为</a:t>
            </a:r>
            <a:r>
              <a:rPr lang="en-US" altLang="zh-CN" sz="1867" dirty="0"/>
              <a:t>false</a:t>
            </a:r>
            <a:r>
              <a:rPr lang="zh-CN" altLang="en-US" sz="1867" dirty="0"/>
              <a:t>，非 </a:t>
            </a:r>
            <a:r>
              <a:rPr lang="en-US" altLang="zh-CN" sz="1867" dirty="0"/>
              <a:t>0 </a:t>
            </a:r>
            <a:r>
              <a:rPr lang="zh-CN" altLang="en-US" sz="1867" dirty="0"/>
              <a:t>为</a:t>
            </a:r>
            <a:r>
              <a:rPr lang="en-US" altLang="zh-CN" sz="1867" dirty="0"/>
              <a:t>true</a:t>
            </a:r>
            <a:endParaRPr lang="zh-CN" altLang="en-US" sz="1867" dirty="0"/>
          </a:p>
          <a:p>
            <a:pPr eaLnBrk="1" hangingPunct="1">
              <a:lnSpc>
                <a:spcPct val="120000"/>
              </a:lnSpc>
              <a:buNone/>
            </a:pPr>
            <a:endParaRPr lang="en-US" altLang="zh-CN" sz="2400" b="1" dirty="0"/>
          </a:p>
          <a:p>
            <a:pPr>
              <a:lnSpc>
                <a:spcPct val="110000"/>
              </a:lnSpc>
              <a:spcBef>
                <a:spcPts val="0"/>
              </a:spcBef>
              <a:buNone/>
            </a:pPr>
            <a:r>
              <a:rPr lang="zh-CN" altLang="en-US" sz="2133" b="1" dirty="0"/>
              <a:t>常见的错误</a:t>
            </a:r>
            <a:endParaRPr lang="en-US" altLang="zh-CN" sz="2133" b="1" dirty="0"/>
          </a:p>
          <a:p>
            <a:pPr eaLnBrk="1" hangingPunct="1">
              <a:lnSpc>
                <a:spcPct val="120000"/>
              </a:lnSpc>
              <a:buNone/>
            </a:pPr>
            <a:r>
              <a:rPr lang="zh-CN" altLang="en-US" sz="1867" dirty="0"/>
              <a:t>条件测试是比较相等时，用一个等号</a:t>
            </a:r>
            <a:endParaRPr lang="en-US" altLang="zh-CN" sz="1867" dirty="0"/>
          </a:p>
          <a:p>
            <a:pPr eaLnBrk="1" hangingPunct="1">
              <a:lnSpc>
                <a:spcPct val="120000"/>
              </a:lnSpc>
              <a:buNone/>
            </a:pPr>
            <a:r>
              <a:rPr lang="zh-CN" altLang="en-US" sz="1867" dirty="0"/>
              <a:t>编译器并不报错</a:t>
            </a:r>
          </a:p>
          <a:p>
            <a:pPr eaLnBrk="1" hangingPunct="1">
              <a:lnSpc>
                <a:spcPct val="120000"/>
              </a:lnSpc>
              <a:buNone/>
            </a:pPr>
            <a:endParaRPr lang="en-US" altLang="zh-CN" sz="2400" b="1" dirty="0"/>
          </a:p>
        </p:txBody>
      </p:sp>
      <p:sp>
        <p:nvSpPr>
          <p:cNvPr id="5" name="TextBox 4"/>
          <p:cNvSpPr txBox="1"/>
          <p:nvPr/>
        </p:nvSpPr>
        <p:spPr>
          <a:xfrm>
            <a:off x="5419725" y="3829051"/>
            <a:ext cx="3745092" cy="903581"/>
          </a:xfrm>
          <a:prstGeom prst="rect">
            <a:avLst/>
          </a:prstGeom>
          <a:noFill/>
        </p:spPr>
        <p:txBody>
          <a:bodyPr wrap="square" rtlCol="0">
            <a:spAutoFit/>
          </a:bodyPr>
          <a:lstStyle/>
          <a:p>
            <a:pPr>
              <a:lnSpc>
                <a:spcPct val="150000"/>
              </a:lnSpc>
            </a:pPr>
            <a:r>
              <a:rPr lang="en-US" altLang="zh-CN" sz="1867" dirty="0">
                <a:latin typeface="微软雅黑" pitchFamily="34" charset="-122"/>
                <a:ea typeface="微软雅黑" pitchFamily="34" charset="-122"/>
              </a:rPr>
              <a:t>if  (x = 3)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 x = 3”;</a:t>
            </a:r>
          </a:p>
          <a:p>
            <a:pPr>
              <a:lnSpc>
                <a:spcPct val="150000"/>
              </a:lnSpc>
            </a:pPr>
            <a:r>
              <a:rPr lang="en-US" altLang="zh-CN" sz="1867" dirty="0">
                <a:latin typeface="微软雅黑" pitchFamily="34" charset="-122"/>
                <a:ea typeface="微软雅黑" pitchFamily="34" charset="-122"/>
              </a:rPr>
              <a:t>else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 x != 3”;</a:t>
            </a:r>
            <a:endParaRPr lang="zh-CN" altLang="en-US" sz="1867"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1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7490"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判断闰年的程序</a:t>
            </a:r>
          </a:p>
        </p:txBody>
      </p:sp>
      <p:sp>
        <p:nvSpPr>
          <p:cNvPr id="146435" name="Text Box 5"/>
          <p:cNvSpPr>
            <a:spLocks noGrp="1" noChangeArrowheads="1"/>
          </p:cNvSpPr>
          <p:nvPr>
            <p:ph idx="4294967295"/>
          </p:nvPr>
        </p:nvSpPr>
        <p:spPr>
          <a:xfrm>
            <a:off x="825500" y="1155700"/>
            <a:ext cx="11366500" cy="5562600"/>
          </a:xfrm>
          <a:noFill/>
          <a:ln>
            <a:noFill/>
          </a:ln>
        </p:spPr>
        <p:txBody>
          <a:bodyPr>
            <a:normAutofit fontScale="92500" lnSpcReduction="10000"/>
          </a:bodyPr>
          <a:lstStyle/>
          <a:p>
            <a:pPr eaLnBrk="1" hangingPunct="1">
              <a:lnSpc>
                <a:spcPct val="80000"/>
              </a:lnSpc>
              <a:buFont typeface="Wingdings" pitchFamily="2" charset="2"/>
              <a:buNone/>
            </a:pPr>
            <a:r>
              <a:rPr lang="en-US" altLang="zh-CN" sz="1867" dirty="0"/>
              <a:t>#include &lt;</a:t>
            </a:r>
            <a:r>
              <a:rPr lang="en-US" altLang="zh-CN" sz="1867" dirty="0" err="1"/>
              <a:t>iostream</a:t>
            </a:r>
            <a:r>
              <a:rPr lang="en-US" altLang="zh-CN" sz="1867" dirty="0"/>
              <a:t>&gt;</a:t>
            </a:r>
          </a:p>
          <a:p>
            <a:pPr eaLnBrk="1" hangingPunct="1">
              <a:lnSpc>
                <a:spcPct val="80000"/>
              </a:lnSpc>
              <a:buFont typeface="Wingdings" pitchFamily="2" charset="2"/>
              <a:buNone/>
            </a:pPr>
            <a:r>
              <a:rPr lang="en-US" altLang="zh-CN" sz="1867" dirty="0"/>
              <a:t>using namespace std;</a:t>
            </a:r>
          </a:p>
          <a:p>
            <a:pPr eaLnBrk="1" hangingPunct="1">
              <a:lnSpc>
                <a:spcPct val="80000"/>
              </a:lnSpc>
              <a:buFont typeface="Wingdings" pitchFamily="2" charset="2"/>
              <a:buNone/>
            </a:pPr>
            <a:endParaRPr lang="en-US" altLang="zh-CN" sz="1867" dirty="0"/>
          </a:p>
          <a:p>
            <a:pPr eaLnBrk="1" hangingPunct="1">
              <a:lnSpc>
                <a:spcPct val="80000"/>
              </a:lnSpc>
              <a:buFont typeface="Wingdings" pitchFamily="2" charset="2"/>
              <a:buNone/>
            </a:pPr>
            <a:r>
              <a:rPr lang="en-US" altLang="zh-CN" sz="1867" dirty="0" err="1"/>
              <a:t>int</a:t>
            </a:r>
            <a:r>
              <a:rPr lang="en-US" altLang="zh-CN" sz="1867" dirty="0"/>
              <a:t> main()</a:t>
            </a:r>
          </a:p>
          <a:p>
            <a:pPr eaLnBrk="1" hangingPunct="1">
              <a:lnSpc>
                <a:spcPct val="80000"/>
              </a:lnSpc>
              <a:buFont typeface="Wingdings" pitchFamily="2" charset="2"/>
              <a:buNone/>
            </a:pPr>
            <a:r>
              <a:rPr lang="en-US" altLang="zh-CN" sz="1867" dirty="0"/>
              <a:t>{</a:t>
            </a:r>
          </a:p>
          <a:p>
            <a:pPr eaLnBrk="1" hangingPunct="1">
              <a:lnSpc>
                <a:spcPct val="80000"/>
              </a:lnSpc>
              <a:buFont typeface="Wingdings" pitchFamily="2" charset="2"/>
              <a:buNone/>
            </a:pPr>
            <a:r>
              <a:rPr lang="en-US" altLang="zh-CN" sz="1867" dirty="0"/>
              <a:t>      </a:t>
            </a:r>
            <a:r>
              <a:rPr lang="en-US" altLang="zh-CN" sz="1867" dirty="0" err="1"/>
              <a:t>int</a:t>
            </a:r>
            <a:r>
              <a:rPr lang="en-US" altLang="zh-CN" sz="1867" dirty="0"/>
              <a:t> year;</a:t>
            </a:r>
          </a:p>
          <a:p>
            <a:pPr eaLnBrk="1" hangingPunct="1">
              <a:lnSpc>
                <a:spcPct val="80000"/>
              </a:lnSpc>
              <a:buFont typeface="Wingdings" pitchFamily="2" charset="2"/>
              <a:buNone/>
            </a:pPr>
            <a:r>
              <a:rPr lang="en-US" altLang="zh-CN" sz="1867" dirty="0"/>
              <a:t>     </a:t>
            </a:r>
            <a:r>
              <a:rPr lang="en-US" altLang="zh-CN" sz="1867" dirty="0" err="1"/>
              <a:t>bool</a:t>
            </a:r>
            <a:r>
              <a:rPr lang="en-US" altLang="zh-CN" sz="1867" dirty="0"/>
              <a:t> result;</a:t>
            </a:r>
          </a:p>
          <a:p>
            <a:pPr eaLnBrk="1" hangingPunct="1">
              <a:lnSpc>
                <a:spcPct val="80000"/>
              </a:lnSpc>
              <a:buFont typeface="Wingdings" pitchFamily="2" charset="2"/>
              <a:buNone/>
            </a:pPr>
            <a:endParaRPr lang="en-US" altLang="zh-CN" sz="1867" dirty="0"/>
          </a:p>
          <a:p>
            <a:pPr eaLnBrk="1" hangingPunct="1">
              <a:lnSpc>
                <a:spcPct val="80000"/>
              </a:lnSpc>
              <a:buFont typeface="Wingdings" pitchFamily="2" charset="2"/>
              <a:buNone/>
            </a:pPr>
            <a:r>
              <a:rPr lang="en-US" altLang="zh-CN" sz="1867" dirty="0"/>
              <a:t>      </a:t>
            </a:r>
            <a:r>
              <a:rPr lang="en-US" altLang="zh-CN" sz="1867" dirty="0" err="1"/>
              <a:t>cout</a:t>
            </a:r>
            <a:r>
              <a:rPr lang="en-US" altLang="zh-CN" sz="1867" dirty="0"/>
              <a:t> &lt;&lt; "</a:t>
            </a:r>
            <a:r>
              <a:rPr lang="zh-CN" altLang="en-US" sz="1867" dirty="0"/>
              <a:t>请输入所要验证的年份：</a:t>
            </a:r>
            <a:r>
              <a:rPr lang="en-US" altLang="zh-CN" sz="1867" dirty="0"/>
              <a:t>";</a:t>
            </a:r>
          </a:p>
          <a:p>
            <a:pPr eaLnBrk="1" hangingPunct="1">
              <a:lnSpc>
                <a:spcPct val="80000"/>
              </a:lnSpc>
              <a:buFont typeface="Wingdings" pitchFamily="2" charset="2"/>
              <a:buNone/>
            </a:pPr>
            <a:r>
              <a:rPr lang="en-US" altLang="zh-CN" sz="1867" dirty="0"/>
              <a:t>      </a:t>
            </a:r>
            <a:r>
              <a:rPr lang="en-US" altLang="zh-CN" sz="1867" dirty="0" err="1"/>
              <a:t>cin</a:t>
            </a:r>
            <a:r>
              <a:rPr lang="en-US" altLang="zh-CN" sz="1867" dirty="0"/>
              <a:t> &gt;&gt; year;</a:t>
            </a:r>
          </a:p>
          <a:p>
            <a:pPr eaLnBrk="1" hangingPunct="1">
              <a:lnSpc>
                <a:spcPct val="80000"/>
              </a:lnSpc>
              <a:buFont typeface="Wingdings" pitchFamily="2" charset="2"/>
              <a:buNone/>
            </a:pPr>
            <a:endParaRPr lang="en-US" altLang="zh-CN" sz="1867" dirty="0"/>
          </a:p>
          <a:p>
            <a:pPr eaLnBrk="1" hangingPunct="1">
              <a:lnSpc>
                <a:spcPct val="80000"/>
              </a:lnSpc>
              <a:buFont typeface="Wingdings" pitchFamily="2" charset="2"/>
              <a:buNone/>
            </a:pPr>
            <a:r>
              <a:rPr lang="en-US" altLang="zh-CN" sz="1867" dirty="0"/>
              <a:t>      result = (year % 4 == 0 &amp;&amp; year % 100 !=0)|| year % 400 == 0;</a:t>
            </a:r>
          </a:p>
          <a:p>
            <a:pPr eaLnBrk="1" hangingPunct="1">
              <a:lnSpc>
                <a:spcPct val="80000"/>
              </a:lnSpc>
              <a:buFont typeface="Wingdings" pitchFamily="2" charset="2"/>
              <a:buNone/>
            </a:pPr>
            <a:endParaRPr lang="en-US" altLang="zh-CN" sz="1867" dirty="0"/>
          </a:p>
          <a:p>
            <a:pPr eaLnBrk="1" hangingPunct="1">
              <a:lnSpc>
                <a:spcPct val="80000"/>
              </a:lnSpc>
              <a:buFont typeface="Wingdings" pitchFamily="2" charset="2"/>
              <a:buNone/>
            </a:pPr>
            <a:r>
              <a:rPr lang="en-US" altLang="zh-CN" sz="1867" dirty="0"/>
              <a:t>      if ( </a:t>
            </a:r>
            <a:r>
              <a:rPr lang="en-US" altLang="zh-CN" sz="1867" dirty="0">
                <a:solidFill>
                  <a:schemeClr val="tx2"/>
                </a:solidFill>
              </a:rPr>
              <a:t>result  </a:t>
            </a:r>
            <a:r>
              <a:rPr lang="en-US" altLang="zh-CN" sz="1867" dirty="0"/>
              <a:t>)   </a:t>
            </a:r>
            <a:r>
              <a:rPr lang="en-US" altLang="zh-CN" sz="1867" dirty="0" err="1"/>
              <a:t>cout</a:t>
            </a:r>
            <a:r>
              <a:rPr lang="en-US" altLang="zh-CN" sz="1867" dirty="0"/>
              <a:t> &lt;&lt; year &lt;&lt; "</a:t>
            </a:r>
            <a:r>
              <a:rPr lang="zh-CN" altLang="en-US" sz="1867" dirty="0"/>
              <a:t>是闰年</a:t>
            </a:r>
            <a:r>
              <a:rPr lang="en-US" altLang="zh-CN" sz="1867" dirty="0"/>
              <a:t>" &lt;&lt; </a:t>
            </a:r>
            <a:r>
              <a:rPr lang="en-US" altLang="zh-CN" sz="1867" dirty="0" err="1"/>
              <a:t>endl</a:t>
            </a:r>
            <a:r>
              <a:rPr lang="en-US" altLang="zh-CN" sz="1867" dirty="0"/>
              <a:t>;</a:t>
            </a:r>
          </a:p>
          <a:p>
            <a:pPr eaLnBrk="1" hangingPunct="1">
              <a:lnSpc>
                <a:spcPct val="80000"/>
              </a:lnSpc>
              <a:buFont typeface="Wingdings" pitchFamily="2" charset="2"/>
              <a:buNone/>
            </a:pPr>
            <a:r>
              <a:rPr lang="en-US" altLang="zh-CN" sz="1867" dirty="0"/>
              <a:t>      else   </a:t>
            </a:r>
            <a:r>
              <a:rPr lang="en-US" altLang="zh-CN" sz="1867" dirty="0" err="1"/>
              <a:t>cout</a:t>
            </a:r>
            <a:r>
              <a:rPr lang="en-US" altLang="zh-CN" sz="1867" dirty="0"/>
              <a:t> &lt;&lt; year &lt;&lt; "</a:t>
            </a:r>
            <a:r>
              <a:rPr lang="zh-CN" altLang="en-US" sz="1867" dirty="0"/>
              <a:t>不是闰年</a:t>
            </a:r>
            <a:r>
              <a:rPr lang="en-US" altLang="zh-CN" sz="1867" dirty="0"/>
              <a:t>" &lt;&lt; </a:t>
            </a:r>
            <a:r>
              <a:rPr lang="en-US" altLang="zh-CN" sz="1867" dirty="0" err="1"/>
              <a:t>endl</a:t>
            </a:r>
            <a:r>
              <a:rPr lang="en-US" altLang="zh-CN" sz="1867" dirty="0"/>
              <a:t>;</a:t>
            </a:r>
          </a:p>
          <a:p>
            <a:pPr eaLnBrk="1" hangingPunct="1">
              <a:lnSpc>
                <a:spcPct val="80000"/>
              </a:lnSpc>
              <a:buFont typeface="Wingdings" pitchFamily="2" charset="2"/>
              <a:buNone/>
            </a:pPr>
            <a:endParaRPr lang="en-US" altLang="zh-CN" sz="1867" dirty="0"/>
          </a:p>
          <a:p>
            <a:pPr eaLnBrk="1" hangingPunct="1">
              <a:lnSpc>
                <a:spcPct val="80000"/>
              </a:lnSpc>
              <a:buFont typeface="Wingdings" pitchFamily="2" charset="2"/>
              <a:buNone/>
            </a:pPr>
            <a:r>
              <a:rPr lang="en-US" altLang="zh-CN" sz="1867" dirty="0"/>
              <a:t>     return 0;</a:t>
            </a:r>
          </a:p>
          <a:p>
            <a:pPr eaLnBrk="1" hangingPunct="1">
              <a:lnSpc>
                <a:spcPct val="80000"/>
              </a:lnSpc>
              <a:buFont typeface="Wingdings" pitchFamily="2" charset="2"/>
              <a:buNone/>
            </a:pPr>
            <a:r>
              <a:rPr lang="en-US" altLang="zh-CN" sz="1867" dirty="0"/>
              <a:t> }</a:t>
            </a:r>
          </a:p>
        </p:txBody>
      </p:sp>
      <p:sp>
        <p:nvSpPr>
          <p:cNvPr id="4" name="椭圆形标注 3"/>
          <p:cNvSpPr/>
          <p:nvPr/>
        </p:nvSpPr>
        <p:spPr bwMode="auto">
          <a:xfrm>
            <a:off x="3316551" y="6296111"/>
            <a:ext cx="2838451" cy="625643"/>
          </a:xfrm>
          <a:prstGeom prst="wedgeEllipseCallout">
            <a:avLst>
              <a:gd name="adj1" fmla="val -88630"/>
              <a:gd name="adj2" fmla="val -207708"/>
            </a:avLst>
          </a:prstGeom>
          <a:noFill/>
          <a:ln w="12700" cap="sq" cmpd="sng" algn="ctr">
            <a:solidFill>
              <a:schemeClr val="tx1"/>
            </a:solidFill>
            <a:prstDash val="solid"/>
            <a:round/>
            <a:headEnd type="none" w="sm" len="sm"/>
            <a:tailEnd type="none" w="sm" len="sm"/>
          </a:ln>
          <a:effectLst/>
        </p:spPr>
        <p:txBody>
          <a:bodyPr vert="horz" wrap="none" lIns="121920" tIns="60960" rIns="121920" bIns="60960" numCol="1" rtlCol="0" anchor="ctr" anchorCtr="0" compatLnSpc="1">
            <a:prstTxWarp prst="textNoShape">
              <a:avLst/>
            </a:prstTxWarp>
          </a:bodyPr>
          <a:lstStyle/>
          <a:p>
            <a:pPr algn="ctr" defTabSz="1219170" fontAlgn="base">
              <a:spcBef>
                <a:spcPct val="0"/>
              </a:spcBef>
              <a:spcAft>
                <a:spcPct val="0"/>
              </a:spcAft>
            </a:pPr>
            <a:r>
              <a:rPr kumimoji="1" lang="zh-CN" altLang="en-US" sz="1867" dirty="0">
                <a:latin typeface="Arial" pitchFamily="34" charset="0"/>
                <a:ea typeface="黑体" pitchFamily="49" charset="-122"/>
              </a:rPr>
              <a:t>不要写成</a:t>
            </a:r>
            <a:r>
              <a:rPr kumimoji="1" lang="en-US" altLang="zh-CN" sz="1867" dirty="0">
                <a:latin typeface="Arial" pitchFamily="34" charset="0"/>
                <a:ea typeface="黑体" pitchFamily="49" charset="-122"/>
              </a:rPr>
              <a:t>result == true</a:t>
            </a:r>
            <a:endParaRPr kumimoji="1" lang="zh-CN" altLang="en-US" sz="1867" dirty="0">
              <a:latin typeface="Arial" pitchFamily="34" charset="0"/>
              <a:ea typeface="黑体" pitchFamily="49"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42" name="Rectangle 2"/>
          <p:cNvSpPr>
            <a:spLocks noGrp="1" noChangeArrowheads="1"/>
          </p:cNvSpPr>
          <p:nvPr>
            <p:ph type="title"/>
          </p:nvPr>
        </p:nvSpPr>
        <p:spPr/>
        <p:txBody>
          <a:bodyPr>
            <a:normAutofit/>
          </a:bodyPr>
          <a:lstStyle/>
          <a:p>
            <a:pPr marL="1117572" indent="-1117572">
              <a:defRPr/>
            </a:pPr>
            <a:r>
              <a:rPr lang="en-US" altLang="zh-CN" b="1" dirty="0">
                <a:latin typeface="微软雅黑" pitchFamily="34" charset="-122"/>
              </a:rPr>
              <a:t>if </a:t>
            </a:r>
            <a:r>
              <a:rPr lang="zh-CN" altLang="en-US" b="1" dirty="0">
                <a:latin typeface="微软雅黑" pitchFamily="34" charset="-122"/>
              </a:rPr>
              <a:t>语句的嵌套</a:t>
            </a:r>
          </a:p>
        </p:txBody>
      </p:sp>
      <p:sp>
        <p:nvSpPr>
          <p:cNvPr id="147459" name="Rectangle 3"/>
          <p:cNvSpPr>
            <a:spLocks noGrp="1" noChangeArrowheads="1"/>
          </p:cNvSpPr>
          <p:nvPr>
            <p:ph idx="4294967295"/>
          </p:nvPr>
        </p:nvSpPr>
        <p:spPr>
          <a:xfrm>
            <a:off x="1144693" y="1158452"/>
            <a:ext cx="9563100" cy="4775200"/>
          </a:xfrm>
        </p:spPr>
        <p:txBody>
          <a:bodyPr>
            <a:normAutofit lnSpcReduction="10000"/>
          </a:bodyPr>
          <a:lstStyle/>
          <a:p>
            <a:pPr>
              <a:lnSpc>
                <a:spcPct val="120000"/>
              </a:lnSpc>
              <a:buNone/>
            </a:pPr>
            <a:r>
              <a:rPr lang="en-US" altLang="zh-CN" sz="2400" b="1" dirty="0"/>
              <a:t>if</a:t>
            </a:r>
            <a:r>
              <a:rPr lang="zh-CN" altLang="en-US" sz="2400" b="1" dirty="0"/>
              <a:t>语句的嵌套</a:t>
            </a:r>
            <a:endParaRPr lang="en-US" altLang="zh-CN" sz="2400" b="1" dirty="0"/>
          </a:p>
          <a:p>
            <a:pPr>
              <a:lnSpc>
                <a:spcPct val="120000"/>
              </a:lnSpc>
              <a:buNone/>
            </a:pPr>
            <a:r>
              <a:rPr lang="en-US" altLang="zh-CN" sz="1867" dirty="0"/>
              <a:t>if  </a:t>
            </a:r>
            <a:r>
              <a:rPr lang="zh-CN" altLang="en-US" sz="1867" dirty="0"/>
              <a:t>语句的 </a:t>
            </a:r>
            <a:r>
              <a:rPr lang="en-US" altLang="zh-CN" sz="1867" dirty="0"/>
              <a:t>then </a:t>
            </a:r>
            <a:r>
              <a:rPr lang="zh-CN" altLang="en-US" sz="1867" dirty="0"/>
              <a:t>子句或 </a:t>
            </a:r>
            <a:r>
              <a:rPr lang="en-US" altLang="zh-CN" sz="1867" dirty="0"/>
              <a:t>else </a:t>
            </a:r>
            <a:r>
              <a:rPr lang="zh-CN" altLang="en-US" sz="1867" dirty="0"/>
              <a:t>子句是 </a:t>
            </a:r>
            <a:r>
              <a:rPr lang="en-US" altLang="zh-CN" sz="1867" dirty="0"/>
              <a:t>if </a:t>
            </a:r>
            <a:r>
              <a:rPr lang="zh-CN" altLang="en-US" sz="1867" dirty="0"/>
              <a:t>语句</a:t>
            </a:r>
          </a:p>
          <a:p>
            <a:pPr eaLnBrk="1" hangingPunct="1">
              <a:lnSpc>
                <a:spcPct val="120000"/>
              </a:lnSpc>
              <a:buNone/>
            </a:pPr>
            <a:endParaRPr lang="en-US" altLang="zh-CN" sz="2400" b="1" dirty="0"/>
          </a:p>
          <a:p>
            <a:pPr eaLnBrk="1" hangingPunct="1">
              <a:lnSpc>
                <a:spcPct val="120000"/>
              </a:lnSpc>
              <a:buNone/>
            </a:pPr>
            <a:r>
              <a:rPr lang="zh-CN" altLang="en-US" sz="2400" b="1" dirty="0"/>
              <a:t>歧义性</a:t>
            </a:r>
            <a:endParaRPr lang="en-US" altLang="zh-CN" sz="2400" b="1" dirty="0"/>
          </a:p>
          <a:p>
            <a:pPr eaLnBrk="1" hangingPunct="1">
              <a:lnSpc>
                <a:spcPct val="120000"/>
              </a:lnSpc>
              <a:buNone/>
            </a:pPr>
            <a:r>
              <a:rPr lang="en-US" altLang="zh-CN" sz="1867" dirty="0"/>
              <a:t>if </a:t>
            </a:r>
            <a:r>
              <a:rPr lang="zh-CN" altLang="en-US" sz="1867" dirty="0"/>
              <a:t>语句可以没有</a:t>
            </a:r>
            <a:r>
              <a:rPr lang="en-US" altLang="zh-CN" sz="1867" dirty="0"/>
              <a:t>else</a:t>
            </a:r>
            <a:r>
              <a:rPr lang="zh-CN" altLang="en-US" sz="1867" dirty="0"/>
              <a:t>子句，如</a:t>
            </a:r>
            <a:endParaRPr lang="en-US" altLang="zh-CN" sz="1867" dirty="0"/>
          </a:p>
          <a:p>
            <a:pPr eaLnBrk="1" hangingPunct="1">
              <a:lnSpc>
                <a:spcPct val="120000"/>
              </a:lnSpc>
              <a:buNone/>
            </a:pPr>
            <a:r>
              <a:rPr lang="en-US" altLang="zh-CN" sz="1867" dirty="0"/>
              <a:t>        if (a &gt; b)  if (b &gt; c)  max = a; else max =b;</a:t>
            </a:r>
            <a:endParaRPr lang="zh-CN" altLang="en-US" sz="1867" dirty="0"/>
          </a:p>
          <a:p>
            <a:pPr lvl="1">
              <a:lnSpc>
                <a:spcPct val="120000"/>
              </a:lnSpc>
              <a:buNone/>
            </a:pPr>
            <a:r>
              <a:rPr lang="en-US" altLang="zh-CN" sz="1867" dirty="0"/>
              <a:t>if (x &lt; 100) if (x &lt; 90) </a:t>
            </a:r>
            <a:r>
              <a:rPr lang="zh-CN" altLang="en-US" sz="1867" dirty="0"/>
              <a:t>语句</a:t>
            </a:r>
            <a:r>
              <a:rPr lang="en-US" altLang="zh-CN" sz="1867" dirty="0"/>
              <a:t>1 else if (x&lt;80) </a:t>
            </a:r>
            <a:r>
              <a:rPr lang="zh-CN" altLang="en-US" sz="1867" dirty="0"/>
              <a:t>语句</a:t>
            </a:r>
            <a:r>
              <a:rPr lang="en-US" altLang="zh-CN" sz="1867" dirty="0"/>
              <a:t>2 else </a:t>
            </a:r>
            <a:r>
              <a:rPr lang="zh-CN" altLang="en-US" sz="1867" dirty="0"/>
              <a:t>语句</a:t>
            </a:r>
            <a:r>
              <a:rPr lang="en-US" altLang="zh-CN" sz="1867" dirty="0"/>
              <a:t>3 else </a:t>
            </a:r>
            <a:r>
              <a:rPr lang="zh-CN" altLang="en-US" sz="1867" dirty="0"/>
              <a:t>语句</a:t>
            </a:r>
            <a:r>
              <a:rPr lang="en-US" altLang="zh-CN" sz="1867" dirty="0"/>
              <a:t>4</a:t>
            </a:r>
            <a:r>
              <a:rPr lang="zh-CN" altLang="en-US" sz="1867" dirty="0"/>
              <a:t>；</a:t>
            </a:r>
          </a:p>
          <a:p>
            <a:pPr eaLnBrk="1" hangingPunct="1">
              <a:lnSpc>
                <a:spcPct val="120000"/>
              </a:lnSpc>
              <a:buNone/>
            </a:pPr>
            <a:endParaRPr lang="en-US" altLang="zh-CN" sz="2400" b="1" dirty="0"/>
          </a:p>
          <a:p>
            <a:pPr eaLnBrk="1" hangingPunct="1">
              <a:lnSpc>
                <a:spcPct val="120000"/>
              </a:lnSpc>
              <a:buNone/>
            </a:pPr>
            <a:r>
              <a:rPr lang="zh-CN" altLang="en-US" sz="2400" b="1" dirty="0"/>
              <a:t>配对原则</a:t>
            </a:r>
            <a:endParaRPr lang="en-US" altLang="zh-CN" sz="2400" b="1" dirty="0"/>
          </a:p>
          <a:p>
            <a:pPr eaLnBrk="1" hangingPunct="1">
              <a:lnSpc>
                <a:spcPct val="120000"/>
              </a:lnSpc>
              <a:buNone/>
            </a:pPr>
            <a:r>
              <a:rPr lang="zh-CN" altLang="en-US" sz="1867" dirty="0"/>
              <a:t>每个</a:t>
            </a:r>
            <a:r>
              <a:rPr lang="en-US" altLang="zh-CN" sz="1867" dirty="0"/>
              <a:t>else</a:t>
            </a:r>
            <a:r>
              <a:rPr lang="zh-CN" altLang="en-US" sz="1867" dirty="0"/>
              <a:t>子句是和在它之前最近的一个没有</a:t>
            </a:r>
            <a:r>
              <a:rPr lang="en-US" altLang="zh-CN" sz="1867" dirty="0"/>
              <a:t>else</a:t>
            </a:r>
            <a:r>
              <a:rPr lang="zh-CN" altLang="en-US" sz="1867" dirty="0"/>
              <a:t>子句的</a:t>
            </a:r>
            <a:r>
              <a:rPr lang="en-US" altLang="zh-CN" sz="1867" dirty="0"/>
              <a:t>if</a:t>
            </a:r>
            <a:r>
              <a:rPr lang="zh-CN" altLang="en-US" sz="1867" dirty="0"/>
              <a:t>语句配对 </a:t>
            </a:r>
          </a:p>
        </p:txBody>
      </p:sp>
    </p:spTree>
  </p:cSld>
  <p:clrMapOvr>
    <a:masterClrMapping/>
  </p:clrMapOvr>
  <p:transition spd="med">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6466"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缩进对齐 </a:t>
            </a:r>
          </a:p>
        </p:txBody>
      </p:sp>
      <p:sp>
        <p:nvSpPr>
          <p:cNvPr id="148483" name="Rectangle 3"/>
          <p:cNvSpPr>
            <a:spLocks noGrp="1" noChangeArrowheads="1"/>
          </p:cNvSpPr>
          <p:nvPr>
            <p:ph idx="4294967295"/>
          </p:nvPr>
        </p:nvSpPr>
        <p:spPr>
          <a:xfrm>
            <a:off x="697653" y="1228725"/>
            <a:ext cx="10904538" cy="812800"/>
          </a:xfrm>
        </p:spPr>
        <p:txBody>
          <a:bodyPr>
            <a:normAutofit/>
          </a:bodyPr>
          <a:lstStyle/>
          <a:p>
            <a:pPr eaLnBrk="1" hangingPunct="1">
              <a:buNone/>
            </a:pPr>
            <a:r>
              <a:rPr lang="zh-CN" altLang="en-US" sz="2400" b="1" dirty="0"/>
              <a:t>可以清晰地表示出层次 ，便于程序员阅读</a:t>
            </a:r>
          </a:p>
        </p:txBody>
      </p:sp>
      <p:sp>
        <p:nvSpPr>
          <p:cNvPr id="148484" name="Rectangle 4"/>
          <p:cNvSpPr>
            <a:spLocks noChangeArrowheads="1"/>
          </p:cNvSpPr>
          <p:nvPr/>
        </p:nvSpPr>
        <p:spPr bwMode="auto">
          <a:xfrm>
            <a:off x="1085852" y="1801929"/>
            <a:ext cx="3905249" cy="2621615"/>
          </a:xfrm>
          <a:prstGeom prst="rect">
            <a:avLst/>
          </a:prstGeom>
          <a:noFill/>
          <a:ln w="12700" cap="sq" algn="ctr">
            <a:noFill/>
            <a:miter lim="800000"/>
            <a:headEnd type="none" w="sm" len="sm"/>
            <a:tailEnd type="none" w="sm" len="sm"/>
          </a:ln>
        </p:spPr>
        <p:txBody>
          <a:bodyPr wrap="square" anchor="ctr">
            <a:spAutoFit/>
          </a:bodyPr>
          <a:lstStyle/>
          <a:p>
            <a:pPr>
              <a:lnSpc>
                <a:spcPct val="140000"/>
              </a:lnSpc>
            </a:pPr>
            <a:r>
              <a:rPr lang="en-US" altLang="zh-CN" sz="2400" dirty="0">
                <a:latin typeface="微软雅黑" pitchFamily="34" charset="-122"/>
                <a:ea typeface="微软雅黑" pitchFamily="34" charset="-122"/>
              </a:rPr>
              <a:t>if (x &lt; 100) </a:t>
            </a:r>
          </a:p>
          <a:p>
            <a:pPr>
              <a:lnSpc>
                <a:spcPct val="140000"/>
              </a:lnSpc>
            </a:pPr>
            <a:r>
              <a:rPr lang="en-US" altLang="zh-CN" sz="2400" dirty="0">
                <a:latin typeface="微软雅黑" pitchFamily="34" charset="-122"/>
                <a:ea typeface="微软雅黑" pitchFamily="34" charset="-122"/>
              </a:rPr>
              <a:t>        if (x &lt; 90) </a:t>
            </a:r>
            <a:r>
              <a:rPr lang="zh-CN" altLang="en-US" sz="2400" dirty="0">
                <a:latin typeface="微软雅黑" pitchFamily="34" charset="-122"/>
                <a:ea typeface="微软雅黑" pitchFamily="34" charset="-122"/>
              </a:rPr>
              <a:t>语句</a:t>
            </a:r>
            <a:r>
              <a:rPr lang="en-US" altLang="zh-CN" sz="2400" dirty="0">
                <a:latin typeface="微软雅黑" pitchFamily="34" charset="-122"/>
                <a:ea typeface="微软雅黑" pitchFamily="34" charset="-122"/>
              </a:rPr>
              <a:t>1 </a:t>
            </a:r>
          </a:p>
          <a:p>
            <a:pPr>
              <a:lnSpc>
                <a:spcPct val="140000"/>
              </a:lnSpc>
            </a:pPr>
            <a:r>
              <a:rPr lang="en-US" altLang="zh-CN" sz="2400" dirty="0">
                <a:latin typeface="微软雅黑" pitchFamily="34" charset="-122"/>
                <a:ea typeface="微软雅黑" pitchFamily="34" charset="-122"/>
              </a:rPr>
              <a:t>       else   if (x&lt;80) </a:t>
            </a:r>
            <a:r>
              <a:rPr lang="zh-CN" altLang="en-US" sz="2400" dirty="0">
                <a:latin typeface="微软雅黑" pitchFamily="34" charset="-122"/>
                <a:ea typeface="微软雅黑" pitchFamily="34" charset="-122"/>
              </a:rPr>
              <a:t>语句</a:t>
            </a:r>
            <a:r>
              <a:rPr lang="en-US" altLang="zh-CN" sz="2400" dirty="0">
                <a:latin typeface="微软雅黑" pitchFamily="34" charset="-122"/>
                <a:ea typeface="微软雅黑" pitchFamily="34" charset="-122"/>
              </a:rPr>
              <a:t>2 </a:t>
            </a:r>
          </a:p>
          <a:p>
            <a:pPr>
              <a:lnSpc>
                <a:spcPct val="140000"/>
              </a:lnSpc>
            </a:pPr>
            <a:r>
              <a:rPr lang="en-US" altLang="zh-CN" sz="2400" dirty="0">
                <a:latin typeface="微软雅黑" pitchFamily="34" charset="-122"/>
                <a:ea typeface="微软雅黑" pitchFamily="34" charset="-122"/>
              </a:rPr>
              <a:t>                else </a:t>
            </a:r>
            <a:r>
              <a:rPr lang="zh-CN" altLang="en-US" sz="2400" dirty="0">
                <a:latin typeface="微软雅黑" pitchFamily="34" charset="-122"/>
                <a:ea typeface="微软雅黑" pitchFamily="34" charset="-122"/>
              </a:rPr>
              <a:t>语句</a:t>
            </a:r>
            <a:r>
              <a:rPr lang="en-US" altLang="zh-CN" sz="2400" dirty="0">
                <a:latin typeface="微软雅黑" pitchFamily="34" charset="-122"/>
                <a:ea typeface="微软雅黑" pitchFamily="34" charset="-122"/>
              </a:rPr>
              <a:t>3 </a:t>
            </a:r>
          </a:p>
          <a:p>
            <a:pPr>
              <a:lnSpc>
                <a:spcPct val="140000"/>
              </a:lnSpc>
            </a:pPr>
            <a:r>
              <a:rPr lang="en-US" altLang="zh-CN" sz="2400" dirty="0">
                <a:latin typeface="微软雅黑" pitchFamily="34" charset="-122"/>
                <a:ea typeface="微软雅黑" pitchFamily="34" charset="-122"/>
              </a:rPr>
              <a:t>else </a:t>
            </a:r>
            <a:r>
              <a:rPr lang="zh-CN" altLang="en-US" sz="2400" dirty="0">
                <a:latin typeface="微软雅黑" pitchFamily="34" charset="-122"/>
                <a:ea typeface="微软雅黑" pitchFamily="34" charset="-122"/>
              </a:rPr>
              <a:t>语句</a:t>
            </a: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a:t>
            </a:r>
          </a:p>
        </p:txBody>
      </p:sp>
      <p:sp>
        <p:nvSpPr>
          <p:cNvPr id="5" name="TextBox 4"/>
          <p:cNvSpPr txBox="1"/>
          <p:nvPr/>
        </p:nvSpPr>
        <p:spPr>
          <a:xfrm>
            <a:off x="5994400" y="2228851"/>
            <a:ext cx="4572000" cy="461665"/>
          </a:xfrm>
          <a:prstGeom prst="rect">
            <a:avLst/>
          </a:prstGeom>
          <a:noFill/>
        </p:spPr>
        <p:txBody>
          <a:bodyPr wrap="square" rtlCol="0">
            <a:spAutoFit/>
          </a:bodyPr>
          <a:lstStyle/>
          <a:p>
            <a:r>
              <a:rPr lang="zh-CN" altLang="en-US" sz="2400" dirty="0">
                <a:latin typeface="微软雅黑" pitchFamily="34" charset="-122"/>
                <a:ea typeface="微软雅黑" pitchFamily="34" charset="-122"/>
              </a:rPr>
              <a:t>如果</a:t>
            </a:r>
            <a:r>
              <a:rPr lang="en-US" altLang="zh-CN" sz="2400" dirty="0">
                <a:latin typeface="微软雅黑" pitchFamily="34" charset="-122"/>
                <a:ea typeface="微软雅黑" pitchFamily="34" charset="-122"/>
              </a:rPr>
              <a:t>x&lt;80</a:t>
            </a:r>
            <a:r>
              <a:rPr lang="zh-CN" altLang="en-US" sz="2400" dirty="0">
                <a:latin typeface="微软雅黑" pitchFamily="34" charset="-122"/>
                <a:ea typeface="微软雅黑" pitchFamily="34" charset="-122"/>
              </a:rPr>
              <a:t>没有</a:t>
            </a:r>
            <a:r>
              <a:rPr lang="en-US" altLang="zh-CN" sz="2400" dirty="0">
                <a:latin typeface="微软雅黑" pitchFamily="34" charset="-122"/>
                <a:ea typeface="微软雅黑" pitchFamily="34" charset="-122"/>
              </a:rPr>
              <a:t>else</a:t>
            </a:r>
            <a:r>
              <a:rPr lang="zh-CN" altLang="en-US" sz="2400" dirty="0">
                <a:latin typeface="微软雅黑" pitchFamily="34" charset="-122"/>
                <a:ea typeface="微软雅黑" pitchFamily="34" charset="-122"/>
              </a:rPr>
              <a:t>该怎么处理？</a:t>
            </a:r>
          </a:p>
        </p:txBody>
      </p:sp>
      <p:sp>
        <p:nvSpPr>
          <p:cNvPr id="6" name="TextBox 5"/>
          <p:cNvSpPr txBox="1"/>
          <p:nvPr/>
        </p:nvSpPr>
        <p:spPr>
          <a:xfrm>
            <a:off x="5994400" y="2924494"/>
            <a:ext cx="4572000" cy="2104550"/>
          </a:xfrm>
          <a:prstGeom prst="rect">
            <a:avLst/>
          </a:prstGeom>
          <a:noFill/>
        </p:spPr>
        <p:txBody>
          <a:bodyPr wrap="square" rtlCol="0">
            <a:spAutoFit/>
          </a:bodyPr>
          <a:lstStyle/>
          <a:p>
            <a:pPr>
              <a:lnSpc>
                <a:spcPct val="140000"/>
              </a:lnSpc>
            </a:pPr>
            <a:r>
              <a:rPr lang="en-US" altLang="zh-CN" sz="2400" dirty="0">
                <a:latin typeface="微软雅黑" pitchFamily="34" charset="-122"/>
                <a:ea typeface="微软雅黑" pitchFamily="34" charset="-122"/>
              </a:rPr>
              <a:t>if (x &lt; 100) </a:t>
            </a:r>
          </a:p>
          <a:p>
            <a:pPr>
              <a:lnSpc>
                <a:spcPct val="140000"/>
              </a:lnSpc>
            </a:pPr>
            <a:r>
              <a:rPr lang="en-US" altLang="zh-CN" sz="2400" dirty="0">
                <a:latin typeface="微软雅黑" pitchFamily="34" charset="-122"/>
                <a:ea typeface="微软雅黑" pitchFamily="34" charset="-122"/>
              </a:rPr>
              <a:t>        if (x &lt; 90) </a:t>
            </a:r>
            <a:r>
              <a:rPr lang="zh-CN" altLang="en-US" sz="2400" dirty="0">
                <a:latin typeface="微软雅黑" pitchFamily="34" charset="-122"/>
                <a:ea typeface="微软雅黑" pitchFamily="34" charset="-122"/>
              </a:rPr>
              <a:t>语句</a:t>
            </a:r>
            <a:r>
              <a:rPr lang="en-US" altLang="zh-CN" sz="2400" dirty="0">
                <a:latin typeface="微软雅黑" pitchFamily="34" charset="-122"/>
                <a:ea typeface="微软雅黑" pitchFamily="34" charset="-122"/>
              </a:rPr>
              <a:t>1 </a:t>
            </a:r>
          </a:p>
          <a:p>
            <a:pPr>
              <a:lnSpc>
                <a:spcPct val="140000"/>
              </a:lnSpc>
            </a:pPr>
            <a:r>
              <a:rPr lang="en-US" altLang="zh-CN" sz="2400" dirty="0">
                <a:latin typeface="微软雅黑" pitchFamily="34" charset="-122"/>
                <a:ea typeface="微软雅黑" pitchFamily="34" charset="-122"/>
              </a:rPr>
              <a:t>       else  {  if (x&lt;80) </a:t>
            </a:r>
            <a:r>
              <a:rPr lang="zh-CN" altLang="en-US" sz="2400" dirty="0">
                <a:latin typeface="微软雅黑" pitchFamily="34" charset="-122"/>
                <a:ea typeface="微软雅黑" pitchFamily="34" charset="-122"/>
              </a:rPr>
              <a:t>语句</a:t>
            </a:r>
            <a:r>
              <a:rPr lang="en-US" altLang="zh-CN" sz="2400" dirty="0">
                <a:latin typeface="微软雅黑" pitchFamily="34" charset="-122"/>
                <a:ea typeface="微软雅黑" pitchFamily="34" charset="-122"/>
              </a:rPr>
              <a:t>2  }</a:t>
            </a:r>
          </a:p>
          <a:p>
            <a:pPr>
              <a:lnSpc>
                <a:spcPct val="140000"/>
              </a:lnSpc>
            </a:pPr>
            <a:r>
              <a:rPr lang="en-US" altLang="zh-CN" sz="2400" dirty="0">
                <a:latin typeface="微软雅黑" pitchFamily="34" charset="-122"/>
                <a:ea typeface="微软雅黑" pitchFamily="34" charset="-122"/>
              </a:rPr>
              <a:t>else </a:t>
            </a:r>
            <a:r>
              <a:rPr lang="zh-CN" altLang="en-US" sz="2400" dirty="0">
                <a:latin typeface="微软雅黑" pitchFamily="34" charset="-122"/>
                <a:ea typeface="微软雅黑" pitchFamily="34" charset="-122"/>
              </a:rPr>
              <a:t>语句</a:t>
            </a: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3330"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程序实例</a:t>
            </a:r>
          </a:p>
        </p:txBody>
      </p:sp>
      <p:sp>
        <p:nvSpPr>
          <p:cNvPr id="5124" name="Rectangle 3"/>
          <p:cNvSpPr>
            <a:spLocks noGrp="1" noChangeArrowheads="1"/>
          </p:cNvSpPr>
          <p:nvPr>
            <p:ph type="body" sz="half" idx="4294967295"/>
          </p:nvPr>
        </p:nvSpPr>
        <p:spPr>
          <a:xfrm>
            <a:off x="609600" y="1264285"/>
            <a:ext cx="10363200" cy="4114800"/>
          </a:xfrm>
        </p:spPr>
        <p:txBody>
          <a:bodyPr>
            <a:normAutofit/>
          </a:bodyPr>
          <a:lstStyle/>
          <a:p>
            <a:pPr eaLnBrk="1" hangingPunct="1">
              <a:lnSpc>
                <a:spcPct val="160000"/>
              </a:lnSpc>
              <a:buNone/>
            </a:pPr>
            <a:r>
              <a:rPr lang="zh-CN" altLang="en-US" sz="2400" dirty="0"/>
              <a:t>编写一个程序，求解一元二次方程。</a:t>
            </a:r>
          </a:p>
          <a:p>
            <a:pPr eaLnBrk="1" hangingPunct="1">
              <a:lnSpc>
                <a:spcPct val="160000"/>
              </a:lnSpc>
              <a:buNone/>
            </a:pPr>
            <a:r>
              <a:rPr lang="zh-CN" altLang="en-US" sz="2400" dirty="0"/>
              <a:t>最简单的解法： 利用</a:t>
            </a:r>
          </a:p>
        </p:txBody>
      </p:sp>
      <p:graphicFrame>
        <p:nvGraphicFramePr>
          <p:cNvPr id="5122" name="Object 4"/>
          <p:cNvGraphicFramePr>
            <a:graphicFrameLocks noGrp="1" noChangeAspect="1"/>
          </p:cNvGraphicFramePr>
          <p:nvPr>
            <p:ph sz="half" idx="4294967295"/>
            <p:extLst>
              <p:ext uri="{D42A27DB-BD31-4B8C-83A1-F6EECF244321}">
                <p14:modId xmlns:p14="http://schemas.microsoft.com/office/powerpoint/2010/main" val="3871567147"/>
              </p:ext>
            </p:extLst>
          </p:nvPr>
        </p:nvGraphicFramePr>
        <p:xfrm>
          <a:off x="0" y="2843213"/>
          <a:ext cx="2981325" cy="1065212"/>
        </p:xfrm>
        <a:graphic>
          <a:graphicData uri="http://schemas.openxmlformats.org/presentationml/2006/ole">
            <mc:AlternateContent xmlns:mc="http://schemas.openxmlformats.org/markup-compatibility/2006">
              <mc:Choice xmlns:v="urn:schemas-microsoft-com:vml" Requires="v">
                <p:oleObj name="公式" r:id="rId2" imgW="35092440" imgH="12532680" progId="Equation.3">
                  <p:embed/>
                </p:oleObj>
              </mc:Choice>
              <mc:Fallback>
                <p:oleObj name="公式" r:id="rId2" imgW="35092440" imgH="12532680" progId="Equation.3">
                  <p:embed/>
                  <p:pic>
                    <p:nvPicPr>
                      <p:cNvPr id="5122"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43213"/>
                        <a:ext cx="2981325" cy="1065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8530"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链接</a:t>
            </a:r>
          </a:p>
        </p:txBody>
      </p:sp>
      <p:sp>
        <p:nvSpPr>
          <p:cNvPr id="30723" name="Rectangle 3"/>
          <p:cNvSpPr>
            <a:spLocks noGrp="1" noChangeArrowheads="1"/>
          </p:cNvSpPr>
          <p:nvPr>
            <p:ph idx="4294967295"/>
          </p:nvPr>
        </p:nvSpPr>
        <p:spPr>
          <a:xfrm>
            <a:off x="354543" y="1265773"/>
            <a:ext cx="10363200" cy="744537"/>
          </a:xfrm>
        </p:spPr>
        <p:txBody>
          <a:bodyPr>
            <a:normAutofit/>
          </a:bodyPr>
          <a:lstStyle/>
          <a:p>
            <a:pPr eaLnBrk="1" hangingPunct="1">
              <a:lnSpc>
                <a:spcPct val="150000"/>
              </a:lnSpc>
              <a:buNone/>
            </a:pPr>
            <a:r>
              <a:rPr lang="zh-CN" altLang="en-US" sz="2400" dirty="0"/>
              <a:t>将目标程序与已有的其它目标程序连接起来，产生一个可执行的程序</a:t>
            </a:r>
          </a:p>
        </p:txBody>
      </p:sp>
      <p:grpSp>
        <p:nvGrpSpPr>
          <p:cNvPr id="4" name="Group 32"/>
          <p:cNvGrpSpPr>
            <a:grpSpLocks/>
          </p:cNvGrpSpPr>
          <p:nvPr/>
        </p:nvGrpSpPr>
        <p:grpSpPr bwMode="auto">
          <a:xfrm>
            <a:off x="257176" y="2501401"/>
            <a:ext cx="11637433" cy="3530600"/>
            <a:chOff x="121" y="1183"/>
            <a:chExt cx="5498" cy="2224"/>
          </a:xfrm>
        </p:grpSpPr>
        <p:sp>
          <p:nvSpPr>
            <p:cNvPr id="5" name="Oval 17"/>
            <p:cNvSpPr>
              <a:spLocks noChangeArrowheads="1"/>
            </p:cNvSpPr>
            <p:nvPr/>
          </p:nvSpPr>
          <p:spPr bwMode="auto">
            <a:xfrm>
              <a:off x="1383" y="1644"/>
              <a:ext cx="983" cy="223"/>
            </a:xfrm>
            <a:prstGeom prst="ellipse">
              <a:avLst/>
            </a:prstGeom>
            <a:noFill/>
            <a:ln w="28575" cap="sq">
              <a:solidFill>
                <a:schemeClr val="tx1"/>
              </a:solidFill>
              <a:round/>
              <a:headEnd type="none" w="sm" len="sm"/>
              <a:tailEnd type="none" w="sm" len="sm"/>
            </a:ln>
          </p:spPr>
          <p:txBody>
            <a:bodyPr lIns="0" tIns="41453" rIns="0" bIns="41453" anchor="ctr"/>
            <a:lstStyle/>
            <a:p>
              <a:pPr algn="ctr"/>
              <a:r>
                <a:rPr lang="en-US" altLang="zh-CN" sz="1867" b="1" dirty="0">
                  <a:latin typeface="楷体_GB2312" pitchFamily="49" charset="-122"/>
                  <a:ea typeface="楷体_GB2312" pitchFamily="49" charset="-122"/>
                  <a:cs typeface="Times New Roman" pitchFamily="18" charset="0"/>
                </a:rPr>
                <a:t>compiler</a:t>
              </a:r>
            </a:p>
          </p:txBody>
        </p:sp>
        <p:sp>
          <p:nvSpPr>
            <p:cNvPr id="6" name="Text Box 16"/>
            <p:cNvSpPr txBox="1">
              <a:spLocks noChangeArrowheads="1"/>
            </p:cNvSpPr>
            <p:nvPr/>
          </p:nvSpPr>
          <p:spPr bwMode="auto">
            <a:xfrm>
              <a:off x="2615" y="1555"/>
              <a:ext cx="748" cy="415"/>
            </a:xfrm>
            <a:prstGeom prst="rect">
              <a:avLst/>
            </a:prstGeom>
            <a:noFill/>
            <a:ln w="28575" cap="sq">
              <a:solidFill>
                <a:schemeClr val="tx1"/>
              </a:solidFill>
              <a:miter lim="800000"/>
              <a:headEnd type="none" w="sm" len="sm"/>
              <a:tailEnd type="none" w="sm" len="sm"/>
            </a:ln>
          </p:spPr>
          <p:txBody>
            <a:bodyPr lIns="82905" tIns="41453" rIns="82905" bIns="41453">
              <a:spAutoFit/>
            </a:bodyPr>
            <a:lstStyle/>
            <a:p>
              <a:r>
                <a:rPr lang="en-US" altLang="zh-CN" sz="1867" b="1">
                  <a:latin typeface="楷体_GB2312" pitchFamily="49" charset="-122"/>
                  <a:ea typeface="楷体_GB2312" pitchFamily="49" charset="-122"/>
                  <a:cs typeface="Times New Roman" pitchFamily="18" charset="0"/>
                </a:rPr>
                <a:t>01101010001000</a:t>
              </a:r>
            </a:p>
          </p:txBody>
        </p:sp>
        <p:sp>
          <p:nvSpPr>
            <p:cNvPr id="7" name="Text Box 15"/>
            <p:cNvSpPr txBox="1">
              <a:spLocks noChangeArrowheads="1"/>
            </p:cNvSpPr>
            <p:nvPr/>
          </p:nvSpPr>
          <p:spPr bwMode="auto">
            <a:xfrm>
              <a:off x="2712" y="1183"/>
              <a:ext cx="745" cy="234"/>
            </a:xfrm>
            <a:prstGeom prst="rect">
              <a:avLst/>
            </a:prstGeom>
            <a:noFill/>
            <a:ln w="12700" cap="sq">
              <a:noFill/>
              <a:miter lim="800000"/>
              <a:headEnd type="none" w="sm" len="sm"/>
              <a:tailEnd type="none" w="sm" len="sm"/>
            </a:ln>
          </p:spPr>
          <p:txBody>
            <a:bodyPr wrap="square" lIns="82905" tIns="41453" rIns="82905" bIns="41453">
              <a:spAutoFit/>
            </a:bodyPr>
            <a:lstStyle/>
            <a:p>
              <a:r>
                <a:rPr lang="zh-CN" altLang="en-US" sz="1867" b="1" dirty="0">
                  <a:latin typeface="楷体_GB2312" pitchFamily="49" charset="-122"/>
                  <a:ea typeface="楷体_GB2312" pitchFamily="49" charset="-122"/>
                  <a:cs typeface="黑体" pitchFamily="49" charset="-122"/>
                </a:rPr>
                <a:t>目标文件</a:t>
              </a:r>
            </a:p>
          </p:txBody>
        </p:sp>
        <p:sp>
          <p:nvSpPr>
            <p:cNvPr id="8" name="Text Box 14"/>
            <p:cNvSpPr txBox="1">
              <a:spLocks noChangeArrowheads="1"/>
            </p:cNvSpPr>
            <p:nvPr/>
          </p:nvSpPr>
          <p:spPr bwMode="auto">
            <a:xfrm>
              <a:off x="2615" y="2405"/>
              <a:ext cx="749" cy="415"/>
            </a:xfrm>
            <a:prstGeom prst="rect">
              <a:avLst/>
            </a:prstGeom>
            <a:noFill/>
            <a:ln w="28575" cap="sq">
              <a:solidFill>
                <a:schemeClr val="tx1"/>
              </a:solidFill>
              <a:miter lim="800000"/>
              <a:headEnd type="none" w="sm" len="sm"/>
              <a:tailEnd type="none" w="sm" len="sm"/>
            </a:ln>
          </p:spPr>
          <p:txBody>
            <a:bodyPr lIns="82905" tIns="41453" rIns="82905" bIns="41453">
              <a:spAutoFit/>
            </a:bodyPr>
            <a:lstStyle/>
            <a:p>
              <a:r>
                <a:rPr lang="en-US" altLang="zh-CN" sz="1867" b="1">
                  <a:latin typeface="楷体_GB2312" pitchFamily="49" charset="-122"/>
                  <a:ea typeface="楷体_GB2312" pitchFamily="49" charset="-122"/>
                  <a:cs typeface="Times New Roman" pitchFamily="18" charset="0"/>
                </a:rPr>
                <a:t>01101010001000</a:t>
              </a:r>
            </a:p>
          </p:txBody>
        </p:sp>
        <p:sp>
          <p:nvSpPr>
            <p:cNvPr id="9" name="Text Box 13"/>
            <p:cNvSpPr txBox="1">
              <a:spLocks noChangeArrowheads="1"/>
            </p:cNvSpPr>
            <p:nvPr/>
          </p:nvSpPr>
          <p:spPr bwMode="auto">
            <a:xfrm>
              <a:off x="2615" y="2992"/>
              <a:ext cx="950" cy="415"/>
            </a:xfrm>
            <a:prstGeom prst="rect">
              <a:avLst/>
            </a:prstGeom>
            <a:noFill/>
            <a:ln w="12700" cap="sq">
              <a:noFill/>
              <a:miter lim="800000"/>
              <a:headEnd type="none" w="sm" len="sm"/>
              <a:tailEnd type="none" w="sm" len="sm"/>
            </a:ln>
          </p:spPr>
          <p:txBody>
            <a:bodyPr lIns="82905" tIns="41453" rIns="82905" bIns="41453">
              <a:spAutoFit/>
            </a:bodyPr>
            <a:lstStyle/>
            <a:p>
              <a:r>
                <a:rPr lang="zh-CN" altLang="en-US" sz="1867" b="1">
                  <a:latin typeface="楷体_GB2312" pitchFamily="49" charset="-122"/>
                  <a:ea typeface="楷体_GB2312" pitchFamily="49" charset="-122"/>
                  <a:cs typeface="黑体" pitchFamily="49" charset="-122"/>
                </a:rPr>
                <a:t>其他目标文件</a:t>
              </a:r>
              <a:r>
                <a:rPr lang="en-US" altLang="zh-CN" sz="1867" b="1">
                  <a:latin typeface="楷体_GB2312" pitchFamily="49" charset="-122"/>
                  <a:ea typeface="楷体_GB2312" pitchFamily="49" charset="-122"/>
                  <a:cs typeface="Times New Roman" pitchFamily="18" charset="0"/>
                </a:rPr>
                <a:t>/</a:t>
              </a:r>
              <a:r>
                <a:rPr lang="zh-CN" altLang="en-US" sz="1867" b="1">
                  <a:latin typeface="楷体_GB2312" pitchFamily="49" charset="-122"/>
                  <a:ea typeface="楷体_GB2312" pitchFamily="49" charset="-122"/>
                  <a:cs typeface="黑体" pitchFamily="49" charset="-122"/>
                </a:rPr>
                <a:t>库函数</a:t>
              </a:r>
              <a:endParaRPr lang="zh-CN" altLang="en-US" sz="1867" b="1">
                <a:latin typeface="楷体_GB2312" pitchFamily="49" charset="-122"/>
                <a:ea typeface="楷体_GB2312" pitchFamily="49" charset="-122"/>
              </a:endParaRPr>
            </a:p>
          </p:txBody>
        </p:sp>
        <p:sp>
          <p:nvSpPr>
            <p:cNvPr id="10" name="Oval 12"/>
            <p:cNvSpPr>
              <a:spLocks noChangeArrowheads="1"/>
            </p:cNvSpPr>
            <p:nvPr/>
          </p:nvSpPr>
          <p:spPr bwMode="auto">
            <a:xfrm>
              <a:off x="3734" y="1644"/>
              <a:ext cx="630" cy="243"/>
            </a:xfrm>
            <a:prstGeom prst="ellipse">
              <a:avLst/>
            </a:prstGeom>
            <a:noFill/>
            <a:ln w="28575" cap="sq">
              <a:solidFill>
                <a:schemeClr val="tx1"/>
              </a:solidFill>
              <a:round/>
              <a:headEnd type="none" w="sm" len="sm"/>
              <a:tailEnd type="none" w="sm" len="sm"/>
            </a:ln>
          </p:spPr>
          <p:txBody>
            <a:bodyPr wrap="none" lIns="82905" tIns="41453" rIns="82905" bIns="41453" anchor="ctr"/>
            <a:lstStyle/>
            <a:p>
              <a:pPr algn="ctr"/>
              <a:r>
                <a:rPr lang="en-US" altLang="zh-CN" sz="1867" b="1">
                  <a:latin typeface="楷体_GB2312" pitchFamily="49" charset="-122"/>
                  <a:ea typeface="楷体_GB2312" pitchFamily="49" charset="-122"/>
                  <a:cs typeface="Times New Roman" pitchFamily="18" charset="0"/>
                </a:rPr>
                <a:t>linker</a:t>
              </a:r>
            </a:p>
          </p:txBody>
        </p:sp>
        <p:sp>
          <p:nvSpPr>
            <p:cNvPr id="11" name="Text Box 11"/>
            <p:cNvSpPr txBox="1">
              <a:spLocks noChangeArrowheads="1"/>
            </p:cNvSpPr>
            <p:nvPr/>
          </p:nvSpPr>
          <p:spPr bwMode="auto">
            <a:xfrm>
              <a:off x="4724" y="1579"/>
              <a:ext cx="895" cy="777"/>
            </a:xfrm>
            <a:prstGeom prst="rect">
              <a:avLst/>
            </a:prstGeom>
            <a:noFill/>
            <a:ln w="28575" cap="sq">
              <a:solidFill>
                <a:schemeClr val="tx1"/>
              </a:solidFill>
              <a:miter lim="800000"/>
              <a:headEnd type="none" w="sm" len="sm"/>
              <a:tailEnd type="none" w="sm" len="sm"/>
            </a:ln>
          </p:spPr>
          <p:txBody>
            <a:bodyPr lIns="82905" tIns="41453" rIns="82905" bIns="41453">
              <a:spAutoFit/>
            </a:bodyPr>
            <a:lstStyle/>
            <a:p>
              <a:r>
                <a:rPr lang="en-US" altLang="zh-CN" sz="1867" b="1">
                  <a:latin typeface="楷体_GB2312" pitchFamily="49" charset="-122"/>
                  <a:ea typeface="楷体_GB2312" pitchFamily="49" charset="-122"/>
                  <a:cs typeface="Times New Roman" pitchFamily="18" charset="0"/>
                </a:rPr>
                <a:t>011010100010000101010010001000010101</a:t>
              </a:r>
            </a:p>
          </p:txBody>
        </p:sp>
        <p:sp>
          <p:nvSpPr>
            <p:cNvPr id="12" name="Text Box 10"/>
            <p:cNvSpPr txBox="1">
              <a:spLocks noChangeArrowheads="1"/>
            </p:cNvSpPr>
            <p:nvPr/>
          </p:nvSpPr>
          <p:spPr bwMode="auto">
            <a:xfrm>
              <a:off x="4644" y="1183"/>
              <a:ext cx="975" cy="234"/>
            </a:xfrm>
            <a:prstGeom prst="rect">
              <a:avLst/>
            </a:prstGeom>
            <a:noFill/>
            <a:ln w="12700" cap="sq">
              <a:noFill/>
              <a:miter lim="800000"/>
              <a:headEnd type="none" w="sm" len="sm"/>
              <a:tailEnd type="none" w="sm" len="sm"/>
            </a:ln>
          </p:spPr>
          <p:txBody>
            <a:bodyPr wrap="square" lIns="82905" tIns="41453" rIns="82905" bIns="41453">
              <a:spAutoFit/>
            </a:bodyPr>
            <a:lstStyle/>
            <a:p>
              <a:r>
                <a:rPr lang="zh-CN" altLang="en-US" sz="1867" b="1" dirty="0">
                  <a:latin typeface="楷体_GB2312" pitchFamily="49" charset="-122"/>
                  <a:ea typeface="楷体_GB2312" pitchFamily="49" charset="-122"/>
                  <a:cs typeface="黑体" pitchFamily="49" charset="-122"/>
                </a:rPr>
                <a:t>可执行文件</a:t>
              </a:r>
            </a:p>
          </p:txBody>
        </p:sp>
        <p:sp>
          <p:nvSpPr>
            <p:cNvPr id="13" name="Line 9"/>
            <p:cNvSpPr>
              <a:spLocks noChangeShapeType="1"/>
            </p:cNvSpPr>
            <p:nvPr/>
          </p:nvSpPr>
          <p:spPr bwMode="auto">
            <a:xfrm>
              <a:off x="1245" y="1755"/>
              <a:ext cx="138" cy="1"/>
            </a:xfrm>
            <a:prstGeom prst="line">
              <a:avLst/>
            </a:prstGeom>
            <a:noFill/>
            <a:ln w="28575" cap="sq">
              <a:solidFill>
                <a:schemeClr val="tx1"/>
              </a:solidFill>
              <a:round/>
              <a:headEnd type="none" w="sm" len="sm"/>
              <a:tailEnd type="triangle" w="sm" len="sm"/>
            </a:ln>
          </p:spPr>
          <p:txBody>
            <a:bodyPr wrap="none"/>
            <a:lstStyle/>
            <a:p>
              <a:endParaRPr lang="zh-CN" altLang="en-US" sz="1867"/>
            </a:p>
          </p:txBody>
        </p:sp>
        <p:sp>
          <p:nvSpPr>
            <p:cNvPr id="14" name="Line 8"/>
            <p:cNvSpPr>
              <a:spLocks noChangeShapeType="1"/>
            </p:cNvSpPr>
            <p:nvPr/>
          </p:nvSpPr>
          <p:spPr bwMode="auto">
            <a:xfrm>
              <a:off x="2366" y="1755"/>
              <a:ext cx="249" cy="0"/>
            </a:xfrm>
            <a:prstGeom prst="line">
              <a:avLst/>
            </a:prstGeom>
            <a:noFill/>
            <a:ln w="28575" cap="sq">
              <a:solidFill>
                <a:schemeClr val="tx1"/>
              </a:solidFill>
              <a:round/>
              <a:headEnd type="none" w="sm" len="sm"/>
              <a:tailEnd type="triangle" w="sm" len="sm"/>
            </a:ln>
          </p:spPr>
          <p:txBody>
            <a:bodyPr wrap="none"/>
            <a:lstStyle/>
            <a:p>
              <a:endParaRPr lang="zh-CN" altLang="en-US" sz="1867"/>
            </a:p>
          </p:txBody>
        </p:sp>
        <p:sp>
          <p:nvSpPr>
            <p:cNvPr id="15" name="Line 7"/>
            <p:cNvSpPr>
              <a:spLocks noChangeShapeType="1"/>
            </p:cNvSpPr>
            <p:nvPr/>
          </p:nvSpPr>
          <p:spPr bwMode="auto">
            <a:xfrm flipV="1">
              <a:off x="3364" y="1755"/>
              <a:ext cx="370" cy="13"/>
            </a:xfrm>
            <a:prstGeom prst="line">
              <a:avLst/>
            </a:prstGeom>
            <a:noFill/>
            <a:ln w="28575" cap="sq">
              <a:solidFill>
                <a:schemeClr val="tx1"/>
              </a:solidFill>
              <a:round/>
              <a:headEnd type="none" w="sm" len="sm"/>
              <a:tailEnd type="triangle" w="sm" len="sm"/>
            </a:ln>
          </p:spPr>
          <p:txBody>
            <a:bodyPr wrap="none"/>
            <a:lstStyle/>
            <a:p>
              <a:endParaRPr lang="zh-CN" altLang="en-US" sz="1867"/>
            </a:p>
          </p:txBody>
        </p:sp>
        <p:sp>
          <p:nvSpPr>
            <p:cNvPr id="16" name="Line 6"/>
            <p:cNvSpPr>
              <a:spLocks noChangeShapeType="1"/>
            </p:cNvSpPr>
            <p:nvPr/>
          </p:nvSpPr>
          <p:spPr bwMode="auto">
            <a:xfrm flipV="1">
              <a:off x="3457" y="1887"/>
              <a:ext cx="420" cy="518"/>
            </a:xfrm>
            <a:prstGeom prst="line">
              <a:avLst/>
            </a:prstGeom>
            <a:noFill/>
            <a:ln w="28575" cap="sq">
              <a:solidFill>
                <a:schemeClr val="tx1"/>
              </a:solidFill>
              <a:round/>
              <a:headEnd type="none" w="sm" len="sm"/>
              <a:tailEnd type="triangle" w="sm" len="sm"/>
            </a:ln>
          </p:spPr>
          <p:txBody>
            <a:bodyPr wrap="none"/>
            <a:lstStyle/>
            <a:p>
              <a:endParaRPr lang="zh-CN" altLang="en-US" sz="1867"/>
            </a:p>
          </p:txBody>
        </p:sp>
        <p:sp>
          <p:nvSpPr>
            <p:cNvPr id="17" name="Line 5"/>
            <p:cNvSpPr>
              <a:spLocks noChangeShapeType="1"/>
            </p:cNvSpPr>
            <p:nvPr/>
          </p:nvSpPr>
          <p:spPr bwMode="auto">
            <a:xfrm>
              <a:off x="3877" y="1932"/>
              <a:ext cx="172" cy="1"/>
            </a:xfrm>
            <a:prstGeom prst="line">
              <a:avLst/>
            </a:prstGeom>
            <a:noFill/>
            <a:ln w="12700" cap="sq">
              <a:solidFill>
                <a:srgbClr val="000000"/>
              </a:solidFill>
              <a:round/>
              <a:headEnd type="none" w="sm" len="sm"/>
              <a:tailEnd type="triangle" w="sm" len="sm"/>
            </a:ln>
          </p:spPr>
          <p:txBody>
            <a:bodyPr wrap="none"/>
            <a:lstStyle/>
            <a:p>
              <a:endParaRPr lang="zh-CN" altLang="en-US" sz="1867"/>
            </a:p>
          </p:txBody>
        </p:sp>
        <p:sp>
          <p:nvSpPr>
            <p:cNvPr id="18" name="Text Box 19"/>
            <p:cNvSpPr txBox="1">
              <a:spLocks noChangeArrowheads="1"/>
            </p:cNvSpPr>
            <p:nvPr/>
          </p:nvSpPr>
          <p:spPr bwMode="auto">
            <a:xfrm>
              <a:off x="121" y="1536"/>
              <a:ext cx="467" cy="234"/>
            </a:xfrm>
            <a:prstGeom prst="rect">
              <a:avLst/>
            </a:prstGeom>
            <a:noFill/>
            <a:ln w="12700" cap="sq">
              <a:noFill/>
              <a:miter lim="800000"/>
              <a:headEnd type="none" w="sm" len="sm"/>
              <a:tailEnd type="none" w="sm" len="sm"/>
            </a:ln>
          </p:spPr>
          <p:txBody>
            <a:bodyPr wrap="square" lIns="82905" tIns="41453" rIns="82905" bIns="41453">
              <a:spAutoFit/>
            </a:bodyPr>
            <a:lstStyle/>
            <a:p>
              <a:r>
                <a:rPr lang="zh-CN" altLang="en-US" sz="1867" b="1" dirty="0">
                  <a:latin typeface="楷体_GB2312" pitchFamily="49" charset="-122"/>
                  <a:ea typeface="楷体_GB2312" pitchFamily="49" charset="-122"/>
                  <a:cs typeface="黑体" pitchFamily="49" charset="-122"/>
                </a:rPr>
                <a:t>源文件</a:t>
              </a:r>
            </a:p>
          </p:txBody>
        </p:sp>
        <p:sp>
          <p:nvSpPr>
            <p:cNvPr id="19" name="Text Box 20"/>
            <p:cNvSpPr txBox="1">
              <a:spLocks noChangeArrowheads="1"/>
            </p:cNvSpPr>
            <p:nvPr/>
          </p:nvSpPr>
          <p:spPr bwMode="auto">
            <a:xfrm>
              <a:off x="633" y="1579"/>
              <a:ext cx="612" cy="415"/>
            </a:xfrm>
            <a:prstGeom prst="rect">
              <a:avLst/>
            </a:prstGeom>
            <a:noFill/>
            <a:ln w="28575" cap="sq">
              <a:solidFill>
                <a:schemeClr val="tx1"/>
              </a:solidFill>
              <a:miter lim="800000"/>
              <a:headEnd type="none" w="sm" len="sm"/>
              <a:tailEnd type="none" w="sm" len="sm"/>
            </a:ln>
          </p:spPr>
          <p:txBody>
            <a:bodyPr lIns="82905" tIns="41453" rIns="82905" bIns="41453">
              <a:spAutoFit/>
            </a:bodyPr>
            <a:lstStyle/>
            <a:p>
              <a:r>
                <a:rPr lang="en-US" altLang="zh-CN" sz="1867" b="1">
                  <a:latin typeface="楷体_GB2312" pitchFamily="49" charset="-122"/>
                  <a:ea typeface="楷体_GB2312" pitchFamily="49" charset="-122"/>
                  <a:cs typeface="Times New Roman" pitchFamily="18" charset="0"/>
                </a:rPr>
                <a:t>main()</a:t>
              </a:r>
            </a:p>
            <a:p>
              <a:pPr eaLnBrk="0" hangingPunct="0"/>
              <a:r>
                <a:rPr lang="en-US" altLang="zh-CN" sz="1867" b="1">
                  <a:latin typeface="楷体_GB2312" pitchFamily="49" charset="-122"/>
                  <a:ea typeface="楷体_GB2312" pitchFamily="49" charset="-122"/>
                  <a:cs typeface="Times New Roman" pitchFamily="18" charset="0"/>
                </a:rPr>
                <a:t>{</a:t>
              </a:r>
              <a:r>
                <a:rPr lang="en-US" altLang="zh-CN" sz="1867" b="1">
                  <a:latin typeface="Times New Roman" pitchFamily="18" charset="0"/>
                  <a:ea typeface="楷体_GB2312" pitchFamily="49" charset="-122"/>
                  <a:cs typeface="Times New Roman" pitchFamily="18" charset="0"/>
                </a:rPr>
                <a:t>…</a:t>
              </a:r>
              <a:r>
                <a:rPr lang="en-US" altLang="zh-CN" sz="1867" b="1">
                  <a:latin typeface="楷体_GB2312" pitchFamily="49" charset="-122"/>
                  <a:ea typeface="楷体_GB2312" pitchFamily="49" charset="-122"/>
                  <a:cs typeface="Times New Roman" pitchFamily="18" charset="0"/>
                </a:rPr>
                <a:t>}</a:t>
              </a:r>
            </a:p>
          </p:txBody>
        </p:sp>
        <p:sp>
          <p:nvSpPr>
            <p:cNvPr id="20" name="Line 31"/>
            <p:cNvSpPr>
              <a:spLocks noChangeShapeType="1"/>
            </p:cNvSpPr>
            <p:nvPr/>
          </p:nvSpPr>
          <p:spPr bwMode="auto">
            <a:xfrm>
              <a:off x="4364" y="1755"/>
              <a:ext cx="360" cy="0"/>
            </a:xfrm>
            <a:prstGeom prst="line">
              <a:avLst/>
            </a:prstGeom>
            <a:noFill/>
            <a:ln w="28575" cap="sq">
              <a:solidFill>
                <a:schemeClr val="tx1"/>
              </a:solidFill>
              <a:round/>
              <a:headEnd type="none" w="sm" len="sm"/>
              <a:tailEnd type="triangle" w="sm" len="sm"/>
            </a:ln>
          </p:spPr>
          <p:txBody>
            <a:bodyPr wrap="none" anchor="ctr"/>
            <a:lstStyle/>
            <a:p>
              <a:endParaRPr lang="zh-CN" altLang="en-US" sz="1867"/>
            </a:p>
          </p:txBody>
        </p:sp>
      </p:grpSp>
    </p:spTree>
  </p:cSld>
  <p:clrMapOvr>
    <a:masterClrMapping/>
  </p:clrMapOvr>
  <p:transition spd="med">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5"/>
          <p:cNvSpPr>
            <a:spLocks noChangeArrowheads="1"/>
          </p:cNvSpPr>
          <p:nvPr/>
        </p:nvSpPr>
        <p:spPr bwMode="auto">
          <a:xfrm>
            <a:off x="728134" y="1004474"/>
            <a:ext cx="7987241" cy="5838778"/>
          </a:xfrm>
          <a:prstGeom prst="rect">
            <a:avLst/>
          </a:prstGeom>
          <a:noFill/>
          <a:ln w="12700" cap="sq" algn="ctr">
            <a:noFill/>
            <a:miter lim="800000"/>
            <a:headEnd type="none" w="sm" len="sm"/>
            <a:tailEnd type="none" w="sm" len="sm"/>
          </a:ln>
        </p:spPr>
        <p:txBody>
          <a:bodyPr wrap="square" anchor="ctr">
            <a:spAutoFit/>
          </a:bodyPr>
          <a:lstStyle/>
          <a:p>
            <a:pPr>
              <a:tabLst>
                <a:tab pos="533387" algn="l"/>
                <a:tab pos="711182" algn="l"/>
                <a:tab pos="888978" algn="l"/>
                <a:tab pos="1066773" algn="l"/>
                <a:tab pos="1244569" algn="l"/>
              </a:tabLst>
            </a:pPr>
            <a:r>
              <a:rPr lang="en-US" altLang="zh-CN" sz="1867" dirty="0" err="1">
                <a:latin typeface="微软雅黑" pitchFamily="34" charset="-122"/>
                <a:ea typeface="微软雅黑" pitchFamily="34" charset="-122"/>
              </a:rPr>
              <a:t>int</a:t>
            </a:r>
            <a:r>
              <a:rPr lang="en-US" altLang="zh-CN" sz="1867" dirty="0">
                <a:latin typeface="微软雅黑" pitchFamily="34" charset="-122"/>
                <a:ea typeface="微软雅黑" pitchFamily="34" charset="-122"/>
              </a:rPr>
              <a:t> main()</a:t>
            </a:r>
          </a:p>
          <a:p>
            <a:pPr>
              <a:tabLst>
                <a:tab pos="533387" algn="l"/>
                <a:tab pos="711182" algn="l"/>
                <a:tab pos="888978" algn="l"/>
                <a:tab pos="1066773" algn="l"/>
                <a:tab pos="1244569" algn="l"/>
              </a:tabLst>
            </a:pPr>
            <a:r>
              <a:rPr lang="en-US" altLang="zh-CN" sz="1867" dirty="0">
                <a:latin typeface="微软雅黑" pitchFamily="34" charset="-122"/>
                <a:ea typeface="微软雅黑" pitchFamily="34" charset="-122"/>
              </a:rPr>
              <a:t>{ </a:t>
            </a:r>
          </a:p>
          <a:p>
            <a:pPr>
              <a:tabLst>
                <a:tab pos="533387" algn="l"/>
                <a:tab pos="711182" algn="l"/>
                <a:tab pos="888978" algn="l"/>
                <a:tab pos="1066773" algn="l"/>
                <a:tab pos="1244569" algn="l"/>
              </a:tabLst>
            </a:pPr>
            <a:r>
              <a:rPr lang="en-US" altLang="zh-CN" sz="1867" dirty="0">
                <a:latin typeface="微软雅黑" pitchFamily="34" charset="-122"/>
                <a:ea typeface="微软雅黑" pitchFamily="34" charset="-122"/>
              </a:rPr>
              <a:t>      double a, b, c, x1, x2, </a:t>
            </a:r>
            <a:r>
              <a:rPr lang="en-US" altLang="zh-CN" sz="1867" dirty="0" err="1">
                <a:latin typeface="微软雅黑" pitchFamily="34" charset="-122"/>
                <a:ea typeface="微软雅黑" pitchFamily="34" charset="-122"/>
              </a:rPr>
              <a:t>dlt</a:t>
            </a:r>
            <a:r>
              <a:rPr lang="en-US" altLang="zh-CN" sz="1867" dirty="0">
                <a:latin typeface="微软雅黑" pitchFamily="34" charset="-122"/>
                <a:ea typeface="微软雅黑" pitchFamily="34" charset="-122"/>
              </a:rPr>
              <a:t>;</a:t>
            </a:r>
          </a:p>
          <a:p>
            <a:pPr>
              <a:tabLst>
                <a:tab pos="533387" algn="l"/>
                <a:tab pos="711182" algn="l"/>
                <a:tab pos="888978" algn="l"/>
                <a:tab pos="1066773" algn="l"/>
                <a:tab pos="1244569" algn="l"/>
              </a:tabLst>
            </a:pPr>
            <a:endParaRPr lang="en-US" altLang="zh-CN" sz="1867" dirty="0">
              <a:latin typeface="微软雅黑" pitchFamily="34" charset="-122"/>
              <a:ea typeface="微软雅黑" pitchFamily="34" charset="-122"/>
            </a:endParaRPr>
          </a:p>
          <a:p>
            <a:pPr>
              <a:tabLst>
                <a:tab pos="533387" algn="l"/>
                <a:tab pos="711182" algn="l"/>
                <a:tab pos="888978" algn="l"/>
                <a:tab pos="1066773" algn="l"/>
                <a:tab pos="1244569" algn="l"/>
              </a:tabLst>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请输入</a:t>
            </a:r>
            <a:r>
              <a:rPr lang="en-US" altLang="zh-CN" sz="1867" dirty="0">
                <a:latin typeface="微软雅黑" pitchFamily="34" charset="-122"/>
                <a:ea typeface="微软雅黑" pitchFamily="34" charset="-122"/>
              </a:rPr>
              <a:t>3</a:t>
            </a:r>
            <a:r>
              <a:rPr lang="zh-CN" altLang="en-US" sz="1867" dirty="0">
                <a:latin typeface="微软雅黑" pitchFamily="34" charset="-122"/>
                <a:ea typeface="微软雅黑" pitchFamily="34" charset="-122"/>
              </a:rPr>
              <a:t>个参数：</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a:t>
            </a:r>
          </a:p>
          <a:p>
            <a:pPr>
              <a:tabLst>
                <a:tab pos="533387" algn="l"/>
                <a:tab pos="711182" algn="l"/>
                <a:tab pos="888978" algn="l"/>
                <a:tab pos="1066773" algn="l"/>
                <a:tab pos="1244569" algn="l"/>
              </a:tabLst>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cin</a:t>
            </a:r>
            <a:r>
              <a:rPr lang="en-US" altLang="zh-CN" sz="1867" dirty="0">
                <a:latin typeface="微软雅黑" pitchFamily="34" charset="-122"/>
                <a:ea typeface="微软雅黑" pitchFamily="34" charset="-122"/>
              </a:rPr>
              <a:t> &gt;&gt; a &gt;&gt; b &gt;&gt; c;</a:t>
            </a:r>
          </a:p>
          <a:p>
            <a:pPr>
              <a:tabLst>
                <a:tab pos="533387" algn="l"/>
                <a:tab pos="711182" algn="l"/>
                <a:tab pos="888978" algn="l"/>
                <a:tab pos="1066773" algn="l"/>
                <a:tab pos="1244569" algn="l"/>
              </a:tabLst>
            </a:pPr>
            <a:endParaRPr lang="en-US" altLang="zh-CN" sz="1867" dirty="0">
              <a:latin typeface="微软雅黑" pitchFamily="34" charset="-122"/>
              <a:ea typeface="微软雅黑" pitchFamily="34" charset="-122"/>
            </a:endParaRPr>
          </a:p>
          <a:p>
            <a:pPr>
              <a:tabLst>
                <a:tab pos="533387" algn="l"/>
                <a:tab pos="711182" algn="l"/>
                <a:tab pos="888978" algn="l"/>
                <a:tab pos="1066773" algn="l"/>
                <a:tab pos="1244569" algn="l"/>
              </a:tabLst>
            </a:pPr>
            <a:r>
              <a:rPr lang="en-US" altLang="zh-CN" sz="1867" dirty="0">
                <a:latin typeface="微软雅黑" pitchFamily="34" charset="-122"/>
                <a:ea typeface="微软雅黑" pitchFamily="34" charset="-122"/>
              </a:rPr>
              <a:t>       if (a == 0)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t>
            </a:r>
            <a:r>
              <a:rPr lang="zh-CN" altLang="en-US" sz="1867" dirty="0">
                <a:latin typeface="微软雅黑" pitchFamily="34" charset="-122"/>
                <a:ea typeface="微软雅黑" pitchFamily="34" charset="-122"/>
              </a:rPr>
              <a:t>不是一元二次方程</a:t>
            </a:r>
            <a:r>
              <a:rPr lang="en-US" altLang="zh-CN" sz="1867" dirty="0">
                <a:latin typeface="微软雅黑" pitchFamily="34" charset="-122"/>
                <a:ea typeface="微软雅黑" pitchFamily="34" charset="-122"/>
              </a:rPr>
              <a:t>" &lt;&lt; </a:t>
            </a:r>
            <a:r>
              <a:rPr lang="en-US" altLang="zh-CN" sz="1867" dirty="0" err="1">
                <a:latin typeface="微软雅黑" pitchFamily="34" charset="-122"/>
                <a:ea typeface="微软雅黑" pitchFamily="34" charset="-122"/>
              </a:rPr>
              <a:t>endl</a:t>
            </a:r>
            <a:r>
              <a:rPr lang="en-US" altLang="zh-CN" sz="1867" dirty="0">
                <a:latin typeface="微软雅黑" pitchFamily="34" charset="-122"/>
                <a:ea typeface="微软雅黑" pitchFamily="34" charset="-122"/>
              </a:rPr>
              <a:t>; </a:t>
            </a:r>
          </a:p>
          <a:p>
            <a:pPr>
              <a:tabLst>
                <a:tab pos="533387" algn="l"/>
                <a:tab pos="711182" algn="l"/>
                <a:tab pos="888978" algn="l"/>
                <a:tab pos="1066773" algn="l"/>
                <a:tab pos="1244569" algn="l"/>
              </a:tabLst>
            </a:pPr>
            <a:r>
              <a:rPr lang="en-US" altLang="zh-CN" sz="1867" dirty="0">
                <a:latin typeface="微软雅黑" pitchFamily="34" charset="-122"/>
                <a:ea typeface="微软雅黑" pitchFamily="34" charset="-122"/>
              </a:rPr>
              <a:t>       else {</a:t>
            </a:r>
          </a:p>
          <a:p>
            <a:pPr>
              <a:tabLst>
                <a:tab pos="533387" algn="l"/>
                <a:tab pos="711182" algn="l"/>
                <a:tab pos="888978" algn="l"/>
                <a:tab pos="1066773" algn="l"/>
                <a:tab pos="1244569" algn="l"/>
              </a:tabLst>
            </a:pPr>
            <a:r>
              <a:rPr lang="en-US" altLang="zh-CN" sz="1867" dirty="0">
                <a:latin typeface="微软雅黑" pitchFamily="34" charset="-122"/>
                <a:ea typeface="微软雅黑" pitchFamily="34" charset="-122"/>
              </a:rPr>
              <a:t>              </a:t>
            </a:r>
            <a:r>
              <a:rPr lang="en-US" altLang="zh-CN" sz="1867" dirty="0" err="1">
                <a:latin typeface="微软雅黑" pitchFamily="34" charset="-122"/>
                <a:ea typeface="微软雅黑" pitchFamily="34" charset="-122"/>
              </a:rPr>
              <a:t>dlt</a:t>
            </a:r>
            <a:r>
              <a:rPr lang="en-US" altLang="zh-CN" sz="1867" dirty="0">
                <a:latin typeface="微软雅黑" pitchFamily="34" charset="-122"/>
                <a:ea typeface="微软雅黑" pitchFamily="34" charset="-122"/>
              </a:rPr>
              <a:t> = b * b - 4 * a * c;</a:t>
            </a:r>
          </a:p>
          <a:p>
            <a:pPr>
              <a:tabLst>
                <a:tab pos="533387" algn="l"/>
                <a:tab pos="711182" algn="l"/>
                <a:tab pos="888978" algn="l"/>
                <a:tab pos="1066773" algn="l"/>
                <a:tab pos="1244569" algn="l"/>
              </a:tabLst>
            </a:pPr>
            <a:r>
              <a:rPr lang="en-US" altLang="zh-CN" sz="1867" dirty="0">
                <a:latin typeface="微软雅黑" pitchFamily="34" charset="-122"/>
                <a:ea typeface="微软雅黑" pitchFamily="34" charset="-122"/>
              </a:rPr>
              <a:t>              if (</a:t>
            </a:r>
            <a:r>
              <a:rPr lang="en-US" altLang="zh-CN" sz="1867" dirty="0" err="1">
                <a:latin typeface="微软雅黑" pitchFamily="34" charset="-122"/>
                <a:ea typeface="微软雅黑" pitchFamily="34" charset="-122"/>
              </a:rPr>
              <a:t>dlt</a:t>
            </a:r>
            <a:r>
              <a:rPr lang="en-US" altLang="zh-CN" sz="1867" dirty="0">
                <a:latin typeface="微软雅黑" pitchFamily="34" charset="-122"/>
                <a:ea typeface="微软雅黑" pitchFamily="34" charset="-122"/>
              </a:rPr>
              <a:t> &gt;= 0)  {                                     </a:t>
            </a:r>
          </a:p>
          <a:p>
            <a:pPr>
              <a:tabLst>
                <a:tab pos="533387" algn="l"/>
                <a:tab pos="711182" algn="l"/>
                <a:tab pos="888978" algn="l"/>
                <a:tab pos="1066773" algn="l"/>
                <a:tab pos="1244569" algn="l"/>
              </a:tabLst>
            </a:pPr>
            <a:r>
              <a:rPr lang="en-US" altLang="zh-CN" sz="1867" dirty="0">
                <a:latin typeface="微软雅黑" pitchFamily="34" charset="-122"/>
                <a:ea typeface="微软雅黑" pitchFamily="34" charset="-122"/>
              </a:rPr>
              <a:t>                     x1 = (-b + </a:t>
            </a:r>
            <a:r>
              <a:rPr lang="en-US" altLang="zh-CN" sz="1867" dirty="0" err="1">
                <a:latin typeface="微软雅黑" pitchFamily="34" charset="-122"/>
                <a:ea typeface="微软雅黑" pitchFamily="34" charset="-122"/>
              </a:rPr>
              <a:t>sqrt</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dlt</a:t>
            </a:r>
            <a:r>
              <a:rPr lang="en-US" altLang="zh-CN" sz="1867" dirty="0">
                <a:latin typeface="微软雅黑" pitchFamily="34" charset="-122"/>
                <a:ea typeface="微软雅黑" pitchFamily="34" charset="-122"/>
              </a:rPr>
              <a:t>)) / 2 / a; </a:t>
            </a:r>
          </a:p>
          <a:p>
            <a:pPr>
              <a:tabLst>
                <a:tab pos="533387" algn="l"/>
                <a:tab pos="711182" algn="l"/>
                <a:tab pos="888978" algn="l"/>
                <a:tab pos="1066773" algn="l"/>
                <a:tab pos="1244569" algn="l"/>
              </a:tabLst>
            </a:pPr>
            <a:r>
              <a:rPr lang="en-US" altLang="zh-CN" sz="1867" dirty="0">
                <a:latin typeface="微软雅黑" pitchFamily="34" charset="-122"/>
                <a:ea typeface="微软雅黑" pitchFamily="34" charset="-122"/>
              </a:rPr>
              <a:t>                      x2 = (-b - </a:t>
            </a:r>
            <a:r>
              <a:rPr lang="en-US" altLang="zh-CN" sz="1867" dirty="0" err="1">
                <a:latin typeface="微软雅黑" pitchFamily="34" charset="-122"/>
                <a:ea typeface="微软雅黑" pitchFamily="34" charset="-122"/>
              </a:rPr>
              <a:t>sqrt</a:t>
            </a:r>
            <a:r>
              <a:rPr lang="en-US" altLang="zh-CN" sz="1867" dirty="0">
                <a:latin typeface="微软雅黑" pitchFamily="34" charset="-122"/>
                <a:ea typeface="微软雅黑" pitchFamily="34" charset="-122"/>
              </a:rPr>
              <a:t>(</a:t>
            </a:r>
            <a:r>
              <a:rPr lang="en-US" altLang="zh-CN" sz="1867" dirty="0" err="1">
                <a:latin typeface="微软雅黑" pitchFamily="34" charset="-122"/>
                <a:ea typeface="微软雅黑" pitchFamily="34" charset="-122"/>
              </a:rPr>
              <a:t>dlt</a:t>
            </a:r>
            <a:r>
              <a:rPr lang="en-US" altLang="zh-CN" sz="1867" dirty="0">
                <a:latin typeface="微软雅黑" pitchFamily="34" charset="-122"/>
                <a:ea typeface="微软雅黑" pitchFamily="34" charset="-122"/>
              </a:rPr>
              <a:t>)) / 2 / a; </a:t>
            </a:r>
          </a:p>
          <a:p>
            <a:pPr>
              <a:tabLst>
                <a:tab pos="533387" algn="l"/>
                <a:tab pos="711182" algn="l"/>
                <a:tab pos="888978" algn="l"/>
                <a:tab pos="1066773" algn="l"/>
                <a:tab pos="1244569" algn="l"/>
              </a:tabLst>
            </a:pPr>
            <a:r>
              <a:rPr lang="en-US" altLang="zh-CN" sz="1867" dirty="0">
                <a:latin typeface="微软雅黑" pitchFamily="34" charset="-122"/>
                <a:ea typeface="微软雅黑" pitchFamily="34" charset="-122"/>
              </a:rPr>
              <a:t>                     </a:t>
            </a:r>
            <a:r>
              <a:rPr lang="fr-FR" altLang="zh-CN" sz="1867" dirty="0">
                <a:latin typeface="微软雅黑" pitchFamily="34" charset="-122"/>
                <a:ea typeface="微软雅黑" pitchFamily="34" charset="-122"/>
              </a:rPr>
              <a:t>cout &lt;&lt; "x1=" &lt;&lt; x1 &lt;&lt; "   x2=" &lt;&lt; x2 &lt;&lt; endl; </a:t>
            </a:r>
          </a:p>
          <a:p>
            <a:pPr>
              <a:tabLst>
                <a:tab pos="533387" algn="l"/>
                <a:tab pos="711182" algn="l"/>
                <a:tab pos="888978" algn="l"/>
                <a:tab pos="1066773" algn="l"/>
                <a:tab pos="1244569" algn="l"/>
              </a:tabLst>
            </a:pPr>
            <a:r>
              <a:rPr lang="fr-FR" altLang="zh-CN" sz="1867" dirty="0">
                <a:latin typeface="微软雅黑" pitchFamily="34" charset="-122"/>
                <a:ea typeface="微软雅黑" pitchFamily="34" charset="-122"/>
              </a:rPr>
              <a:t>              }</a:t>
            </a:r>
          </a:p>
          <a:p>
            <a:pPr>
              <a:tabLst>
                <a:tab pos="533387" algn="l"/>
                <a:tab pos="711182" algn="l"/>
                <a:tab pos="888978" algn="l"/>
                <a:tab pos="1066773" algn="l"/>
                <a:tab pos="1244569" algn="l"/>
              </a:tabLst>
            </a:pPr>
            <a:r>
              <a:rPr lang="fr-FR" altLang="zh-CN" sz="1867" dirty="0">
                <a:latin typeface="微软雅黑" pitchFamily="34" charset="-122"/>
                <a:ea typeface="微软雅黑" pitchFamily="34" charset="-122"/>
              </a:rPr>
              <a:t>             else cout &lt;&lt; "</a:t>
            </a:r>
            <a:r>
              <a:rPr lang="zh-CN" altLang="fr-FR" sz="1867" dirty="0">
                <a:latin typeface="微软雅黑" pitchFamily="34" charset="-122"/>
                <a:ea typeface="微软雅黑" pitchFamily="34" charset="-122"/>
              </a:rPr>
              <a:t>无根</a:t>
            </a:r>
            <a:r>
              <a:rPr lang="fr-FR" altLang="zh-CN" sz="1867" dirty="0">
                <a:latin typeface="微软雅黑" pitchFamily="34" charset="-122"/>
                <a:ea typeface="微软雅黑" pitchFamily="34" charset="-122"/>
              </a:rPr>
              <a:t>" &lt;&lt; endl;                       </a:t>
            </a:r>
            <a:endParaRPr lang="zh-CN" altLang="fr-FR" sz="1867" dirty="0">
              <a:latin typeface="微软雅黑" pitchFamily="34" charset="-122"/>
              <a:ea typeface="微软雅黑" pitchFamily="34" charset="-122"/>
            </a:endParaRPr>
          </a:p>
          <a:p>
            <a:pPr>
              <a:tabLst>
                <a:tab pos="533387" algn="l"/>
                <a:tab pos="711182" algn="l"/>
                <a:tab pos="888978" algn="l"/>
                <a:tab pos="1066773" algn="l"/>
                <a:tab pos="1244569" algn="l"/>
              </a:tabLst>
            </a:pPr>
            <a:r>
              <a:rPr lang="zh-CN" altLang="fr-FR" sz="1867" dirty="0">
                <a:latin typeface="微软雅黑" pitchFamily="34" charset="-122"/>
                <a:ea typeface="微软雅黑" pitchFamily="34" charset="-122"/>
              </a:rPr>
              <a:t>       </a:t>
            </a:r>
            <a:r>
              <a:rPr lang="fr-FR" altLang="zh-CN" sz="1867" dirty="0">
                <a:latin typeface="微软雅黑" pitchFamily="34" charset="-122"/>
                <a:ea typeface="微软雅黑" pitchFamily="34" charset="-122"/>
              </a:rPr>
              <a:t>}</a:t>
            </a:r>
          </a:p>
          <a:p>
            <a:pPr>
              <a:tabLst>
                <a:tab pos="533387" algn="l"/>
                <a:tab pos="711182" algn="l"/>
                <a:tab pos="888978" algn="l"/>
                <a:tab pos="1066773" algn="l"/>
                <a:tab pos="1244569" algn="l"/>
              </a:tabLst>
            </a:pPr>
            <a:endParaRPr lang="fr-FR" altLang="zh-CN" sz="1867" dirty="0">
              <a:latin typeface="微软雅黑" pitchFamily="34" charset="-122"/>
              <a:ea typeface="微软雅黑" pitchFamily="34" charset="-122"/>
            </a:endParaRPr>
          </a:p>
          <a:p>
            <a:pPr>
              <a:tabLst>
                <a:tab pos="533387" algn="l"/>
                <a:tab pos="711182" algn="l"/>
                <a:tab pos="888978" algn="l"/>
                <a:tab pos="1066773" algn="l"/>
                <a:tab pos="1244569" algn="l"/>
              </a:tabLst>
            </a:pPr>
            <a:r>
              <a:rPr lang="fr-FR" altLang="zh-CN" sz="1867" dirty="0">
                <a:latin typeface="微软雅黑" pitchFamily="34" charset="-122"/>
                <a:ea typeface="微软雅黑" pitchFamily="34" charset="-122"/>
              </a:rPr>
              <a:t>       return 0;</a:t>
            </a:r>
          </a:p>
          <a:p>
            <a:pPr>
              <a:tabLst>
                <a:tab pos="533387" algn="l"/>
                <a:tab pos="711182" algn="l"/>
                <a:tab pos="888978" algn="l"/>
                <a:tab pos="1066773" algn="l"/>
                <a:tab pos="1244569" algn="l"/>
              </a:tabLst>
            </a:pPr>
            <a:r>
              <a:rPr lang="fr-FR" altLang="zh-CN" sz="1867" dirty="0">
                <a:latin typeface="微软雅黑" pitchFamily="34" charset="-122"/>
                <a:ea typeface="微软雅黑" pitchFamily="34" charset="-122"/>
              </a:rPr>
              <a:t>} </a:t>
            </a:r>
          </a:p>
        </p:txBody>
      </p:sp>
      <p:grpSp>
        <p:nvGrpSpPr>
          <p:cNvPr id="6" name="组合 5"/>
          <p:cNvGrpSpPr/>
          <p:nvPr/>
        </p:nvGrpSpPr>
        <p:grpSpPr>
          <a:xfrm>
            <a:off x="8277226" y="4162423"/>
            <a:ext cx="2038351" cy="1114425"/>
            <a:chOff x="6207919" y="3121818"/>
            <a:chExt cx="1528763" cy="835819"/>
          </a:xfrm>
        </p:grpSpPr>
        <p:sp>
          <p:nvSpPr>
            <p:cNvPr id="4" name="右大括号 3"/>
            <p:cNvSpPr/>
            <p:nvPr/>
          </p:nvSpPr>
          <p:spPr>
            <a:xfrm>
              <a:off x="6207919" y="3121818"/>
              <a:ext cx="242887" cy="83581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5" name="TextBox 4"/>
            <p:cNvSpPr txBox="1"/>
            <p:nvPr/>
          </p:nvSpPr>
          <p:spPr>
            <a:xfrm>
              <a:off x="6686550" y="3350419"/>
              <a:ext cx="1050132" cy="284742"/>
            </a:xfrm>
            <a:prstGeom prst="rect">
              <a:avLst/>
            </a:prstGeom>
            <a:noFill/>
          </p:spPr>
          <p:txBody>
            <a:bodyPr wrap="square" rtlCol="0">
              <a:spAutoFit/>
            </a:bodyPr>
            <a:lstStyle/>
            <a:p>
              <a:r>
                <a:rPr lang="zh-CN" altLang="en-US" sz="1867" dirty="0">
                  <a:latin typeface="微软雅黑" pitchFamily="34" charset="-122"/>
                  <a:ea typeface="微软雅黑" pitchFamily="34" charset="-122"/>
                </a:rPr>
                <a:t>复合语句</a:t>
              </a:r>
            </a:p>
          </p:txBody>
        </p:sp>
      </p:grpSp>
      <p:sp>
        <p:nvSpPr>
          <p:cNvPr id="8" name="标题 7">
            <a:extLst>
              <a:ext uri="{FF2B5EF4-FFF2-40B4-BE49-F238E27FC236}">
                <a16:creationId xmlns:a16="http://schemas.microsoft.com/office/drawing/2014/main" id="{699EFC23-B53C-4056-F92C-F3B548972040}"/>
              </a:ext>
            </a:extLst>
          </p:cNvPr>
          <p:cNvSpPr>
            <a:spLocks noGrp="1"/>
          </p:cNvSpPr>
          <p:nvPr>
            <p:ph type="title"/>
          </p:nvPr>
        </p:nvSpPr>
        <p:spPr>
          <a:xfrm>
            <a:off x="413853" y="249067"/>
            <a:ext cx="8643848" cy="480131"/>
          </a:xfrm>
        </p:spPr>
        <p:txBody>
          <a:bodyPr/>
          <a:lstStyle/>
          <a:p>
            <a:r>
              <a:rPr lang="zh-CN" altLang="en-US" dirty="0"/>
              <a:t>改进解一元二次方程的程序</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82" name="Rectangle 2"/>
          <p:cNvSpPr>
            <a:spLocks noGrp="1" noChangeArrowheads="1"/>
          </p:cNvSpPr>
          <p:nvPr>
            <p:ph type="title"/>
          </p:nvPr>
        </p:nvSpPr>
        <p:spPr/>
        <p:txBody>
          <a:bodyPr>
            <a:normAutofit/>
          </a:bodyPr>
          <a:lstStyle/>
          <a:p>
            <a:pPr marL="1117572" indent="-1117572">
              <a:defRPr/>
            </a:pPr>
            <a:r>
              <a:rPr lang="zh-CN" altLang="en-US" b="1" dirty="0">
                <a:latin typeface="微软雅黑" pitchFamily="34" charset="-122"/>
              </a:rPr>
              <a:t>条件表达式</a:t>
            </a:r>
          </a:p>
        </p:txBody>
      </p:sp>
      <p:sp>
        <p:nvSpPr>
          <p:cNvPr id="149507" name="Rectangle 3"/>
          <p:cNvSpPr>
            <a:spLocks noGrp="1" noChangeArrowheads="1"/>
          </p:cNvSpPr>
          <p:nvPr>
            <p:ph idx="4294967295"/>
          </p:nvPr>
        </p:nvSpPr>
        <p:spPr>
          <a:xfrm>
            <a:off x="914400" y="1324398"/>
            <a:ext cx="10363200" cy="4724400"/>
          </a:xfrm>
        </p:spPr>
        <p:txBody>
          <a:bodyPr>
            <a:normAutofit/>
          </a:bodyPr>
          <a:lstStyle/>
          <a:p>
            <a:pPr eaLnBrk="1" hangingPunct="1">
              <a:lnSpc>
                <a:spcPct val="120000"/>
              </a:lnSpc>
              <a:buNone/>
            </a:pPr>
            <a:r>
              <a:rPr lang="zh-CN" altLang="en-US" sz="2400" b="1" dirty="0"/>
              <a:t>作用</a:t>
            </a:r>
            <a:endParaRPr lang="en-US" altLang="zh-CN" sz="2400" b="1" dirty="0"/>
          </a:p>
          <a:p>
            <a:pPr eaLnBrk="1" hangingPunct="1">
              <a:lnSpc>
                <a:spcPct val="120000"/>
              </a:lnSpc>
              <a:buNone/>
            </a:pPr>
            <a:r>
              <a:rPr lang="zh-CN" altLang="en-US" sz="1867" dirty="0"/>
              <a:t>更加简练的用来表达条件执行的方式 </a:t>
            </a:r>
          </a:p>
          <a:p>
            <a:pPr>
              <a:lnSpc>
                <a:spcPct val="120000"/>
              </a:lnSpc>
              <a:spcBef>
                <a:spcPts val="2400"/>
              </a:spcBef>
              <a:buNone/>
            </a:pPr>
            <a:r>
              <a:rPr lang="zh-CN" altLang="en-US" sz="2400" b="1" dirty="0"/>
              <a:t>格式 </a:t>
            </a:r>
          </a:p>
          <a:p>
            <a:pPr>
              <a:lnSpc>
                <a:spcPct val="120000"/>
              </a:lnSpc>
              <a:buNone/>
            </a:pPr>
            <a:r>
              <a:rPr lang="zh-CN" altLang="en-US" sz="1867" dirty="0"/>
              <a:t> </a:t>
            </a:r>
            <a:r>
              <a:rPr lang="en-US" altLang="zh-CN" sz="1867" dirty="0"/>
              <a:t>(</a:t>
            </a:r>
            <a:r>
              <a:rPr lang="zh-CN" altLang="en-US" sz="1867" dirty="0"/>
              <a:t>条件</a:t>
            </a:r>
            <a:r>
              <a:rPr lang="en-US" altLang="zh-CN" sz="1867" dirty="0"/>
              <a:t>) ? </a:t>
            </a:r>
            <a:r>
              <a:rPr lang="zh-CN" altLang="en-US" sz="1867" dirty="0"/>
              <a:t>表达式</a:t>
            </a:r>
            <a:r>
              <a:rPr lang="en-US" altLang="zh-CN" sz="1867" dirty="0"/>
              <a:t>1 : </a:t>
            </a:r>
            <a:r>
              <a:rPr lang="zh-CN" altLang="en-US" sz="1867" dirty="0"/>
              <a:t>表达式</a:t>
            </a:r>
            <a:r>
              <a:rPr lang="en-US" altLang="zh-CN" sz="1867" dirty="0"/>
              <a:t>2 </a:t>
            </a:r>
          </a:p>
          <a:p>
            <a:pPr>
              <a:lnSpc>
                <a:spcPct val="120000"/>
              </a:lnSpc>
              <a:spcBef>
                <a:spcPts val="2400"/>
              </a:spcBef>
              <a:buNone/>
            </a:pPr>
            <a:r>
              <a:rPr lang="zh-CN" altLang="en-US" sz="2400" b="1" dirty="0"/>
              <a:t>执行过程</a:t>
            </a:r>
            <a:endParaRPr lang="en-US" altLang="zh-CN" sz="2400" b="1" dirty="0"/>
          </a:p>
          <a:p>
            <a:pPr marL="0" indent="0">
              <a:lnSpc>
                <a:spcPct val="120000"/>
              </a:lnSpc>
              <a:spcBef>
                <a:spcPts val="800"/>
              </a:spcBef>
              <a:buNone/>
            </a:pPr>
            <a:r>
              <a:rPr lang="zh-CN" altLang="en-US" sz="1867" dirty="0"/>
              <a:t>首先计算条件值。如果条件结果为</a:t>
            </a:r>
            <a:r>
              <a:rPr lang="en-US" altLang="zh-CN" sz="1867" dirty="0"/>
              <a:t>true</a:t>
            </a:r>
            <a:r>
              <a:rPr lang="zh-CN" altLang="en-US" sz="1867" dirty="0"/>
              <a:t>，则计算表达式</a:t>
            </a:r>
            <a:r>
              <a:rPr lang="en-US" altLang="zh-CN" sz="1867" dirty="0"/>
              <a:t>1</a:t>
            </a:r>
            <a:r>
              <a:rPr lang="zh-CN" altLang="en-US" sz="1867" dirty="0"/>
              <a:t>的值，并将它作为整个表达式的值。如果条件结果为</a:t>
            </a:r>
            <a:r>
              <a:rPr lang="en-US" altLang="zh-CN" sz="1867" dirty="0"/>
              <a:t>false</a:t>
            </a:r>
            <a:r>
              <a:rPr lang="zh-CN" altLang="en-US" sz="1867" dirty="0"/>
              <a:t>，则整个表达式的值为表达式</a:t>
            </a:r>
            <a:r>
              <a:rPr lang="en-US" altLang="zh-CN" sz="1867" dirty="0"/>
              <a:t>2</a:t>
            </a:r>
            <a:r>
              <a:rPr lang="zh-CN" altLang="en-US" sz="1867" dirty="0"/>
              <a:t>的值。 </a:t>
            </a:r>
          </a:p>
        </p:txBody>
      </p:sp>
    </p:spTree>
  </p:cSld>
  <p:clrMapOvr>
    <a:masterClrMapping/>
  </p:clrMapOvr>
  <p:transition spd="med">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6706"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实例</a:t>
            </a:r>
          </a:p>
        </p:txBody>
      </p:sp>
      <p:sp>
        <p:nvSpPr>
          <p:cNvPr id="150531" name="Rectangle 3"/>
          <p:cNvSpPr>
            <a:spLocks noGrp="1" noChangeArrowheads="1"/>
          </p:cNvSpPr>
          <p:nvPr>
            <p:ph idx="4294967295"/>
          </p:nvPr>
        </p:nvSpPr>
        <p:spPr>
          <a:xfrm>
            <a:off x="525463" y="998538"/>
            <a:ext cx="11666537" cy="5734050"/>
          </a:xfrm>
        </p:spPr>
        <p:txBody>
          <a:bodyPr>
            <a:normAutofit lnSpcReduction="10000"/>
          </a:bodyPr>
          <a:lstStyle/>
          <a:p>
            <a:pPr eaLnBrk="1" hangingPunct="1">
              <a:lnSpc>
                <a:spcPct val="120000"/>
              </a:lnSpc>
              <a:buNone/>
            </a:pPr>
            <a:r>
              <a:rPr lang="zh-CN" altLang="en-US" sz="2533" b="1" dirty="0"/>
              <a:t>将</a:t>
            </a:r>
            <a:r>
              <a:rPr lang="en-US" altLang="zh-CN" sz="2533" b="1" dirty="0"/>
              <a:t>x</a:t>
            </a:r>
            <a:r>
              <a:rPr lang="zh-CN" altLang="en-US" sz="2533" b="1" dirty="0"/>
              <a:t>和</a:t>
            </a:r>
            <a:r>
              <a:rPr lang="en-US" altLang="zh-CN" sz="2533" b="1" dirty="0"/>
              <a:t>y</a:t>
            </a:r>
            <a:r>
              <a:rPr lang="zh-CN" altLang="en-US" sz="2533" b="1" dirty="0"/>
              <a:t>中值较大的一个赋值给</a:t>
            </a:r>
            <a:r>
              <a:rPr lang="en-US" altLang="zh-CN" sz="2533" b="1" dirty="0"/>
              <a:t>max</a:t>
            </a:r>
            <a:endParaRPr lang="zh-CN" altLang="en-US" sz="2533" b="1" dirty="0"/>
          </a:p>
          <a:p>
            <a:pPr>
              <a:lnSpc>
                <a:spcPct val="120000"/>
              </a:lnSpc>
              <a:buNone/>
            </a:pPr>
            <a:r>
              <a:rPr lang="zh-CN" altLang="en-US" sz="2400" b="1" dirty="0"/>
              <a:t>	</a:t>
            </a:r>
            <a:r>
              <a:rPr lang="zh-CN" altLang="en-US" sz="1867" dirty="0"/>
              <a:t> </a:t>
            </a:r>
            <a:r>
              <a:rPr lang="en-US" altLang="zh-CN" sz="2000" dirty="0"/>
              <a:t>max = (x &gt; y) ? x : y;</a:t>
            </a:r>
          </a:p>
          <a:p>
            <a:pPr eaLnBrk="1" hangingPunct="1">
              <a:lnSpc>
                <a:spcPct val="120000"/>
              </a:lnSpc>
              <a:buNone/>
            </a:pPr>
            <a:endParaRPr lang="en-US" altLang="zh-CN" sz="2400" b="1" dirty="0"/>
          </a:p>
          <a:p>
            <a:pPr eaLnBrk="1" hangingPunct="1">
              <a:lnSpc>
                <a:spcPct val="120000"/>
              </a:lnSpc>
              <a:buNone/>
            </a:pPr>
            <a:r>
              <a:rPr lang="zh-CN" altLang="en-US" sz="2533" b="1" dirty="0"/>
              <a:t>输出根据某个条件有小小的不同</a:t>
            </a:r>
            <a:endParaRPr lang="en-US" altLang="zh-CN" sz="2533" b="1" dirty="0"/>
          </a:p>
          <a:p>
            <a:pPr eaLnBrk="1" hangingPunct="1">
              <a:lnSpc>
                <a:spcPct val="120000"/>
              </a:lnSpc>
              <a:buNone/>
            </a:pPr>
            <a:r>
              <a:rPr lang="zh-CN" altLang="en-US" sz="2000" dirty="0"/>
              <a:t>例如</a:t>
            </a:r>
            <a:endParaRPr lang="en-US" altLang="zh-CN" sz="2000" dirty="0"/>
          </a:p>
          <a:p>
            <a:pPr eaLnBrk="1" hangingPunct="1">
              <a:lnSpc>
                <a:spcPct val="120000"/>
              </a:lnSpc>
              <a:buNone/>
            </a:pPr>
            <a:r>
              <a:rPr lang="en-US" altLang="zh-CN" sz="2000" dirty="0"/>
              <a:t>    </a:t>
            </a:r>
            <a:r>
              <a:rPr lang="zh-CN" altLang="en-US" sz="2000" dirty="0"/>
              <a:t> </a:t>
            </a:r>
            <a:r>
              <a:rPr lang="en-US" altLang="zh-CN" sz="2000" dirty="0"/>
              <a:t>if (x == 3) </a:t>
            </a:r>
          </a:p>
          <a:p>
            <a:pPr eaLnBrk="1" hangingPunct="1">
              <a:lnSpc>
                <a:spcPct val="120000"/>
              </a:lnSpc>
              <a:buNone/>
            </a:pPr>
            <a:r>
              <a:rPr lang="en-US" altLang="zh-CN" sz="2000" dirty="0"/>
              <a:t>         </a:t>
            </a:r>
            <a:r>
              <a:rPr lang="en-US" altLang="zh-CN" sz="2000" dirty="0" err="1"/>
              <a:t>cout</a:t>
            </a:r>
            <a:r>
              <a:rPr lang="en-US" altLang="zh-CN" sz="2000" dirty="0"/>
              <a:t> &lt;&lt; “x</a:t>
            </a:r>
            <a:r>
              <a:rPr lang="zh-CN" altLang="en-US" sz="2000" dirty="0"/>
              <a:t>的值是</a:t>
            </a:r>
            <a:r>
              <a:rPr lang="en-US" altLang="zh-CN" sz="2000" dirty="0"/>
              <a:t>3\n”;</a:t>
            </a:r>
          </a:p>
          <a:p>
            <a:pPr eaLnBrk="1" hangingPunct="1">
              <a:lnSpc>
                <a:spcPct val="120000"/>
              </a:lnSpc>
              <a:buNone/>
            </a:pPr>
            <a:r>
              <a:rPr lang="en-US" altLang="zh-CN" sz="2000" dirty="0"/>
              <a:t>    else </a:t>
            </a:r>
          </a:p>
          <a:p>
            <a:pPr eaLnBrk="1" hangingPunct="1">
              <a:lnSpc>
                <a:spcPct val="120000"/>
              </a:lnSpc>
              <a:buNone/>
            </a:pPr>
            <a:r>
              <a:rPr lang="en-US" altLang="zh-CN" sz="2000" dirty="0"/>
              <a:t>        </a:t>
            </a:r>
            <a:r>
              <a:rPr lang="en-US" altLang="zh-CN" sz="2000" dirty="0" err="1"/>
              <a:t>cout</a:t>
            </a:r>
            <a:r>
              <a:rPr lang="en-US" altLang="zh-CN" sz="2000" dirty="0"/>
              <a:t> &lt;&lt; “x</a:t>
            </a:r>
            <a:r>
              <a:rPr lang="zh-CN" altLang="en-US" sz="2000" dirty="0"/>
              <a:t>的值不是</a:t>
            </a:r>
            <a:r>
              <a:rPr lang="en-US" altLang="zh-CN" sz="2000" dirty="0"/>
              <a:t>3\n”;</a:t>
            </a:r>
          </a:p>
          <a:p>
            <a:pPr lvl="1">
              <a:lnSpc>
                <a:spcPct val="120000"/>
              </a:lnSpc>
              <a:buNone/>
            </a:pPr>
            <a:endParaRPr lang="en-US" altLang="zh-CN" sz="2000" dirty="0"/>
          </a:p>
          <a:p>
            <a:pPr marL="0" lvl="1" indent="0">
              <a:lnSpc>
                <a:spcPct val="120000"/>
              </a:lnSpc>
              <a:buNone/>
            </a:pPr>
            <a:r>
              <a:rPr lang="zh-CN" altLang="en-US" sz="2000" dirty="0"/>
              <a:t>更好的做法</a:t>
            </a:r>
            <a:r>
              <a:rPr lang="zh-CN" altLang="en-US" sz="2000" dirty="0">
                <a:solidFill>
                  <a:srgbClr val="FF0000"/>
                </a:solidFill>
              </a:rPr>
              <a:t>？？？</a:t>
            </a:r>
            <a:endParaRPr lang="en-US" altLang="zh-CN" sz="2000" dirty="0">
              <a:solidFill>
                <a:srgbClr val="FF0000"/>
              </a:solidFill>
            </a:endParaRPr>
          </a:p>
          <a:p>
            <a:pPr marL="0" lvl="1" indent="0">
              <a:lnSpc>
                <a:spcPct val="120000"/>
              </a:lnSpc>
              <a:buNone/>
            </a:pPr>
            <a:r>
              <a:rPr lang="en-US" altLang="zh-CN" sz="2000" dirty="0"/>
              <a:t>        </a:t>
            </a:r>
            <a:r>
              <a:rPr lang="en-US" altLang="zh-CN" sz="2000" dirty="0" err="1"/>
              <a:t>cout</a:t>
            </a:r>
            <a:r>
              <a:rPr lang="en-US" altLang="zh-CN" sz="2000" dirty="0"/>
              <a:t> &lt;&lt; “x</a:t>
            </a:r>
            <a:r>
              <a:rPr lang="zh-CN" altLang="en-US" sz="2000" dirty="0"/>
              <a:t>的值</a:t>
            </a:r>
            <a:r>
              <a:rPr lang="en-US" altLang="zh-CN" sz="2000" dirty="0"/>
              <a:t>” &lt;&lt; ( (x == 3 ? “” : “</a:t>
            </a:r>
            <a:r>
              <a:rPr lang="zh-CN" altLang="en-US" sz="2000" dirty="0"/>
              <a:t>不</a:t>
            </a:r>
            <a:r>
              <a:rPr lang="en-US" altLang="zh-CN" sz="2000" dirty="0"/>
              <a:t>” ) &lt;&lt; “</a:t>
            </a:r>
            <a:r>
              <a:rPr lang="zh-CN" altLang="en-US" sz="2000" dirty="0"/>
              <a:t>是</a:t>
            </a:r>
            <a:r>
              <a:rPr lang="en-US" altLang="zh-CN" sz="2000" dirty="0"/>
              <a:t>3” &lt;&lt;</a:t>
            </a:r>
            <a:r>
              <a:rPr lang="en-US" altLang="zh-CN" sz="2000" dirty="0" err="1"/>
              <a:t>endl</a:t>
            </a:r>
            <a:r>
              <a:rPr lang="en-US" altLang="zh-CN" sz="2000" dirty="0"/>
              <a:t>;  </a:t>
            </a:r>
            <a:r>
              <a:rPr lang="en-US" altLang="zh-CN" sz="2000" dirty="0">
                <a:solidFill>
                  <a:srgbClr val="FF0000"/>
                </a:solidFill>
              </a:rPr>
              <a:t>(</a:t>
            </a:r>
            <a:r>
              <a:rPr lang="zh-CN" altLang="en-US" sz="2000" dirty="0">
                <a:solidFill>
                  <a:srgbClr val="FF0000"/>
                </a:solidFill>
              </a:rPr>
              <a:t>不要写这样的代码</a:t>
            </a:r>
            <a:r>
              <a:rPr lang="en-US" altLang="zh-CN" sz="2000" dirty="0">
                <a:solidFill>
                  <a:srgbClr val="FF0000"/>
                </a:solidFill>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053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053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053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0531">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0531">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053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053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normAutofit/>
          </a:bodyPr>
          <a:lstStyle/>
          <a:p>
            <a:pPr eaLnBrk="1" hangingPunct="1"/>
            <a:r>
              <a:rPr lang="en-US" altLang="zh-CN" b="1" dirty="0">
                <a:latin typeface="微软雅黑" pitchFamily="34" charset="-122"/>
              </a:rPr>
              <a:t>switch</a:t>
            </a:r>
            <a:r>
              <a:rPr lang="zh-CN" altLang="en-US" b="1" dirty="0">
                <a:latin typeface="微软雅黑" pitchFamily="34" charset="-122"/>
              </a:rPr>
              <a:t>语句</a:t>
            </a:r>
          </a:p>
        </p:txBody>
      </p:sp>
      <p:sp>
        <p:nvSpPr>
          <p:cNvPr id="152579" name="Rectangle 3"/>
          <p:cNvSpPr>
            <a:spLocks noGrp="1" noChangeArrowheads="1"/>
          </p:cNvSpPr>
          <p:nvPr>
            <p:ph idx="4294967295"/>
          </p:nvPr>
        </p:nvSpPr>
        <p:spPr>
          <a:xfrm>
            <a:off x="0" y="2152650"/>
            <a:ext cx="4452938" cy="4451350"/>
          </a:xfrm>
          <a:noFill/>
          <a:ln>
            <a:noFill/>
          </a:ln>
        </p:spPr>
        <p:txBody>
          <a:bodyPr>
            <a:normAutofit/>
          </a:bodyPr>
          <a:lstStyle/>
          <a:p>
            <a:pPr eaLnBrk="1" hangingPunct="1">
              <a:lnSpc>
                <a:spcPct val="125000"/>
              </a:lnSpc>
              <a:buNone/>
            </a:pPr>
            <a:r>
              <a:rPr lang="zh-CN" altLang="en-US" sz="2400" b="1" dirty="0"/>
              <a:t>格式</a:t>
            </a:r>
          </a:p>
          <a:p>
            <a:pPr eaLnBrk="1" hangingPunct="1">
              <a:lnSpc>
                <a:spcPct val="125000"/>
              </a:lnSpc>
              <a:buFont typeface="Wingdings" pitchFamily="2" charset="2"/>
              <a:buNone/>
            </a:pPr>
            <a:r>
              <a:rPr lang="zh-CN" altLang="en-US" sz="1867" dirty="0"/>
              <a:t> </a:t>
            </a:r>
            <a:r>
              <a:rPr lang="en-US" altLang="zh-CN" sz="1867" dirty="0"/>
              <a:t>switch  </a:t>
            </a:r>
            <a:r>
              <a:rPr lang="zh-CN" altLang="en-US" sz="1867" dirty="0"/>
              <a:t>（表达式）</a:t>
            </a:r>
          </a:p>
          <a:p>
            <a:pPr eaLnBrk="1" hangingPunct="1">
              <a:lnSpc>
                <a:spcPct val="125000"/>
              </a:lnSpc>
              <a:buFont typeface="Wingdings" pitchFamily="2" charset="2"/>
              <a:buNone/>
            </a:pPr>
            <a:r>
              <a:rPr lang="zh-CN" altLang="en-US" sz="1867" dirty="0"/>
              <a:t> </a:t>
            </a:r>
            <a:r>
              <a:rPr lang="en-US" altLang="zh-CN" sz="1867" dirty="0"/>
              <a:t>{</a:t>
            </a:r>
          </a:p>
          <a:p>
            <a:pPr eaLnBrk="1" hangingPunct="1">
              <a:lnSpc>
                <a:spcPct val="125000"/>
              </a:lnSpc>
              <a:buFont typeface="Wingdings" pitchFamily="2" charset="2"/>
              <a:buNone/>
            </a:pPr>
            <a:r>
              <a:rPr lang="en-US" altLang="zh-CN" sz="1867" dirty="0"/>
              <a:t>      case  </a:t>
            </a:r>
            <a:r>
              <a:rPr lang="zh-CN" altLang="en-US" sz="1867" dirty="0"/>
              <a:t>常量表达式</a:t>
            </a:r>
            <a:r>
              <a:rPr lang="en-US" altLang="zh-CN" sz="1867" dirty="0"/>
              <a:t>1</a:t>
            </a:r>
            <a:r>
              <a:rPr lang="zh-CN" altLang="en-US" sz="1867" dirty="0"/>
              <a:t>：语句</a:t>
            </a:r>
            <a:r>
              <a:rPr lang="en-US" altLang="zh-CN" sz="1867" dirty="0"/>
              <a:t>1</a:t>
            </a:r>
          </a:p>
          <a:p>
            <a:pPr algn="just">
              <a:lnSpc>
                <a:spcPct val="125000"/>
              </a:lnSpc>
              <a:spcBef>
                <a:spcPct val="0"/>
              </a:spcBef>
              <a:buClrTx/>
              <a:buSzTx/>
              <a:buFontTx/>
              <a:buNone/>
            </a:pPr>
            <a:r>
              <a:rPr lang="en-US" altLang="zh-CN" sz="1867" dirty="0"/>
              <a:t>      case  </a:t>
            </a:r>
            <a:r>
              <a:rPr lang="zh-CN" altLang="en-US" sz="1867" dirty="0"/>
              <a:t>常量表达式</a:t>
            </a:r>
            <a:r>
              <a:rPr lang="en-US" altLang="zh-CN" sz="1867" dirty="0"/>
              <a:t>2</a:t>
            </a:r>
            <a:r>
              <a:rPr lang="zh-CN" altLang="en-US" sz="1867" dirty="0"/>
              <a:t>：语句</a:t>
            </a:r>
            <a:r>
              <a:rPr lang="en-US" altLang="zh-CN" sz="1867" dirty="0"/>
              <a:t>2</a:t>
            </a:r>
          </a:p>
          <a:p>
            <a:pPr algn="just">
              <a:lnSpc>
                <a:spcPct val="125000"/>
              </a:lnSpc>
              <a:spcBef>
                <a:spcPct val="0"/>
              </a:spcBef>
              <a:buClrTx/>
              <a:buSzTx/>
              <a:buFontTx/>
              <a:buNone/>
            </a:pPr>
            <a:r>
              <a:rPr lang="en-US" altLang="zh-CN" sz="1867" dirty="0"/>
              <a:t>                               .</a:t>
            </a:r>
          </a:p>
          <a:p>
            <a:pPr algn="just">
              <a:lnSpc>
                <a:spcPct val="125000"/>
              </a:lnSpc>
              <a:spcBef>
                <a:spcPct val="0"/>
              </a:spcBef>
              <a:buClrTx/>
              <a:buSzTx/>
              <a:buFontTx/>
              <a:buNone/>
            </a:pPr>
            <a:r>
              <a:rPr lang="en-US" altLang="zh-CN" sz="1867" dirty="0"/>
              <a:t>                               .</a:t>
            </a:r>
          </a:p>
          <a:p>
            <a:pPr algn="just">
              <a:lnSpc>
                <a:spcPct val="125000"/>
              </a:lnSpc>
              <a:spcBef>
                <a:spcPct val="0"/>
              </a:spcBef>
              <a:buClrTx/>
              <a:buSzTx/>
              <a:buFontTx/>
              <a:buNone/>
            </a:pPr>
            <a:r>
              <a:rPr lang="en-US" altLang="zh-CN" sz="1867" dirty="0"/>
              <a:t>      case  </a:t>
            </a:r>
            <a:r>
              <a:rPr lang="zh-CN" altLang="en-US" sz="1867" dirty="0"/>
              <a:t>常量表达式</a:t>
            </a:r>
            <a:r>
              <a:rPr lang="en-US" altLang="zh-CN" sz="1867" dirty="0"/>
              <a:t>n</a:t>
            </a:r>
            <a:r>
              <a:rPr lang="zh-CN" altLang="en-US" sz="1867" dirty="0"/>
              <a:t>：语句</a:t>
            </a:r>
            <a:r>
              <a:rPr lang="en-US" altLang="zh-CN" sz="1867" dirty="0"/>
              <a:t>n</a:t>
            </a:r>
          </a:p>
          <a:p>
            <a:pPr algn="just">
              <a:lnSpc>
                <a:spcPct val="125000"/>
              </a:lnSpc>
              <a:spcBef>
                <a:spcPct val="0"/>
              </a:spcBef>
              <a:buClrTx/>
              <a:buSzTx/>
              <a:buFontTx/>
              <a:buNone/>
            </a:pPr>
            <a:r>
              <a:rPr lang="en-US" altLang="zh-CN" sz="1867" dirty="0"/>
              <a:t>     default</a:t>
            </a:r>
            <a:r>
              <a:rPr lang="zh-CN" altLang="en-US" sz="1867" dirty="0"/>
              <a:t>：语句</a:t>
            </a:r>
            <a:r>
              <a:rPr lang="en-US" altLang="zh-CN" sz="1867" dirty="0"/>
              <a:t>n+1</a:t>
            </a:r>
          </a:p>
          <a:p>
            <a:pPr algn="just">
              <a:lnSpc>
                <a:spcPct val="125000"/>
              </a:lnSpc>
              <a:spcBef>
                <a:spcPct val="0"/>
              </a:spcBef>
              <a:buClrTx/>
              <a:buSzTx/>
              <a:buFontTx/>
              <a:buNone/>
            </a:pPr>
            <a:r>
              <a:rPr lang="en-US" altLang="zh-CN" sz="1867" dirty="0"/>
              <a:t> }</a:t>
            </a:r>
          </a:p>
        </p:txBody>
      </p:sp>
      <p:sp>
        <p:nvSpPr>
          <p:cNvPr id="152580" name="Text Box 4"/>
          <p:cNvSpPr txBox="1">
            <a:spLocks noChangeArrowheads="1"/>
          </p:cNvSpPr>
          <p:nvPr/>
        </p:nvSpPr>
        <p:spPr bwMode="auto">
          <a:xfrm>
            <a:off x="6379637" y="2152652"/>
            <a:ext cx="3554939" cy="3909083"/>
          </a:xfrm>
          <a:prstGeom prst="rect">
            <a:avLst/>
          </a:prstGeom>
          <a:noFill/>
          <a:ln w="12700" cap="sq">
            <a:noFill/>
            <a:miter lim="800000"/>
            <a:headEnd/>
            <a:tailEnd/>
          </a:ln>
        </p:spPr>
        <p:txBody>
          <a:bodyPr wrap="square">
            <a:spAutoFit/>
          </a:bodyPr>
          <a:lstStyle/>
          <a:p>
            <a:pPr>
              <a:spcBef>
                <a:spcPct val="50000"/>
              </a:spcBef>
            </a:pPr>
            <a:r>
              <a:rPr lang="zh-CN" altLang="en-US" sz="2400" b="1" dirty="0">
                <a:latin typeface="微软雅黑" pitchFamily="34" charset="-122"/>
                <a:ea typeface="微软雅黑" pitchFamily="34" charset="-122"/>
              </a:rPr>
              <a:t>执行过程</a:t>
            </a:r>
          </a:p>
          <a:p>
            <a:pPr>
              <a:lnSpc>
                <a:spcPct val="120000"/>
              </a:lnSpc>
              <a:spcBef>
                <a:spcPct val="50000"/>
              </a:spcBef>
            </a:pPr>
            <a:r>
              <a:rPr lang="zh-CN" altLang="en-US" sz="1867" dirty="0">
                <a:latin typeface="微软雅黑" pitchFamily="34" charset="-122"/>
                <a:ea typeface="微软雅黑" pitchFamily="34" charset="-122"/>
              </a:rPr>
              <a:t>当表达式值为常量表达式</a:t>
            </a:r>
            <a:r>
              <a:rPr lang="en-US" altLang="zh-CN" sz="1867" dirty="0">
                <a:latin typeface="微软雅黑" pitchFamily="34" charset="-122"/>
                <a:ea typeface="微软雅黑" pitchFamily="34" charset="-122"/>
              </a:rPr>
              <a:t>1</a:t>
            </a:r>
            <a:r>
              <a:rPr lang="zh-CN" altLang="en-US" sz="1867" dirty="0">
                <a:latin typeface="微软雅黑" pitchFamily="34" charset="-122"/>
                <a:ea typeface="微软雅黑" pitchFamily="34" charset="-122"/>
              </a:rPr>
              <a:t>时，执行语句</a:t>
            </a:r>
            <a:r>
              <a:rPr lang="en-US" altLang="zh-CN" sz="1867" dirty="0">
                <a:latin typeface="微软雅黑" pitchFamily="34" charset="-122"/>
                <a:ea typeface="微软雅黑" pitchFamily="34" charset="-122"/>
              </a:rPr>
              <a:t>1</a:t>
            </a:r>
            <a:r>
              <a:rPr lang="zh-CN" altLang="en-US" sz="1867" dirty="0">
                <a:latin typeface="微软雅黑" pitchFamily="34" charset="-122"/>
                <a:ea typeface="微软雅黑" pitchFamily="34" charset="-122"/>
              </a:rPr>
              <a:t>到语句</a:t>
            </a:r>
            <a:r>
              <a:rPr lang="en-US" altLang="zh-CN" sz="1867" dirty="0">
                <a:latin typeface="微软雅黑" pitchFamily="34" charset="-122"/>
                <a:ea typeface="微软雅黑" pitchFamily="34" charset="-122"/>
              </a:rPr>
              <a:t>n+1</a:t>
            </a:r>
            <a:r>
              <a:rPr lang="zh-CN" altLang="en-US" sz="1867" dirty="0">
                <a:latin typeface="微软雅黑" pitchFamily="34" charset="-122"/>
                <a:ea typeface="微软雅黑" pitchFamily="34" charset="-122"/>
              </a:rPr>
              <a:t>；</a:t>
            </a:r>
          </a:p>
          <a:p>
            <a:pPr>
              <a:lnSpc>
                <a:spcPct val="120000"/>
              </a:lnSpc>
              <a:spcBef>
                <a:spcPct val="50000"/>
              </a:spcBef>
            </a:pPr>
            <a:r>
              <a:rPr lang="zh-CN" altLang="en-US" sz="1867" dirty="0">
                <a:latin typeface="微软雅黑" pitchFamily="34" charset="-122"/>
                <a:ea typeface="微软雅黑" pitchFamily="34" charset="-122"/>
              </a:rPr>
              <a:t>当表达式值为常量表达式</a:t>
            </a:r>
            <a:r>
              <a:rPr lang="en-US" altLang="zh-CN" sz="1867" dirty="0">
                <a:latin typeface="微软雅黑" pitchFamily="34" charset="-122"/>
                <a:ea typeface="微软雅黑" pitchFamily="34" charset="-122"/>
              </a:rPr>
              <a:t>2</a:t>
            </a:r>
            <a:r>
              <a:rPr lang="zh-CN" altLang="en-US" sz="1867" dirty="0">
                <a:latin typeface="微软雅黑" pitchFamily="34" charset="-122"/>
                <a:ea typeface="微软雅黑" pitchFamily="34" charset="-122"/>
              </a:rPr>
              <a:t>时，执行语句</a:t>
            </a:r>
            <a:r>
              <a:rPr lang="en-US" altLang="zh-CN" sz="1867" dirty="0">
                <a:latin typeface="微软雅黑" pitchFamily="34" charset="-122"/>
                <a:ea typeface="微软雅黑" pitchFamily="34" charset="-122"/>
              </a:rPr>
              <a:t>2</a:t>
            </a:r>
            <a:r>
              <a:rPr lang="zh-CN" altLang="en-US" sz="1867" dirty="0">
                <a:latin typeface="微软雅黑" pitchFamily="34" charset="-122"/>
                <a:ea typeface="微软雅黑" pitchFamily="34" charset="-122"/>
              </a:rPr>
              <a:t>到语句</a:t>
            </a:r>
            <a:r>
              <a:rPr lang="en-US" altLang="zh-CN" sz="1867" dirty="0">
                <a:latin typeface="微软雅黑" pitchFamily="34" charset="-122"/>
                <a:ea typeface="微软雅黑" pitchFamily="34" charset="-122"/>
              </a:rPr>
              <a:t>n+1</a:t>
            </a:r>
            <a:r>
              <a:rPr lang="zh-CN" altLang="en-US" sz="1867" dirty="0">
                <a:latin typeface="微软雅黑" pitchFamily="34" charset="-122"/>
                <a:ea typeface="微软雅黑" pitchFamily="34" charset="-122"/>
              </a:rPr>
              <a:t>；</a:t>
            </a:r>
          </a:p>
          <a:p>
            <a:pPr>
              <a:lnSpc>
                <a:spcPct val="120000"/>
              </a:lnSpc>
              <a:spcBef>
                <a:spcPct val="50000"/>
              </a:spcBef>
            </a:pPr>
            <a:endParaRPr lang="en-US" altLang="zh-CN" sz="1867" dirty="0">
              <a:latin typeface="微软雅黑" pitchFamily="34" charset="-122"/>
              <a:ea typeface="微软雅黑" pitchFamily="34" charset="-122"/>
            </a:endParaRPr>
          </a:p>
          <a:p>
            <a:pPr>
              <a:lnSpc>
                <a:spcPct val="120000"/>
              </a:lnSpc>
              <a:spcBef>
                <a:spcPct val="50000"/>
              </a:spcBef>
            </a:pPr>
            <a:r>
              <a:rPr lang="zh-CN" altLang="en-US" sz="1867" dirty="0">
                <a:latin typeface="微软雅黑" pitchFamily="34" charset="-122"/>
                <a:ea typeface="微软雅黑" pitchFamily="34" charset="-122"/>
              </a:rPr>
              <a:t>当表达式值为常量表达式</a:t>
            </a:r>
            <a:r>
              <a:rPr lang="en-US" altLang="zh-CN" sz="1867" dirty="0">
                <a:latin typeface="微软雅黑" pitchFamily="34" charset="-122"/>
                <a:ea typeface="微软雅黑" pitchFamily="34" charset="-122"/>
              </a:rPr>
              <a:t>n</a:t>
            </a:r>
            <a:r>
              <a:rPr lang="zh-CN" altLang="en-US" sz="1867" dirty="0">
                <a:latin typeface="微软雅黑" pitchFamily="34" charset="-122"/>
                <a:ea typeface="微软雅黑" pitchFamily="34" charset="-122"/>
              </a:rPr>
              <a:t>时，执行语句</a:t>
            </a:r>
            <a:r>
              <a:rPr lang="en-US" altLang="zh-CN" sz="1867" dirty="0">
                <a:latin typeface="微软雅黑" pitchFamily="34" charset="-122"/>
                <a:ea typeface="微软雅黑" pitchFamily="34" charset="-122"/>
              </a:rPr>
              <a:t>n</a:t>
            </a:r>
            <a:r>
              <a:rPr lang="zh-CN" altLang="en-US" sz="1867" dirty="0">
                <a:latin typeface="微软雅黑" pitchFamily="34" charset="-122"/>
                <a:ea typeface="微软雅黑" pitchFamily="34" charset="-122"/>
              </a:rPr>
              <a:t>到语句</a:t>
            </a:r>
            <a:r>
              <a:rPr lang="en-US" altLang="zh-CN" sz="1867" dirty="0">
                <a:latin typeface="微软雅黑" pitchFamily="34" charset="-122"/>
                <a:ea typeface="微软雅黑" pitchFamily="34" charset="-122"/>
              </a:rPr>
              <a:t>n+1</a:t>
            </a:r>
            <a:r>
              <a:rPr lang="zh-CN" altLang="en-US" sz="1867" dirty="0">
                <a:latin typeface="微软雅黑" pitchFamily="34" charset="-122"/>
                <a:ea typeface="微软雅黑" pitchFamily="34" charset="-122"/>
              </a:rPr>
              <a:t>；</a:t>
            </a:r>
          </a:p>
          <a:p>
            <a:pPr>
              <a:lnSpc>
                <a:spcPct val="120000"/>
              </a:lnSpc>
              <a:spcBef>
                <a:spcPct val="50000"/>
              </a:spcBef>
            </a:pPr>
            <a:r>
              <a:rPr lang="zh-CN" altLang="en-US" sz="1867" dirty="0">
                <a:latin typeface="微软雅黑" pitchFamily="34" charset="-122"/>
                <a:ea typeface="微软雅黑" pitchFamily="34" charset="-122"/>
              </a:rPr>
              <a:t>否则，执行语句</a:t>
            </a:r>
            <a:r>
              <a:rPr lang="en-US" altLang="zh-CN" sz="1867" dirty="0">
                <a:latin typeface="微软雅黑" pitchFamily="34" charset="-122"/>
                <a:ea typeface="微软雅黑" pitchFamily="34" charset="-122"/>
              </a:rPr>
              <a:t>n+1</a:t>
            </a:r>
          </a:p>
        </p:txBody>
      </p:sp>
      <p:sp>
        <p:nvSpPr>
          <p:cNvPr id="152581" name="Text Box 5"/>
          <p:cNvSpPr txBox="1">
            <a:spLocks noChangeArrowheads="1"/>
          </p:cNvSpPr>
          <p:nvPr/>
        </p:nvSpPr>
        <p:spPr bwMode="auto">
          <a:xfrm>
            <a:off x="556686" y="1400177"/>
            <a:ext cx="6402916" cy="461665"/>
          </a:xfrm>
          <a:prstGeom prst="rect">
            <a:avLst/>
          </a:prstGeom>
          <a:noFill/>
          <a:ln w="12700" cap="sq" algn="ctr">
            <a:noFill/>
            <a:miter lim="800000"/>
            <a:headEnd type="none" w="sm" len="sm"/>
            <a:tailEnd type="none" w="sm" len="sm"/>
          </a:ln>
        </p:spPr>
        <p:txBody>
          <a:bodyPr>
            <a:spAutoFit/>
          </a:bodyPr>
          <a:lstStyle/>
          <a:p>
            <a:pPr>
              <a:spcBef>
                <a:spcPct val="50000"/>
              </a:spcBef>
            </a:pPr>
            <a:r>
              <a:rPr lang="zh-CN" altLang="en-US" sz="2400" b="1" dirty="0">
                <a:latin typeface="微软雅黑" pitchFamily="34" charset="-122"/>
                <a:ea typeface="微软雅黑" pitchFamily="34" charset="-122"/>
              </a:rPr>
              <a:t>用于多分支的情况</a:t>
            </a:r>
          </a:p>
        </p:txBody>
      </p:sp>
      <p:sp>
        <p:nvSpPr>
          <p:cNvPr id="6" name="圆角矩形标注 5"/>
          <p:cNvSpPr/>
          <p:nvPr/>
        </p:nvSpPr>
        <p:spPr>
          <a:xfrm>
            <a:off x="1409701" y="6321997"/>
            <a:ext cx="1247775" cy="282003"/>
          </a:xfrm>
          <a:prstGeom prst="wedgeRoundRectCallout">
            <a:avLst>
              <a:gd name="adj1" fmla="val -51846"/>
              <a:gd name="adj2" fmla="val -305662"/>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7" dirty="0">
                <a:latin typeface="微软雅黑" pitchFamily="34" charset="-122"/>
                <a:ea typeface="微软雅黑" pitchFamily="34" charset="-122"/>
              </a:rPr>
              <a:t>可以省略</a:t>
            </a:r>
          </a:p>
        </p:txBody>
      </p:sp>
      <p:sp>
        <p:nvSpPr>
          <p:cNvPr id="7" name="圆角矩形标注 6"/>
          <p:cNvSpPr/>
          <p:nvPr/>
        </p:nvSpPr>
        <p:spPr>
          <a:xfrm>
            <a:off x="4098926" y="2609851"/>
            <a:ext cx="1247775" cy="282003"/>
          </a:xfrm>
          <a:prstGeom prst="wedgeRoundRectCallout">
            <a:avLst>
              <a:gd name="adj1" fmla="val -107825"/>
              <a:gd name="adj2" fmla="val 384275"/>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7" dirty="0">
                <a:solidFill>
                  <a:srgbClr val="FF0000"/>
                </a:solidFill>
                <a:latin typeface="微软雅黑" pitchFamily="34" charset="-122"/>
                <a:ea typeface="微软雅黑" pitchFamily="34" charset="-122"/>
              </a:rPr>
              <a:t>可以省略</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switch</a:t>
            </a:r>
            <a:r>
              <a:rPr lang="zh-CN" altLang="en-US" b="1" dirty="0"/>
              <a:t>语句</a:t>
            </a:r>
            <a:endParaRPr lang="zh-CN" altLang="en-US" dirty="0"/>
          </a:p>
        </p:txBody>
      </p:sp>
      <p:grpSp>
        <p:nvGrpSpPr>
          <p:cNvPr id="1743874" name="Group 2"/>
          <p:cNvGrpSpPr>
            <a:grpSpLocks/>
          </p:cNvGrpSpPr>
          <p:nvPr/>
        </p:nvGrpSpPr>
        <p:grpSpPr bwMode="auto">
          <a:xfrm>
            <a:off x="295276" y="1228726"/>
            <a:ext cx="11720405" cy="5205133"/>
            <a:chOff x="1273" y="9700"/>
            <a:chExt cx="9329" cy="5608"/>
          </a:xfrm>
        </p:grpSpPr>
        <p:sp>
          <p:nvSpPr>
            <p:cNvPr id="1743875" name="AutoShape 3"/>
            <p:cNvSpPr>
              <a:spLocks noChangeArrowheads="1"/>
            </p:cNvSpPr>
            <p:nvPr/>
          </p:nvSpPr>
          <p:spPr bwMode="auto">
            <a:xfrm>
              <a:off x="1273" y="10093"/>
              <a:ext cx="2626" cy="380"/>
            </a:xfrm>
            <a:prstGeom prst="flowChartDecision">
              <a:avLst/>
            </a:prstGeom>
            <a:noFill/>
            <a:ln w="9525">
              <a:solidFill>
                <a:schemeClr val="tx1"/>
              </a:solidFill>
              <a:miter lim="800000"/>
              <a:headEnd/>
              <a:tailEnd/>
            </a:ln>
            <a:effectLst/>
          </p:spPr>
          <p:txBody>
            <a:bodyPr vert="horz" wrap="square" lIns="0" tIns="0" rIns="0" bIns="0" numCol="1" anchor="t" anchorCtr="0" compatLnSpc="1">
              <a:prstTxWarp prst="textNoShape">
                <a:avLst/>
              </a:prstTxWarp>
            </a:bodyPr>
            <a:lstStyle/>
            <a:p>
              <a:pPr algn="just" defTabSz="1219170" fontAlgn="base">
                <a:lnSpc>
                  <a:spcPct val="80000"/>
                </a:lnSpc>
                <a:spcBef>
                  <a:spcPct val="0"/>
                </a:spcBef>
                <a:spcAft>
                  <a:spcPct val="0"/>
                </a:spcAft>
              </a:pPr>
              <a:r>
                <a:rPr lang="zh-CN" altLang="en-US" sz="1600" b="1">
                  <a:latin typeface="Calibri" pitchFamily="34" charset="0"/>
                  <a:ea typeface="宋体" pitchFamily="2" charset="-122"/>
                  <a:cs typeface="宋体" pitchFamily="2" charset="-122"/>
                </a:rPr>
                <a:t>等于常量表达式</a:t>
              </a:r>
              <a:r>
                <a:rPr lang="en-US" altLang="zh-CN" sz="1600" b="1">
                  <a:latin typeface="Calibri" pitchFamily="34" charset="0"/>
                  <a:ea typeface="宋体" pitchFamily="2" charset="-122"/>
                  <a:cs typeface="宋体" pitchFamily="2" charset="-122"/>
                </a:rPr>
                <a:t>1</a:t>
              </a:r>
              <a:endParaRPr lang="zh-CN" altLang="zh-CN" sz="1600" b="1">
                <a:latin typeface="Arial" pitchFamily="34" charset="0"/>
                <a:ea typeface="宋体" pitchFamily="2" charset="-122"/>
                <a:cs typeface="宋体" pitchFamily="2" charset="-122"/>
              </a:endParaRPr>
            </a:p>
          </p:txBody>
        </p:sp>
        <p:cxnSp>
          <p:nvCxnSpPr>
            <p:cNvPr id="1743876" name="AutoShape 4"/>
            <p:cNvCxnSpPr>
              <a:cxnSpLocks noChangeShapeType="1"/>
            </p:cNvCxnSpPr>
            <p:nvPr/>
          </p:nvCxnSpPr>
          <p:spPr bwMode="auto">
            <a:xfrm>
              <a:off x="2632" y="10466"/>
              <a:ext cx="7" cy="393"/>
            </a:xfrm>
            <a:prstGeom prst="straightConnector1">
              <a:avLst/>
            </a:prstGeom>
            <a:noFill/>
            <a:ln w="9525">
              <a:solidFill>
                <a:schemeClr val="tx1"/>
              </a:solidFill>
              <a:round/>
              <a:headEnd/>
              <a:tailEnd type="triangle" w="med" len="med"/>
            </a:ln>
            <a:effectLst/>
          </p:spPr>
        </p:cxnSp>
        <p:sp>
          <p:nvSpPr>
            <p:cNvPr id="1743877" name="Rectangle 5"/>
            <p:cNvSpPr>
              <a:spLocks noChangeArrowheads="1"/>
            </p:cNvSpPr>
            <p:nvPr/>
          </p:nvSpPr>
          <p:spPr bwMode="auto">
            <a:xfrm>
              <a:off x="2322" y="10859"/>
              <a:ext cx="685" cy="334"/>
            </a:xfrm>
            <a:prstGeom prst="rect">
              <a:avLst/>
            </a:prstGeom>
            <a:noFill/>
            <a:ln w="9525">
              <a:solidFill>
                <a:schemeClr val="tx1"/>
              </a:solidFill>
              <a:miter lim="800000"/>
              <a:headEnd/>
              <a:tailEnd/>
            </a:ln>
            <a:effectLst/>
          </p:spPr>
          <p:txBody>
            <a:bodyPr vert="horz" wrap="square" lIns="0" tIns="0" rIns="0" bIns="0" numCol="1" anchor="t" anchorCtr="0" compatLnSpc="1">
              <a:prstTxWarp prst="textNoShape">
                <a:avLst/>
              </a:prstTxWarp>
            </a:bodyPr>
            <a:lstStyle/>
            <a:p>
              <a:pPr algn="just" defTabSz="1219170" fontAlgn="base">
                <a:spcBef>
                  <a:spcPct val="0"/>
                </a:spcBef>
                <a:spcAft>
                  <a:spcPct val="0"/>
                </a:spcAft>
              </a:pPr>
              <a:r>
                <a:rPr lang="zh-CN" altLang="en-US" sz="1600" b="1">
                  <a:latin typeface="Calibri" pitchFamily="34" charset="0"/>
                  <a:ea typeface="宋体" pitchFamily="2" charset="-122"/>
                  <a:cs typeface="宋体" pitchFamily="2" charset="-122"/>
                </a:rPr>
                <a:t>语句</a:t>
              </a:r>
              <a:r>
                <a:rPr lang="en-US" altLang="zh-CN" sz="1600" b="1">
                  <a:latin typeface="Calibri" pitchFamily="34" charset="0"/>
                  <a:ea typeface="宋体" pitchFamily="2" charset="-122"/>
                  <a:cs typeface="宋体" pitchFamily="2" charset="-122"/>
                </a:rPr>
                <a:t>1</a:t>
              </a:r>
              <a:endParaRPr lang="zh-CN" altLang="zh-CN" sz="1600" b="1">
                <a:latin typeface="Arial" pitchFamily="34" charset="0"/>
                <a:ea typeface="宋体" pitchFamily="2" charset="-122"/>
                <a:cs typeface="宋体" pitchFamily="2" charset="-122"/>
              </a:endParaRPr>
            </a:p>
          </p:txBody>
        </p:sp>
        <p:cxnSp>
          <p:nvCxnSpPr>
            <p:cNvPr id="1743878" name="AutoShape 6"/>
            <p:cNvCxnSpPr>
              <a:cxnSpLocks noChangeShapeType="1"/>
            </p:cNvCxnSpPr>
            <p:nvPr/>
          </p:nvCxnSpPr>
          <p:spPr bwMode="auto">
            <a:xfrm>
              <a:off x="2625" y="9700"/>
              <a:ext cx="7" cy="393"/>
            </a:xfrm>
            <a:prstGeom prst="straightConnector1">
              <a:avLst/>
            </a:prstGeom>
            <a:noFill/>
            <a:ln w="9525">
              <a:solidFill>
                <a:schemeClr val="tx1"/>
              </a:solidFill>
              <a:round/>
              <a:headEnd/>
              <a:tailEnd type="triangle" w="med" len="med"/>
            </a:ln>
            <a:effectLst/>
          </p:spPr>
        </p:cxnSp>
        <p:cxnSp>
          <p:nvCxnSpPr>
            <p:cNvPr id="1743879" name="AutoShape 7"/>
            <p:cNvCxnSpPr>
              <a:cxnSpLocks noChangeShapeType="1"/>
            </p:cNvCxnSpPr>
            <p:nvPr/>
          </p:nvCxnSpPr>
          <p:spPr bwMode="auto">
            <a:xfrm>
              <a:off x="4526" y="11200"/>
              <a:ext cx="7" cy="393"/>
            </a:xfrm>
            <a:prstGeom prst="straightConnector1">
              <a:avLst/>
            </a:prstGeom>
            <a:noFill/>
            <a:ln w="9525">
              <a:solidFill>
                <a:schemeClr val="tx1"/>
              </a:solidFill>
              <a:round/>
              <a:headEnd/>
              <a:tailEnd type="triangle" w="med" len="med"/>
            </a:ln>
            <a:effectLst/>
          </p:spPr>
        </p:cxnSp>
        <p:cxnSp>
          <p:nvCxnSpPr>
            <p:cNvPr id="1743880" name="AutoShape 8"/>
            <p:cNvCxnSpPr>
              <a:cxnSpLocks noChangeShapeType="1"/>
            </p:cNvCxnSpPr>
            <p:nvPr/>
          </p:nvCxnSpPr>
          <p:spPr bwMode="auto">
            <a:xfrm>
              <a:off x="3899" y="10293"/>
              <a:ext cx="634" cy="0"/>
            </a:xfrm>
            <a:prstGeom prst="straightConnector1">
              <a:avLst/>
            </a:prstGeom>
            <a:noFill/>
            <a:ln w="9525">
              <a:solidFill>
                <a:schemeClr val="tx1"/>
              </a:solidFill>
              <a:round/>
              <a:headEnd/>
              <a:tailEnd/>
            </a:ln>
            <a:effectLst/>
          </p:spPr>
        </p:cxnSp>
        <p:sp>
          <p:nvSpPr>
            <p:cNvPr id="1743881" name="Text Box 9"/>
            <p:cNvSpPr txBox="1">
              <a:spLocks noChangeArrowheads="1"/>
            </p:cNvSpPr>
            <p:nvPr/>
          </p:nvSpPr>
          <p:spPr bwMode="auto">
            <a:xfrm>
              <a:off x="2753" y="10466"/>
              <a:ext cx="254" cy="33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algn="just" defTabSz="1219170" fontAlgn="base">
                <a:spcBef>
                  <a:spcPct val="0"/>
                </a:spcBef>
                <a:spcAft>
                  <a:spcPct val="0"/>
                </a:spcAft>
              </a:pPr>
              <a:r>
                <a:rPr lang="zh-CN" altLang="en-US" sz="1600" b="1">
                  <a:latin typeface="Calibri" pitchFamily="34" charset="0"/>
                  <a:ea typeface="宋体" pitchFamily="2" charset="-122"/>
                  <a:cs typeface="宋体" pitchFamily="2" charset="-122"/>
                </a:rPr>
                <a:t>真</a:t>
              </a:r>
              <a:endParaRPr lang="zh-CN" altLang="en-US" sz="1600" b="1">
                <a:latin typeface="Arial" pitchFamily="34" charset="0"/>
                <a:ea typeface="宋体" pitchFamily="2" charset="-122"/>
                <a:cs typeface="宋体" pitchFamily="2" charset="-122"/>
              </a:endParaRPr>
            </a:p>
          </p:txBody>
        </p:sp>
        <p:sp>
          <p:nvSpPr>
            <p:cNvPr id="1743882" name="Text Box 10"/>
            <p:cNvSpPr txBox="1">
              <a:spLocks noChangeArrowheads="1"/>
            </p:cNvSpPr>
            <p:nvPr/>
          </p:nvSpPr>
          <p:spPr bwMode="auto">
            <a:xfrm>
              <a:off x="3899" y="9833"/>
              <a:ext cx="254" cy="33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algn="just" defTabSz="1219170" fontAlgn="base">
                <a:spcBef>
                  <a:spcPct val="0"/>
                </a:spcBef>
                <a:spcAft>
                  <a:spcPct val="0"/>
                </a:spcAft>
              </a:pPr>
              <a:r>
                <a:rPr lang="zh-CN" altLang="en-US" sz="1600" b="1">
                  <a:latin typeface="Calibri" pitchFamily="34" charset="0"/>
                  <a:ea typeface="宋体" pitchFamily="2" charset="-122"/>
                  <a:cs typeface="宋体" pitchFamily="2" charset="-122"/>
                </a:rPr>
                <a:t>假</a:t>
              </a:r>
              <a:endParaRPr lang="zh-CN" altLang="en-US" sz="1600" b="1">
                <a:latin typeface="Arial" pitchFamily="34" charset="0"/>
                <a:ea typeface="宋体" pitchFamily="2" charset="-122"/>
                <a:cs typeface="宋体" pitchFamily="2" charset="-122"/>
              </a:endParaRPr>
            </a:p>
          </p:txBody>
        </p:sp>
        <p:cxnSp>
          <p:nvCxnSpPr>
            <p:cNvPr id="1743883" name="AutoShape 11"/>
            <p:cNvCxnSpPr>
              <a:cxnSpLocks noChangeShapeType="1"/>
            </p:cNvCxnSpPr>
            <p:nvPr/>
          </p:nvCxnSpPr>
          <p:spPr bwMode="auto">
            <a:xfrm>
              <a:off x="6324" y="11011"/>
              <a:ext cx="7" cy="393"/>
            </a:xfrm>
            <a:prstGeom prst="straightConnector1">
              <a:avLst/>
            </a:prstGeom>
            <a:noFill/>
            <a:ln w="9525">
              <a:solidFill>
                <a:schemeClr val="tx1"/>
              </a:solidFill>
              <a:round/>
              <a:headEnd/>
              <a:tailEnd type="triangle" w="med" len="med"/>
            </a:ln>
            <a:effectLst/>
          </p:spPr>
        </p:cxnSp>
        <p:cxnSp>
          <p:nvCxnSpPr>
            <p:cNvPr id="1743884" name="AutoShape 12"/>
            <p:cNvCxnSpPr>
              <a:cxnSpLocks noChangeShapeType="1"/>
            </p:cNvCxnSpPr>
            <p:nvPr/>
          </p:nvCxnSpPr>
          <p:spPr bwMode="auto">
            <a:xfrm flipV="1">
              <a:off x="5824" y="10980"/>
              <a:ext cx="500" cy="7"/>
            </a:xfrm>
            <a:prstGeom prst="straightConnector1">
              <a:avLst/>
            </a:prstGeom>
            <a:noFill/>
            <a:ln w="9525">
              <a:solidFill>
                <a:schemeClr val="tx1"/>
              </a:solidFill>
              <a:round/>
              <a:headEnd/>
              <a:tailEnd/>
            </a:ln>
            <a:effectLst/>
          </p:spPr>
        </p:cxnSp>
        <p:cxnSp>
          <p:nvCxnSpPr>
            <p:cNvPr id="1743885" name="AutoShape 13"/>
            <p:cNvCxnSpPr>
              <a:cxnSpLocks noChangeShapeType="1"/>
            </p:cNvCxnSpPr>
            <p:nvPr/>
          </p:nvCxnSpPr>
          <p:spPr bwMode="auto">
            <a:xfrm>
              <a:off x="4533" y="10293"/>
              <a:ext cx="0" cy="460"/>
            </a:xfrm>
            <a:prstGeom prst="straightConnector1">
              <a:avLst/>
            </a:prstGeom>
            <a:noFill/>
            <a:ln w="9525">
              <a:solidFill>
                <a:schemeClr val="tx1"/>
              </a:solidFill>
              <a:round/>
              <a:headEnd/>
              <a:tailEnd type="triangle" w="med" len="med"/>
            </a:ln>
            <a:effectLst/>
          </p:spPr>
        </p:cxnSp>
        <p:sp>
          <p:nvSpPr>
            <p:cNvPr id="1743886" name="Text Box 14"/>
            <p:cNvSpPr txBox="1">
              <a:spLocks noChangeArrowheads="1"/>
            </p:cNvSpPr>
            <p:nvPr/>
          </p:nvSpPr>
          <p:spPr bwMode="auto">
            <a:xfrm>
              <a:off x="5887" y="10587"/>
              <a:ext cx="254" cy="33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algn="just" defTabSz="1219170" fontAlgn="base">
                <a:spcBef>
                  <a:spcPct val="0"/>
                </a:spcBef>
                <a:spcAft>
                  <a:spcPct val="0"/>
                </a:spcAft>
              </a:pPr>
              <a:r>
                <a:rPr lang="zh-CN" altLang="en-US" sz="1600" b="1">
                  <a:latin typeface="Calibri" pitchFamily="34" charset="0"/>
                  <a:ea typeface="宋体" pitchFamily="2" charset="-122"/>
                  <a:cs typeface="宋体" pitchFamily="2" charset="-122"/>
                </a:rPr>
                <a:t>假</a:t>
              </a:r>
              <a:endParaRPr lang="zh-CN" altLang="en-US" sz="1600" b="1">
                <a:latin typeface="Arial" pitchFamily="34" charset="0"/>
                <a:ea typeface="宋体" pitchFamily="2" charset="-122"/>
                <a:cs typeface="宋体" pitchFamily="2" charset="-122"/>
              </a:endParaRPr>
            </a:p>
          </p:txBody>
        </p:sp>
        <p:sp>
          <p:nvSpPr>
            <p:cNvPr id="1743887" name="Rectangle 15"/>
            <p:cNvSpPr>
              <a:spLocks noChangeArrowheads="1"/>
            </p:cNvSpPr>
            <p:nvPr/>
          </p:nvSpPr>
          <p:spPr bwMode="auto">
            <a:xfrm>
              <a:off x="4193" y="11565"/>
              <a:ext cx="722" cy="334"/>
            </a:xfrm>
            <a:prstGeom prst="rect">
              <a:avLst/>
            </a:prstGeom>
            <a:noFill/>
            <a:ln w="9525">
              <a:solidFill>
                <a:schemeClr val="tx1"/>
              </a:solidFill>
              <a:miter lim="800000"/>
              <a:headEnd/>
              <a:tailEnd/>
            </a:ln>
            <a:effectLst/>
          </p:spPr>
          <p:txBody>
            <a:bodyPr vert="horz" wrap="square" lIns="0" tIns="0" rIns="0" bIns="0" numCol="1" anchor="t" anchorCtr="0" compatLnSpc="1">
              <a:prstTxWarp prst="textNoShape">
                <a:avLst/>
              </a:prstTxWarp>
            </a:bodyPr>
            <a:lstStyle/>
            <a:p>
              <a:pPr algn="just" defTabSz="1219170" fontAlgn="base">
                <a:spcBef>
                  <a:spcPct val="0"/>
                </a:spcBef>
                <a:spcAft>
                  <a:spcPct val="0"/>
                </a:spcAft>
              </a:pPr>
              <a:r>
                <a:rPr lang="zh-CN" altLang="en-US" sz="1600" b="1">
                  <a:latin typeface="Calibri" pitchFamily="34" charset="0"/>
                  <a:ea typeface="宋体" pitchFamily="2" charset="-122"/>
                  <a:cs typeface="宋体" pitchFamily="2" charset="-122"/>
                </a:rPr>
                <a:t>语句</a:t>
              </a:r>
              <a:r>
                <a:rPr lang="en-US" altLang="zh-CN" sz="1600" b="1">
                  <a:latin typeface="Calibri" pitchFamily="34" charset="0"/>
                  <a:ea typeface="宋体" pitchFamily="2" charset="-122"/>
                  <a:cs typeface="宋体" pitchFamily="2" charset="-122"/>
                </a:rPr>
                <a:t>2</a:t>
              </a:r>
              <a:endParaRPr lang="zh-CN" altLang="zh-CN" sz="1600" b="1">
                <a:latin typeface="Arial" pitchFamily="34" charset="0"/>
                <a:ea typeface="宋体" pitchFamily="2" charset="-122"/>
                <a:cs typeface="宋体" pitchFamily="2" charset="-122"/>
              </a:endParaRPr>
            </a:p>
          </p:txBody>
        </p:sp>
        <p:cxnSp>
          <p:nvCxnSpPr>
            <p:cNvPr id="1743888" name="AutoShape 16"/>
            <p:cNvCxnSpPr>
              <a:cxnSpLocks noChangeShapeType="1"/>
            </p:cNvCxnSpPr>
            <p:nvPr/>
          </p:nvCxnSpPr>
          <p:spPr bwMode="auto">
            <a:xfrm flipH="1">
              <a:off x="2632" y="11213"/>
              <a:ext cx="7" cy="191"/>
            </a:xfrm>
            <a:prstGeom prst="straightConnector1">
              <a:avLst/>
            </a:prstGeom>
            <a:noFill/>
            <a:ln w="9525">
              <a:solidFill>
                <a:schemeClr val="tx1"/>
              </a:solidFill>
              <a:round/>
              <a:headEnd/>
              <a:tailEnd/>
            </a:ln>
            <a:effectLst/>
          </p:spPr>
        </p:cxnSp>
        <p:sp>
          <p:nvSpPr>
            <p:cNvPr id="1743889" name="AutoShape 17"/>
            <p:cNvSpPr>
              <a:spLocks noChangeArrowheads="1"/>
            </p:cNvSpPr>
            <p:nvPr/>
          </p:nvSpPr>
          <p:spPr bwMode="auto">
            <a:xfrm>
              <a:off x="3198" y="10787"/>
              <a:ext cx="2626" cy="380"/>
            </a:xfrm>
            <a:prstGeom prst="flowChartDecision">
              <a:avLst/>
            </a:prstGeom>
            <a:noFill/>
            <a:ln w="9525">
              <a:solidFill>
                <a:schemeClr val="tx1"/>
              </a:solidFill>
              <a:miter lim="800000"/>
              <a:headEnd/>
              <a:tailEnd/>
            </a:ln>
            <a:effectLst/>
          </p:spPr>
          <p:txBody>
            <a:bodyPr vert="horz" wrap="square" lIns="0" tIns="0" rIns="0" bIns="0" numCol="1" anchor="t" anchorCtr="0" compatLnSpc="1">
              <a:prstTxWarp prst="textNoShape">
                <a:avLst/>
              </a:prstTxWarp>
            </a:bodyPr>
            <a:lstStyle/>
            <a:p>
              <a:pPr algn="just" defTabSz="1219170" fontAlgn="base">
                <a:lnSpc>
                  <a:spcPct val="80000"/>
                </a:lnSpc>
                <a:spcBef>
                  <a:spcPct val="0"/>
                </a:spcBef>
                <a:spcAft>
                  <a:spcPct val="0"/>
                </a:spcAft>
              </a:pPr>
              <a:r>
                <a:rPr lang="zh-CN" altLang="en-US" sz="1600" b="1">
                  <a:latin typeface="Calibri" pitchFamily="34" charset="0"/>
                  <a:ea typeface="宋体" pitchFamily="2" charset="-122"/>
                  <a:cs typeface="宋体" pitchFamily="2" charset="-122"/>
                </a:rPr>
                <a:t>等于常量表达式</a:t>
              </a:r>
              <a:r>
                <a:rPr lang="en-US" altLang="zh-CN" sz="1600" b="1">
                  <a:latin typeface="Calibri" pitchFamily="34" charset="0"/>
                  <a:ea typeface="宋体" pitchFamily="2" charset="-122"/>
                  <a:cs typeface="宋体" pitchFamily="2" charset="-122"/>
                </a:rPr>
                <a:t>2</a:t>
              </a:r>
              <a:endParaRPr lang="zh-CN" altLang="zh-CN" sz="1600" b="1">
                <a:latin typeface="Arial" pitchFamily="34" charset="0"/>
                <a:ea typeface="宋体" pitchFamily="2" charset="-122"/>
                <a:cs typeface="宋体" pitchFamily="2" charset="-122"/>
              </a:endParaRPr>
            </a:p>
          </p:txBody>
        </p:sp>
        <p:sp>
          <p:nvSpPr>
            <p:cNvPr id="1743890" name="Text Box 18"/>
            <p:cNvSpPr txBox="1">
              <a:spLocks noChangeArrowheads="1"/>
            </p:cNvSpPr>
            <p:nvPr/>
          </p:nvSpPr>
          <p:spPr bwMode="auto">
            <a:xfrm>
              <a:off x="4626" y="11200"/>
              <a:ext cx="254" cy="33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algn="just" defTabSz="1219170" fontAlgn="base">
                <a:spcBef>
                  <a:spcPct val="0"/>
                </a:spcBef>
                <a:spcAft>
                  <a:spcPct val="0"/>
                </a:spcAft>
              </a:pPr>
              <a:r>
                <a:rPr lang="zh-CN" altLang="en-US" sz="1600" b="1">
                  <a:latin typeface="Calibri" pitchFamily="34" charset="0"/>
                  <a:ea typeface="宋体" pitchFamily="2" charset="-122"/>
                  <a:cs typeface="宋体" pitchFamily="2" charset="-122"/>
                </a:rPr>
                <a:t>真</a:t>
              </a:r>
              <a:endParaRPr lang="zh-CN" altLang="en-US" sz="1600" b="1">
                <a:latin typeface="Arial" pitchFamily="34" charset="0"/>
                <a:ea typeface="宋体" pitchFamily="2" charset="-122"/>
                <a:cs typeface="宋体" pitchFamily="2" charset="-122"/>
              </a:endParaRPr>
            </a:p>
          </p:txBody>
        </p:sp>
        <p:cxnSp>
          <p:nvCxnSpPr>
            <p:cNvPr id="1743891" name="AutoShape 19"/>
            <p:cNvCxnSpPr>
              <a:cxnSpLocks noChangeShapeType="1"/>
            </p:cNvCxnSpPr>
            <p:nvPr/>
          </p:nvCxnSpPr>
          <p:spPr bwMode="auto">
            <a:xfrm>
              <a:off x="2625" y="11404"/>
              <a:ext cx="1901" cy="0"/>
            </a:xfrm>
            <a:prstGeom prst="straightConnector1">
              <a:avLst/>
            </a:prstGeom>
            <a:noFill/>
            <a:ln w="9525">
              <a:solidFill>
                <a:schemeClr val="tx1"/>
              </a:solidFill>
              <a:round/>
              <a:headEnd/>
              <a:tailEnd type="triangle" w="med" len="med"/>
            </a:ln>
            <a:effectLst/>
          </p:spPr>
        </p:cxnSp>
        <p:cxnSp>
          <p:nvCxnSpPr>
            <p:cNvPr id="1743892" name="AutoShape 20"/>
            <p:cNvCxnSpPr>
              <a:cxnSpLocks noChangeShapeType="1"/>
            </p:cNvCxnSpPr>
            <p:nvPr/>
          </p:nvCxnSpPr>
          <p:spPr bwMode="auto">
            <a:xfrm>
              <a:off x="6312" y="11820"/>
              <a:ext cx="7" cy="393"/>
            </a:xfrm>
            <a:prstGeom prst="straightConnector1">
              <a:avLst/>
            </a:prstGeom>
            <a:noFill/>
            <a:ln w="9525">
              <a:solidFill>
                <a:schemeClr val="tx1"/>
              </a:solidFill>
              <a:round/>
              <a:headEnd/>
              <a:tailEnd type="triangle" w="med" len="med"/>
            </a:ln>
            <a:effectLst/>
          </p:spPr>
        </p:cxnSp>
        <p:cxnSp>
          <p:nvCxnSpPr>
            <p:cNvPr id="1743893" name="AutoShape 21"/>
            <p:cNvCxnSpPr>
              <a:cxnSpLocks noChangeShapeType="1"/>
            </p:cNvCxnSpPr>
            <p:nvPr/>
          </p:nvCxnSpPr>
          <p:spPr bwMode="auto">
            <a:xfrm>
              <a:off x="8110" y="11610"/>
              <a:ext cx="7" cy="393"/>
            </a:xfrm>
            <a:prstGeom prst="straightConnector1">
              <a:avLst/>
            </a:prstGeom>
            <a:noFill/>
            <a:ln w="9525">
              <a:solidFill>
                <a:schemeClr val="tx1"/>
              </a:solidFill>
              <a:round/>
              <a:headEnd/>
              <a:tailEnd type="triangle" w="med" len="med"/>
            </a:ln>
            <a:effectLst/>
          </p:spPr>
        </p:cxnSp>
        <p:cxnSp>
          <p:nvCxnSpPr>
            <p:cNvPr id="1743894" name="AutoShape 22"/>
            <p:cNvCxnSpPr>
              <a:cxnSpLocks noChangeShapeType="1"/>
            </p:cNvCxnSpPr>
            <p:nvPr/>
          </p:nvCxnSpPr>
          <p:spPr bwMode="auto">
            <a:xfrm flipV="1">
              <a:off x="7610" y="11600"/>
              <a:ext cx="500" cy="7"/>
            </a:xfrm>
            <a:prstGeom prst="straightConnector1">
              <a:avLst/>
            </a:prstGeom>
            <a:noFill/>
            <a:ln w="9525">
              <a:solidFill>
                <a:schemeClr val="tx1"/>
              </a:solidFill>
              <a:round/>
              <a:headEnd/>
              <a:tailEnd/>
            </a:ln>
            <a:effectLst/>
          </p:spPr>
        </p:cxnSp>
        <p:sp>
          <p:nvSpPr>
            <p:cNvPr id="1743895" name="Rectangle 23"/>
            <p:cNvSpPr>
              <a:spLocks noChangeArrowheads="1"/>
            </p:cNvSpPr>
            <p:nvPr/>
          </p:nvSpPr>
          <p:spPr bwMode="auto">
            <a:xfrm>
              <a:off x="6002" y="12213"/>
              <a:ext cx="819" cy="334"/>
            </a:xfrm>
            <a:prstGeom prst="rect">
              <a:avLst/>
            </a:prstGeom>
            <a:noFill/>
            <a:ln w="9525">
              <a:solidFill>
                <a:schemeClr val="tx1"/>
              </a:solidFill>
              <a:miter lim="800000"/>
              <a:headEnd/>
              <a:tailEnd/>
            </a:ln>
            <a:effectLst/>
          </p:spPr>
          <p:txBody>
            <a:bodyPr vert="horz" wrap="square" lIns="0" tIns="0" rIns="0" bIns="0" numCol="1" anchor="t" anchorCtr="0" compatLnSpc="1">
              <a:prstTxWarp prst="textNoShape">
                <a:avLst/>
              </a:prstTxWarp>
            </a:bodyPr>
            <a:lstStyle/>
            <a:p>
              <a:pPr algn="just" defTabSz="1219170" fontAlgn="base">
                <a:spcBef>
                  <a:spcPct val="0"/>
                </a:spcBef>
                <a:spcAft>
                  <a:spcPct val="0"/>
                </a:spcAft>
              </a:pPr>
              <a:r>
                <a:rPr lang="zh-CN" altLang="en-US" sz="1600" b="1">
                  <a:latin typeface="Calibri" pitchFamily="34" charset="0"/>
                  <a:ea typeface="宋体" pitchFamily="2" charset="-122"/>
                  <a:cs typeface="宋体" pitchFamily="2" charset="-122"/>
                </a:rPr>
                <a:t>语句</a:t>
              </a:r>
              <a:r>
                <a:rPr lang="en-US" altLang="zh-CN" sz="1600" b="1">
                  <a:latin typeface="Calibri" pitchFamily="34" charset="0"/>
                  <a:ea typeface="宋体" pitchFamily="2" charset="-122"/>
                  <a:cs typeface="宋体" pitchFamily="2" charset="-122"/>
                </a:rPr>
                <a:t>3</a:t>
              </a:r>
              <a:endParaRPr lang="zh-CN" altLang="zh-CN" sz="1600" b="1">
                <a:latin typeface="Arial" pitchFamily="34" charset="0"/>
                <a:ea typeface="宋体" pitchFamily="2" charset="-122"/>
                <a:cs typeface="宋体" pitchFamily="2" charset="-122"/>
              </a:endParaRPr>
            </a:p>
          </p:txBody>
        </p:sp>
        <p:sp>
          <p:nvSpPr>
            <p:cNvPr id="1743896" name="AutoShape 24"/>
            <p:cNvSpPr>
              <a:spLocks noChangeArrowheads="1"/>
            </p:cNvSpPr>
            <p:nvPr/>
          </p:nvSpPr>
          <p:spPr bwMode="auto">
            <a:xfrm>
              <a:off x="4984" y="11407"/>
              <a:ext cx="2626" cy="380"/>
            </a:xfrm>
            <a:prstGeom prst="flowChartDecision">
              <a:avLst/>
            </a:prstGeom>
            <a:noFill/>
            <a:ln w="9525">
              <a:solidFill>
                <a:schemeClr val="tx1"/>
              </a:solidFill>
              <a:miter lim="800000"/>
              <a:headEnd/>
              <a:tailEnd/>
            </a:ln>
            <a:effectLst/>
          </p:spPr>
          <p:txBody>
            <a:bodyPr vert="horz" wrap="square" lIns="0" tIns="0" rIns="0" bIns="0" numCol="1" anchor="t" anchorCtr="0" compatLnSpc="1">
              <a:prstTxWarp prst="textNoShape">
                <a:avLst/>
              </a:prstTxWarp>
            </a:bodyPr>
            <a:lstStyle/>
            <a:p>
              <a:pPr algn="just" defTabSz="1219170" fontAlgn="base">
                <a:lnSpc>
                  <a:spcPct val="80000"/>
                </a:lnSpc>
                <a:spcBef>
                  <a:spcPct val="0"/>
                </a:spcBef>
                <a:spcAft>
                  <a:spcPct val="0"/>
                </a:spcAft>
              </a:pPr>
              <a:r>
                <a:rPr lang="zh-CN" altLang="en-US" sz="1600" b="1">
                  <a:latin typeface="Calibri" pitchFamily="34" charset="0"/>
                  <a:ea typeface="宋体" pitchFamily="2" charset="-122"/>
                  <a:cs typeface="宋体" pitchFamily="2" charset="-122"/>
                </a:rPr>
                <a:t>等于常量表达式</a:t>
              </a:r>
              <a:r>
                <a:rPr lang="en-US" altLang="zh-CN" sz="1600" b="1">
                  <a:latin typeface="Calibri" pitchFamily="34" charset="0"/>
                  <a:ea typeface="宋体" pitchFamily="2" charset="-122"/>
                  <a:cs typeface="宋体" pitchFamily="2" charset="-122"/>
                </a:rPr>
                <a:t>3</a:t>
              </a:r>
              <a:endParaRPr lang="zh-CN" altLang="zh-CN" sz="1600" b="1">
                <a:latin typeface="Arial" pitchFamily="34" charset="0"/>
                <a:ea typeface="宋体" pitchFamily="2" charset="-122"/>
                <a:cs typeface="宋体" pitchFamily="2" charset="-122"/>
              </a:endParaRPr>
            </a:p>
          </p:txBody>
        </p:sp>
        <p:sp>
          <p:nvSpPr>
            <p:cNvPr id="1743897" name="Text Box 25"/>
            <p:cNvSpPr txBox="1">
              <a:spLocks noChangeArrowheads="1"/>
            </p:cNvSpPr>
            <p:nvPr/>
          </p:nvSpPr>
          <p:spPr bwMode="auto">
            <a:xfrm>
              <a:off x="6412" y="11820"/>
              <a:ext cx="254" cy="33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algn="just" defTabSz="1219170" fontAlgn="base">
                <a:spcBef>
                  <a:spcPct val="0"/>
                </a:spcBef>
                <a:spcAft>
                  <a:spcPct val="0"/>
                </a:spcAft>
              </a:pPr>
              <a:r>
                <a:rPr lang="zh-CN" altLang="en-US" sz="1600" b="1">
                  <a:latin typeface="Calibri" pitchFamily="34" charset="0"/>
                  <a:ea typeface="宋体" pitchFamily="2" charset="-122"/>
                  <a:cs typeface="宋体" pitchFamily="2" charset="-122"/>
                </a:rPr>
                <a:t>真</a:t>
              </a:r>
              <a:endParaRPr lang="zh-CN" altLang="en-US" sz="1600" b="1">
                <a:latin typeface="Arial" pitchFamily="34" charset="0"/>
                <a:ea typeface="宋体" pitchFamily="2" charset="-122"/>
                <a:cs typeface="宋体" pitchFamily="2" charset="-122"/>
              </a:endParaRPr>
            </a:p>
          </p:txBody>
        </p:sp>
        <p:sp>
          <p:nvSpPr>
            <p:cNvPr id="1743898" name="Text Box 26"/>
            <p:cNvSpPr txBox="1">
              <a:spLocks noChangeArrowheads="1"/>
            </p:cNvSpPr>
            <p:nvPr/>
          </p:nvSpPr>
          <p:spPr bwMode="auto">
            <a:xfrm>
              <a:off x="7610" y="11213"/>
              <a:ext cx="254" cy="33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algn="just" defTabSz="1219170" fontAlgn="base">
                <a:spcBef>
                  <a:spcPct val="0"/>
                </a:spcBef>
                <a:spcAft>
                  <a:spcPct val="0"/>
                </a:spcAft>
              </a:pPr>
              <a:r>
                <a:rPr lang="zh-CN" altLang="en-US" sz="1600" b="1">
                  <a:latin typeface="Calibri" pitchFamily="34" charset="0"/>
                  <a:ea typeface="宋体" pitchFamily="2" charset="-122"/>
                  <a:cs typeface="宋体" pitchFamily="2" charset="-122"/>
                </a:rPr>
                <a:t>假</a:t>
              </a:r>
              <a:endParaRPr lang="zh-CN" altLang="en-US" sz="1600" b="1">
                <a:latin typeface="Arial" pitchFamily="34" charset="0"/>
                <a:ea typeface="宋体" pitchFamily="2" charset="-122"/>
                <a:cs typeface="宋体" pitchFamily="2" charset="-122"/>
              </a:endParaRPr>
            </a:p>
          </p:txBody>
        </p:sp>
        <p:cxnSp>
          <p:nvCxnSpPr>
            <p:cNvPr id="1743899" name="AutoShape 27"/>
            <p:cNvCxnSpPr>
              <a:cxnSpLocks noChangeShapeType="1"/>
            </p:cNvCxnSpPr>
            <p:nvPr/>
          </p:nvCxnSpPr>
          <p:spPr bwMode="auto">
            <a:xfrm flipH="1">
              <a:off x="4518" y="11899"/>
              <a:ext cx="7" cy="191"/>
            </a:xfrm>
            <a:prstGeom prst="straightConnector1">
              <a:avLst/>
            </a:prstGeom>
            <a:noFill/>
            <a:ln w="9525">
              <a:solidFill>
                <a:schemeClr val="tx1"/>
              </a:solidFill>
              <a:round/>
              <a:headEnd/>
              <a:tailEnd/>
            </a:ln>
            <a:effectLst/>
          </p:spPr>
        </p:cxnSp>
        <p:cxnSp>
          <p:nvCxnSpPr>
            <p:cNvPr id="1743900" name="AutoShape 28"/>
            <p:cNvCxnSpPr>
              <a:cxnSpLocks noChangeShapeType="1"/>
            </p:cNvCxnSpPr>
            <p:nvPr/>
          </p:nvCxnSpPr>
          <p:spPr bwMode="auto">
            <a:xfrm>
              <a:off x="4511" y="12062"/>
              <a:ext cx="1801" cy="0"/>
            </a:xfrm>
            <a:prstGeom prst="straightConnector1">
              <a:avLst/>
            </a:prstGeom>
            <a:noFill/>
            <a:ln w="9525">
              <a:solidFill>
                <a:schemeClr val="tx1"/>
              </a:solidFill>
              <a:round/>
              <a:headEnd/>
              <a:tailEnd type="triangle" w="med" len="med"/>
            </a:ln>
            <a:effectLst/>
          </p:spPr>
        </p:cxnSp>
        <p:sp>
          <p:nvSpPr>
            <p:cNvPr id="1743901" name="Text Box 29"/>
            <p:cNvSpPr txBox="1">
              <a:spLocks noChangeArrowheads="1"/>
            </p:cNvSpPr>
            <p:nvPr/>
          </p:nvSpPr>
          <p:spPr bwMode="auto">
            <a:xfrm>
              <a:off x="7870" y="12213"/>
              <a:ext cx="1787" cy="39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algn="just" defTabSz="1219170" fontAlgn="base">
                <a:spcBef>
                  <a:spcPct val="0"/>
                </a:spcBef>
                <a:spcAft>
                  <a:spcPct val="0"/>
                </a:spcAft>
              </a:pPr>
              <a:r>
                <a:rPr lang="en-US" altLang="zh-CN" sz="1600" b="1" dirty="0">
                  <a:latin typeface="Calibri" pitchFamily="34" charset="0"/>
                  <a:ea typeface="宋体" pitchFamily="2" charset="-122"/>
                  <a:cs typeface="宋体" pitchFamily="2" charset="-122"/>
                </a:rPr>
                <a:t>…………</a:t>
              </a:r>
              <a:endParaRPr lang="zh-CN" altLang="zh-CN" sz="1600" b="1" dirty="0">
                <a:latin typeface="Arial" pitchFamily="34" charset="0"/>
                <a:ea typeface="宋体" pitchFamily="2" charset="-122"/>
                <a:cs typeface="宋体" pitchFamily="2" charset="-122"/>
              </a:endParaRPr>
            </a:p>
          </p:txBody>
        </p:sp>
        <p:cxnSp>
          <p:nvCxnSpPr>
            <p:cNvPr id="1743902" name="AutoShape 30"/>
            <p:cNvCxnSpPr>
              <a:cxnSpLocks noChangeShapeType="1"/>
            </p:cNvCxnSpPr>
            <p:nvPr/>
          </p:nvCxnSpPr>
          <p:spPr bwMode="auto">
            <a:xfrm>
              <a:off x="8180" y="12774"/>
              <a:ext cx="7" cy="393"/>
            </a:xfrm>
            <a:prstGeom prst="straightConnector1">
              <a:avLst/>
            </a:prstGeom>
            <a:noFill/>
            <a:ln w="9525">
              <a:solidFill>
                <a:schemeClr val="tx1"/>
              </a:solidFill>
              <a:round/>
              <a:headEnd/>
              <a:tailEnd type="triangle" w="med" len="med"/>
            </a:ln>
            <a:effectLst/>
          </p:spPr>
        </p:cxnSp>
        <p:cxnSp>
          <p:nvCxnSpPr>
            <p:cNvPr id="1743903" name="AutoShape 31"/>
            <p:cNvCxnSpPr>
              <a:cxnSpLocks noChangeShapeType="1"/>
            </p:cNvCxnSpPr>
            <p:nvPr/>
          </p:nvCxnSpPr>
          <p:spPr bwMode="auto">
            <a:xfrm flipH="1">
              <a:off x="6312" y="12555"/>
              <a:ext cx="7" cy="191"/>
            </a:xfrm>
            <a:prstGeom prst="straightConnector1">
              <a:avLst/>
            </a:prstGeom>
            <a:noFill/>
            <a:ln w="9525">
              <a:solidFill>
                <a:schemeClr val="tx1"/>
              </a:solidFill>
              <a:round/>
              <a:headEnd/>
              <a:tailEnd/>
            </a:ln>
            <a:effectLst/>
          </p:spPr>
        </p:cxnSp>
        <p:cxnSp>
          <p:nvCxnSpPr>
            <p:cNvPr id="1743904" name="AutoShape 32"/>
            <p:cNvCxnSpPr>
              <a:cxnSpLocks noChangeShapeType="1"/>
            </p:cNvCxnSpPr>
            <p:nvPr/>
          </p:nvCxnSpPr>
          <p:spPr bwMode="auto">
            <a:xfrm flipV="1">
              <a:off x="6305" y="12746"/>
              <a:ext cx="755" cy="28"/>
            </a:xfrm>
            <a:prstGeom prst="straightConnector1">
              <a:avLst/>
            </a:prstGeom>
            <a:noFill/>
            <a:ln w="9525">
              <a:solidFill>
                <a:schemeClr val="tx1"/>
              </a:solidFill>
              <a:round/>
              <a:headEnd/>
              <a:tailEnd type="triangle" w="med" len="med"/>
            </a:ln>
            <a:effectLst/>
          </p:spPr>
        </p:cxnSp>
        <p:sp>
          <p:nvSpPr>
            <p:cNvPr id="1743905" name="AutoShape 33"/>
            <p:cNvSpPr>
              <a:spLocks noChangeArrowheads="1"/>
            </p:cNvSpPr>
            <p:nvPr/>
          </p:nvSpPr>
          <p:spPr bwMode="auto">
            <a:xfrm>
              <a:off x="6821" y="13167"/>
              <a:ext cx="2626" cy="380"/>
            </a:xfrm>
            <a:prstGeom prst="flowChartDecision">
              <a:avLst/>
            </a:prstGeom>
            <a:noFill/>
            <a:ln w="9525">
              <a:solidFill>
                <a:schemeClr val="tx1"/>
              </a:solidFill>
              <a:miter lim="800000"/>
              <a:headEnd/>
              <a:tailEnd/>
            </a:ln>
            <a:effectLst/>
          </p:spPr>
          <p:txBody>
            <a:bodyPr vert="horz" wrap="square" lIns="0" tIns="0" rIns="0" bIns="0" numCol="1" anchor="t" anchorCtr="0" compatLnSpc="1">
              <a:prstTxWarp prst="textNoShape">
                <a:avLst/>
              </a:prstTxWarp>
            </a:bodyPr>
            <a:lstStyle/>
            <a:p>
              <a:pPr algn="just" defTabSz="1219170" fontAlgn="base">
                <a:lnSpc>
                  <a:spcPct val="80000"/>
                </a:lnSpc>
                <a:spcBef>
                  <a:spcPct val="0"/>
                </a:spcBef>
                <a:spcAft>
                  <a:spcPct val="0"/>
                </a:spcAft>
              </a:pPr>
              <a:r>
                <a:rPr lang="zh-CN" altLang="en-US" sz="1600" b="1">
                  <a:latin typeface="Calibri" pitchFamily="34" charset="0"/>
                  <a:ea typeface="宋体" pitchFamily="2" charset="-122"/>
                  <a:cs typeface="宋体" pitchFamily="2" charset="-122"/>
                </a:rPr>
                <a:t>等于常量表达式</a:t>
              </a:r>
              <a:r>
                <a:rPr lang="en-US" altLang="zh-CN" sz="1600" b="1">
                  <a:latin typeface="Calibri" pitchFamily="34" charset="0"/>
                  <a:ea typeface="宋体" pitchFamily="2" charset="-122"/>
                  <a:cs typeface="宋体" pitchFamily="2" charset="-122"/>
                </a:rPr>
                <a:t>n</a:t>
              </a:r>
              <a:endParaRPr lang="zh-CN" altLang="zh-CN" sz="1600" b="1">
                <a:latin typeface="Arial" pitchFamily="34" charset="0"/>
                <a:ea typeface="宋体" pitchFamily="2" charset="-122"/>
                <a:cs typeface="宋体" pitchFamily="2" charset="-122"/>
              </a:endParaRPr>
            </a:p>
          </p:txBody>
        </p:sp>
        <p:cxnSp>
          <p:nvCxnSpPr>
            <p:cNvPr id="1743906" name="AutoShape 34"/>
            <p:cNvCxnSpPr>
              <a:cxnSpLocks noChangeShapeType="1"/>
            </p:cNvCxnSpPr>
            <p:nvPr/>
          </p:nvCxnSpPr>
          <p:spPr bwMode="auto">
            <a:xfrm>
              <a:off x="8180" y="13540"/>
              <a:ext cx="7" cy="287"/>
            </a:xfrm>
            <a:prstGeom prst="straightConnector1">
              <a:avLst/>
            </a:prstGeom>
            <a:noFill/>
            <a:ln w="9525">
              <a:solidFill>
                <a:schemeClr val="tx1"/>
              </a:solidFill>
              <a:round/>
              <a:headEnd/>
              <a:tailEnd type="triangle" w="med" len="med"/>
            </a:ln>
            <a:effectLst/>
          </p:spPr>
        </p:cxnSp>
        <p:sp>
          <p:nvSpPr>
            <p:cNvPr id="1743907" name="Rectangle 35"/>
            <p:cNvSpPr>
              <a:spLocks noChangeArrowheads="1"/>
            </p:cNvSpPr>
            <p:nvPr/>
          </p:nvSpPr>
          <p:spPr bwMode="auto">
            <a:xfrm>
              <a:off x="7870" y="13821"/>
              <a:ext cx="685" cy="334"/>
            </a:xfrm>
            <a:prstGeom prst="rect">
              <a:avLst/>
            </a:prstGeom>
            <a:noFill/>
            <a:ln w="9525">
              <a:solidFill>
                <a:schemeClr val="tx1"/>
              </a:solidFill>
              <a:miter lim="800000"/>
              <a:headEnd/>
              <a:tailEnd/>
            </a:ln>
            <a:effectLst/>
          </p:spPr>
          <p:txBody>
            <a:bodyPr vert="horz" wrap="square" lIns="0" tIns="0" rIns="0" bIns="0" numCol="1" anchor="t" anchorCtr="0" compatLnSpc="1">
              <a:prstTxWarp prst="textNoShape">
                <a:avLst/>
              </a:prstTxWarp>
            </a:bodyPr>
            <a:lstStyle/>
            <a:p>
              <a:pPr algn="just" defTabSz="1219170" fontAlgn="base">
                <a:spcBef>
                  <a:spcPct val="0"/>
                </a:spcBef>
                <a:spcAft>
                  <a:spcPct val="0"/>
                </a:spcAft>
              </a:pPr>
              <a:r>
                <a:rPr lang="zh-CN" altLang="en-US" sz="1600" b="1">
                  <a:latin typeface="Calibri" pitchFamily="34" charset="0"/>
                  <a:ea typeface="宋体" pitchFamily="2" charset="-122"/>
                  <a:cs typeface="宋体" pitchFamily="2" charset="-122"/>
                </a:rPr>
                <a:t>语句</a:t>
              </a:r>
              <a:r>
                <a:rPr lang="en-US" altLang="zh-CN" sz="1600" b="1">
                  <a:latin typeface="Calibri" pitchFamily="34" charset="0"/>
                  <a:ea typeface="宋体" pitchFamily="2" charset="-122"/>
                  <a:cs typeface="宋体" pitchFamily="2" charset="-122"/>
                </a:rPr>
                <a:t>n</a:t>
              </a:r>
              <a:endParaRPr lang="zh-CN" altLang="zh-CN" sz="1600" b="1">
                <a:latin typeface="Arial" pitchFamily="34" charset="0"/>
                <a:ea typeface="宋体" pitchFamily="2" charset="-122"/>
                <a:cs typeface="宋体" pitchFamily="2" charset="-122"/>
              </a:endParaRPr>
            </a:p>
          </p:txBody>
        </p:sp>
        <p:cxnSp>
          <p:nvCxnSpPr>
            <p:cNvPr id="1743908" name="AutoShape 36"/>
            <p:cNvCxnSpPr>
              <a:cxnSpLocks noChangeShapeType="1"/>
            </p:cNvCxnSpPr>
            <p:nvPr/>
          </p:nvCxnSpPr>
          <p:spPr bwMode="auto">
            <a:xfrm>
              <a:off x="9447" y="13367"/>
              <a:ext cx="634" cy="0"/>
            </a:xfrm>
            <a:prstGeom prst="straightConnector1">
              <a:avLst/>
            </a:prstGeom>
            <a:noFill/>
            <a:ln w="9525">
              <a:solidFill>
                <a:schemeClr val="tx1"/>
              </a:solidFill>
              <a:round/>
              <a:headEnd/>
              <a:tailEnd/>
            </a:ln>
            <a:effectLst/>
          </p:spPr>
        </p:cxnSp>
        <p:sp>
          <p:nvSpPr>
            <p:cNvPr id="1743909" name="Text Box 37"/>
            <p:cNvSpPr txBox="1">
              <a:spLocks noChangeArrowheads="1"/>
            </p:cNvSpPr>
            <p:nvPr/>
          </p:nvSpPr>
          <p:spPr bwMode="auto">
            <a:xfrm>
              <a:off x="8301" y="13540"/>
              <a:ext cx="254" cy="33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algn="just" defTabSz="1219170" fontAlgn="base">
                <a:spcBef>
                  <a:spcPct val="0"/>
                </a:spcBef>
                <a:spcAft>
                  <a:spcPct val="0"/>
                </a:spcAft>
              </a:pPr>
              <a:r>
                <a:rPr lang="zh-CN" altLang="en-US" sz="1600" b="1">
                  <a:latin typeface="Calibri" pitchFamily="34" charset="0"/>
                  <a:ea typeface="宋体" pitchFamily="2" charset="-122"/>
                  <a:cs typeface="宋体" pitchFamily="2" charset="-122"/>
                </a:rPr>
                <a:t>真</a:t>
              </a:r>
              <a:endParaRPr lang="zh-CN" altLang="en-US" sz="1600" b="1">
                <a:latin typeface="Arial" pitchFamily="34" charset="0"/>
                <a:ea typeface="宋体" pitchFamily="2" charset="-122"/>
                <a:cs typeface="宋体" pitchFamily="2" charset="-122"/>
              </a:endParaRPr>
            </a:p>
          </p:txBody>
        </p:sp>
        <p:cxnSp>
          <p:nvCxnSpPr>
            <p:cNvPr id="1743910" name="AutoShape 38"/>
            <p:cNvCxnSpPr>
              <a:cxnSpLocks noChangeShapeType="1"/>
            </p:cNvCxnSpPr>
            <p:nvPr/>
          </p:nvCxnSpPr>
          <p:spPr bwMode="auto">
            <a:xfrm>
              <a:off x="10081" y="13367"/>
              <a:ext cx="0" cy="1140"/>
            </a:xfrm>
            <a:prstGeom prst="straightConnector1">
              <a:avLst/>
            </a:prstGeom>
            <a:noFill/>
            <a:ln w="9525">
              <a:solidFill>
                <a:schemeClr val="tx1"/>
              </a:solidFill>
              <a:round/>
              <a:headEnd/>
              <a:tailEnd type="triangle" w="med" len="med"/>
            </a:ln>
            <a:effectLst/>
          </p:spPr>
        </p:cxnSp>
        <p:sp>
          <p:nvSpPr>
            <p:cNvPr id="1743911" name="Rectangle 39"/>
            <p:cNvSpPr>
              <a:spLocks noChangeArrowheads="1"/>
            </p:cNvSpPr>
            <p:nvPr/>
          </p:nvSpPr>
          <p:spPr bwMode="auto">
            <a:xfrm>
              <a:off x="9770" y="14507"/>
              <a:ext cx="832" cy="334"/>
            </a:xfrm>
            <a:prstGeom prst="rect">
              <a:avLst/>
            </a:prstGeom>
            <a:noFill/>
            <a:ln w="9525">
              <a:solidFill>
                <a:schemeClr val="tx1"/>
              </a:solidFill>
              <a:miter lim="800000"/>
              <a:headEnd/>
              <a:tailEnd/>
            </a:ln>
            <a:effectLst/>
          </p:spPr>
          <p:txBody>
            <a:bodyPr vert="horz" wrap="square" lIns="0" tIns="0" rIns="0" bIns="0" numCol="1" anchor="t" anchorCtr="0" compatLnSpc="1">
              <a:prstTxWarp prst="textNoShape">
                <a:avLst/>
              </a:prstTxWarp>
            </a:bodyPr>
            <a:lstStyle/>
            <a:p>
              <a:pPr algn="just" defTabSz="1219170" fontAlgn="base">
                <a:spcBef>
                  <a:spcPct val="0"/>
                </a:spcBef>
                <a:spcAft>
                  <a:spcPct val="0"/>
                </a:spcAft>
              </a:pPr>
              <a:r>
                <a:rPr lang="zh-CN" altLang="en-US" sz="1600" b="1">
                  <a:latin typeface="Calibri" pitchFamily="34" charset="0"/>
                  <a:ea typeface="宋体" pitchFamily="2" charset="-122"/>
                  <a:cs typeface="宋体" pitchFamily="2" charset="-122"/>
                </a:rPr>
                <a:t>语句</a:t>
              </a:r>
              <a:r>
                <a:rPr lang="en-US" altLang="zh-CN" sz="1600" b="1">
                  <a:latin typeface="Calibri" pitchFamily="34" charset="0"/>
                  <a:ea typeface="宋体" pitchFamily="2" charset="-122"/>
                  <a:cs typeface="宋体" pitchFamily="2" charset="-122"/>
                </a:rPr>
                <a:t>n+1</a:t>
              </a:r>
              <a:endParaRPr lang="zh-CN" altLang="zh-CN" sz="1600" b="1">
                <a:latin typeface="Arial" pitchFamily="34" charset="0"/>
                <a:ea typeface="宋体" pitchFamily="2" charset="-122"/>
                <a:cs typeface="宋体" pitchFamily="2" charset="-122"/>
              </a:endParaRPr>
            </a:p>
          </p:txBody>
        </p:sp>
        <p:sp>
          <p:nvSpPr>
            <p:cNvPr id="1743912" name="Text Box 40"/>
            <p:cNvSpPr txBox="1">
              <a:spLocks noChangeArrowheads="1"/>
            </p:cNvSpPr>
            <p:nvPr/>
          </p:nvSpPr>
          <p:spPr bwMode="auto">
            <a:xfrm>
              <a:off x="9447" y="12981"/>
              <a:ext cx="254" cy="33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algn="just" defTabSz="1219170" fontAlgn="base">
                <a:spcBef>
                  <a:spcPct val="0"/>
                </a:spcBef>
                <a:spcAft>
                  <a:spcPct val="0"/>
                </a:spcAft>
              </a:pPr>
              <a:r>
                <a:rPr lang="zh-CN" altLang="en-US" sz="1600" b="1">
                  <a:latin typeface="Calibri" pitchFamily="34" charset="0"/>
                  <a:ea typeface="宋体" pitchFamily="2" charset="-122"/>
                  <a:cs typeface="宋体" pitchFamily="2" charset="-122"/>
                </a:rPr>
                <a:t>假</a:t>
              </a:r>
              <a:endParaRPr lang="zh-CN" altLang="en-US" sz="1600" b="1">
                <a:latin typeface="Arial" pitchFamily="34" charset="0"/>
                <a:ea typeface="宋体" pitchFamily="2" charset="-122"/>
                <a:cs typeface="宋体" pitchFamily="2" charset="-122"/>
              </a:endParaRPr>
            </a:p>
          </p:txBody>
        </p:sp>
        <p:cxnSp>
          <p:nvCxnSpPr>
            <p:cNvPr id="1743913" name="AutoShape 41"/>
            <p:cNvCxnSpPr>
              <a:cxnSpLocks noChangeShapeType="1"/>
            </p:cNvCxnSpPr>
            <p:nvPr/>
          </p:nvCxnSpPr>
          <p:spPr bwMode="auto">
            <a:xfrm flipH="1">
              <a:off x="8173" y="14156"/>
              <a:ext cx="7" cy="191"/>
            </a:xfrm>
            <a:prstGeom prst="straightConnector1">
              <a:avLst/>
            </a:prstGeom>
            <a:noFill/>
            <a:ln w="9525">
              <a:solidFill>
                <a:schemeClr val="tx1"/>
              </a:solidFill>
              <a:round/>
              <a:headEnd/>
              <a:tailEnd/>
            </a:ln>
            <a:effectLst/>
          </p:spPr>
        </p:cxnSp>
        <p:cxnSp>
          <p:nvCxnSpPr>
            <p:cNvPr id="1743914" name="AutoShape 42"/>
            <p:cNvCxnSpPr>
              <a:cxnSpLocks noChangeShapeType="1"/>
            </p:cNvCxnSpPr>
            <p:nvPr/>
          </p:nvCxnSpPr>
          <p:spPr bwMode="auto">
            <a:xfrm>
              <a:off x="8166" y="14319"/>
              <a:ext cx="1915" cy="0"/>
            </a:xfrm>
            <a:prstGeom prst="straightConnector1">
              <a:avLst/>
            </a:prstGeom>
            <a:noFill/>
            <a:ln w="9525">
              <a:solidFill>
                <a:schemeClr val="tx1"/>
              </a:solidFill>
              <a:round/>
              <a:headEnd/>
              <a:tailEnd type="triangle" w="med" len="med"/>
            </a:ln>
            <a:effectLst/>
          </p:spPr>
        </p:cxnSp>
        <p:cxnSp>
          <p:nvCxnSpPr>
            <p:cNvPr id="1743915" name="AutoShape 43"/>
            <p:cNvCxnSpPr>
              <a:cxnSpLocks noChangeShapeType="1"/>
            </p:cNvCxnSpPr>
            <p:nvPr/>
          </p:nvCxnSpPr>
          <p:spPr bwMode="auto">
            <a:xfrm>
              <a:off x="10074" y="14915"/>
              <a:ext cx="7" cy="393"/>
            </a:xfrm>
            <a:prstGeom prst="straightConnector1">
              <a:avLst/>
            </a:prstGeom>
            <a:noFill/>
            <a:ln w="9525">
              <a:solidFill>
                <a:schemeClr val="tx1"/>
              </a:solidFill>
              <a:round/>
              <a:headEnd/>
              <a:tailEnd type="triangle" w="med" len="med"/>
            </a:ln>
            <a:effectLst/>
          </p:spPr>
        </p:cxnSp>
        <p:cxnSp>
          <p:nvCxnSpPr>
            <p:cNvPr id="1743916" name="AutoShape 44"/>
            <p:cNvCxnSpPr>
              <a:cxnSpLocks noChangeShapeType="1"/>
            </p:cNvCxnSpPr>
            <p:nvPr/>
          </p:nvCxnSpPr>
          <p:spPr bwMode="auto">
            <a:xfrm flipH="1">
              <a:off x="6573" y="13441"/>
              <a:ext cx="7" cy="191"/>
            </a:xfrm>
            <a:prstGeom prst="straightConnector1">
              <a:avLst/>
            </a:prstGeom>
            <a:noFill/>
            <a:ln w="9525">
              <a:solidFill>
                <a:schemeClr val="tx1"/>
              </a:solidFill>
              <a:round/>
              <a:headEnd/>
              <a:tailEnd/>
            </a:ln>
            <a:effectLst/>
          </p:spPr>
        </p:cxnSp>
        <p:cxnSp>
          <p:nvCxnSpPr>
            <p:cNvPr id="1743917" name="AutoShape 45"/>
            <p:cNvCxnSpPr>
              <a:cxnSpLocks noChangeShapeType="1"/>
            </p:cNvCxnSpPr>
            <p:nvPr/>
          </p:nvCxnSpPr>
          <p:spPr bwMode="auto">
            <a:xfrm flipV="1">
              <a:off x="6580" y="13632"/>
              <a:ext cx="1530" cy="28"/>
            </a:xfrm>
            <a:prstGeom prst="straightConnector1">
              <a:avLst/>
            </a:prstGeom>
            <a:noFill/>
            <a:ln w="9525">
              <a:solidFill>
                <a:schemeClr val="tx1"/>
              </a:solidFill>
              <a:round/>
              <a:headEnd/>
              <a:tailEnd type="triangle" w="med" len="med"/>
            </a:ln>
            <a:effectLst/>
          </p:spPr>
        </p:cxnSp>
      </p:grpSp>
    </p:spTree>
  </p:cSld>
  <p:clrMapOvr>
    <a:masterClrMapping/>
  </p:clrMapOvr>
  <p:transition spd="med">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0562" name="Rectangle 2"/>
          <p:cNvSpPr>
            <a:spLocks noGrp="1" noChangeArrowheads="1"/>
          </p:cNvSpPr>
          <p:nvPr>
            <p:ph type="title"/>
          </p:nvPr>
        </p:nvSpPr>
        <p:spPr/>
        <p:txBody>
          <a:bodyPr>
            <a:normAutofit/>
          </a:bodyPr>
          <a:lstStyle/>
          <a:p>
            <a:pPr eaLnBrk="1" hangingPunct="1">
              <a:defRPr/>
            </a:pPr>
            <a:r>
              <a:rPr lang="en-US" altLang="zh-CN" b="1" dirty="0">
                <a:latin typeface="微软雅黑" pitchFamily="34" charset="-122"/>
              </a:rPr>
              <a:t>Break</a:t>
            </a:r>
            <a:r>
              <a:rPr lang="zh-CN" altLang="en-US" b="1" dirty="0">
                <a:latin typeface="微软雅黑" pitchFamily="34" charset="-122"/>
              </a:rPr>
              <a:t>语句</a:t>
            </a:r>
          </a:p>
        </p:txBody>
      </p:sp>
      <p:sp>
        <p:nvSpPr>
          <p:cNvPr id="154627" name="Rectangle 3"/>
          <p:cNvSpPr>
            <a:spLocks noGrp="1" noChangeArrowheads="1"/>
          </p:cNvSpPr>
          <p:nvPr>
            <p:ph idx="4294967295"/>
          </p:nvPr>
        </p:nvSpPr>
        <p:spPr>
          <a:xfrm>
            <a:off x="0" y="1527175"/>
            <a:ext cx="10363200" cy="4114800"/>
          </a:xfrm>
        </p:spPr>
        <p:txBody>
          <a:bodyPr>
            <a:normAutofit/>
          </a:bodyPr>
          <a:lstStyle/>
          <a:p>
            <a:pPr eaLnBrk="1" hangingPunct="1">
              <a:buNone/>
            </a:pPr>
            <a:r>
              <a:rPr lang="zh-CN" altLang="en-US" sz="2400" b="1" dirty="0"/>
              <a:t>作用：跳出当前的</a:t>
            </a:r>
            <a:r>
              <a:rPr lang="en-US" altLang="zh-CN" sz="2400" b="1" dirty="0"/>
              <a:t>switch</a:t>
            </a:r>
            <a:r>
              <a:rPr lang="zh-CN" altLang="en-US" sz="2400" b="1" dirty="0"/>
              <a:t>语句</a:t>
            </a:r>
          </a:p>
        </p:txBody>
      </p:sp>
      <p:sp>
        <p:nvSpPr>
          <p:cNvPr id="154628" name="Rectangle 4"/>
          <p:cNvSpPr>
            <a:spLocks noChangeArrowheads="1"/>
          </p:cNvSpPr>
          <p:nvPr/>
        </p:nvSpPr>
        <p:spPr bwMode="auto">
          <a:xfrm>
            <a:off x="374651" y="2462214"/>
            <a:ext cx="5673724" cy="4143375"/>
          </a:xfrm>
          <a:prstGeom prst="rect">
            <a:avLst/>
          </a:prstGeom>
          <a:noFill/>
          <a:ln w="9525">
            <a:noFill/>
            <a:miter lim="800000"/>
            <a:headEnd/>
            <a:tailEnd/>
          </a:ln>
        </p:spPr>
        <p:txBody>
          <a:bodyPr/>
          <a:lstStyle/>
          <a:p>
            <a:pPr marL="637101" indent="-637101">
              <a:lnSpc>
                <a:spcPct val="125000"/>
              </a:lnSpc>
              <a:spcBef>
                <a:spcPct val="20000"/>
              </a:spcBef>
              <a:buClr>
                <a:schemeClr val="tx1"/>
              </a:buClr>
              <a:buSzPct val="80000"/>
            </a:pPr>
            <a:r>
              <a:rPr lang="en-US" altLang="zh-CN" sz="1867" dirty="0">
                <a:latin typeface="微软雅黑" pitchFamily="34" charset="-122"/>
                <a:ea typeface="微软雅黑" pitchFamily="34" charset="-122"/>
              </a:rPr>
              <a:t>switch  </a:t>
            </a:r>
            <a:r>
              <a:rPr lang="zh-CN" altLang="en-US" sz="1867" dirty="0">
                <a:latin typeface="微软雅黑" pitchFamily="34" charset="-122"/>
                <a:ea typeface="微软雅黑" pitchFamily="34" charset="-122"/>
              </a:rPr>
              <a:t>（表达式）</a:t>
            </a:r>
          </a:p>
          <a:p>
            <a:pPr marL="637101" indent="-637101">
              <a:lnSpc>
                <a:spcPct val="125000"/>
              </a:lnSpc>
              <a:spcBef>
                <a:spcPct val="20000"/>
              </a:spcBef>
              <a:buClr>
                <a:schemeClr val="tx1"/>
              </a:buClr>
              <a:buSzPct val="80000"/>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 </a:t>
            </a:r>
          </a:p>
          <a:p>
            <a:pPr marL="637101" indent="-637101">
              <a:lnSpc>
                <a:spcPct val="125000"/>
              </a:lnSpc>
              <a:spcBef>
                <a:spcPct val="20000"/>
              </a:spcBef>
              <a:buClr>
                <a:schemeClr val="tx1"/>
              </a:buClr>
              <a:buSzPct val="80000"/>
            </a:pPr>
            <a:r>
              <a:rPr lang="en-US" altLang="zh-CN" sz="1867" dirty="0">
                <a:latin typeface="微软雅黑" pitchFamily="34" charset="-122"/>
                <a:ea typeface="微软雅黑" pitchFamily="34" charset="-122"/>
              </a:rPr>
              <a:t>        case  </a:t>
            </a:r>
            <a:r>
              <a:rPr lang="zh-CN" altLang="en-US" sz="1867" dirty="0">
                <a:latin typeface="微软雅黑" pitchFamily="34" charset="-122"/>
                <a:ea typeface="微软雅黑" pitchFamily="34" charset="-122"/>
              </a:rPr>
              <a:t>常量表达式</a:t>
            </a:r>
            <a:r>
              <a:rPr lang="en-US" altLang="zh-CN" sz="1867" dirty="0">
                <a:latin typeface="微软雅黑" pitchFamily="34" charset="-122"/>
                <a:ea typeface="微软雅黑" pitchFamily="34" charset="-122"/>
              </a:rPr>
              <a:t>1</a:t>
            </a:r>
            <a:r>
              <a:rPr lang="zh-CN" altLang="en-US" sz="1867" dirty="0">
                <a:latin typeface="微软雅黑" pitchFamily="34" charset="-122"/>
                <a:ea typeface="微软雅黑" pitchFamily="34" charset="-122"/>
              </a:rPr>
              <a:t>：语句</a:t>
            </a:r>
            <a:r>
              <a:rPr lang="en-US" altLang="zh-CN" sz="1867" dirty="0">
                <a:latin typeface="微软雅黑" pitchFamily="34" charset="-122"/>
                <a:ea typeface="微软雅黑" pitchFamily="34" charset="-122"/>
              </a:rPr>
              <a:t>1</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break</a:t>
            </a:r>
            <a:r>
              <a:rPr lang="zh-CN" altLang="en-US" sz="1867" dirty="0">
                <a:latin typeface="微软雅黑" pitchFamily="34" charset="-122"/>
                <a:ea typeface="微软雅黑" pitchFamily="34" charset="-122"/>
              </a:rPr>
              <a:t>；</a:t>
            </a:r>
          </a:p>
          <a:p>
            <a:pPr marL="637101" indent="-637101" algn="just" eaLnBrk="0" hangingPunct="0">
              <a:lnSpc>
                <a:spcPct val="125000"/>
              </a:lnSpc>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case  </a:t>
            </a:r>
            <a:r>
              <a:rPr lang="zh-CN" altLang="en-US" sz="1867" dirty="0">
                <a:latin typeface="微软雅黑" pitchFamily="34" charset="-122"/>
                <a:ea typeface="微软雅黑" pitchFamily="34" charset="-122"/>
              </a:rPr>
              <a:t>常量表达式</a:t>
            </a:r>
            <a:r>
              <a:rPr lang="en-US" altLang="zh-CN" sz="1867" dirty="0">
                <a:latin typeface="微软雅黑" pitchFamily="34" charset="-122"/>
                <a:ea typeface="微软雅黑" pitchFamily="34" charset="-122"/>
              </a:rPr>
              <a:t>2</a:t>
            </a:r>
            <a:r>
              <a:rPr lang="zh-CN" altLang="en-US" sz="1867" dirty="0">
                <a:latin typeface="微软雅黑" pitchFamily="34" charset="-122"/>
                <a:ea typeface="微软雅黑" pitchFamily="34" charset="-122"/>
              </a:rPr>
              <a:t>：语句</a:t>
            </a:r>
            <a:r>
              <a:rPr lang="en-US" altLang="zh-CN" sz="1867" dirty="0">
                <a:latin typeface="微软雅黑" pitchFamily="34" charset="-122"/>
                <a:ea typeface="微软雅黑" pitchFamily="34" charset="-122"/>
              </a:rPr>
              <a:t>2 </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break</a:t>
            </a:r>
            <a:r>
              <a:rPr lang="zh-CN" altLang="en-US" sz="1867" dirty="0">
                <a:latin typeface="微软雅黑" pitchFamily="34" charset="-122"/>
                <a:ea typeface="微软雅黑" pitchFamily="34" charset="-122"/>
              </a:rPr>
              <a:t>；</a:t>
            </a:r>
          </a:p>
          <a:p>
            <a:pPr marL="637101" indent="-637101" algn="just" eaLnBrk="0" hangingPunct="0">
              <a:lnSpc>
                <a:spcPct val="125000"/>
              </a:lnSpc>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a:t>
            </a:r>
          </a:p>
          <a:p>
            <a:pPr marL="637101" indent="-637101" algn="just" eaLnBrk="0" hangingPunct="0">
              <a:lnSpc>
                <a:spcPct val="125000"/>
              </a:lnSpc>
            </a:pPr>
            <a:r>
              <a:rPr lang="en-US" altLang="zh-CN" sz="1867" dirty="0">
                <a:latin typeface="微软雅黑" pitchFamily="34" charset="-122"/>
                <a:ea typeface="微软雅黑" pitchFamily="34" charset="-122"/>
              </a:rPr>
              <a:t>                               .</a:t>
            </a:r>
          </a:p>
          <a:p>
            <a:pPr marL="637101" indent="-637101" algn="just" eaLnBrk="0" hangingPunct="0">
              <a:lnSpc>
                <a:spcPct val="125000"/>
              </a:lnSpc>
            </a:pPr>
            <a:r>
              <a:rPr lang="en-US" altLang="zh-CN" sz="1867" dirty="0">
                <a:latin typeface="微软雅黑" pitchFamily="34" charset="-122"/>
                <a:ea typeface="微软雅黑" pitchFamily="34" charset="-122"/>
              </a:rPr>
              <a:t>         case  </a:t>
            </a:r>
            <a:r>
              <a:rPr lang="zh-CN" altLang="en-US" sz="1867" dirty="0">
                <a:latin typeface="微软雅黑" pitchFamily="34" charset="-122"/>
                <a:ea typeface="微软雅黑" pitchFamily="34" charset="-122"/>
              </a:rPr>
              <a:t>常量表达式</a:t>
            </a:r>
            <a:r>
              <a:rPr lang="en-US" altLang="zh-CN" sz="1867" dirty="0">
                <a:latin typeface="微软雅黑" pitchFamily="34" charset="-122"/>
                <a:ea typeface="微软雅黑" pitchFamily="34" charset="-122"/>
              </a:rPr>
              <a:t>n</a:t>
            </a:r>
            <a:r>
              <a:rPr lang="zh-CN" altLang="en-US" sz="1867" dirty="0">
                <a:latin typeface="微软雅黑" pitchFamily="34" charset="-122"/>
                <a:ea typeface="微软雅黑" pitchFamily="34" charset="-122"/>
              </a:rPr>
              <a:t>：语句</a:t>
            </a:r>
            <a:r>
              <a:rPr lang="en-US" altLang="zh-CN" sz="1867" dirty="0">
                <a:latin typeface="微软雅黑" pitchFamily="34" charset="-122"/>
                <a:ea typeface="微软雅黑" pitchFamily="34" charset="-122"/>
              </a:rPr>
              <a:t>n </a:t>
            </a:r>
            <a:r>
              <a:rPr lang="zh-CN" altLang="en-US" sz="1867" dirty="0">
                <a:latin typeface="微软雅黑" pitchFamily="34" charset="-122"/>
                <a:ea typeface="微软雅黑" pitchFamily="34" charset="-122"/>
              </a:rPr>
              <a:t>；</a:t>
            </a:r>
            <a:r>
              <a:rPr lang="en-US" altLang="zh-CN" sz="1867" dirty="0">
                <a:latin typeface="微软雅黑" pitchFamily="34" charset="-122"/>
                <a:ea typeface="微软雅黑" pitchFamily="34" charset="-122"/>
              </a:rPr>
              <a:t>break</a:t>
            </a:r>
            <a:r>
              <a:rPr lang="zh-CN" altLang="en-US" sz="1867" dirty="0">
                <a:latin typeface="微软雅黑" pitchFamily="34" charset="-122"/>
                <a:ea typeface="微软雅黑" pitchFamily="34" charset="-122"/>
              </a:rPr>
              <a:t>；</a:t>
            </a:r>
          </a:p>
          <a:p>
            <a:pPr marL="637101" indent="-637101" algn="just" eaLnBrk="0" hangingPunct="0">
              <a:lnSpc>
                <a:spcPct val="125000"/>
              </a:lnSpc>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default</a:t>
            </a:r>
            <a:r>
              <a:rPr lang="zh-CN" altLang="en-US" sz="1867" dirty="0">
                <a:latin typeface="微软雅黑" pitchFamily="34" charset="-122"/>
                <a:ea typeface="微软雅黑" pitchFamily="34" charset="-122"/>
              </a:rPr>
              <a:t>：语句</a:t>
            </a:r>
            <a:r>
              <a:rPr lang="en-US" altLang="zh-CN" sz="1867" dirty="0">
                <a:latin typeface="微软雅黑" pitchFamily="34" charset="-122"/>
                <a:ea typeface="微软雅黑" pitchFamily="34" charset="-122"/>
              </a:rPr>
              <a:t>n+1</a:t>
            </a:r>
          </a:p>
          <a:p>
            <a:pPr marL="637101" indent="-637101" algn="just" eaLnBrk="0" hangingPunct="0">
              <a:lnSpc>
                <a:spcPct val="125000"/>
              </a:lnSpc>
            </a:pPr>
            <a:r>
              <a:rPr lang="en-US" altLang="zh-CN" sz="1867" dirty="0">
                <a:latin typeface="微软雅黑" pitchFamily="34" charset="-122"/>
                <a:ea typeface="微软雅黑" pitchFamily="34" charset="-122"/>
              </a:rPr>
              <a:t> }</a:t>
            </a:r>
          </a:p>
        </p:txBody>
      </p:sp>
      <p:sp>
        <p:nvSpPr>
          <p:cNvPr id="154629" name="Text Box 5"/>
          <p:cNvSpPr txBox="1">
            <a:spLocks noChangeArrowheads="1"/>
          </p:cNvSpPr>
          <p:nvPr/>
        </p:nvSpPr>
        <p:spPr bwMode="auto">
          <a:xfrm>
            <a:off x="6941609" y="733425"/>
            <a:ext cx="3077633" cy="4110164"/>
          </a:xfrm>
          <a:prstGeom prst="rect">
            <a:avLst/>
          </a:prstGeom>
          <a:noFill/>
          <a:ln w="12700" cap="sq">
            <a:noFill/>
            <a:miter lim="800000"/>
            <a:headEnd/>
            <a:tailEnd/>
          </a:ln>
        </p:spPr>
        <p:txBody>
          <a:bodyPr lIns="24000" rIns="24000">
            <a:spAutoFit/>
          </a:bodyPr>
          <a:lstStyle/>
          <a:p>
            <a:pPr>
              <a:spcBef>
                <a:spcPct val="50000"/>
              </a:spcBef>
            </a:pPr>
            <a:r>
              <a:rPr lang="zh-CN" altLang="en-US" sz="2400" b="1" dirty="0">
                <a:latin typeface="微软雅黑" pitchFamily="34" charset="-122"/>
                <a:ea typeface="微软雅黑" pitchFamily="34" charset="-122"/>
              </a:rPr>
              <a:t>执行过程</a:t>
            </a:r>
          </a:p>
          <a:p>
            <a:pPr>
              <a:lnSpc>
                <a:spcPct val="120000"/>
              </a:lnSpc>
              <a:spcBef>
                <a:spcPct val="50000"/>
              </a:spcBef>
            </a:pPr>
            <a:r>
              <a:rPr lang="zh-CN" altLang="en-US" sz="1867" dirty="0">
                <a:latin typeface="微软雅黑" pitchFamily="34" charset="-122"/>
                <a:ea typeface="微软雅黑" pitchFamily="34" charset="-122"/>
              </a:rPr>
              <a:t>当表达式值为常量表达式</a:t>
            </a:r>
            <a:r>
              <a:rPr lang="en-US" altLang="zh-CN" sz="1867" dirty="0">
                <a:latin typeface="微软雅黑" pitchFamily="34" charset="-122"/>
                <a:ea typeface="微软雅黑" pitchFamily="34" charset="-122"/>
              </a:rPr>
              <a:t>1</a:t>
            </a:r>
            <a:r>
              <a:rPr lang="zh-CN" altLang="en-US" sz="1867" dirty="0">
                <a:latin typeface="微软雅黑" pitchFamily="34" charset="-122"/>
                <a:ea typeface="微软雅黑" pitchFamily="34" charset="-122"/>
              </a:rPr>
              <a:t>时，执行语句</a:t>
            </a:r>
            <a:r>
              <a:rPr lang="en-US" altLang="zh-CN" sz="1867" dirty="0">
                <a:latin typeface="微软雅黑" pitchFamily="34" charset="-122"/>
                <a:ea typeface="微软雅黑" pitchFamily="34" charset="-122"/>
              </a:rPr>
              <a:t>1</a:t>
            </a:r>
            <a:r>
              <a:rPr lang="zh-CN" altLang="en-US" sz="1867" dirty="0">
                <a:latin typeface="微软雅黑" pitchFamily="34" charset="-122"/>
                <a:ea typeface="微软雅黑" pitchFamily="34" charset="-122"/>
              </a:rPr>
              <a:t>；</a:t>
            </a:r>
          </a:p>
          <a:p>
            <a:pPr>
              <a:lnSpc>
                <a:spcPct val="120000"/>
              </a:lnSpc>
              <a:spcBef>
                <a:spcPct val="50000"/>
              </a:spcBef>
            </a:pPr>
            <a:r>
              <a:rPr lang="zh-CN" altLang="en-US" sz="1867" dirty="0">
                <a:latin typeface="微软雅黑" pitchFamily="34" charset="-122"/>
                <a:ea typeface="微软雅黑" pitchFamily="34" charset="-122"/>
              </a:rPr>
              <a:t>当表达式值为常量表达式</a:t>
            </a:r>
            <a:r>
              <a:rPr lang="en-US" altLang="zh-CN" sz="1867" dirty="0">
                <a:latin typeface="微软雅黑" pitchFamily="34" charset="-122"/>
                <a:ea typeface="微软雅黑" pitchFamily="34" charset="-122"/>
              </a:rPr>
              <a:t>2</a:t>
            </a:r>
            <a:r>
              <a:rPr lang="zh-CN" altLang="en-US" sz="1867" dirty="0">
                <a:latin typeface="微软雅黑" pitchFamily="34" charset="-122"/>
                <a:ea typeface="微软雅黑" pitchFamily="34" charset="-122"/>
              </a:rPr>
              <a:t>时，执行语句</a:t>
            </a:r>
            <a:r>
              <a:rPr lang="en-US" altLang="zh-CN" sz="1867" dirty="0">
                <a:latin typeface="微软雅黑" pitchFamily="34" charset="-122"/>
                <a:ea typeface="微软雅黑" pitchFamily="34" charset="-122"/>
              </a:rPr>
              <a:t>2</a:t>
            </a:r>
            <a:r>
              <a:rPr lang="zh-CN" altLang="en-US" sz="1867" dirty="0">
                <a:latin typeface="微软雅黑" pitchFamily="34" charset="-122"/>
                <a:ea typeface="微软雅黑" pitchFamily="34" charset="-122"/>
              </a:rPr>
              <a:t>；</a:t>
            </a:r>
          </a:p>
          <a:p>
            <a:pPr>
              <a:lnSpc>
                <a:spcPct val="120000"/>
              </a:lnSpc>
            </a:pPr>
            <a:r>
              <a:rPr lang="zh-CN" altLang="en-US" sz="1867" dirty="0">
                <a:latin typeface="微软雅黑" pitchFamily="34" charset="-122"/>
                <a:ea typeface="微软雅黑" pitchFamily="34" charset="-122"/>
              </a:rPr>
              <a:t>  。</a:t>
            </a:r>
          </a:p>
          <a:p>
            <a:pPr>
              <a:lnSpc>
                <a:spcPct val="120000"/>
              </a:lnSpc>
            </a:pPr>
            <a:r>
              <a:rPr lang="zh-CN" altLang="en-US" sz="1867" dirty="0">
                <a:latin typeface="微软雅黑" pitchFamily="34" charset="-122"/>
                <a:ea typeface="微软雅黑" pitchFamily="34" charset="-122"/>
              </a:rPr>
              <a:t>  。</a:t>
            </a:r>
          </a:p>
          <a:p>
            <a:pPr>
              <a:lnSpc>
                <a:spcPct val="120000"/>
              </a:lnSpc>
              <a:spcBef>
                <a:spcPct val="50000"/>
              </a:spcBef>
            </a:pPr>
            <a:r>
              <a:rPr lang="zh-CN" altLang="en-US" sz="1867" dirty="0">
                <a:latin typeface="微软雅黑" pitchFamily="34" charset="-122"/>
                <a:ea typeface="微软雅黑" pitchFamily="34" charset="-122"/>
              </a:rPr>
              <a:t>当表达式值为常量表达式</a:t>
            </a:r>
            <a:r>
              <a:rPr lang="en-US" altLang="zh-CN" sz="1867" dirty="0">
                <a:latin typeface="微软雅黑" pitchFamily="34" charset="-122"/>
                <a:ea typeface="微软雅黑" pitchFamily="34" charset="-122"/>
              </a:rPr>
              <a:t>n</a:t>
            </a:r>
            <a:r>
              <a:rPr lang="zh-CN" altLang="en-US" sz="1867" dirty="0">
                <a:latin typeface="微软雅黑" pitchFamily="34" charset="-122"/>
                <a:ea typeface="微软雅黑" pitchFamily="34" charset="-122"/>
              </a:rPr>
              <a:t>时，执行语句</a:t>
            </a:r>
            <a:r>
              <a:rPr lang="en-US" altLang="zh-CN" sz="1867" dirty="0">
                <a:latin typeface="微软雅黑" pitchFamily="34" charset="-122"/>
                <a:ea typeface="微软雅黑" pitchFamily="34" charset="-122"/>
              </a:rPr>
              <a:t>n</a:t>
            </a:r>
            <a:r>
              <a:rPr lang="zh-CN" altLang="en-US" sz="1867" dirty="0">
                <a:latin typeface="微软雅黑" pitchFamily="34" charset="-122"/>
                <a:ea typeface="微软雅黑" pitchFamily="34" charset="-122"/>
              </a:rPr>
              <a:t>；</a:t>
            </a:r>
          </a:p>
          <a:p>
            <a:pPr>
              <a:lnSpc>
                <a:spcPct val="120000"/>
              </a:lnSpc>
              <a:spcBef>
                <a:spcPct val="50000"/>
              </a:spcBef>
            </a:pPr>
            <a:r>
              <a:rPr lang="zh-CN" altLang="en-US" sz="1867" dirty="0">
                <a:latin typeface="微软雅黑" pitchFamily="34" charset="-122"/>
                <a:ea typeface="微软雅黑" pitchFamily="34" charset="-122"/>
              </a:rPr>
              <a:t>否则，执行语句</a:t>
            </a:r>
            <a:r>
              <a:rPr lang="en-US" altLang="zh-CN" sz="1867" dirty="0">
                <a:latin typeface="微软雅黑" pitchFamily="34" charset="-122"/>
                <a:ea typeface="微软雅黑" pitchFamily="34" charset="-122"/>
              </a:rPr>
              <a:t>n+1</a:t>
            </a:r>
          </a:p>
        </p:txBody>
      </p:sp>
      <p:graphicFrame>
        <p:nvGraphicFramePr>
          <p:cNvPr id="1539073" name="Object 1"/>
          <p:cNvGraphicFramePr>
            <a:graphicFrameLocks noChangeAspect="1"/>
          </p:cNvGraphicFramePr>
          <p:nvPr/>
        </p:nvGraphicFramePr>
        <p:xfrm>
          <a:off x="6506634" y="4902773"/>
          <a:ext cx="4231217" cy="1709695"/>
        </p:xfrm>
        <a:graphic>
          <a:graphicData uri="http://schemas.openxmlformats.org/presentationml/2006/ole">
            <mc:AlternateContent xmlns:mc="http://schemas.openxmlformats.org/markup-compatibility/2006">
              <mc:Choice xmlns:v="urn:schemas-microsoft-com:vml" Requires="v">
                <p:oleObj name="Picture" r:id="rId3" imgW="2143125" imgH="1028700" progId="Word.Picture.8">
                  <p:embed/>
                </p:oleObj>
              </mc:Choice>
              <mc:Fallback>
                <p:oleObj name="Picture" r:id="rId3" imgW="2143125" imgH="1028700" progId="Word.Picture.8">
                  <p:embed/>
                  <p:pic>
                    <p:nvPicPr>
                      <p:cNvPr id="1539073"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6634" y="4902773"/>
                        <a:ext cx="4231217" cy="17096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9073"/>
                                        </p:tgtEl>
                                        <p:attrNameLst>
                                          <p:attrName>style.visibility</p:attrName>
                                        </p:attrNameLst>
                                      </p:cBhvr>
                                      <p:to>
                                        <p:strVal val="visible"/>
                                      </p:to>
                                    </p:set>
                                    <p:animEffect transition="in" filter="blinds(horizontal)">
                                      <p:cBhvr>
                                        <p:cTn id="7" dur="500"/>
                                        <p:tgtEl>
                                          <p:spTgt spid="1539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71587" name="Group 3"/>
          <p:cNvGraphicFramePr>
            <a:graphicFrameLocks noGrp="1"/>
          </p:cNvGraphicFramePr>
          <p:nvPr/>
        </p:nvGraphicFramePr>
        <p:xfrm>
          <a:off x="831851" y="1927225"/>
          <a:ext cx="2949574" cy="4068763"/>
        </p:xfrm>
        <a:graphic>
          <a:graphicData uri="http://schemas.openxmlformats.org/drawingml/2006/table">
            <a:tbl>
              <a:tblPr/>
              <a:tblGrid>
                <a:gridCol w="2101853">
                  <a:extLst>
                    <a:ext uri="{9D8B030D-6E8A-4147-A177-3AD203B41FA5}">
                      <a16:colId xmlns:a16="http://schemas.microsoft.com/office/drawing/2014/main" val="20000"/>
                    </a:ext>
                  </a:extLst>
                </a:gridCol>
                <a:gridCol w="847721">
                  <a:extLst>
                    <a:ext uri="{9D8B030D-6E8A-4147-A177-3AD203B41FA5}">
                      <a16:colId xmlns:a16="http://schemas.microsoft.com/office/drawing/2014/main" val="20001"/>
                    </a:ext>
                  </a:extLst>
                </a:gridCol>
              </a:tblGrid>
              <a:tr h="817563">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score&gt;=90 </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A</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90&gt;score&gt;=80 </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B</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80&gt;score&gt;=70 </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C</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70&gt;score&gt;=60 </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D</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score&lt;60 </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E</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371607" name="Rectangle 23"/>
          <p:cNvSpPr>
            <a:spLocks noChangeArrowheads="1"/>
          </p:cNvSpPr>
          <p:nvPr/>
        </p:nvSpPr>
        <p:spPr bwMode="auto">
          <a:xfrm>
            <a:off x="5291667" y="2317646"/>
            <a:ext cx="6068482" cy="3252878"/>
          </a:xfrm>
          <a:prstGeom prst="rect">
            <a:avLst/>
          </a:prstGeom>
          <a:noFill/>
          <a:ln w="9525">
            <a:noFill/>
            <a:miter lim="800000"/>
            <a:headEnd/>
            <a:tailEnd/>
          </a:ln>
        </p:spPr>
        <p:txBody>
          <a:bodyPr wrap="square">
            <a:spAutoFit/>
          </a:bodyPr>
          <a:lstStyle/>
          <a:p>
            <a:pPr algn="just"/>
            <a:r>
              <a:rPr lang="en-US" altLang="zh-CN" sz="1867" dirty="0">
                <a:latin typeface="微软雅黑" pitchFamily="34" charset="-122"/>
                <a:ea typeface="微软雅黑" pitchFamily="34" charset="-122"/>
              </a:rPr>
              <a:t>switch(score)  {</a:t>
            </a:r>
          </a:p>
          <a:p>
            <a:pPr algn="just" eaLnBrk="0" hangingPunct="0"/>
            <a:r>
              <a:rPr lang="en-US" altLang="zh-CN" sz="1867" dirty="0">
                <a:latin typeface="微软雅黑" pitchFamily="34" charset="-122"/>
                <a:ea typeface="微软雅黑" pitchFamily="34" charset="-122"/>
              </a:rPr>
              <a:t>      case score &gt;= 90: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"A";</a:t>
            </a:r>
          </a:p>
          <a:p>
            <a:pPr algn="just" eaLnBrk="0" hangingPunct="0"/>
            <a:r>
              <a:rPr lang="en-US" altLang="zh-CN" sz="1867" dirty="0">
                <a:latin typeface="微软雅黑" pitchFamily="34" charset="-122"/>
                <a:ea typeface="微软雅黑" pitchFamily="34" charset="-122"/>
              </a:rPr>
              <a:t>                                 break;</a:t>
            </a:r>
          </a:p>
          <a:p>
            <a:pPr algn="just" eaLnBrk="0" hangingPunct="0"/>
            <a:r>
              <a:rPr lang="en-US" altLang="zh-CN" sz="1867" dirty="0">
                <a:latin typeface="微软雅黑" pitchFamily="34" charset="-122"/>
                <a:ea typeface="微软雅黑" pitchFamily="34" charset="-122"/>
              </a:rPr>
              <a:t>      case score &gt;= 80: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"B";</a:t>
            </a:r>
          </a:p>
          <a:p>
            <a:pPr algn="just" eaLnBrk="0" hangingPunct="0"/>
            <a:r>
              <a:rPr lang="en-US" altLang="zh-CN" sz="1867" dirty="0">
                <a:latin typeface="微软雅黑" pitchFamily="34" charset="-122"/>
                <a:ea typeface="微软雅黑" pitchFamily="34" charset="-122"/>
              </a:rPr>
              <a:t>                                 break;</a:t>
            </a:r>
          </a:p>
          <a:p>
            <a:pPr algn="just" eaLnBrk="0" hangingPunct="0"/>
            <a:r>
              <a:rPr lang="en-US" altLang="zh-CN" sz="1867" dirty="0">
                <a:latin typeface="微软雅黑" pitchFamily="34" charset="-122"/>
                <a:ea typeface="微软雅黑" pitchFamily="34" charset="-122"/>
              </a:rPr>
              <a:t>       case score &gt;= 70: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"C";</a:t>
            </a:r>
          </a:p>
          <a:p>
            <a:pPr algn="just" eaLnBrk="0" hangingPunct="0"/>
            <a:r>
              <a:rPr lang="en-US" altLang="zh-CN" sz="1867" dirty="0">
                <a:latin typeface="微软雅黑" pitchFamily="34" charset="-122"/>
                <a:ea typeface="微软雅黑" pitchFamily="34" charset="-122"/>
              </a:rPr>
              <a:t>                                 break;</a:t>
            </a:r>
          </a:p>
          <a:p>
            <a:pPr algn="just" eaLnBrk="0" hangingPunct="0"/>
            <a:r>
              <a:rPr lang="en-US" altLang="zh-CN" sz="1867" dirty="0">
                <a:latin typeface="微软雅黑" pitchFamily="34" charset="-122"/>
                <a:ea typeface="微软雅黑" pitchFamily="34" charset="-122"/>
              </a:rPr>
              <a:t>       case score &gt;= 60: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"D";</a:t>
            </a:r>
          </a:p>
          <a:p>
            <a:pPr algn="just" eaLnBrk="0" hangingPunct="0"/>
            <a:r>
              <a:rPr lang="en-US" altLang="zh-CN" sz="1867" dirty="0">
                <a:latin typeface="微软雅黑" pitchFamily="34" charset="-122"/>
                <a:ea typeface="微软雅黑" pitchFamily="34" charset="-122"/>
              </a:rPr>
              <a:t>                                 break;</a:t>
            </a:r>
          </a:p>
          <a:p>
            <a:pPr algn="just" eaLnBrk="0" hangingPunct="0"/>
            <a:r>
              <a:rPr lang="en-US" altLang="zh-CN" sz="1867" dirty="0">
                <a:latin typeface="微软雅黑" pitchFamily="34" charset="-122"/>
                <a:ea typeface="微软雅黑" pitchFamily="34" charset="-122"/>
              </a:rPr>
              <a:t>       default: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"E";</a:t>
            </a:r>
          </a:p>
          <a:p>
            <a:pPr eaLnBrk="0" hangingPunct="0"/>
            <a:r>
              <a:rPr lang="en-US" altLang="zh-CN" sz="1867" dirty="0">
                <a:latin typeface="微软雅黑" pitchFamily="34" charset="-122"/>
                <a:ea typeface="微软雅黑" pitchFamily="34" charset="-122"/>
              </a:rPr>
              <a:t> } </a:t>
            </a:r>
          </a:p>
        </p:txBody>
      </p:sp>
      <p:grpSp>
        <p:nvGrpSpPr>
          <p:cNvPr id="2" name="Group 24"/>
          <p:cNvGrpSpPr>
            <a:grpSpLocks/>
          </p:cNvGrpSpPr>
          <p:nvPr/>
        </p:nvGrpSpPr>
        <p:grpSpPr bwMode="auto">
          <a:xfrm rot="1451004">
            <a:off x="9156303" y="3896916"/>
            <a:ext cx="1629794" cy="1401266"/>
            <a:chOff x="5142" y="3265"/>
            <a:chExt cx="330" cy="369"/>
          </a:xfrm>
        </p:grpSpPr>
        <p:sp>
          <p:nvSpPr>
            <p:cNvPr id="155673" name="Line 25"/>
            <p:cNvSpPr>
              <a:spLocks noChangeShapeType="1"/>
            </p:cNvSpPr>
            <p:nvPr/>
          </p:nvSpPr>
          <p:spPr bwMode="auto">
            <a:xfrm flipH="1">
              <a:off x="5142" y="3265"/>
              <a:ext cx="330" cy="369"/>
            </a:xfrm>
            <a:prstGeom prst="line">
              <a:avLst/>
            </a:prstGeom>
            <a:noFill/>
            <a:ln w="28575" cap="sq">
              <a:solidFill>
                <a:srgbClr val="C00000"/>
              </a:solidFill>
              <a:round/>
              <a:headEnd type="none" w="sm" len="sm"/>
              <a:tailEnd type="none" w="sm" len="sm"/>
            </a:ln>
          </p:spPr>
          <p:txBody>
            <a:bodyPr wrap="none"/>
            <a:lstStyle/>
            <a:p>
              <a:endParaRPr lang="zh-CN" altLang="en-US" sz="2400"/>
            </a:p>
          </p:txBody>
        </p:sp>
        <p:sp>
          <p:nvSpPr>
            <p:cNvPr id="155674" name="Line 26"/>
            <p:cNvSpPr>
              <a:spLocks noChangeShapeType="1"/>
            </p:cNvSpPr>
            <p:nvPr/>
          </p:nvSpPr>
          <p:spPr bwMode="auto">
            <a:xfrm>
              <a:off x="5142" y="3265"/>
              <a:ext cx="330" cy="369"/>
            </a:xfrm>
            <a:prstGeom prst="line">
              <a:avLst/>
            </a:prstGeom>
            <a:noFill/>
            <a:ln w="28575" cap="sq">
              <a:solidFill>
                <a:srgbClr val="C00000"/>
              </a:solidFill>
              <a:round/>
              <a:headEnd type="none" w="sm" len="sm"/>
              <a:tailEnd type="none" w="sm" len="sm"/>
            </a:ln>
          </p:spPr>
          <p:txBody>
            <a:bodyPr wrap="none"/>
            <a:lstStyle/>
            <a:p>
              <a:endParaRPr lang="zh-CN" altLang="en-US" sz="2400"/>
            </a:p>
          </p:txBody>
        </p:sp>
      </p:grpSp>
      <p:sp>
        <p:nvSpPr>
          <p:cNvPr id="4" name="标题 3">
            <a:extLst>
              <a:ext uri="{FF2B5EF4-FFF2-40B4-BE49-F238E27FC236}">
                <a16:creationId xmlns:a16="http://schemas.microsoft.com/office/drawing/2014/main" id="{21548C25-6D02-57AD-DBDF-A05456AF1EF3}"/>
              </a:ext>
            </a:extLst>
          </p:cNvPr>
          <p:cNvSpPr>
            <a:spLocks noGrp="1"/>
          </p:cNvSpPr>
          <p:nvPr>
            <p:ph type="title"/>
          </p:nvPr>
        </p:nvSpPr>
        <p:spPr>
          <a:xfrm>
            <a:off x="413853" y="249067"/>
            <a:ext cx="8643848" cy="480131"/>
          </a:xfrm>
        </p:spPr>
        <p:txBody>
          <a:bodyPr/>
          <a:lstStyle/>
          <a:p>
            <a:r>
              <a:rPr lang="zh-CN" altLang="en-US" dirty="0"/>
              <a:t>按下表将百分制成绩转换成</a:t>
            </a:r>
            <a:r>
              <a:rPr lang="en-US" altLang="zh-CN" dirty="0"/>
              <a:t>5 </a:t>
            </a:r>
            <a:r>
              <a:rPr lang="zh-CN" altLang="en-US" dirty="0"/>
              <a:t>级记分制</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3715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716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1607"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72610" name="Group 2"/>
          <p:cNvGraphicFramePr>
            <a:graphicFrameLocks noGrp="1"/>
          </p:cNvGraphicFramePr>
          <p:nvPr/>
        </p:nvGraphicFramePr>
        <p:xfrm>
          <a:off x="975784" y="1133476"/>
          <a:ext cx="2843742" cy="4064000"/>
        </p:xfrm>
        <a:graphic>
          <a:graphicData uri="http://schemas.openxmlformats.org/drawingml/2006/table">
            <a:tbl>
              <a:tblPr/>
              <a:tblGrid>
                <a:gridCol w="2091267">
                  <a:extLst>
                    <a:ext uri="{9D8B030D-6E8A-4147-A177-3AD203B41FA5}">
                      <a16:colId xmlns:a16="http://schemas.microsoft.com/office/drawing/2014/main" val="20000"/>
                    </a:ext>
                  </a:extLst>
                </a:gridCol>
                <a:gridCol w="752475">
                  <a:extLst>
                    <a:ext uri="{9D8B030D-6E8A-4147-A177-3AD203B41FA5}">
                      <a16:colId xmlns:a16="http://schemas.microsoft.com/office/drawing/2014/main" val="20001"/>
                    </a:ext>
                  </a:extLst>
                </a:gridCol>
              </a:tblGrid>
              <a:tr h="81280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score&gt;=90 </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A</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90&gt;score&gt;=80 </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B</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80&gt;score&gt;=70 </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C</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70&gt;score&gt;=60 </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D</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score&lt;60 </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E</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372630" name="Rectangle 22"/>
          <p:cNvSpPr>
            <a:spLocks noChangeArrowheads="1"/>
          </p:cNvSpPr>
          <p:nvPr/>
        </p:nvSpPr>
        <p:spPr bwMode="auto">
          <a:xfrm>
            <a:off x="975784" y="5904073"/>
            <a:ext cx="2843741" cy="461665"/>
          </a:xfrm>
          <a:prstGeom prst="rect">
            <a:avLst/>
          </a:prstGeom>
          <a:noFill/>
          <a:ln w="9525">
            <a:noFill/>
            <a:miter lim="800000"/>
            <a:headEnd/>
            <a:tailEnd/>
          </a:ln>
        </p:spPr>
        <p:txBody>
          <a:bodyPr wrap="square">
            <a:spAutoFit/>
          </a:bodyPr>
          <a:lstStyle/>
          <a:p>
            <a:r>
              <a:rPr lang="zh-CN" altLang="en-US" sz="2400" dirty="0">
                <a:latin typeface="微软雅黑" pitchFamily="34" charset="-122"/>
                <a:ea typeface="微软雅黑" pitchFamily="34" charset="-122"/>
              </a:rPr>
              <a:t>表达式</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成绩</a:t>
            </a:r>
            <a:r>
              <a:rPr lang="en-US" altLang="zh-CN" sz="2400" dirty="0">
                <a:latin typeface="微软雅黑" pitchFamily="34" charset="-122"/>
                <a:ea typeface="微软雅黑" pitchFamily="34" charset="-122"/>
              </a:rPr>
              <a:t>/10 </a:t>
            </a:r>
          </a:p>
        </p:txBody>
      </p:sp>
      <p:sp>
        <p:nvSpPr>
          <p:cNvPr id="2372631" name="Rectangle 23"/>
          <p:cNvSpPr>
            <a:spLocks noChangeArrowheads="1"/>
          </p:cNvSpPr>
          <p:nvPr/>
        </p:nvSpPr>
        <p:spPr bwMode="auto">
          <a:xfrm>
            <a:off x="6569078" y="1390652"/>
            <a:ext cx="3555999" cy="4668714"/>
          </a:xfrm>
          <a:prstGeom prst="rect">
            <a:avLst/>
          </a:prstGeom>
          <a:noFill/>
          <a:ln w="9525">
            <a:noFill/>
            <a:miter lim="800000"/>
            <a:headEnd/>
            <a:tailEnd/>
          </a:ln>
        </p:spPr>
        <p:txBody>
          <a:bodyPr wrap="square">
            <a:spAutoFit/>
          </a:bodyPr>
          <a:lstStyle/>
          <a:p>
            <a:pPr algn="just">
              <a:spcBef>
                <a:spcPts val="800"/>
              </a:spcBef>
            </a:pPr>
            <a:r>
              <a:rPr lang="en-US" altLang="zh-CN" sz="1867" dirty="0">
                <a:latin typeface="微软雅黑" pitchFamily="34" charset="-122"/>
                <a:ea typeface="微软雅黑" pitchFamily="34" charset="-122"/>
              </a:rPr>
              <a:t>switch(score / 10) {</a:t>
            </a:r>
          </a:p>
          <a:p>
            <a:pPr algn="just" eaLnBrk="0" hangingPunct="0">
              <a:spcBef>
                <a:spcPts val="800"/>
              </a:spcBef>
            </a:pPr>
            <a:r>
              <a:rPr lang="en-US" altLang="zh-CN" sz="1867" dirty="0">
                <a:solidFill>
                  <a:srgbClr val="FFC000"/>
                </a:solidFill>
                <a:latin typeface="微软雅黑" pitchFamily="34" charset="-122"/>
                <a:ea typeface="微软雅黑" pitchFamily="34" charset="-122"/>
              </a:rPr>
              <a:t>    </a:t>
            </a:r>
            <a:r>
              <a:rPr lang="en-US" altLang="zh-CN" sz="1867" dirty="0">
                <a:solidFill>
                  <a:srgbClr val="FF0000"/>
                </a:solidFill>
                <a:latin typeface="微软雅黑" pitchFamily="34" charset="-122"/>
                <a:ea typeface="微软雅黑" pitchFamily="34" charset="-122"/>
              </a:rPr>
              <a:t>case 10: </a:t>
            </a:r>
          </a:p>
          <a:p>
            <a:pPr algn="just" eaLnBrk="0" hangingPunct="0">
              <a:spcBef>
                <a:spcPts val="800"/>
              </a:spcBef>
            </a:pPr>
            <a:r>
              <a:rPr lang="en-US" altLang="zh-CN" sz="1867" dirty="0">
                <a:solidFill>
                  <a:srgbClr val="FF0000"/>
                </a:solidFill>
                <a:latin typeface="微软雅黑" pitchFamily="34" charset="-122"/>
                <a:ea typeface="微软雅黑" pitchFamily="34" charset="-122"/>
              </a:rPr>
              <a:t>    case 9: </a:t>
            </a:r>
            <a:r>
              <a:rPr lang="en-US" altLang="zh-CN" sz="1867" dirty="0" err="1">
                <a:latin typeface="微软雅黑" pitchFamily="34" charset="-122"/>
                <a:ea typeface="微软雅黑" pitchFamily="34" charset="-122"/>
              </a:rPr>
              <a:t>cout</a:t>
            </a:r>
            <a:r>
              <a:rPr lang="en-US" altLang="zh-CN" sz="1867" dirty="0">
                <a:solidFill>
                  <a:srgbClr val="FFC000"/>
                </a:solidFill>
                <a:latin typeface="微软雅黑" pitchFamily="34" charset="-122"/>
                <a:ea typeface="微软雅黑" pitchFamily="34" charset="-122"/>
              </a:rPr>
              <a:t> </a:t>
            </a:r>
            <a:r>
              <a:rPr lang="en-US" altLang="zh-CN" sz="1867" dirty="0">
                <a:latin typeface="微软雅黑" pitchFamily="34" charset="-122"/>
                <a:ea typeface="微软雅黑" pitchFamily="34" charset="-122"/>
              </a:rPr>
              <a:t>&lt;&lt;"A";</a:t>
            </a:r>
          </a:p>
          <a:p>
            <a:pPr algn="just" eaLnBrk="0" hangingPunct="0">
              <a:spcBef>
                <a:spcPts val="800"/>
              </a:spcBef>
            </a:pPr>
            <a:r>
              <a:rPr lang="en-US" altLang="zh-CN" sz="1867" dirty="0">
                <a:latin typeface="微软雅黑" pitchFamily="34" charset="-122"/>
                <a:ea typeface="微软雅黑" pitchFamily="34" charset="-122"/>
              </a:rPr>
              <a:t>                 break;</a:t>
            </a:r>
          </a:p>
          <a:p>
            <a:pPr algn="just" eaLnBrk="0" hangingPunct="0">
              <a:spcBef>
                <a:spcPts val="800"/>
              </a:spcBef>
            </a:pPr>
            <a:r>
              <a:rPr lang="en-US" altLang="zh-CN" sz="1867" dirty="0">
                <a:latin typeface="微软雅黑" pitchFamily="34" charset="-122"/>
                <a:ea typeface="微软雅黑" pitchFamily="34" charset="-122"/>
              </a:rPr>
              <a:t>    case 8: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"B";</a:t>
            </a:r>
          </a:p>
          <a:p>
            <a:pPr algn="just" eaLnBrk="0" hangingPunct="0">
              <a:spcBef>
                <a:spcPts val="800"/>
              </a:spcBef>
            </a:pPr>
            <a:r>
              <a:rPr lang="en-US" altLang="zh-CN" sz="1867" dirty="0">
                <a:latin typeface="微软雅黑" pitchFamily="34" charset="-122"/>
                <a:ea typeface="微软雅黑" pitchFamily="34" charset="-122"/>
              </a:rPr>
              <a:t>                break;</a:t>
            </a:r>
          </a:p>
          <a:p>
            <a:pPr algn="just" eaLnBrk="0" hangingPunct="0">
              <a:spcBef>
                <a:spcPts val="800"/>
              </a:spcBef>
            </a:pPr>
            <a:r>
              <a:rPr lang="en-US" altLang="zh-CN" sz="1867" dirty="0">
                <a:latin typeface="微软雅黑" pitchFamily="34" charset="-122"/>
                <a:ea typeface="微软雅黑" pitchFamily="34" charset="-122"/>
              </a:rPr>
              <a:t>    case 7: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&lt;&lt;"C";</a:t>
            </a:r>
          </a:p>
          <a:p>
            <a:pPr algn="just" eaLnBrk="0" hangingPunct="0">
              <a:spcBef>
                <a:spcPts val="800"/>
              </a:spcBef>
            </a:pPr>
            <a:r>
              <a:rPr lang="en-US" altLang="zh-CN" sz="1867" dirty="0">
                <a:latin typeface="微软雅黑" pitchFamily="34" charset="-122"/>
                <a:ea typeface="微软雅黑" pitchFamily="34" charset="-122"/>
              </a:rPr>
              <a:t>                break;</a:t>
            </a:r>
          </a:p>
          <a:p>
            <a:pPr algn="just" eaLnBrk="0" hangingPunct="0">
              <a:spcBef>
                <a:spcPts val="800"/>
              </a:spcBef>
            </a:pPr>
            <a:r>
              <a:rPr lang="en-US" altLang="zh-CN" sz="1867" dirty="0">
                <a:latin typeface="微软雅黑" pitchFamily="34" charset="-122"/>
                <a:ea typeface="微软雅黑" pitchFamily="34" charset="-122"/>
              </a:rPr>
              <a:t>    case 6: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"D";</a:t>
            </a:r>
          </a:p>
          <a:p>
            <a:pPr algn="just" eaLnBrk="0" hangingPunct="0">
              <a:spcBef>
                <a:spcPts val="800"/>
              </a:spcBef>
            </a:pPr>
            <a:r>
              <a:rPr lang="en-US" altLang="zh-CN" sz="1867" dirty="0">
                <a:latin typeface="微软雅黑" pitchFamily="34" charset="-122"/>
                <a:ea typeface="微软雅黑" pitchFamily="34" charset="-122"/>
              </a:rPr>
              <a:t>               break;</a:t>
            </a:r>
          </a:p>
          <a:p>
            <a:pPr algn="just" eaLnBrk="0" hangingPunct="0">
              <a:spcBef>
                <a:spcPts val="800"/>
              </a:spcBef>
            </a:pPr>
            <a:r>
              <a:rPr lang="en-US" altLang="zh-CN" sz="1867" dirty="0">
                <a:latin typeface="微软雅黑" pitchFamily="34" charset="-122"/>
                <a:ea typeface="微软雅黑" pitchFamily="34" charset="-122"/>
              </a:rPr>
              <a:t>    default: </a:t>
            </a:r>
            <a:r>
              <a:rPr lang="en-US" altLang="zh-CN" sz="1867" dirty="0" err="1">
                <a:latin typeface="微软雅黑" pitchFamily="34" charset="-122"/>
                <a:ea typeface="微软雅黑" pitchFamily="34" charset="-122"/>
              </a:rPr>
              <a:t>cout</a:t>
            </a:r>
            <a:r>
              <a:rPr lang="en-US" altLang="zh-CN" sz="1867" dirty="0">
                <a:latin typeface="微软雅黑" pitchFamily="34" charset="-122"/>
                <a:ea typeface="微软雅黑" pitchFamily="34" charset="-122"/>
              </a:rPr>
              <a:t> &lt;&lt; "E";</a:t>
            </a:r>
          </a:p>
          <a:p>
            <a:pPr eaLnBrk="0" hangingPunct="0">
              <a:spcBef>
                <a:spcPts val="800"/>
              </a:spcBef>
            </a:pPr>
            <a:r>
              <a:rPr lang="en-US" altLang="zh-CN" sz="1867" dirty="0">
                <a:latin typeface="微软雅黑" pitchFamily="34" charset="-122"/>
                <a:ea typeface="微软雅黑" pitchFamily="34" charset="-122"/>
              </a:rPr>
              <a:t> } </a:t>
            </a:r>
          </a:p>
        </p:txBody>
      </p:sp>
      <p:sp>
        <p:nvSpPr>
          <p:cNvPr id="5" name="Rectangle 22"/>
          <p:cNvSpPr>
            <a:spLocks noChangeArrowheads="1"/>
          </p:cNvSpPr>
          <p:nvPr/>
        </p:nvSpPr>
        <p:spPr bwMode="auto">
          <a:xfrm>
            <a:off x="975783" y="5411630"/>
            <a:ext cx="4853517" cy="461665"/>
          </a:xfrm>
          <a:prstGeom prst="rect">
            <a:avLst/>
          </a:prstGeom>
          <a:noFill/>
          <a:ln w="9525">
            <a:noFill/>
            <a:miter lim="800000"/>
            <a:headEnd/>
            <a:tailEnd/>
          </a:ln>
        </p:spPr>
        <p:txBody>
          <a:bodyPr wrap="square">
            <a:spAutoFit/>
          </a:bodyPr>
          <a:lstStyle/>
          <a:p>
            <a:r>
              <a:rPr lang="zh-CN" altLang="en-US" sz="2400" dirty="0">
                <a:latin typeface="微软雅黑" pitchFamily="34" charset="-122"/>
                <a:ea typeface="微软雅黑" pitchFamily="34" charset="-122"/>
              </a:rPr>
              <a:t>成绩档次与个位数无关</a:t>
            </a:r>
            <a:endParaRPr lang="en-US" altLang="zh-CN" sz="2400" dirty="0">
              <a:latin typeface="微软雅黑" pitchFamily="34" charset="-122"/>
              <a:ea typeface="微软雅黑" pitchFamily="34" charset="-122"/>
            </a:endParaRPr>
          </a:p>
        </p:txBody>
      </p:sp>
      <p:sp>
        <p:nvSpPr>
          <p:cNvPr id="3" name="标题 2">
            <a:extLst>
              <a:ext uri="{FF2B5EF4-FFF2-40B4-BE49-F238E27FC236}">
                <a16:creationId xmlns:a16="http://schemas.microsoft.com/office/drawing/2014/main" id="{553F0AFA-E3C9-9A72-9E13-0558CC232D76}"/>
              </a:ext>
            </a:extLst>
          </p:cNvPr>
          <p:cNvSpPr>
            <a:spLocks noGrp="1"/>
          </p:cNvSpPr>
          <p:nvPr>
            <p:ph type="title"/>
          </p:nvPr>
        </p:nvSpPr>
        <p:spPr/>
        <p:txBody>
          <a:bodyPr/>
          <a:lstStyle/>
          <a:p>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7263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726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2630" grpId="0" build="p" autoUpdateAnimBg="0"/>
      <p:bldP spid="2372631" grpId="0" autoUpdateAnimBg="0"/>
      <p:bldP spid="5" grpId="0"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9778"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计算机自动出四则运算计算题 </a:t>
            </a:r>
          </a:p>
        </p:txBody>
      </p:sp>
      <p:sp>
        <p:nvSpPr>
          <p:cNvPr id="157699" name="Text Box 4"/>
          <p:cNvSpPr txBox="1">
            <a:spLocks noChangeArrowheads="1"/>
          </p:cNvSpPr>
          <p:nvPr/>
        </p:nvSpPr>
        <p:spPr bwMode="auto">
          <a:xfrm>
            <a:off x="540669" y="2343151"/>
            <a:ext cx="6672019" cy="2864310"/>
          </a:xfrm>
          <a:prstGeom prst="rect">
            <a:avLst/>
          </a:prstGeom>
          <a:noFill/>
          <a:ln w="9525">
            <a:solidFill>
              <a:schemeClr val="tx1"/>
            </a:solidFill>
            <a:miter lim="800000"/>
            <a:headEnd/>
            <a:tailEnd/>
          </a:ln>
        </p:spPr>
        <p:txBody>
          <a:bodyPr wrap="none">
            <a:spAutoFit/>
          </a:bodyPr>
          <a:lstStyle/>
          <a:p>
            <a:pPr algn="just">
              <a:lnSpc>
                <a:spcPct val="140000"/>
              </a:lnSpc>
            </a:pPr>
            <a:r>
              <a:rPr lang="zh-CN" altLang="en-US" sz="1867" dirty="0">
                <a:latin typeface="微软雅黑" pitchFamily="34" charset="-122"/>
                <a:ea typeface="微软雅黑" pitchFamily="34" charset="-122"/>
              </a:rPr>
              <a:t>生成题目</a:t>
            </a:r>
          </a:p>
          <a:p>
            <a:pPr algn="just">
              <a:lnSpc>
                <a:spcPct val="140000"/>
              </a:lnSpc>
            </a:pPr>
            <a:r>
              <a:rPr lang="en-US" altLang="zh-CN" sz="1867" dirty="0">
                <a:latin typeface="微软雅黑" pitchFamily="34" charset="-122"/>
                <a:ea typeface="微软雅黑" pitchFamily="34" charset="-122"/>
              </a:rPr>
              <a:t>Switch(</a:t>
            </a:r>
            <a:r>
              <a:rPr lang="zh-CN" altLang="en-US" sz="1867" dirty="0">
                <a:latin typeface="微软雅黑" pitchFamily="34" charset="-122"/>
                <a:ea typeface="微软雅黑" pitchFamily="34" charset="-122"/>
              </a:rPr>
              <a:t>题目类型</a:t>
            </a:r>
            <a:r>
              <a:rPr lang="en-US" altLang="zh-CN" sz="1867" dirty="0">
                <a:latin typeface="微软雅黑" pitchFamily="34" charset="-122"/>
                <a:ea typeface="微软雅黑" pitchFamily="34" charset="-122"/>
              </a:rPr>
              <a:t>)  { </a:t>
            </a:r>
          </a:p>
          <a:p>
            <a:pPr algn="just">
              <a:lnSpc>
                <a:spcPct val="140000"/>
              </a:lnSpc>
            </a:pPr>
            <a:r>
              <a:rPr lang="en-US" altLang="zh-CN" sz="1867" dirty="0">
                <a:latin typeface="微软雅黑" pitchFamily="34" charset="-122"/>
                <a:ea typeface="微软雅黑" pitchFamily="34" charset="-122"/>
              </a:rPr>
              <a:t>      case </a:t>
            </a:r>
            <a:r>
              <a:rPr lang="zh-CN" altLang="en-US" sz="1867" dirty="0">
                <a:latin typeface="微软雅黑" pitchFamily="34" charset="-122"/>
                <a:ea typeface="微软雅黑" pitchFamily="34" charset="-122"/>
              </a:rPr>
              <a:t>加法：显示题目，输入和的值，判断正确与否</a:t>
            </a:r>
          </a:p>
          <a:p>
            <a:pPr algn="just">
              <a:lnSpc>
                <a:spcPct val="140000"/>
              </a:lnSpc>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case </a:t>
            </a:r>
            <a:r>
              <a:rPr lang="zh-CN" altLang="en-US" sz="1867" dirty="0">
                <a:latin typeface="微软雅黑" pitchFamily="34" charset="-122"/>
                <a:ea typeface="微软雅黑" pitchFamily="34" charset="-122"/>
              </a:rPr>
              <a:t>减法：显示题目，输入差的值，判断正确与否</a:t>
            </a:r>
          </a:p>
          <a:p>
            <a:pPr algn="just">
              <a:lnSpc>
                <a:spcPct val="140000"/>
              </a:lnSpc>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case </a:t>
            </a:r>
            <a:r>
              <a:rPr lang="zh-CN" altLang="en-US" sz="1867" dirty="0">
                <a:latin typeface="微软雅黑" pitchFamily="34" charset="-122"/>
                <a:ea typeface="微软雅黑" pitchFamily="34" charset="-122"/>
              </a:rPr>
              <a:t>乘法：显示题目，输入积的值，判断正确与否</a:t>
            </a:r>
          </a:p>
          <a:p>
            <a:pPr algn="just">
              <a:lnSpc>
                <a:spcPct val="140000"/>
              </a:lnSpc>
            </a:pPr>
            <a:r>
              <a:rPr lang="zh-CN" altLang="en-US" sz="1867" dirty="0">
                <a:latin typeface="微软雅黑" pitchFamily="34" charset="-122"/>
                <a:ea typeface="微软雅黑" pitchFamily="34" charset="-122"/>
              </a:rPr>
              <a:t>      </a:t>
            </a:r>
            <a:r>
              <a:rPr lang="en-US" altLang="zh-CN" sz="1867" dirty="0">
                <a:latin typeface="微软雅黑" pitchFamily="34" charset="-122"/>
                <a:ea typeface="微软雅黑" pitchFamily="34" charset="-122"/>
              </a:rPr>
              <a:t>case </a:t>
            </a:r>
            <a:r>
              <a:rPr lang="zh-CN" altLang="en-US" sz="1867" dirty="0">
                <a:latin typeface="微软雅黑" pitchFamily="34" charset="-122"/>
                <a:ea typeface="微软雅黑" pitchFamily="34" charset="-122"/>
              </a:rPr>
              <a:t>除法：显示题目，输入商和余数的值，判断正确与否</a:t>
            </a:r>
          </a:p>
          <a:p>
            <a:pPr algn="just">
              <a:lnSpc>
                <a:spcPct val="140000"/>
              </a:lnSpc>
            </a:pPr>
            <a:r>
              <a:rPr lang="en-US" altLang="zh-CN" sz="1867" dirty="0">
                <a:latin typeface="微软雅黑" pitchFamily="34" charset="-122"/>
                <a:ea typeface="微软雅黑" pitchFamily="34" charset="-122"/>
              </a:rPr>
              <a:t>}</a:t>
            </a:r>
          </a:p>
        </p:txBody>
      </p:sp>
      <p:sp>
        <p:nvSpPr>
          <p:cNvPr id="157700" name="Text Box 5"/>
          <p:cNvSpPr txBox="1">
            <a:spLocks noChangeArrowheads="1"/>
          </p:cNvSpPr>
          <p:nvPr/>
        </p:nvSpPr>
        <p:spPr bwMode="auto">
          <a:xfrm>
            <a:off x="371475" y="1403788"/>
            <a:ext cx="11137900" cy="461665"/>
          </a:xfrm>
          <a:prstGeom prst="rect">
            <a:avLst/>
          </a:prstGeom>
          <a:noFill/>
          <a:ln w="12700" cap="sq" algn="ctr">
            <a:noFill/>
            <a:miter lim="800000"/>
            <a:headEnd type="none" w="sm" len="sm"/>
            <a:tailEnd type="none" w="sm" len="sm"/>
          </a:ln>
        </p:spPr>
        <p:txBody>
          <a:bodyPr>
            <a:spAutoFit/>
          </a:bodyPr>
          <a:lstStyle/>
          <a:p>
            <a:pPr>
              <a:spcBef>
                <a:spcPct val="50000"/>
              </a:spcBef>
            </a:pPr>
            <a:r>
              <a:rPr lang="zh-CN" altLang="en-US" sz="2400" dirty="0">
                <a:latin typeface="微软雅黑" pitchFamily="34" charset="-122"/>
                <a:ea typeface="微软雅黑" pitchFamily="34" charset="-122"/>
              </a:rPr>
              <a:t>要求自动出</a:t>
            </a:r>
            <a:r>
              <a:rPr lang="en-US" altLang="zh-CN" sz="2400" dirty="0">
                <a:latin typeface="微软雅黑" pitchFamily="34" charset="-122"/>
                <a:ea typeface="微软雅黑" pitchFamily="34" charset="-122"/>
              </a:rPr>
              <a:t>0 - 9</a:t>
            </a:r>
            <a:r>
              <a:rPr lang="zh-CN" altLang="en-US" sz="2400" dirty="0">
                <a:latin typeface="微软雅黑" pitchFamily="34" charset="-122"/>
                <a:ea typeface="微软雅黑" pitchFamily="34" charset="-122"/>
              </a:rPr>
              <a:t>之间的四则运算题，并批改结果</a:t>
            </a:r>
          </a:p>
        </p:txBody>
      </p:sp>
    </p:spTree>
  </p:cSld>
  <p:clrMapOvr>
    <a:masterClrMapping/>
  </p:clrMapOvr>
  <p:transition spd="med">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0802" name="Rectangle 2"/>
          <p:cNvSpPr>
            <a:spLocks noGrp="1" noChangeArrowheads="1"/>
          </p:cNvSpPr>
          <p:nvPr>
            <p:ph type="title"/>
          </p:nvPr>
        </p:nvSpPr>
        <p:spPr/>
        <p:txBody>
          <a:bodyPr>
            <a:normAutofit/>
          </a:bodyPr>
          <a:lstStyle/>
          <a:p>
            <a:pPr eaLnBrk="1" hangingPunct="1">
              <a:defRPr/>
            </a:pPr>
            <a:r>
              <a:rPr lang="zh-CN" altLang="en-US" b="1" dirty="0">
                <a:latin typeface="微软雅黑" pitchFamily="34" charset="-122"/>
              </a:rPr>
              <a:t>关键问题</a:t>
            </a:r>
          </a:p>
        </p:txBody>
      </p:sp>
      <p:sp>
        <p:nvSpPr>
          <p:cNvPr id="158723" name="Rectangle 3"/>
          <p:cNvSpPr>
            <a:spLocks noGrp="1" noChangeArrowheads="1"/>
          </p:cNvSpPr>
          <p:nvPr>
            <p:ph idx="4294967295"/>
          </p:nvPr>
        </p:nvSpPr>
        <p:spPr>
          <a:xfrm>
            <a:off x="692150" y="1143000"/>
            <a:ext cx="10737850" cy="5197475"/>
          </a:xfrm>
        </p:spPr>
        <p:txBody>
          <a:bodyPr>
            <a:normAutofit/>
          </a:bodyPr>
          <a:lstStyle/>
          <a:p>
            <a:pPr eaLnBrk="1" hangingPunct="1">
              <a:lnSpc>
                <a:spcPct val="140000"/>
              </a:lnSpc>
              <a:buNone/>
            </a:pPr>
            <a:r>
              <a:rPr lang="zh-CN" altLang="en-US" sz="2400" b="1" dirty="0"/>
              <a:t>如何让程序每次执行的时候都出不同的题目？即不同的运算数，不同的运算符</a:t>
            </a:r>
          </a:p>
          <a:p>
            <a:pPr>
              <a:lnSpc>
                <a:spcPct val="140000"/>
              </a:lnSpc>
              <a:spcBef>
                <a:spcPts val="2400"/>
              </a:spcBef>
              <a:buNone/>
            </a:pPr>
            <a:r>
              <a:rPr lang="zh-CN" altLang="en-US" sz="2400" b="1" dirty="0"/>
              <a:t>运算数自动生成</a:t>
            </a:r>
            <a:endParaRPr lang="en-US" altLang="zh-CN" sz="2400" b="1" dirty="0"/>
          </a:p>
          <a:p>
            <a:pPr eaLnBrk="1" hangingPunct="1">
              <a:lnSpc>
                <a:spcPct val="140000"/>
              </a:lnSpc>
              <a:buNone/>
            </a:pPr>
            <a:r>
              <a:rPr lang="zh-CN" altLang="en-US" sz="1867" dirty="0"/>
              <a:t>随机数生成器</a:t>
            </a:r>
            <a:r>
              <a:rPr lang="en-US" altLang="zh-CN" sz="1867" dirty="0"/>
              <a:t>rand()</a:t>
            </a:r>
            <a:r>
              <a:rPr lang="zh-CN" altLang="en-US" sz="1867" dirty="0"/>
              <a:t>：能随机生成</a:t>
            </a:r>
            <a:r>
              <a:rPr lang="en-US" altLang="zh-CN" sz="1867" dirty="0"/>
              <a:t>0</a:t>
            </a:r>
            <a:r>
              <a:rPr lang="zh-CN" altLang="en-US" sz="1867" dirty="0"/>
              <a:t>到</a:t>
            </a:r>
            <a:r>
              <a:rPr lang="en-US" altLang="zh-CN" sz="1867" dirty="0"/>
              <a:t>RAND_MAX</a:t>
            </a:r>
            <a:r>
              <a:rPr lang="zh-CN" altLang="en-US" sz="1867" dirty="0"/>
              <a:t>之间的整型数 </a:t>
            </a:r>
          </a:p>
          <a:p>
            <a:pPr eaLnBrk="1" hangingPunct="1">
              <a:lnSpc>
                <a:spcPct val="140000"/>
              </a:lnSpc>
              <a:buNone/>
            </a:pPr>
            <a:r>
              <a:rPr lang="zh-CN" altLang="en-US" sz="1867" dirty="0"/>
              <a:t>将生成的随机数映射到</a:t>
            </a:r>
            <a:r>
              <a:rPr lang="en-US" altLang="zh-CN" sz="1867" dirty="0"/>
              <a:t>0 - 9</a:t>
            </a:r>
            <a:r>
              <a:rPr lang="zh-CN" altLang="en-US" sz="1867" dirty="0"/>
              <a:t>之间：</a:t>
            </a:r>
          </a:p>
          <a:p>
            <a:pPr lvl="1" eaLnBrk="1" hangingPunct="1">
              <a:lnSpc>
                <a:spcPct val="140000"/>
              </a:lnSpc>
              <a:buNone/>
            </a:pPr>
            <a:r>
              <a:rPr lang="en-US" altLang="zh-CN" sz="1867" dirty="0"/>
              <a:t>rand() % 10</a:t>
            </a:r>
          </a:p>
          <a:p>
            <a:pPr lvl="1" eaLnBrk="1" hangingPunct="1">
              <a:lnSpc>
                <a:spcPct val="140000"/>
              </a:lnSpc>
              <a:buNone/>
            </a:pPr>
            <a:r>
              <a:rPr lang="en-US" altLang="zh-CN" sz="1867" dirty="0"/>
              <a:t>rand() * 10 / (RAND_MAX  + 1)</a:t>
            </a:r>
            <a:endParaRPr lang="zh-CN" altLang="en-US" sz="1867" dirty="0"/>
          </a:p>
          <a:p>
            <a:pPr>
              <a:lnSpc>
                <a:spcPct val="140000"/>
              </a:lnSpc>
              <a:spcBef>
                <a:spcPts val="2400"/>
              </a:spcBef>
              <a:buNone/>
            </a:pPr>
            <a:r>
              <a:rPr lang="zh-CN" altLang="en-US" sz="2400" b="1" dirty="0"/>
              <a:t>运算符的生成</a:t>
            </a:r>
            <a:endParaRPr lang="en-US" altLang="zh-CN" sz="2400" b="1" dirty="0"/>
          </a:p>
          <a:p>
            <a:pPr eaLnBrk="1" hangingPunct="1">
              <a:lnSpc>
                <a:spcPct val="140000"/>
              </a:lnSpc>
              <a:buNone/>
            </a:pPr>
            <a:r>
              <a:rPr lang="zh-CN" altLang="en-US" sz="1867" dirty="0"/>
              <a:t>用编码</a:t>
            </a:r>
            <a:r>
              <a:rPr lang="en-US" altLang="zh-CN" sz="1867" dirty="0"/>
              <a:t>0 - 3</a:t>
            </a:r>
            <a:r>
              <a:rPr lang="zh-CN" altLang="en-US" sz="1867" dirty="0"/>
              <a:t>表示四个运算符。因此题目的生成就是生成</a:t>
            </a:r>
            <a:r>
              <a:rPr lang="en-US" altLang="zh-CN" sz="1867" dirty="0"/>
              <a:t>0 - 3</a:t>
            </a:r>
            <a:r>
              <a:rPr lang="zh-CN" altLang="en-US" sz="1867" dirty="0"/>
              <a:t>之间的随机数。</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8723">
                                            <p:txEl>
                                              <p:pRg st="1" end="1"/>
                                            </p:txEl>
                                          </p:spTgt>
                                        </p:tgtEl>
                                        <p:attrNameLst>
                                          <p:attrName>style.visibility</p:attrName>
                                        </p:attrNameLst>
                                      </p:cBhvr>
                                      <p:to>
                                        <p:strVal val="visible"/>
                                      </p:to>
                                    </p:set>
                                    <p:animEffect transition="in" filter="blinds(horizontal)">
                                      <p:cBhvr>
                                        <p:cTn id="7" dur="500"/>
                                        <p:tgtEl>
                                          <p:spTgt spid="15872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8723">
                                            <p:txEl>
                                              <p:pRg st="2" end="2"/>
                                            </p:txEl>
                                          </p:spTgt>
                                        </p:tgtEl>
                                        <p:attrNameLst>
                                          <p:attrName>style.visibility</p:attrName>
                                        </p:attrNameLst>
                                      </p:cBhvr>
                                      <p:to>
                                        <p:strVal val="visible"/>
                                      </p:to>
                                    </p:set>
                                    <p:animEffect transition="in" filter="blinds(horizontal)">
                                      <p:cBhvr>
                                        <p:cTn id="10" dur="500"/>
                                        <p:tgtEl>
                                          <p:spTgt spid="15872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58723">
                                            <p:txEl>
                                              <p:pRg st="3" end="3"/>
                                            </p:txEl>
                                          </p:spTgt>
                                        </p:tgtEl>
                                        <p:attrNameLst>
                                          <p:attrName>style.visibility</p:attrName>
                                        </p:attrNameLst>
                                      </p:cBhvr>
                                      <p:to>
                                        <p:strVal val="visible"/>
                                      </p:to>
                                    </p:set>
                                    <p:animEffect transition="in" filter="blinds(horizontal)">
                                      <p:cBhvr>
                                        <p:cTn id="13" dur="500"/>
                                        <p:tgtEl>
                                          <p:spTgt spid="15872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58723">
                                            <p:txEl>
                                              <p:pRg st="4" end="4"/>
                                            </p:txEl>
                                          </p:spTgt>
                                        </p:tgtEl>
                                        <p:attrNameLst>
                                          <p:attrName>style.visibility</p:attrName>
                                        </p:attrNameLst>
                                      </p:cBhvr>
                                      <p:to>
                                        <p:strVal val="visible"/>
                                      </p:to>
                                    </p:set>
                                    <p:animEffect transition="in" filter="blinds(horizontal)">
                                      <p:cBhvr>
                                        <p:cTn id="16" dur="500"/>
                                        <p:tgtEl>
                                          <p:spTgt spid="15872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58723">
                                            <p:txEl>
                                              <p:pRg st="5" end="5"/>
                                            </p:txEl>
                                          </p:spTgt>
                                        </p:tgtEl>
                                        <p:attrNameLst>
                                          <p:attrName>style.visibility</p:attrName>
                                        </p:attrNameLst>
                                      </p:cBhvr>
                                      <p:to>
                                        <p:strVal val="visible"/>
                                      </p:to>
                                    </p:set>
                                    <p:animEffect transition="in" filter="blinds(horizontal)">
                                      <p:cBhvr>
                                        <p:cTn id="19" dur="500"/>
                                        <p:tgtEl>
                                          <p:spTgt spid="15872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58723">
                                            <p:txEl>
                                              <p:pRg st="6" end="6"/>
                                            </p:txEl>
                                          </p:spTgt>
                                        </p:tgtEl>
                                        <p:attrNameLst>
                                          <p:attrName>style.visibility</p:attrName>
                                        </p:attrNameLst>
                                      </p:cBhvr>
                                      <p:to>
                                        <p:strVal val="visible"/>
                                      </p:to>
                                    </p:set>
                                    <p:animEffect transition="in" filter="blinds(horizontal)">
                                      <p:cBhvr>
                                        <p:cTn id="24" dur="500"/>
                                        <p:tgtEl>
                                          <p:spTgt spid="15872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58723">
                                            <p:txEl>
                                              <p:pRg st="7" end="7"/>
                                            </p:txEl>
                                          </p:spTgt>
                                        </p:tgtEl>
                                        <p:attrNameLst>
                                          <p:attrName>style.visibility</p:attrName>
                                        </p:attrNameLst>
                                      </p:cBhvr>
                                      <p:to>
                                        <p:strVal val="visible"/>
                                      </p:to>
                                    </p:set>
                                    <p:animEffect transition="in" filter="blinds(horizontal)">
                                      <p:cBhvr>
                                        <p:cTn id="27" dur="500"/>
                                        <p:tgtEl>
                                          <p:spTgt spid="158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主题​​">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11855</TotalTime>
  <Words>43052</Words>
  <Application>Microsoft Office PowerPoint</Application>
  <PresentationFormat>宽屏</PresentationFormat>
  <Paragraphs>6666</Paragraphs>
  <Slides>485</Slides>
  <Notes>50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5</vt:i4>
      </vt:variant>
      <vt:variant>
        <vt:lpstr>幻灯片标题</vt:lpstr>
      </vt:variant>
      <vt:variant>
        <vt:i4>485</vt:i4>
      </vt:variant>
    </vt:vector>
  </HeadingPairs>
  <TitlesOfParts>
    <vt:vector size="504" baseType="lpstr">
      <vt:lpstr>阿里巴巴普惠体 R</vt:lpstr>
      <vt:lpstr>楷体_GB2312</vt:lpstr>
      <vt:lpstr>宋体</vt:lpstr>
      <vt:lpstr>微软雅黑</vt:lpstr>
      <vt:lpstr>幼圆</vt:lpstr>
      <vt:lpstr>字魂36号-正文宋楷</vt:lpstr>
      <vt:lpstr>Arial</vt:lpstr>
      <vt:lpstr>Calibri</vt:lpstr>
      <vt:lpstr>Century Gothic</vt:lpstr>
      <vt:lpstr>Courier New</vt:lpstr>
      <vt:lpstr>Symbol</vt:lpstr>
      <vt:lpstr>Times New Roman</vt:lpstr>
      <vt:lpstr>Wingdings</vt:lpstr>
      <vt:lpstr>1_Office 主题​​</vt:lpstr>
      <vt:lpstr>Picture</vt:lpstr>
      <vt:lpstr>公式</vt:lpstr>
      <vt:lpstr>Equation.3</vt:lpstr>
      <vt:lpstr>位图图像</vt:lpstr>
      <vt:lpstr>Equation</vt:lpstr>
      <vt:lpstr>C++程序设计基本方法</vt:lpstr>
      <vt:lpstr>教材参考教材</vt:lpstr>
      <vt:lpstr>流程图</vt:lpstr>
      <vt:lpstr>N-S图</vt:lpstr>
      <vt:lpstr>N-S图</vt:lpstr>
      <vt:lpstr>伪代码</vt:lpstr>
      <vt:lpstr>编码：C和C++</vt:lpstr>
      <vt:lpstr>编译</vt:lpstr>
      <vt:lpstr>链接</vt:lpstr>
      <vt:lpstr>加载</vt:lpstr>
      <vt:lpstr>程序的调试</vt:lpstr>
      <vt:lpstr>程序的基本结构</vt:lpstr>
      <vt:lpstr>注释</vt:lpstr>
      <vt:lpstr>编译预处理</vt:lpstr>
      <vt:lpstr>库包含的格式</vt:lpstr>
      <vt:lpstr>名字空间</vt:lpstr>
      <vt:lpstr>使用名字空间的指令 </vt:lpstr>
      <vt:lpstr>主程序</vt:lpstr>
      <vt:lpstr>函数的构成</vt:lpstr>
      <vt:lpstr>函数头</vt:lpstr>
      <vt:lpstr>函数体</vt:lpstr>
      <vt:lpstr>函数体的组成</vt:lpstr>
      <vt:lpstr>变量及变量定义</vt:lpstr>
      <vt:lpstr>变量命名</vt:lpstr>
      <vt:lpstr>自动类型推断</vt:lpstr>
      <vt:lpstr>自动类型推断</vt:lpstr>
      <vt:lpstr>数据类型</vt:lpstr>
      <vt:lpstr>数据类型—整型</vt:lpstr>
      <vt:lpstr>VS中占用的空间大小</vt:lpstr>
      <vt:lpstr>整型数的表示—整数的编码</vt:lpstr>
      <vt:lpstr>原码</vt:lpstr>
      <vt:lpstr>反码</vt:lpstr>
      <vt:lpstr>补码</vt:lpstr>
      <vt:lpstr>使用整数需注意</vt:lpstr>
      <vt:lpstr>无符号整数</vt:lpstr>
      <vt:lpstr>验证程序</vt:lpstr>
      <vt:lpstr>数据类型--实型数的表示</vt:lpstr>
      <vt:lpstr>浮点数的存储</vt:lpstr>
      <vt:lpstr>C++的浮点类型</vt:lpstr>
      <vt:lpstr>浮点数的截断误差</vt:lpstr>
      <vt:lpstr>数据类型—字符类型</vt:lpstr>
      <vt:lpstr>字符的机内表示</vt:lpstr>
      <vt:lpstr>ASCII码</vt:lpstr>
      <vt:lpstr>数据类型—布尔类型</vt:lpstr>
      <vt:lpstr>重新命名类型名</vt:lpstr>
      <vt:lpstr>了解占用的内存量</vt:lpstr>
      <vt:lpstr>常量</vt:lpstr>
      <vt:lpstr>整型常量</vt:lpstr>
      <vt:lpstr>浮点常量</vt:lpstr>
      <vt:lpstr>字符常量</vt:lpstr>
      <vt:lpstr>常用的转义字符</vt:lpstr>
      <vt:lpstr>符号常量</vt:lpstr>
      <vt:lpstr>C语言风格的定义</vt:lpstr>
      <vt:lpstr>C++风格的定义</vt:lpstr>
      <vt:lpstr>常量表达式</vt:lpstr>
      <vt:lpstr>输入流对象cin</vt:lpstr>
      <vt:lpstr>用户的响应</vt:lpstr>
      <vt:lpstr>cin.get </vt:lpstr>
      <vt:lpstr>输出流对象cout </vt:lpstr>
      <vt:lpstr>输入异常</vt:lpstr>
      <vt:lpstr>表达式</vt:lpstr>
      <vt:lpstr>算术表达式</vt:lpstr>
      <vt:lpstr>算术表达式的注意事项</vt:lpstr>
      <vt:lpstr>各种类型的数据的混合运算</vt:lpstr>
      <vt:lpstr>类型转换 </vt:lpstr>
      <vt:lpstr>除法问题</vt:lpstr>
      <vt:lpstr>强制类型转换</vt:lpstr>
      <vt:lpstr>转换类型运算符</vt:lpstr>
      <vt:lpstr>数学函数库</vt:lpstr>
      <vt:lpstr>cmath的主要内容</vt:lpstr>
      <vt:lpstr>赋值表达式</vt:lpstr>
      <vt:lpstr>赋值语句</vt:lpstr>
      <vt:lpstr>赋值作为表达式的意义</vt:lpstr>
      <vt:lpstr>复合赋值运算</vt:lpstr>
      <vt:lpstr>自增、自减运算符</vt:lpstr>
      <vt:lpstr>总结</vt:lpstr>
      <vt:lpstr>第3章 分支程序设计</vt:lpstr>
      <vt:lpstr>关系表达式</vt:lpstr>
      <vt:lpstr>注意事项</vt:lpstr>
      <vt:lpstr>逻辑表达式</vt:lpstr>
      <vt:lpstr>写出下列问题的逻辑表达式</vt:lpstr>
      <vt:lpstr>逻辑表达式的运算对象</vt:lpstr>
      <vt:lpstr>短路求值</vt:lpstr>
      <vt:lpstr>if 语句</vt:lpstr>
      <vt:lpstr>if  语句使用注意</vt:lpstr>
      <vt:lpstr>判断闰年的程序</vt:lpstr>
      <vt:lpstr>if 语句的嵌套</vt:lpstr>
      <vt:lpstr>缩进对齐 </vt:lpstr>
      <vt:lpstr>程序实例</vt:lpstr>
      <vt:lpstr>改进解一元二次方程的程序</vt:lpstr>
      <vt:lpstr>条件表达式</vt:lpstr>
      <vt:lpstr>实例</vt:lpstr>
      <vt:lpstr>switch语句</vt:lpstr>
      <vt:lpstr>switch语句</vt:lpstr>
      <vt:lpstr>Break语句</vt:lpstr>
      <vt:lpstr>按下表将百分制成绩转换成5 级记分制</vt:lpstr>
      <vt:lpstr>PowerPoint 演示文稿</vt:lpstr>
      <vt:lpstr>计算机自动出四则运算计算题 </vt:lpstr>
      <vt:lpstr>关键问题</vt:lpstr>
      <vt:lpstr>自动出题程序</vt:lpstr>
      <vt:lpstr>PowerPoint 演示文稿</vt:lpstr>
      <vt:lpstr>随机数生成</vt:lpstr>
      <vt:lpstr>设置随机数的种子</vt:lpstr>
      <vt:lpstr>自动出题程序</vt:lpstr>
      <vt:lpstr>PowerPoint 演示文稿</vt:lpstr>
      <vt:lpstr>程序的缺陷</vt:lpstr>
      <vt:lpstr>计数循环</vt:lpstr>
      <vt:lpstr>for循环语句</vt:lpstr>
      <vt:lpstr>for循环实例</vt:lpstr>
      <vt:lpstr>方案二</vt:lpstr>
      <vt:lpstr>PowerPoint 演示文稿</vt:lpstr>
      <vt:lpstr>for循环的进一步讨论</vt:lpstr>
      <vt:lpstr>逗号表达式</vt:lpstr>
      <vt:lpstr>表达式1可选</vt:lpstr>
      <vt:lpstr>表达式2可选</vt:lpstr>
      <vt:lpstr>for循环实例</vt:lpstr>
      <vt:lpstr>PowerPoint 演示文稿</vt:lpstr>
      <vt:lpstr>表达式3可选</vt:lpstr>
      <vt:lpstr>循环的嵌套</vt:lpstr>
      <vt:lpstr>打印九九乘法表 </vt:lpstr>
      <vt:lpstr>范围for</vt:lpstr>
      <vt:lpstr>break语句</vt:lpstr>
      <vt:lpstr>break语句实例</vt:lpstr>
      <vt:lpstr>continue 语句</vt:lpstr>
      <vt:lpstr>continue语句实例</vt:lpstr>
      <vt:lpstr>基于哨兵的循环</vt:lpstr>
      <vt:lpstr>While 循环语句</vt:lpstr>
      <vt:lpstr>While语句实例</vt:lpstr>
      <vt:lpstr>PowerPoint 演示文稿</vt:lpstr>
      <vt:lpstr>PowerPoint 演示文稿</vt:lpstr>
      <vt:lpstr>PowerPoint 演示文稿</vt:lpstr>
      <vt:lpstr>PowerPoint 演示文稿</vt:lpstr>
      <vt:lpstr>PowerPoint 演示文稿</vt:lpstr>
      <vt:lpstr>PowerPoint 演示文稿</vt:lpstr>
      <vt:lpstr>Do…While 循环语句</vt:lpstr>
      <vt:lpstr>do  ……  while实例</vt:lpstr>
      <vt:lpstr>计算方法</vt:lpstr>
      <vt:lpstr>PowerPoint 演示文稿</vt:lpstr>
      <vt:lpstr>循环的中途退出</vt:lpstr>
      <vt:lpstr>解决方案</vt:lpstr>
      <vt:lpstr>枚举法</vt:lpstr>
      <vt:lpstr>阶梯问题</vt:lpstr>
      <vt:lpstr>PowerPoint 演示文稿</vt:lpstr>
      <vt:lpstr>实例二  水果问题</vt:lpstr>
      <vt:lpstr>PowerPoint 演示文稿</vt:lpstr>
      <vt:lpstr>贪婪法的基本思想</vt:lpstr>
      <vt:lpstr>贪婪法实例</vt:lpstr>
      <vt:lpstr>函数概念</vt:lpstr>
      <vt:lpstr>函数的例子</vt:lpstr>
      <vt:lpstr>函数的用途</vt:lpstr>
      <vt:lpstr>提取函数</vt:lpstr>
      <vt:lpstr>函数定义</vt:lpstr>
      <vt:lpstr>函数的命名</vt:lpstr>
      <vt:lpstr>函数举例—无参数、无返回值的函数 </vt:lpstr>
      <vt:lpstr>函数举例—有参数、无返回值的函数</vt:lpstr>
      <vt:lpstr>函数举例—无参数、有返回值的函数</vt:lpstr>
      <vt:lpstr>函数举例—有参数、有返回值的函数 </vt:lpstr>
      <vt:lpstr>函数举例—返回布尔量的函数</vt:lpstr>
      <vt:lpstr>尾置返回类型</vt:lpstr>
      <vt:lpstr>函数的使用</vt:lpstr>
      <vt:lpstr>函数声明</vt:lpstr>
      <vt:lpstr>函数调用</vt:lpstr>
      <vt:lpstr>函数使用实例</vt:lpstr>
      <vt:lpstr>函数使用实例</vt:lpstr>
      <vt:lpstr>函数执行过程</vt:lpstr>
      <vt:lpstr>函数执行过程</vt:lpstr>
      <vt:lpstr>变量的作用域</vt:lpstr>
      <vt:lpstr>PowerPoint 演示文稿</vt:lpstr>
      <vt:lpstr>全局变量的使用说明</vt:lpstr>
      <vt:lpstr>存储类别</vt:lpstr>
      <vt:lpstr>auto</vt:lpstr>
      <vt:lpstr>register</vt:lpstr>
      <vt:lpstr>extern</vt:lpstr>
      <vt:lpstr>PowerPoint 演示文稿</vt:lpstr>
      <vt:lpstr>PowerPoint 演示文稿</vt:lpstr>
      <vt:lpstr>注意</vt:lpstr>
      <vt:lpstr>static</vt:lpstr>
      <vt:lpstr>静态的局部变量</vt:lpstr>
      <vt:lpstr>静态的全局变量</vt:lpstr>
      <vt:lpstr>PowerPoint 演示文稿</vt:lpstr>
      <vt:lpstr>参数默认值</vt:lpstr>
      <vt:lpstr>使用注意事项</vt:lpstr>
      <vt:lpstr>内联函数</vt:lpstr>
      <vt:lpstr>慎用内联函数</vt:lpstr>
      <vt:lpstr>常量表达式函数</vt:lpstr>
      <vt:lpstr>常量表达式函数使用注意事项</vt:lpstr>
      <vt:lpstr>重载函数</vt:lpstr>
      <vt:lpstr>函数重载</vt:lpstr>
      <vt:lpstr>函数模板</vt:lpstr>
      <vt:lpstr>函数模板的定义</vt:lpstr>
      <vt:lpstr>函数模板实例</vt:lpstr>
      <vt:lpstr>显式实例化</vt:lpstr>
      <vt:lpstr>部分显式实例化</vt:lpstr>
      <vt:lpstr>利用尾置返回类型自动推断</vt:lpstr>
      <vt:lpstr>函数模板的特化</vt:lpstr>
      <vt:lpstr>函数模板的特化</vt:lpstr>
      <vt:lpstr>递归概念</vt:lpstr>
      <vt:lpstr>递归函数</vt:lpstr>
      <vt:lpstr>递归函数的常见模式</vt:lpstr>
      <vt:lpstr>递归函数实例—阶乘函数</vt:lpstr>
      <vt:lpstr>Fibonacci函数</vt:lpstr>
      <vt:lpstr>递归函数的执行</vt:lpstr>
      <vt:lpstr>递归与非递归的选择</vt:lpstr>
      <vt:lpstr>Fibonacci函数的非递归实现</vt:lpstr>
      <vt:lpstr>递归实例 -- 打印三角形</vt:lpstr>
      <vt:lpstr>Display的设计与实现</vt:lpstr>
      <vt:lpstr>Draw函数的实现</vt:lpstr>
      <vt:lpstr>递归实例—Hanoi塔问题</vt:lpstr>
      <vt:lpstr>Hannoi塔</vt:lpstr>
      <vt:lpstr>Hannoi塔</vt:lpstr>
      <vt:lpstr>Hannoi塔</vt:lpstr>
      <vt:lpstr>Hannoi塔</vt:lpstr>
      <vt:lpstr>Hannoi塔</vt:lpstr>
      <vt:lpstr>Hannoi塔</vt:lpstr>
      <vt:lpstr>解题思路</vt:lpstr>
      <vt:lpstr>Hanoi 塔函数</vt:lpstr>
      <vt:lpstr>递归实例</vt:lpstr>
      <vt:lpstr>递归实例</vt:lpstr>
      <vt:lpstr>总结 </vt:lpstr>
      <vt:lpstr>一维数组</vt:lpstr>
      <vt:lpstr>数组</vt:lpstr>
      <vt:lpstr>数组的定义</vt:lpstr>
      <vt:lpstr>初始化</vt:lpstr>
      <vt:lpstr>访问数组</vt:lpstr>
      <vt:lpstr>数组的输入输出</vt:lpstr>
      <vt:lpstr>数组在内存中</vt:lpstr>
      <vt:lpstr>数组在内存中</vt:lpstr>
      <vt:lpstr>数组下标超界问题</vt:lpstr>
      <vt:lpstr>数组应用—求均值和方差</vt:lpstr>
      <vt:lpstr>使均值方差问题的程序更通用</vt:lpstr>
      <vt:lpstr>数组应用</vt:lpstr>
      <vt:lpstr>PowerPoint 演示文稿</vt:lpstr>
      <vt:lpstr>一维数组作为函数的参数</vt:lpstr>
      <vt:lpstr>统计函数的实现</vt:lpstr>
      <vt:lpstr>average函数的使用</vt:lpstr>
      <vt:lpstr>一个有趣的现象 </vt:lpstr>
      <vt:lpstr>统计函数的实现</vt:lpstr>
      <vt:lpstr>average函数的使用</vt:lpstr>
      <vt:lpstr>数组参数的传递机制</vt:lpstr>
      <vt:lpstr>数组作为函数的参数</vt:lpstr>
      <vt:lpstr>均分纸牌问题</vt:lpstr>
      <vt:lpstr>设计考虑</vt:lpstr>
      <vt:lpstr>实现程序</vt:lpstr>
      <vt:lpstr>排序和查找</vt:lpstr>
      <vt:lpstr>顺序查找</vt:lpstr>
      <vt:lpstr>二分查找</vt:lpstr>
      <vt:lpstr>PowerPoint 演示文稿</vt:lpstr>
      <vt:lpstr>二分查找程序</vt:lpstr>
      <vt:lpstr>搜索算法的效率</vt:lpstr>
      <vt:lpstr>N 和 log2N 的值</vt:lpstr>
      <vt:lpstr>直接选择排序</vt:lpstr>
      <vt:lpstr>直接选择排序实例</vt:lpstr>
      <vt:lpstr>直接选择排序的实现</vt:lpstr>
      <vt:lpstr>直接选择排序的效率</vt:lpstr>
      <vt:lpstr>   冒泡排序法</vt:lpstr>
      <vt:lpstr>冒泡过程</vt:lpstr>
      <vt:lpstr>PowerPoint 演示文稿</vt:lpstr>
      <vt:lpstr>PowerPoint 演示文稿</vt:lpstr>
      <vt:lpstr>冒泡排序的效率</vt:lpstr>
      <vt:lpstr>多维数组</vt:lpstr>
      <vt:lpstr>解读二维数组</vt:lpstr>
      <vt:lpstr>二维数组的内存映像</vt:lpstr>
      <vt:lpstr>多维数组的初始化</vt:lpstr>
      <vt:lpstr>多维数组的初始化</vt:lpstr>
      <vt:lpstr>程序举例--矩阵乘法 </vt:lpstr>
      <vt:lpstr>PowerPoint 演示文稿</vt:lpstr>
      <vt:lpstr>PowerPoint 演示文稿</vt:lpstr>
      <vt:lpstr>程序举例--打印N阶魔阵</vt:lpstr>
      <vt:lpstr>填写魔阵的思想</vt:lpstr>
      <vt:lpstr>难点</vt:lpstr>
      <vt:lpstr>PowerPoint 演示文稿</vt:lpstr>
      <vt:lpstr>PowerPoint 演示文稿</vt:lpstr>
      <vt:lpstr>二维数组作为函数参数</vt:lpstr>
      <vt:lpstr>PowerPoint 演示文稿</vt:lpstr>
      <vt:lpstr>字符串 </vt:lpstr>
      <vt:lpstr>字符串变量的定义及初始化</vt:lpstr>
      <vt:lpstr>字符串的输入输出</vt:lpstr>
      <vt:lpstr>用cin和cout</vt:lpstr>
      <vt:lpstr>函数cin.get()和cin.getline() </vt:lpstr>
      <vt:lpstr>字符串处理函数 </vt:lpstr>
      <vt:lpstr>PowerPoint 演示文稿</vt:lpstr>
      <vt:lpstr>字符串应用实例</vt:lpstr>
      <vt:lpstr>基本处理过程</vt:lpstr>
      <vt:lpstr>完整程序</vt:lpstr>
      <vt:lpstr>完整程序</vt:lpstr>
      <vt:lpstr>字符串传递</vt:lpstr>
      <vt:lpstr>字符串作为函数参数</vt:lpstr>
      <vt:lpstr>string类</vt:lpstr>
      <vt:lpstr>string类与字符数组的相同处</vt:lpstr>
      <vt:lpstr>用运算符操作string类对象</vt:lpstr>
      <vt:lpstr>通用算法</vt:lpstr>
      <vt:lpstr>回溯法 </vt:lpstr>
      <vt:lpstr>分书问题</vt:lpstr>
      <vt:lpstr>存储设计</vt:lpstr>
      <vt:lpstr>解题思路</vt:lpstr>
      <vt:lpstr>PowerPoint 演示文稿</vt:lpstr>
      <vt:lpstr>PowerPoint 演示文稿</vt:lpstr>
      <vt:lpstr>PowerPoint 演示文稿</vt:lpstr>
      <vt:lpstr>八皇后问题 </vt:lpstr>
      <vt:lpstr>算法 </vt:lpstr>
      <vt:lpstr>存储设计</vt:lpstr>
      <vt:lpstr>PowerPoint 演示文稿</vt:lpstr>
      <vt:lpstr>PowerPoint 演示文稿</vt:lpstr>
      <vt:lpstr>找所有方案</vt:lpstr>
      <vt:lpstr>分治法</vt:lpstr>
      <vt:lpstr>快速排序</vt:lpstr>
      <vt:lpstr>PowerPoint 演示文稿</vt:lpstr>
      <vt:lpstr>快速排序要解决的问题</vt:lpstr>
      <vt:lpstr>划分过程</vt:lpstr>
      <vt:lpstr>PowerPoint 演示文稿</vt:lpstr>
      <vt:lpstr>Divide函数</vt:lpstr>
      <vt:lpstr>快速排序函数</vt:lpstr>
      <vt:lpstr>动态规划的思想</vt:lpstr>
      <vt:lpstr>硬币找零问题</vt:lpstr>
      <vt:lpstr>分治法解法1</vt:lpstr>
      <vt:lpstr>PowerPoint 演示文稿</vt:lpstr>
      <vt:lpstr>分治法解法2</vt:lpstr>
      <vt:lpstr>动态规划解</vt:lpstr>
      <vt:lpstr>函数原型</vt:lpstr>
      <vt:lpstr>PowerPoint 演示文稿</vt:lpstr>
      <vt:lpstr>总结</vt:lpstr>
      <vt:lpstr>指针简介</vt:lpstr>
      <vt:lpstr>指针概念</vt:lpstr>
      <vt:lpstr>指针变量定义</vt:lpstr>
      <vt:lpstr>空指针</vt:lpstr>
      <vt:lpstr>指针变量的操作</vt:lpstr>
      <vt:lpstr>指针实例</vt:lpstr>
      <vt:lpstr>指针变量的使用</vt:lpstr>
      <vt:lpstr>reinterpret_cast</vt:lpstr>
      <vt:lpstr>指向数组元素的指针</vt:lpstr>
      <vt:lpstr>指针与数组</vt:lpstr>
      <vt:lpstr>指针的算术运算</vt:lpstr>
      <vt:lpstr>数组元素的指针表示</vt:lpstr>
      <vt:lpstr>PowerPoint 演示文稿</vt:lpstr>
      <vt:lpstr>动态内存分配</vt:lpstr>
      <vt:lpstr>动态内存分配与回收</vt:lpstr>
      <vt:lpstr>动态内存分配与回收</vt:lpstr>
      <vt:lpstr>动态分配是否成功</vt:lpstr>
      <vt:lpstr>检查动态内存分配是否成功</vt:lpstr>
      <vt:lpstr>assert宏 </vt:lpstr>
      <vt:lpstr>内存分配的进一步介绍</vt:lpstr>
      <vt:lpstr>动态变量应用示例</vt:lpstr>
      <vt:lpstr>PowerPoint 演示文稿</vt:lpstr>
      <vt:lpstr>字符串与指针</vt:lpstr>
      <vt:lpstr>String = “abcde”</vt:lpstr>
      <vt:lpstr>PowerPoint 演示文稿</vt:lpstr>
      <vt:lpstr>String = new char[5]; strcpy(String, “aaa”)</vt:lpstr>
      <vt:lpstr>用指针处理字符串</vt:lpstr>
      <vt:lpstr>PowerPoint 演示文稿</vt:lpstr>
      <vt:lpstr>const与指针</vt:lpstr>
      <vt:lpstr>指针作为函数参数</vt:lpstr>
      <vt:lpstr>PowerPoint 演示文稿</vt:lpstr>
      <vt:lpstr>解一元二次方程的函数</vt:lpstr>
      <vt:lpstr>函数原型</vt:lpstr>
      <vt:lpstr>原型的改进</vt:lpstr>
      <vt:lpstr>完整的函数</vt:lpstr>
      <vt:lpstr>函数的调用</vt:lpstr>
      <vt:lpstr>数组传递的进一步讨论</vt:lpstr>
      <vt:lpstr>PowerPoint 演示文稿</vt:lpstr>
      <vt:lpstr>数组传递的灵活性</vt:lpstr>
      <vt:lpstr>返回指针的函数</vt:lpstr>
      <vt:lpstr>实例</vt:lpstr>
      <vt:lpstr>PowerPoint 演示文稿</vt:lpstr>
      <vt:lpstr>引用概念</vt:lpstr>
      <vt:lpstr>引用传递</vt:lpstr>
      <vt:lpstr>验证引用传递</vt:lpstr>
      <vt:lpstr>引用传递意义</vt:lpstr>
      <vt:lpstr>返回引用的函数</vt:lpstr>
      <vt:lpstr>const与引用</vt:lpstr>
      <vt:lpstr>常量的引用传递</vt:lpstr>
      <vt:lpstr>返回常量引用的函数</vt:lpstr>
      <vt:lpstr>const_cast</vt:lpstr>
      <vt:lpstr>修改const的结果是不确定的</vt:lpstr>
      <vt:lpstr>用途</vt:lpstr>
      <vt:lpstr>右值引用</vt:lpstr>
      <vt:lpstr>高级指针</vt:lpstr>
      <vt:lpstr>指针数组</vt:lpstr>
      <vt:lpstr>指针数组的应用</vt:lpstr>
      <vt:lpstr>PowerPoint 演示文稿</vt:lpstr>
      <vt:lpstr>函数的应用</vt:lpstr>
      <vt:lpstr>main函数的形参</vt:lpstr>
      <vt:lpstr>把参数传递给main()</vt:lpstr>
      <vt:lpstr>main函数参数实例</vt:lpstr>
      <vt:lpstr>设计考虑</vt:lpstr>
      <vt:lpstr>字符串形式的数字转换到真正的数值</vt:lpstr>
      <vt:lpstr>主程序</vt:lpstr>
      <vt:lpstr>多级指针</vt:lpstr>
      <vt:lpstr>多级指针的定义</vt:lpstr>
      <vt:lpstr>多级指针的应用</vt:lpstr>
      <vt:lpstr>动态的二维数组</vt:lpstr>
      <vt:lpstr>动态的二维数组</vt:lpstr>
      <vt:lpstr>PowerPoint 演示文稿</vt:lpstr>
      <vt:lpstr>指向函数的指针</vt:lpstr>
      <vt:lpstr>函数指针用于菜单选择</vt:lpstr>
      <vt:lpstr>PowerPoint 演示文稿</vt:lpstr>
      <vt:lpstr>利用指向函数的指针</vt:lpstr>
      <vt:lpstr>函数指针作为函数参数</vt:lpstr>
      <vt:lpstr>PowerPoint 演示文稿</vt:lpstr>
      <vt:lpstr>PowerPoint 演示文稿</vt:lpstr>
      <vt:lpstr>lambda 函数</vt:lpstr>
      <vt:lpstr>lambda 表达式定义</vt:lpstr>
      <vt:lpstr>lambda 表达式定义实例</vt:lpstr>
      <vt:lpstr>Lambda表达式的使用</vt:lpstr>
      <vt:lpstr>PowerPoint 演示文稿</vt:lpstr>
      <vt:lpstr>STL库函数中Lambda表达式的使用</vt:lpstr>
      <vt:lpstr>STL库函数中Lambda表达式的使用</vt:lpstr>
      <vt:lpstr>结构体的概念</vt:lpstr>
      <vt:lpstr>可选方案</vt:lpstr>
      <vt:lpstr>结构体</vt:lpstr>
      <vt:lpstr>结构体类型作用</vt:lpstr>
      <vt:lpstr>结构体的使用</vt:lpstr>
      <vt:lpstr>结构体类型的定义</vt:lpstr>
      <vt:lpstr>注意</vt:lpstr>
      <vt:lpstr>结构体变量的定义</vt:lpstr>
      <vt:lpstr>结构体变量在内存中的映像</vt:lpstr>
      <vt:lpstr>结构体变量的访问符</vt:lpstr>
      <vt:lpstr>结构变量的赋值</vt:lpstr>
      <vt:lpstr>结构体变量的输出</vt:lpstr>
      <vt:lpstr>通过指针操作结构体</vt:lpstr>
      <vt:lpstr>结构体作为函数参数</vt:lpstr>
      <vt:lpstr>指向结构体的指针作为参数</vt:lpstr>
      <vt:lpstr>结构体传递的实例</vt:lpstr>
      <vt:lpstr>返回结构体类型的函数</vt:lpstr>
      <vt:lpstr>返回结构体引用的函数</vt:lpstr>
      <vt:lpstr>PowerPoint 演示文稿</vt:lpstr>
      <vt:lpstr>数组与链表</vt:lpstr>
      <vt:lpstr>PowerPoint 演示文稿</vt:lpstr>
      <vt:lpstr>单链表的存储</vt:lpstr>
      <vt:lpstr>单链表操作—插入</vt:lpstr>
      <vt:lpstr>单链表操作—插入</vt:lpstr>
      <vt:lpstr>带头结点的单链表</vt:lpstr>
      <vt:lpstr>单链表操作—删除</vt:lpstr>
      <vt:lpstr>单链表操作--建立</vt:lpstr>
      <vt:lpstr>单链表操作—输出</vt:lpstr>
      <vt:lpstr>单链表实例</vt:lpstr>
      <vt:lpstr>PowerPoint 演示文稿</vt:lpstr>
      <vt:lpstr>循环链表的应用—约瑟夫环</vt:lpstr>
      <vt:lpstr>PowerPoint 演示文稿</vt:lpstr>
      <vt:lpstr>链表总结</vt:lpstr>
      <vt:lpstr>结构化程序设计</vt:lpstr>
      <vt:lpstr>猜硬币的游戏 </vt:lpstr>
      <vt:lpstr>顶层分解 </vt:lpstr>
      <vt:lpstr>prn_instruction的实现 </vt:lpstr>
      <vt:lpstr>play函数的实现 </vt:lpstr>
      <vt:lpstr>PowerPoint 演示文稿</vt:lpstr>
      <vt:lpstr>get_call_from_user的实现 </vt:lpstr>
      <vt:lpstr>运行实例</vt:lpstr>
      <vt:lpstr>模块划分 </vt:lpstr>
      <vt:lpstr>石头、剪刀、布游戏 </vt:lpstr>
      <vt:lpstr>第一层的分解 </vt:lpstr>
      <vt:lpstr>枚举类型</vt:lpstr>
      <vt:lpstr>枚举类型的内部表示</vt:lpstr>
      <vt:lpstr>模块划分 </vt:lpstr>
      <vt:lpstr>Select模块的设计</vt:lpstr>
      <vt:lpstr>Compare模块的设计</vt:lpstr>
      <vt:lpstr>print模块的设计</vt:lpstr>
      <vt:lpstr>print模块的进一步考虑</vt:lpstr>
      <vt:lpstr>头文件的设计</vt:lpstr>
      <vt:lpstr>头文件的格式</vt:lpstr>
      <vt:lpstr>石头、剪子、布游戏的头文件 </vt:lpstr>
      <vt:lpstr>主模块的实现</vt:lpstr>
      <vt:lpstr>PowerPoint 演示文稿</vt:lpstr>
      <vt:lpstr>select模块的实现 </vt:lpstr>
      <vt:lpstr>PowerPoint 演示文稿</vt:lpstr>
      <vt:lpstr>Compare模块的实现 </vt:lpstr>
      <vt:lpstr>Print模块的实现 </vt:lpstr>
      <vt:lpstr>PowerPoint 演示文稿</vt:lpstr>
      <vt:lpstr>设计自己的库 </vt:lpstr>
      <vt:lpstr>库的设计和实现</vt:lpstr>
      <vt:lpstr>随机函数库的设计 </vt:lpstr>
      <vt:lpstr>接口文件</vt:lpstr>
      <vt:lpstr>随机函数库接口文件</vt:lpstr>
      <vt:lpstr>库的实现文件 </vt:lpstr>
      <vt:lpstr>随机函数库实现文件</vt:lpstr>
      <vt:lpstr>库的应用 -- 龟兔赛跑 </vt:lpstr>
      <vt:lpstr>龟兔赛跑解题思路</vt:lpstr>
      <vt:lpstr>第一层分解</vt:lpstr>
      <vt:lpstr>模块划分 </vt:lpstr>
      <vt:lpstr>主模块</vt:lpstr>
      <vt:lpstr>PowerPoint 演示文稿</vt:lpstr>
      <vt:lpstr>如何用随机数模拟概率</vt:lpstr>
      <vt:lpstr>Move模块</vt:lpstr>
      <vt:lpstr>PowerPoint 演示文稿</vt:lpstr>
      <vt:lpstr>Print模块</vt:lpstr>
      <vt:lpstr>总结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dc:creator>
  <cp:lastModifiedBy>lee</cp:lastModifiedBy>
  <cp:revision>153</cp:revision>
  <dcterms:created xsi:type="dcterms:W3CDTF">2021-09-01T08:07:47Z</dcterms:created>
  <dcterms:modified xsi:type="dcterms:W3CDTF">2024-11-03T06:53:56Z</dcterms:modified>
</cp:coreProperties>
</file>